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80" r:id="rId1"/>
  </p:sldMasterIdLst>
  <p:notesMasterIdLst>
    <p:notesMasterId r:id="rId37"/>
  </p:notesMasterIdLst>
  <p:handoutMasterIdLst>
    <p:handoutMasterId r:id="rId38"/>
  </p:handoutMasterIdLst>
  <p:sldIdLst>
    <p:sldId id="272" r:id="rId2"/>
    <p:sldId id="371" r:id="rId3"/>
    <p:sldId id="348" r:id="rId4"/>
    <p:sldId id="365" r:id="rId5"/>
    <p:sldId id="366" r:id="rId6"/>
    <p:sldId id="296" r:id="rId7"/>
    <p:sldId id="301" r:id="rId8"/>
    <p:sldId id="333" r:id="rId9"/>
    <p:sldId id="334" r:id="rId10"/>
    <p:sldId id="343" r:id="rId11"/>
    <p:sldId id="326" r:id="rId12"/>
    <p:sldId id="325" r:id="rId13"/>
    <p:sldId id="342" r:id="rId14"/>
    <p:sldId id="368" r:id="rId15"/>
    <p:sldId id="369" r:id="rId16"/>
    <p:sldId id="367" r:id="rId17"/>
    <p:sldId id="370" r:id="rId18"/>
    <p:sldId id="328" r:id="rId19"/>
    <p:sldId id="338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7" r:id="rId30"/>
    <p:sldId id="388" r:id="rId31"/>
    <p:sldId id="389" r:id="rId32"/>
    <p:sldId id="391" r:id="rId33"/>
    <p:sldId id="392" r:id="rId34"/>
    <p:sldId id="393" r:id="rId35"/>
    <p:sldId id="339" r:id="rId36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anie Farrell" initials="SH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5" autoAdjust="0"/>
    <p:restoredTop sz="94737" autoAdjust="0"/>
  </p:normalViewPr>
  <p:slideViewPr>
    <p:cSldViewPr snapToObjects="1">
      <p:cViewPr varScale="1">
        <p:scale>
          <a:sx n="114" d="100"/>
          <a:sy n="114" d="100"/>
        </p:scale>
        <p:origin x="-144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5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56" d="100"/>
          <a:sy n="56" d="100"/>
        </p:scale>
        <p:origin x="-1806" y="-84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C352B6-C2A6-465A-9E83-6CF84FDEEBC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5C1922E-12FA-47F3-ABC5-0341196E975E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Raw Materials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766E7F6C-6521-42B0-8FB2-91C8067E0394}" type="parTrans" cxnId="{F95C4C7F-ED0C-41F4-A275-56366CDD95AF}">
      <dgm:prSet/>
      <dgm:spPr/>
      <dgm:t>
        <a:bodyPr/>
        <a:lstStyle/>
        <a:p>
          <a:endParaRPr lang="en-US"/>
        </a:p>
      </dgm:t>
    </dgm:pt>
    <dgm:pt modelId="{5DA4CFF5-D35B-4813-8E9D-B41CB2BF49C7}" type="sibTrans" cxnId="{F95C4C7F-ED0C-41F4-A275-56366CDD95AF}">
      <dgm:prSet/>
      <dgm:spPr/>
      <dgm:t>
        <a:bodyPr/>
        <a:lstStyle/>
        <a:p>
          <a:endParaRPr lang="en-US"/>
        </a:p>
      </dgm:t>
    </dgm:pt>
    <dgm:pt modelId="{B78D84FE-B53D-480B-B3B8-591C683602BF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Material Processing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710BB54F-CE93-4024-A49C-C9454E3E1EE7}" type="parTrans" cxnId="{CD29D486-FA89-4413-A87D-B30ABFD6CAEB}">
      <dgm:prSet/>
      <dgm:spPr/>
      <dgm:t>
        <a:bodyPr/>
        <a:lstStyle/>
        <a:p>
          <a:endParaRPr lang="en-US"/>
        </a:p>
      </dgm:t>
    </dgm:pt>
    <dgm:pt modelId="{ED2AF921-6CB3-43BF-B9FD-55052FFF0DCF}" type="sibTrans" cxnId="{CD29D486-FA89-4413-A87D-B30ABFD6CAEB}">
      <dgm:prSet/>
      <dgm:spPr/>
      <dgm:t>
        <a:bodyPr/>
        <a:lstStyle/>
        <a:p>
          <a:endParaRPr lang="en-US"/>
        </a:p>
      </dgm:t>
    </dgm:pt>
    <dgm:pt modelId="{31893761-2E47-4BBA-AE1A-1E72F585C009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Product manufacturing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5DFA4BE-2BB3-4B26-8170-A613232BFBB4}" type="parTrans" cxnId="{9C03C1A2-9002-4D11-8F21-5C07368BCA5E}">
      <dgm:prSet/>
      <dgm:spPr/>
      <dgm:t>
        <a:bodyPr/>
        <a:lstStyle/>
        <a:p>
          <a:endParaRPr lang="en-US"/>
        </a:p>
      </dgm:t>
    </dgm:pt>
    <dgm:pt modelId="{F5A47502-9C31-40C0-98B3-C36ABABCFDCC}" type="sibTrans" cxnId="{9C03C1A2-9002-4D11-8F21-5C07368BCA5E}">
      <dgm:prSet/>
      <dgm:spPr/>
      <dgm:t>
        <a:bodyPr/>
        <a:lstStyle/>
        <a:p>
          <a:endParaRPr lang="en-US"/>
        </a:p>
      </dgm:t>
    </dgm:pt>
    <dgm:pt modelId="{CBD09A55-C8AA-47F2-ABB1-2BA10C918A89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Use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E3671A-48CB-42D1-A2A8-64EFEC639D6E}" type="parTrans" cxnId="{C7E155B1-6CCB-4CB7-B3B1-EB0E2A6DBA1F}">
      <dgm:prSet/>
      <dgm:spPr/>
      <dgm:t>
        <a:bodyPr/>
        <a:lstStyle/>
        <a:p>
          <a:endParaRPr lang="en-US"/>
        </a:p>
      </dgm:t>
    </dgm:pt>
    <dgm:pt modelId="{E58CDA2B-3698-4880-A613-73999CD85193}" type="sibTrans" cxnId="{C7E155B1-6CCB-4CB7-B3B1-EB0E2A6DBA1F}">
      <dgm:prSet/>
      <dgm:spPr/>
      <dgm:t>
        <a:bodyPr/>
        <a:lstStyle/>
        <a:p>
          <a:endParaRPr lang="en-US"/>
        </a:p>
      </dgm:t>
    </dgm:pt>
    <dgm:pt modelId="{306664D1-8990-4E98-8D49-8E6488285058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Disposal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B498DCC-EB17-41ED-9E93-2764CE4B3263}" type="parTrans" cxnId="{6A070F16-1F2D-4C2D-92D9-672080789AEF}">
      <dgm:prSet/>
      <dgm:spPr/>
      <dgm:t>
        <a:bodyPr/>
        <a:lstStyle/>
        <a:p>
          <a:endParaRPr lang="en-US"/>
        </a:p>
      </dgm:t>
    </dgm:pt>
    <dgm:pt modelId="{B20FACA9-6DB2-4E43-9CD4-5E3253331594}" type="sibTrans" cxnId="{6A070F16-1F2D-4C2D-92D9-672080789AEF}">
      <dgm:prSet/>
      <dgm:spPr/>
      <dgm:t>
        <a:bodyPr/>
        <a:lstStyle/>
        <a:p>
          <a:endParaRPr lang="en-US"/>
        </a:p>
      </dgm:t>
    </dgm:pt>
    <dgm:pt modelId="{23FD2AA3-60EF-469E-AE8A-FD3FA6C45CB1}" type="pres">
      <dgm:prSet presAssocID="{C8C352B6-C2A6-465A-9E83-6CF84FDEEBC5}" presName="Name0" presStyleCnt="0">
        <dgm:presLayoutVars>
          <dgm:dir/>
          <dgm:resizeHandles val="exact"/>
        </dgm:presLayoutVars>
      </dgm:prSet>
      <dgm:spPr/>
    </dgm:pt>
    <dgm:pt modelId="{AE9F893D-5ED4-4148-ADDF-11773F308AD7}" type="pres">
      <dgm:prSet presAssocID="{45C1922E-12FA-47F3-ABC5-0341196E975E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88329-BA64-4118-BAED-82A714E7B856}" type="pres">
      <dgm:prSet presAssocID="{5DA4CFF5-D35B-4813-8E9D-B41CB2BF49C7}" presName="parSpace" presStyleCnt="0"/>
      <dgm:spPr/>
    </dgm:pt>
    <dgm:pt modelId="{D66DF7AA-929F-4527-A1AA-79CC9A9F3ABF}" type="pres">
      <dgm:prSet presAssocID="{B78D84FE-B53D-480B-B3B8-591C683602BF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C7F7B-7819-400B-8DAC-3D6122DBCCBF}" type="pres">
      <dgm:prSet presAssocID="{ED2AF921-6CB3-43BF-B9FD-55052FFF0DCF}" presName="parSpace" presStyleCnt="0"/>
      <dgm:spPr/>
    </dgm:pt>
    <dgm:pt modelId="{0C84CA23-3F49-41F3-949F-55D4E87ED200}" type="pres">
      <dgm:prSet presAssocID="{31893761-2E47-4BBA-AE1A-1E72F585C009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F16C4-5CA3-4E08-87AA-A7D8C608FE97}" type="pres">
      <dgm:prSet presAssocID="{F5A47502-9C31-40C0-98B3-C36ABABCFDCC}" presName="parSpace" presStyleCnt="0"/>
      <dgm:spPr/>
    </dgm:pt>
    <dgm:pt modelId="{6C6D011B-C3F8-4E5A-B5AA-422DDA7E3EE3}" type="pres">
      <dgm:prSet presAssocID="{CBD09A55-C8AA-47F2-ABB1-2BA10C918A89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3C85C-A9C3-4A54-9E1D-CA673D4380CC}" type="pres">
      <dgm:prSet presAssocID="{E58CDA2B-3698-4880-A613-73999CD85193}" presName="parSpace" presStyleCnt="0"/>
      <dgm:spPr/>
    </dgm:pt>
    <dgm:pt modelId="{8583B708-DD7A-4D3F-9A1D-794F851E915C}" type="pres">
      <dgm:prSet presAssocID="{306664D1-8990-4E98-8D49-8E6488285058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F0FFAA-8E0E-4D49-9517-75C6476FD74C}" type="presOf" srcId="{31893761-2E47-4BBA-AE1A-1E72F585C009}" destId="{0C84CA23-3F49-41F3-949F-55D4E87ED200}" srcOrd="0" destOrd="0" presId="urn:microsoft.com/office/officeart/2005/8/layout/hChevron3"/>
    <dgm:cxn modelId="{A875A9E7-3EC2-4272-9895-F199FBCD8E71}" type="presOf" srcId="{45C1922E-12FA-47F3-ABC5-0341196E975E}" destId="{AE9F893D-5ED4-4148-ADDF-11773F308AD7}" srcOrd="0" destOrd="0" presId="urn:microsoft.com/office/officeart/2005/8/layout/hChevron3"/>
    <dgm:cxn modelId="{6A070F16-1F2D-4C2D-92D9-672080789AEF}" srcId="{C8C352B6-C2A6-465A-9E83-6CF84FDEEBC5}" destId="{306664D1-8990-4E98-8D49-8E6488285058}" srcOrd="4" destOrd="0" parTransId="{FB498DCC-EB17-41ED-9E93-2764CE4B3263}" sibTransId="{B20FACA9-6DB2-4E43-9CD4-5E3253331594}"/>
    <dgm:cxn modelId="{38796FF2-586F-40E9-8835-A455642D496A}" type="presOf" srcId="{CBD09A55-C8AA-47F2-ABB1-2BA10C918A89}" destId="{6C6D011B-C3F8-4E5A-B5AA-422DDA7E3EE3}" srcOrd="0" destOrd="0" presId="urn:microsoft.com/office/officeart/2005/8/layout/hChevron3"/>
    <dgm:cxn modelId="{5B9CFBAD-3783-40A9-8401-9F39DC558392}" type="presOf" srcId="{C8C352B6-C2A6-465A-9E83-6CF84FDEEBC5}" destId="{23FD2AA3-60EF-469E-AE8A-FD3FA6C45CB1}" srcOrd="0" destOrd="0" presId="urn:microsoft.com/office/officeart/2005/8/layout/hChevron3"/>
    <dgm:cxn modelId="{CD29D486-FA89-4413-A87D-B30ABFD6CAEB}" srcId="{C8C352B6-C2A6-465A-9E83-6CF84FDEEBC5}" destId="{B78D84FE-B53D-480B-B3B8-591C683602BF}" srcOrd="1" destOrd="0" parTransId="{710BB54F-CE93-4024-A49C-C9454E3E1EE7}" sibTransId="{ED2AF921-6CB3-43BF-B9FD-55052FFF0DCF}"/>
    <dgm:cxn modelId="{6F3EEC30-536D-45DE-99C0-F3F4874FA7DD}" type="presOf" srcId="{B78D84FE-B53D-480B-B3B8-591C683602BF}" destId="{D66DF7AA-929F-4527-A1AA-79CC9A9F3ABF}" srcOrd="0" destOrd="0" presId="urn:microsoft.com/office/officeart/2005/8/layout/hChevron3"/>
    <dgm:cxn modelId="{C7E155B1-6CCB-4CB7-B3B1-EB0E2A6DBA1F}" srcId="{C8C352B6-C2A6-465A-9E83-6CF84FDEEBC5}" destId="{CBD09A55-C8AA-47F2-ABB1-2BA10C918A89}" srcOrd="3" destOrd="0" parTransId="{33E3671A-48CB-42D1-A2A8-64EFEC639D6E}" sibTransId="{E58CDA2B-3698-4880-A613-73999CD85193}"/>
    <dgm:cxn modelId="{9C03C1A2-9002-4D11-8F21-5C07368BCA5E}" srcId="{C8C352B6-C2A6-465A-9E83-6CF84FDEEBC5}" destId="{31893761-2E47-4BBA-AE1A-1E72F585C009}" srcOrd="2" destOrd="0" parTransId="{D5DFA4BE-2BB3-4B26-8170-A613232BFBB4}" sibTransId="{F5A47502-9C31-40C0-98B3-C36ABABCFDCC}"/>
    <dgm:cxn modelId="{F95C4C7F-ED0C-41F4-A275-56366CDD95AF}" srcId="{C8C352B6-C2A6-465A-9E83-6CF84FDEEBC5}" destId="{45C1922E-12FA-47F3-ABC5-0341196E975E}" srcOrd="0" destOrd="0" parTransId="{766E7F6C-6521-42B0-8FB2-91C8067E0394}" sibTransId="{5DA4CFF5-D35B-4813-8E9D-B41CB2BF49C7}"/>
    <dgm:cxn modelId="{EB145B7A-6A65-4278-8D4C-2923C751C647}" type="presOf" srcId="{306664D1-8990-4E98-8D49-8E6488285058}" destId="{8583B708-DD7A-4D3F-9A1D-794F851E915C}" srcOrd="0" destOrd="0" presId="urn:microsoft.com/office/officeart/2005/8/layout/hChevron3"/>
    <dgm:cxn modelId="{D4DB1374-94D5-4DDD-B653-C8609AE97177}" type="presParOf" srcId="{23FD2AA3-60EF-469E-AE8A-FD3FA6C45CB1}" destId="{AE9F893D-5ED4-4148-ADDF-11773F308AD7}" srcOrd="0" destOrd="0" presId="urn:microsoft.com/office/officeart/2005/8/layout/hChevron3"/>
    <dgm:cxn modelId="{52A9A981-A9DA-4810-990E-624A2778A226}" type="presParOf" srcId="{23FD2AA3-60EF-469E-AE8A-FD3FA6C45CB1}" destId="{97588329-BA64-4118-BAED-82A714E7B856}" srcOrd="1" destOrd="0" presId="urn:microsoft.com/office/officeart/2005/8/layout/hChevron3"/>
    <dgm:cxn modelId="{0F120A94-E875-44C9-A172-DD8ADAF4064E}" type="presParOf" srcId="{23FD2AA3-60EF-469E-AE8A-FD3FA6C45CB1}" destId="{D66DF7AA-929F-4527-A1AA-79CC9A9F3ABF}" srcOrd="2" destOrd="0" presId="urn:microsoft.com/office/officeart/2005/8/layout/hChevron3"/>
    <dgm:cxn modelId="{C8CCA18D-CB82-43E0-B41C-93EC93FECA7A}" type="presParOf" srcId="{23FD2AA3-60EF-469E-AE8A-FD3FA6C45CB1}" destId="{49DC7F7B-7819-400B-8DAC-3D6122DBCCBF}" srcOrd="3" destOrd="0" presId="urn:microsoft.com/office/officeart/2005/8/layout/hChevron3"/>
    <dgm:cxn modelId="{549764D4-A0A2-4766-A6B1-EAAFF1D96FAD}" type="presParOf" srcId="{23FD2AA3-60EF-469E-AE8A-FD3FA6C45CB1}" destId="{0C84CA23-3F49-41F3-949F-55D4E87ED200}" srcOrd="4" destOrd="0" presId="urn:microsoft.com/office/officeart/2005/8/layout/hChevron3"/>
    <dgm:cxn modelId="{830E1CE0-05C9-48D0-9493-3FBF4421DDFF}" type="presParOf" srcId="{23FD2AA3-60EF-469E-AE8A-FD3FA6C45CB1}" destId="{5B2F16C4-5CA3-4E08-87AA-A7D8C608FE97}" srcOrd="5" destOrd="0" presId="urn:microsoft.com/office/officeart/2005/8/layout/hChevron3"/>
    <dgm:cxn modelId="{8BCD00CF-94CD-409B-A389-065EF549A434}" type="presParOf" srcId="{23FD2AA3-60EF-469E-AE8A-FD3FA6C45CB1}" destId="{6C6D011B-C3F8-4E5A-B5AA-422DDA7E3EE3}" srcOrd="6" destOrd="0" presId="urn:microsoft.com/office/officeart/2005/8/layout/hChevron3"/>
    <dgm:cxn modelId="{E399AC8F-F70C-497B-803C-697E907C9729}" type="presParOf" srcId="{23FD2AA3-60EF-469E-AE8A-FD3FA6C45CB1}" destId="{1F43C85C-A9C3-4A54-9E1D-CA673D4380CC}" srcOrd="7" destOrd="0" presId="urn:microsoft.com/office/officeart/2005/8/layout/hChevron3"/>
    <dgm:cxn modelId="{89F47D50-9DDF-4461-BBA8-2CACE063249B}" type="presParOf" srcId="{23FD2AA3-60EF-469E-AE8A-FD3FA6C45CB1}" destId="{8583B708-DD7A-4D3F-9A1D-794F851E915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C352B6-C2A6-465A-9E83-6CF84FDEEBC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5C1922E-12FA-47F3-ABC5-0341196E975E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Raw Materials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766E7F6C-6521-42B0-8FB2-91C8067E0394}" type="parTrans" cxnId="{F95C4C7F-ED0C-41F4-A275-56366CDD95AF}">
      <dgm:prSet/>
      <dgm:spPr/>
      <dgm:t>
        <a:bodyPr/>
        <a:lstStyle/>
        <a:p>
          <a:endParaRPr lang="en-US"/>
        </a:p>
      </dgm:t>
    </dgm:pt>
    <dgm:pt modelId="{5DA4CFF5-D35B-4813-8E9D-B41CB2BF49C7}" type="sibTrans" cxnId="{F95C4C7F-ED0C-41F4-A275-56366CDD95AF}">
      <dgm:prSet/>
      <dgm:spPr/>
      <dgm:t>
        <a:bodyPr/>
        <a:lstStyle/>
        <a:p>
          <a:endParaRPr lang="en-US"/>
        </a:p>
      </dgm:t>
    </dgm:pt>
    <dgm:pt modelId="{B78D84FE-B53D-480B-B3B8-591C683602BF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Material Processing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710BB54F-CE93-4024-A49C-C9454E3E1EE7}" type="parTrans" cxnId="{CD29D486-FA89-4413-A87D-B30ABFD6CAEB}">
      <dgm:prSet/>
      <dgm:spPr/>
      <dgm:t>
        <a:bodyPr/>
        <a:lstStyle/>
        <a:p>
          <a:endParaRPr lang="en-US"/>
        </a:p>
      </dgm:t>
    </dgm:pt>
    <dgm:pt modelId="{ED2AF921-6CB3-43BF-B9FD-55052FFF0DCF}" type="sibTrans" cxnId="{CD29D486-FA89-4413-A87D-B30ABFD6CAEB}">
      <dgm:prSet/>
      <dgm:spPr/>
      <dgm:t>
        <a:bodyPr/>
        <a:lstStyle/>
        <a:p>
          <a:endParaRPr lang="en-US"/>
        </a:p>
      </dgm:t>
    </dgm:pt>
    <dgm:pt modelId="{31893761-2E47-4BBA-AE1A-1E72F585C009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Product manufacturing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5DFA4BE-2BB3-4B26-8170-A613232BFBB4}" type="parTrans" cxnId="{9C03C1A2-9002-4D11-8F21-5C07368BCA5E}">
      <dgm:prSet/>
      <dgm:spPr/>
      <dgm:t>
        <a:bodyPr/>
        <a:lstStyle/>
        <a:p>
          <a:endParaRPr lang="en-US"/>
        </a:p>
      </dgm:t>
    </dgm:pt>
    <dgm:pt modelId="{F5A47502-9C31-40C0-98B3-C36ABABCFDCC}" type="sibTrans" cxnId="{9C03C1A2-9002-4D11-8F21-5C07368BCA5E}">
      <dgm:prSet/>
      <dgm:spPr/>
      <dgm:t>
        <a:bodyPr/>
        <a:lstStyle/>
        <a:p>
          <a:endParaRPr lang="en-US"/>
        </a:p>
      </dgm:t>
    </dgm:pt>
    <dgm:pt modelId="{CBD09A55-C8AA-47F2-ABB1-2BA10C918A89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Use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E3671A-48CB-42D1-A2A8-64EFEC639D6E}" type="parTrans" cxnId="{C7E155B1-6CCB-4CB7-B3B1-EB0E2A6DBA1F}">
      <dgm:prSet/>
      <dgm:spPr/>
      <dgm:t>
        <a:bodyPr/>
        <a:lstStyle/>
        <a:p>
          <a:endParaRPr lang="en-US"/>
        </a:p>
      </dgm:t>
    </dgm:pt>
    <dgm:pt modelId="{E58CDA2B-3698-4880-A613-73999CD85193}" type="sibTrans" cxnId="{C7E155B1-6CCB-4CB7-B3B1-EB0E2A6DBA1F}">
      <dgm:prSet/>
      <dgm:spPr/>
      <dgm:t>
        <a:bodyPr/>
        <a:lstStyle/>
        <a:p>
          <a:endParaRPr lang="en-US"/>
        </a:p>
      </dgm:t>
    </dgm:pt>
    <dgm:pt modelId="{306664D1-8990-4E98-8D49-8E6488285058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Disposal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B498DCC-EB17-41ED-9E93-2764CE4B3263}" type="parTrans" cxnId="{6A070F16-1F2D-4C2D-92D9-672080789AEF}">
      <dgm:prSet/>
      <dgm:spPr/>
      <dgm:t>
        <a:bodyPr/>
        <a:lstStyle/>
        <a:p>
          <a:endParaRPr lang="en-US"/>
        </a:p>
      </dgm:t>
    </dgm:pt>
    <dgm:pt modelId="{B20FACA9-6DB2-4E43-9CD4-5E3253331594}" type="sibTrans" cxnId="{6A070F16-1F2D-4C2D-92D9-672080789AEF}">
      <dgm:prSet/>
      <dgm:spPr/>
      <dgm:t>
        <a:bodyPr/>
        <a:lstStyle/>
        <a:p>
          <a:endParaRPr lang="en-US"/>
        </a:p>
      </dgm:t>
    </dgm:pt>
    <dgm:pt modelId="{23FD2AA3-60EF-469E-AE8A-FD3FA6C45CB1}" type="pres">
      <dgm:prSet presAssocID="{C8C352B6-C2A6-465A-9E83-6CF84FDEEBC5}" presName="Name0" presStyleCnt="0">
        <dgm:presLayoutVars>
          <dgm:dir/>
          <dgm:resizeHandles val="exact"/>
        </dgm:presLayoutVars>
      </dgm:prSet>
      <dgm:spPr/>
    </dgm:pt>
    <dgm:pt modelId="{AE9F893D-5ED4-4148-ADDF-11773F308AD7}" type="pres">
      <dgm:prSet presAssocID="{45C1922E-12FA-47F3-ABC5-0341196E975E}" presName="parTxOnly" presStyleLbl="node1" presStyleIdx="0" presStyleCnt="5" custScaleY="69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88329-BA64-4118-BAED-82A714E7B856}" type="pres">
      <dgm:prSet presAssocID="{5DA4CFF5-D35B-4813-8E9D-B41CB2BF49C7}" presName="parSpace" presStyleCnt="0"/>
      <dgm:spPr/>
    </dgm:pt>
    <dgm:pt modelId="{D66DF7AA-929F-4527-A1AA-79CC9A9F3ABF}" type="pres">
      <dgm:prSet presAssocID="{B78D84FE-B53D-480B-B3B8-591C683602BF}" presName="parTxOnly" presStyleLbl="node1" presStyleIdx="1" presStyleCnt="5" custScaleY="69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C7F7B-7819-400B-8DAC-3D6122DBCCBF}" type="pres">
      <dgm:prSet presAssocID="{ED2AF921-6CB3-43BF-B9FD-55052FFF0DCF}" presName="parSpace" presStyleCnt="0"/>
      <dgm:spPr/>
    </dgm:pt>
    <dgm:pt modelId="{0C84CA23-3F49-41F3-949F-55D4E87ED200}" type="pres">
      <dgm:prSet presAssocID="{31893761-2E47-4BBA-AE1A-1E72F585C009}" presName="parTxOnly" presStyleLbl="node1" presStyleIdx="2" presStyleCnt="5" custScaleY="69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F16C4-5CA3-4E08-87AA-A7D8C608FE97}" type="pres">
      <dgm:prSet presAssocID="{F5A47502-9C31-40C0-98B3-C36ABABCFDCC}" presName="parSpace" presStyleCnt="0"/>
      <dgm:spPr/>
    </dgm:pt>
    <dgm:pt modelId="{6C6D011B-C3F8-4E5A-B5AA-422DDA7E3EE3}" type="pres">
      <dgm:prSet presAssocID="{CBD09A55-C8AA-47F2-ABB1-2BA10C918A89}" presName="parTxOnly" presStyleLbl="node1" presStyleIdx="3" presStyleCnt="5" custScaleY="69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3C85C-A9C3-4A54-9E1D-CA673D4380CC}" type="pres">
      <dgm:prSet presAssocID="{E58CDA2B-3698-4880-A613-73999CD85193}" presName="parSpace" presStyleCnt="0"/>
      <dgm:spPr/>
    </dgm:pt>
    <dgm:pt modelId="{8583B708-DD7A-4D3F-9A1D-794F851E915C}" type="pres">
      <dgm:prSet presAssocID="{306664D1-8990-4E98-8D49-8E6488285058}" presName="parTxOnly" presStyleLbl="node1" presStyleIdx="4" presStyleCnt="5" custScaleY="69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ABACB3-13D4-4EB2-9370-5D54DE8115DA}" type="presOf" srcId="{B78D84FE-B53D-480B-B3B8-591C683602BF}" destId="{D66DF7AA-929F-4527-A1AA-79CC9A9F3ABF}" srcOrd="0" destOrd="0" presId="urn:microsoft.com/office/officeart/2005/8/layout/hChevron3"/>
    <dgm:cxn modelId="{6A070F16-1F2D-4C2D-92D9-672080789AEF}" srcId="{C8C352B6-C2A6-465A-9E83-6CF84FDEEBC5}" destId="{306664D1-8990-4E98-8D49-8E6488285058}" srcOrd="4" destOrd="0" parTransId="{FB498DCC-EB17-41ED-9E93-2764CE4B3263}" sibTransId="{B20FACA9-6DB2-4E43-9CD4-5E3253331594}"/>
    <dgm:cxn modelId="{CD29D486-FA89-4413-A87D-B30ABFD6CAEB}" srcId="{C8C352B6-C2A6-465A-9E83-6CF84FDEEBC5}" destId="{B78D84FE-B53D-480B-B3B8-591C683602BF}" srcOrd="1" destOrd="0" parTransId="{710BB54F-CE93-4024-A49C-C9454E3E1EE7}" sibTransId="{ED2AF921-6CB3-43BF-B9FD-55052FFF0DCF}"/>
    <dgm:cxn modelId="{9D19B88D-89CE-4F58-AE2E-31C88552040F}" type="presOf" srcId="{CBD09A55-C8AA-47F2-ABB1-2BA10C918A89}" destId="{6C6D011B-C3F8-4E5A-B5AA-422DDA7E3EE3}" srcOrd="0" destOrd="0" presId="urn:microsoft.com/office/officeart/2005/8/layout/hChevron3"/>
    <dgm:cxn modelId="{27D5230D-40E5-49E3-85BE-FAADAB7A86A5}" type="presOf" srcId="{306664D1-8990-4E98-8D49-8E6488285058}" destId="{8583B708-DD7A-4D3F-9A1D-794F851E915C}" srcOrd="0" destOrd="0" presId="urn:microsoft.com/office/officeart/2005/8/layout/hChevron3"/>
    <dgm:cxn modelId="{675A8725-9B53-4EF5-AB2C-60F2638B60C6}" type="presOf" srcId="{C8C352B6-C2A6-465A-9E83-6CF84FDEEBC5}" destId="{23FD2AA3-60EF-469E-AE8A-FD3FA6C45CB1}" srcOrd="0" destOrd="0" presId="urn:microsoft.com/office/officeart/2005/8/layout/hChevron3"/>
    <dgm:cxn modelId="{C7E155B1-6CCB-4CB7-B3B1-EB0E2A6DBA1F}" srcId="{C8C352B6-C2A6-465A-9E83-6CF84FDEEBC5}" destId="{CBD09A55-C8AA-47F2-ABB1-2BA10C918A89}" srcOrd="3" destOrd="0" parTransId="{33E3671A-48CB-42D1-A2A8-64EFEC639D6E}" sibTransId="{E58CDA2B-3698-4880-A613-73999CD85193}"/>
    <dgm:cxn modelId="{0BF2D3A8-EA9D-45C9-83BF-C29D87976FF9}" type="presOf" srcId="{31893761-2E47-4BBA-AE1A-1E72F585C009}" destId="{0C84CA23-3F49-41F3-949F-55D4E87ED200}" srcOrd="0" destOrd="0" presId="urn:microsoft.com/office/officeart/2005/8/layout/hChevron3"/>
    <dgm:cxn modelId="{2E5DF51A-112B-4C46-BADA-75BCB02B1224}" type="presOf" srcId="{45C1922E-12FA-47F3-ABC5-0341196E975E}" destId="{AE9F893D-5ED4-4148-ADDF-11773F308AD7}" srcOrd="0" destOrd="0" presId="urn:microsoft.com/office/officeart/2005/8/layout/hChevron3"/>
    <dgm:cxn modelId="{9C03C1A2-9002-4D11-8F21-5C07368BCA5E}" srcId="{C8C352B6-C2A6-465A-9E83-6CF84FDEEBC5}" destId="{31893761-2E47-4BBA-AE1A-1E72F585C009}" srcOrd="2" destOrd="0" parTransId="{D5DFA4BE-2BB3-4B26-8170-A613232BFBB4}" sibTransId="{F5A47502-9C31-40C0-98B3-C36ABABCFDCC}"/>
    <dgm:cxn modelId="{F95C4C7F-ED0C-41F4-A275-56366CDD95AF}" srcId="{C8C352B6-C2A6-465A-9E83-6CF84FDEEBC5}" destId="{45C1922E-12FA-47F3-ABC5-0341196E975E}" srcOrd="0" destOrd="0" parTransId="{766E7F6C-6521-42B0-8FB2-91C8067E0394}" sibTransId="{5DA4CFF5-D35B-4813-8E9D-B41CB2BF49C7}"/>
    <dgm:cxn modelId="{F1773381-A532-4438-A632-84A83B3AF93F}" type="presParOf" srcId="{23FD2AA3-60EF-469E-AE8A-FD3FA6C45CB1}" destId="{AE9F893D-5ED4-4148-ADDF-11773F308AD7}" srcOrd="0" destOrd="0" presId="urn:microsoft.com/office/officeart/2005/8/layout/hChevron3"/>
    <dgm:cxn modelId="{744B92DC-9FD0-4DB1-B8F4-F3D27243E397}" type="presParOf" srcId="{23FD2AA3-60EF-469E-AE8A-FD3FA6C45CB1}" destId="{97588329-BA64-4118-BAED-82A714E7B856}" srcOrd="1" destOrd="0" presId="urn:microsoft.com/office/officeart/2005/8/layout/hChevron3"/>
    <dgm:cxn modelId="{D0632B7B-F686-476C-9F5C-7D7ADD584A5D}" type="presParOf" srcId="{23FD2AA3-60EF-469E-AE8A-FD3FA6C45CB1}" destId="{D66DF7AA-929F-4527-A1AA-79CC9A9F3ABF}" srcOrd="2" destOrd="0" presId="urn:microsoft.com/office/officeart/2005/8/layout/hChevron3"/>
    <dgm:cxn modelId="{5370A139-64A6-4D16-9D9D-82FB1BC7E0E1}" type="presParOf" srcId="{23FD2AA3-60EF-469E-AE8A-FD3FA6C45CB1}" destId="{49DC7F7B-7819-400B-8DAC-3D6122DBCCBF}" srcOrd="3" destOrd="0" presId="urn:microsoft.com/office/officeart/2005/8/layout/hChevron3"/>
    <dgm:cxn modelId="{89879C9C-4735-4D17-949C-4A1F0EF15332}" type="presParOf" srcId="{23FD2AA3-60EF-469E-AE8A-FD3FA6C45CB1}" destId="{0C84CA23-3F49-41F3-949F-55D4E87ED200}" srcOrd="4" destOrd="0" presId="urn:microsoft.com/office/officeart/2005/8/layout/hChevron3"/>
    <dgm:cxn modelId="{06691A18-F6EA-4073-9848-3E0425D9BFCF}" type="presParOf" srcId="{23FD2AA3-60EF-469E-AE8A-FD3FA6C45CB1}" destId="{5B2F16C4-5CA3-4E08-87AA-A7D8C608FE97}" srcOrd="5" destOrd="0" presId="urn:microsoft.com/office/officeart/2005/8/layout/hChevron3"/>
    <dgm:cxn modelId="{31975F50-03B0-4274-AB20-F1D8418E5CB6}" type="presParOf" srcId="{23FD2AA3-60EF-469E-AE8A-FD3FA6C45CB1}" destId="{6C6D011B-C3F8-4E5A-B5AA-422DDA7E3EE3}" srcOrd="6" destOrd="0" presId="urn:microsoft.com/office/officeart/2005/8/layout/hChevron3"/>
    <dgm:cxn modelId="{04272ADC-58C8-470C-A523-12AFE4D081A5}" type="presParOf" srcId="{23FD2AA3-60EF-469E-AE8A-FD3FA6C45CB1}" destId="{1F43C85C-A9C3-4A54-9E1D-CA673D4380CC}" srcOrd="7" destOrd="0" presId="urn:microsoft.com/office/officeart/2005/8/layout/hChevron3"/>
    <dgm:cxn modelId="{F7A36388-16E8-40C1-9200-7602B2700CAF}" type="presParOf" srcId="{23FD2AA3-60EF-469E-AE8A-FD3FA6C45CB1}" destId="{8583B708-DD7A-4D3F-9A1D-794F851E915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9F893D-5ED4-4148-ADDF-11773F308AD7}">
      <dsp:nvSpPr>
        <dsp:cNvPr id="0" name=""/>
        <dsp:cNvSpPr/>
      </dsp:nvSpPr>
      <dsp:spPr>
        <a:xfrm>
          <a:off x="990" y="718551"/>
          <a:ext cx="1931742" cy="7726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Raw Materials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90" y="718551"/>
        <a:ext cx="1931742" cy="772697"/>
      </dsp:txXfrm>
    </dsp:sp>
    <dsp:sp modelId="{D66DF7AA-929F-4527-A1AA-79CC9A9F3ABF}">
      <dsp:nvSpPr>
        <dsp:cNvPr id="0" name=""/>
        <dsp:cNvSpPr/>
      </dsp:nvSpPr>
      <dsp:spPr>
        <a:xfrm>
          <a:off x="1546384" y="718551"/>
          <a:ext cx="1931742" cy="7726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Material Processing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46384" y="718551"/>
        <a:ext cx="1931742" cy="772697"/>
      </dsp:txXfrm>
    </dsp:sp>
    <dsp:sp modelId="{0C84CA23-3F49-41F3-949F-55D4E87ED200}">
      <dsp:nvSpPr>
        <dsp:cNvPr id="0" name=""/>
        <dsp:cNvSpPr/>
      </dsp:nvSpPr>
      <dsp:spPr>
        <a:xfrm>
          <a:off x="3091778" y="718551"/>
          <a:ext cx="1931742" cy="7726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Product manufacturing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91778" y="718551"/>
        <a:ext cx="1931742" cy="772697"/>
      </dsp:txXfrm>
    </dsp:sp>
    <dsp:sp modelId="{6C6D011B-C3F8-4E5A-B5AA-422DDA7E3EE3}">
      <dsp:nvSpPr>
        <dsp:cNvPr id="0" name=""/>
        <dsp:cNvSpPr/>
      </dsp:nvSpPr>
      <dsp:spPr>
        <a:xfrm>
          <a:off x="4637172" y="718551"/>
          <a:ext cx="1931742" cy="7726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Use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37172" y="718551"/>
        <a:ext cx="1931742" cy="772697"/>
      </dsp:txXfrm>
    </dsp:sp>
    <dsp:sp modelId="{8583B708-DD7A-4D3F-9A1D-794F851E915C}">
      <dsp:nvSpPr>
        <dsp:cNvPr id="0" name=""/>
        <dsp:cNvSpPr/>
      </dsp:nvSpPr>
      <dsp:spPr>
        <a:xfrm>
          <a:off x="6182566" y="718551"/>
          <a:ext cx="1931742" cy="7726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Disposal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82566" y="718551"/>
        <a:ext cx="1931742" cy="7726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9F893D-5ED4-4148-ADDF-11773F308AD7}">
      <dsp:nvSpPr>
        <dsp:cNvPr id="0" name=""/>
        <dsp:cNvSpPr/>
      </dsp:nvSpPr>
      <dsp:spPr>
        <a:xfrm>
          <a:off x="990" y="533399"/>
          <a:ext cx="1931742" cy="5334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Raw Materials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90" y="533399"/>
        <a:ext cx="1931742" cy="533400"/>
      </dsp:txXfrm>
    </dsp:sp>
    <dsp:sp modelId="{D66DF7AA-929F-4527-A1AA-79CC9A9F3ABF}">
      <dsp:nvSpPr>
        <dsp:cNvPr id="0" name=""/>
        <dsp:cNvSpPr/>
      </dsp:nvSpPr>
      <dsp:spPr>
        <a:xfrm>
          <a:off x="1546384" y="533399"/>
          <a:ext cx="1931742" cy="533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Material Processing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46384" y="533399"/>
        <a:ext cx="1931742" cy="533400"/>
      </dsp:txXfrm>
    </dsp:sp>
    <dsp:sp modelId="{0C84CA23-3F49-41F3-949F-55D4E87ED200}">
      <dsp:nvSpPr>
        <dsp:cNvPr id="0" name=""/>
        <dsp:cNvSpPr/>
      </dsp:nvSpPr>
      <dsp:spPr>
        <a:xfrm>
          <a:off x="3091778" y="533399"/>
          <a:ext cx="1931742" cy="533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Product manufacturing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91778" y="533399"/>
        <a:ext cx="1931742" cy="533400"/>
      </dsp:txXfrm>
    </dsp:sp>
    <dsp:sp modelId="{6C6D011B-C3F8-4E5A-B5AA-422DDA7E3EE3}">
      <dsp:nvSpPr>
        <dsp:cNvPr id="0" name=""/>
        <dsp:cNvSpPr/>
      </dsp:nvSpPr>
      <dsp:spPr>
        <a:xfrm>
          <a:off x="4637172" y="533399"/>
          <a:ext cx="1931742" cy="533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Use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37172" y="533399"/>
        <a:ext cx="1931742" cy="533400"/>
      </dsp:txXfrm>
    </dsp:sp>
    <dsp:sp modelId="{8583B708-DD7A-4D3F-9A1D-794F851E915C}">
      <dsp:nvSpPr>
        <dsp:cNvPr id="0" name=""/>
        <dsp:cNvSpPr/>
      </dsp:nvSpPr>
      <dsp:spPr>
        <a:xfrm>
          <a:off x="6182566" y="533399"/>
          <a:ext cx="1931742" cy="533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Disposal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82566" y="533399"/>
        <a:ext cx="1931742" cy="533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F80EE3F-C5D5-497D-B449-9159533F8AD0}" type="datetimeFigureOut">
              <a:rPr lang="en-US" smtClean="0"/>
              <a:pPr/>
              <a:t>7/16/2012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8F15DC9-CEA4-46E9-9444-9E371C554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315279-C611-45F5-8487-B9DAF6ED16B0}" type="datetimeFigureOut">
              <a:rPr lang="en-US"/>
              <a:pPr>
                <a:defRPr/>
              </a:pPr>
              <a:t>7/16/2012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B98C62-407F-42DF-94DD-274248A3A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98C62-407F-42DF-94DD-274248A3A96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98C62-407F-42DF-94DD-274248A3A96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98C62-407F-42DF-94DD-274248A3A96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98C62-407F-42DF-94DD-274248A3A96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98C62-407F-42DF-94DD-274248A3A96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98C62-407F-42DF-94DD-274248A3A96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DC31F-B454-483F-83F3-317CE69395D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BDC31F-B454-483F-83F3-317CE69395D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BDC31F-B454-483F-83F3-317CE69395D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DC31F-B454-483F-83F3-317CE69395D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98C62-407F-42DF-94DD-274248A3A96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98C62-407F-42DF-94DD-274248A3A96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98C62-407F-42DF-94DD-274248A3A9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98C62-407F-42DF-94DD-274248A3A9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98C62-407F-42DF-94DD-274248A3A9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98C62-407F-42DF-94DD-274248A3A96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98C62-407F-42DF-94DD-274248A3A96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98C62-407F-42DF-94DD-274248A3A96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98C62-407F-42DF-94DD-274248A3A96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15" descr="RU Logo S-B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74" y="6356350"/>
            <a:ext cx="905880" cy="45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B76DDC-32FA-42C3-935F-471216B60CE2}" type="datetimeFigureOut">
              <a:rPr lang="en-US" smtClean="0"/>
              <a:pPr>
                <a:defRPr/>
              </a:pPr>
              <a:t>7/16/2012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8649BD-7D18-4E6F-ABEE-69CF63F49C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7DAE39-3F47-437C-ABB9-1824BD6FF26A}" type="datetimeFigureOut">
              <a:rPr lang="en-US" smtClean="0"/>
              <a:pPr>
                <a:defRPr/>
              </a:pPr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7EFF6-D044-4FF0-A24E-FE33AF45A9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2EA9B2-2337-4257-94DB-3A2971ACD3BE}" type="datetimeFigureOut">
              <a:rPr lang="en-US" smtClean="0"/>
              <a:pPr>
                <a:defRPr/>
              </a:pPr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7562A-0952-4942-9D3A-259ECCA669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4CDB3D-8054-45EE-B733-E1D2A209A96D}" type="datetimeFigureOut">
              <a:rPr lang="en-US" smtClean="0"/>
              <a:pPr>
                <a:defRPr/>
              </a:pPr>
              <a:t>7/16/2012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16C39-DB48-446A-AF50-36A8D31552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F91B8-036E-4430-A0F5-4DA39B1E9FAC}" type="datetimeFigureOut">
              <a:rPr lang="en-US" smtClean="0"/>
              <a:pPr>
                <a:defRPr/>
              </a:pPr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287E3-C9CB-4096-9516-5398747FFA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989CDB-5E1B-4DB7-9847-42EAA4FCA135}" type="datetimeFigureOut">
              <a:rPr lang="en-US" smtClean="0"/>
              <a:pPr>
                <a:defRPr/>
              </a:pPr>
              <a:t>7/16/2012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48A09-5615-43C1-A84D-A9023627FD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02167-0246-4323-8E0E-74EDD4834EA6}" type="datetimeFigureOut">
              <a:rPr lang="en-US" smtClean="0"/>
              <a:pPr>
                <a:defRPr/>
              </a:pPr>
              <a:t>7/16/2012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3998A-2AF4-4D2E-8656-28F2C868F3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13AB3C-9AB0-4848-826D-455021A333A2}" type="datetimeFigureOut">
              <a:rPr lang="en-US" smtClean="0"/>
              <a:pPr>
                <a:defRPr/>
              </a:pPr>
              <a:t>7/16/2012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12451-579E-4655-BE83-FDB8998575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A4E910-0539-4223-AEBF-3922B0507684}" type="datetimeFigureOut">
              <a:rPr lang="en-US" smtClean="0"/>
              <a:pPr>
                <a:defRPr/>
              </a:pPr>
              <a:t>7/16/2012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6CC6F-FE33-4262-8C76-799C49FC4B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4AEF28-5445-4D55-B734-7809C337C539}" type="datetimeFigureOut">
              <a:rPr lang="en-US" smtClean="0"/>
              <a:pPr>
                <a:defRPr/>
              </a:pPr>
              <a:t>7/16/2012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46C45-1463-4F71-818C-C2E7CF552F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773075-46F5-4E5D-A897-C186B9F7039F}" type="datetimeFigureOut">
              <a:rPr lang="en-US" smtClean="0"/>
              <a:pPr>
                <a:defRPr/>
              </a:pPr>
              <a:t>7/16/2012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DC5B5-46C2-46AC-9A2E-BAD6B2FA86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B76DDC-32FA-42C3-935F-471216B60CE2}" type="datetimeFigureOut">
              <a:rPr lang="en-US" smtClean="0"/>
              <a:pPr>
                <a:defRPr/>
              </a:pPr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8649BD-7D18-4E6F-ABEE-69CF63F49C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15" descr="RU Logo S-B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874" y="6356350"/>
            <a:ext cx="905880" cy="45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harmahub.org/resources/30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armahub.org/resources/490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1.em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harmahub.org/resources/503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armahub.org/resources/50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8.wm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7.wmf"/><Relationship Id="rId4" Type="http://schemas.openxmlformats.org/officeDocument/2006/relationships/diagramLayout" Target="../diagrams/layout1.xml"/><Relationship Id="rId9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6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5.wmf"/><Relationship Id="rId4" Type="http://schemas.openxmlformats.org/officeDocument/2006/relationships/diagramLayout" Target="../diagrams/layout2.xml"/><Relationship Id="rId9" Type="http://schemas.openxmlformats.org/officeDocument/2006/relationships/image" Target="../media/image4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-sustainability.com/content/simapro-dem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armahub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pharmahub.org/resources/389" TargetMode="External"/><Relationship Id="rId4" Type="http://schemas.openxmlformats.org/officeDocument/2006/relationships/package" Target="../embeddings/Microsoft_Office_Word_Document1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229600" cy="2286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Introducing </a:t>
            </a:r>
            <a:r>
              <a:rPr lang="en-US" sz="3200" b="1" dirty="0" smtClean="0">
                <a:solidFill>
                  <a:srgbClr val="FF0000"/>
                </a:solidFill>
              </a:rPr>
              <a:t>Pharmaceutical </a:t>
            </a:r>
            <a:r>
              <a:rPr lang="en-US" sz="3200" b="1" dirty="0">
                <a:solidFill>
                  <a:srgbClr val="FF0000"/>
                </a:solidFill>
              </a:rPr>
              <a:t>Technology through </a:t>
            </a:r>
            <a:r>
              <a:rPr lang="en-US" sz="3200" b="1" dirty="0" smtClean="0">
                <a:solidFill>
                  <a:srgbClr val="FF0000"/>
                </a:solidFill>
              </a:rPr>
              <a:t>Educational Materials for Undergraduate Engineering Courses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438400"/>
            <a:ext cx="7696200" cy="2895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sz="2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2600" dirty="0" smtClean="0">
                <a:solidFill>
                  <a:srgbClr val="3333CC"/>
                </a:solidFill>
              </a:rPr>
              <a:t>Stephanie Farrell, Mariano J. Savelski,</a:t>
            </a:r>
          </a:p>
          <a:p>
            <a:pPr>
              <a:spcBef>
                <a:spcPts val="0"/>
              </a:spcBef>
              <a:defRPr/>
            </a:pPr>
            <a:r>
              <a:rPr lang="en-US" sz="2600" dirty="0" smtClean="0">
                <a:solidFill>
                  <a:srgbClr val="3333CC"/>
                </a:solidFill>
              </a:rPr>
              <a:t> C. Stewart Slater</a:t>
            </a:r>
          </a:p>
          <a:p>
            <a:pPr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of Chemical Engineering</a:t>
            </a:r>
          </a:p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Rowan University</a:t>
            </a:r>
          </a:p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Glassboro, New Jersey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2819400"/>
            <a:ext cx="1047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447800" y="4869257"/>
            <a:ext cx="6534150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i="1" dirty="0" smtClean="0">
                <a:solidFill>
                  <a:srgbClr val="C00000"/>
                </a:solidFill>
                <a:latin typeface="Arial" charset="0"/>
              </a:rPr>
              <a:t>Session </a:t>
            </a:r>
            <a:r>
              <a:rPr lang="en-US" sz="1600" i="1" dirty="0" smtClean="0">
                <a:solidFill>
                  <a:srgbClr val="C00000"/>
                </a:solidFill>
              </a:rPr>
              <a:t>1a</a:t>
            </a:r>
            <a:endParaRPr lang="en-US" sz="1600" i="1" dirty="0" smtClean="0">
              <a:solidFill>
                <a:srgbClr val="C00000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en-US" sz="1600" dirty="0" smtClean="0">
                <a:solidFill>
                  <a:srgbClr val="C00000"/>
                </a:solidFill>
                <a:latin typeface="Arial" charset="0"/>
              </a:rPr>
              <a:t>2012 ASEE Summer School for ChE Faculty</a:t>
            </a:r>
            <a:endParaRPr lang="en-US" sz="1600" dirty="0">
              <a:solidFill>
                <a:srgbClr val="C00000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en-US" sz="1600" dirty="0" smtClean="0">
                <a:solidFill>
                  <a:srgbClr val="C00000"/>
                </a:solidFill>
                <a:latin typeface="Arial" charset="0"/>
              </a:rPr>
              <a:t>Orono, ME    July 21-26, 2012</a:t>
            </a:r>
            <a:endParaRPr lang="en-US" sz="1600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3" cstate="print"/>
          <a:srcRect t="29789" r="74737" b="18000"/>
          <a:stretch>
            <a:fillRect/>
          </a:stretch>
        </p:blipFill>
        <p:spPr bwMode="auto">
          <a:xfrm>
            <a:off x="7791450" y="1295400"/>
            <a:ext cx="11239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b="1" i="1" dirty="0" smtClean="0"/>
              <a:t>Cholesterol Drug Manufacturing Process</a:t>
            </a:r>
            <a:br>
              <a:rPr lang="en-US" sz="2400" b="1" i="1" dirty="0" smtClean="0"/>
            </a:br>
            <a:r>
              <a:rPr lang="en-US" sz="2400" b="1" i="1" dirty="0" smtClean="0"/>
              <a:t>(Material Balance/Multi-unit Process: Pharma Manufac. Unit Processes)</a:t>
            </a:r>
            <a:endParaRPr lang="en-US" sz="240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04800" y="1417638"/>
            <a:ext cx="7543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1" dirty="0" smtClean="0">
                <a:solidFill>
                  <a:srgbClr val="000000"/>
                </a:solidFill>
                <a:latin typeface="+mn-lt"/>
              </a:rPr>
              <a:t>About one in five Americans have a cholesterol level of above 200 mg/</a:t>
            </a:r>
            <a:r>
              <a:rPr lang="en-US" sz="1700" i="1" dirty="0" err="1" smtClean="0">
                <a:solidFill>
                  <a:srgbClr val="000000"/>
                </a:solidFill>
                <a:latin typeface="+mn-lt"/>
              </a:rPr>
              <a:t>dL</a:t>
            </a:r>
            <a:r>
              <a:rPr lang="en-US" sz="1700" i="1" dirty="0" smtClean="0">
                <a:solidFill>
                  <a:srgbClr val="000000"/>
                </a:solidFill>
                <a:latin typeface="+mn-lt"/>
              </a:rPr>
              <a:t>, this is considered to be very unhealthy. A pharmaceutical company sets up a batch process in order to manufacture 1000 Cholesterol tablets used to lower the LDL and raise the HDL cholesterol. </a:t>
            </a:r>
          </a:p>
          <a:p>
            <a:endParaRPr lang="en-US" sz="1700" i="1" dirty="0" smtClean="0">
              <a:solidFill>
                <a:srgbClr val="000000"/>
              </a:solidFill>
              <a:latin typeface="+mn-lt"/>
            </a:endParaRPr>
          </a:p>
          <a:p>
            <a:r>
              <a:rPr lang="en-US" sz="1700" i="1" dirty="0" smtClean="0">
                <a:solidFill>
                  <a:srgbClr val="000000"/>
                </a:solidFill>
                <a:latin typeface="+mn-lt"/>
              </a:rPr>
              <a:t>The process of creating these tablets is initiated by adding equal amounts of two </a:t>
            </a:r>
            <a:r>
              <a:rPr lang="en-US" sz="1700" b="1" i="1" dirty="0" smtClean="0">
                <a:solidFill>
                  <a:srgbClr val="000000"/>
                </a:solidFill>
                <a:latin typeface="+mn-lt"/>
              </a:rPr>
              <a:t>active ingredients </a:t>
            </a:r>
            <a:r>
              <a:rPr lang="en-US" sz="1700" i="1" dirty="0" smtClean="0">
                <a:solidFill>
                  <a:srgbClr val="000000"/>
                </a:solidFill>
                <a:latin typeface="+mn-lt"/>
              </a:rPr>
              <a:t>and 50.16 g of a </a:t>
            </a:r>
            <a:r>
              <a:rPr lang="en-US" sz="1700" b="1" i="1" dirty="0" smtClean="0">
                <a:solidFill>
                  <a:srgbClr val="000000"/>
                </a:solidFill>
                <a:latin typeface="+mn-lt"/>
              </a:rPr>
              <a:t>filler</a:t>
            </a:r>
            <a:r>
              <a:rPr lang="en-US" sz="1700" i="1" dirty="0" smtClean="0">
                <a:solidFill>
                  <a:srgbClr val="000000"/>
                </a:solidFill>
                <a:latin typeface="+mn-lt"/>
              </a:rPr>
              <a:t> to a kneading mixer. Once this is done another stream of </a:t>
            </a:r>
            <a:r>
              <a:rPr lang="en-US" sz="1700" b="1" i="1" dirty="0" smtClean="0">
                <a:solidFill>
                  <a:srgbClr val="000000"/>
                </a:solidFill>
                <a:latin typeface="+mn-lt"/>
              </a:rPr>
              <a:t>excipients</a:t>
            </a:r>
            <a:r>
              <a:rPr lang="en-US" sz="1700" i="1" dirty="0" smtClean="0">
                <a:solidFill>
                  <a:srgbClr val="000000"/>
                </a:solidFill>
                <a:latin typeface="+mn-lt"/>
              </a:rPr>
              <a:t> consisting of 90.7% liquid by mass is added to the kneader. The resulting liquid mixture consists of two parts of water and one part ethanol. </a:t>
            </a:r>
          </a:p>
          <a:p>
            <a:endParaRPr lang="en-US" sz="1700" i="1" dirty="0" smtClean="0">
              <a:solidFill>
                <a:srgbClr val="000000"/>
              </a:solidFill>
              <a:latin typeface="+mn-lt"/>
            </a:endParaRPr>
          </a:p>
          <a:p>
            <a:r>
              <a:rPr lang="en-US" sz="1700" i="1" dirty="0" smtClean="0">
                <a:solidFill>
                  <a:srgbClr val="000000"/>
                </a:solidFill>
                <a:latin typeface="+mn-lt"/>
              </a:rPr>
              <a:t>The kneading mixer produces a wet mass called a </a:t>
            </a:r>
            <a:r>
              <a:rPr lang="en-US" sz="1700" b="1" i="1" dirty="0" smtClean="0">
                <a:solidFill>
                  <a:srgbClr val="000000"/>
                </a:solidFill>
                <a:latin typeface="+mn-lt"/>
              </a:rPr>
              <a:t>cake</a:t>
            </a:r>
            <a:r>
              <a:rPr lang="en-US" sz="1700" i="1" dirty="0" smtClean="0">
                <a:solidFill>
                  <a:srgbClr val="000000"/>
                </a:solidFill>
                <a:latin typeface="+mn-lt"/>
              </a:rPr>
              <a:t>, which is spread over trays and kept in an oven at 45°C  for eight hours. During the course of this time 17.3 wt% of the mass of the cake is evaporated. This dry substance is blended with a lubricant and a binder, it is then finally sent to be compressed into 100 mg tablets. The end product (tablet) has the following composition (% wt): 20% API, 51.7% excipients, 27.5% binder and the remaining lubricant. How much of each liquid is added to the kneader?</a:t>
            </a:r>
            <a:endParaRPr lang="en-US" sz="1700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25263" t="29789" r="47333" b="18000"/>
          <a:stretch>
            <a:fillRect/>
          </a:stretch>
        </p:blipFill>
        <p:spPr bwMode="auto">
          <a:xfrm>
            <a:off x="7772400" y="3657600"/>
            <a:ext cx="1371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0" y="6396335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Farrell, Savelski, Slater, </a:t>
            </a:r>
            <a:r>
              <a:rPr lang="en-US" sz="1200" i="1" dirty="0" smtClean="0"/>
              <a:t>Problem Sets on Pharmaceutical Engineering for Introductory Chemical Engineering Courses, Part I</a:t>
            </a:r>
            <a:r>
              <a:rPr lang="en-US" sz="1200" dirty="0" smtClean="0"/>
              <a:t>, ERC Educational Modules, </a:t>
            </a:r>
            <a:r>
              <a:rPr lang="en-US" sz="1200" dirty="0" smtClean="0">
                <a:hlinkClick r:id="rId4"/>
              </a:rPr>
              <a:t>www.pharmaHUB.org/resources/360</a:t>
            </a:r>
            <a:r>
              <a:rPr lang="en-US" sz="1200" dirty="0" smtClean="0"/>
              <a:t>, 2010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i="1" dirty="0" smtClean="0"/>
              <a:t>Cholesterol Drug Manufacturing Process solution</a:t>
            </a:r>
            <a:endParaRPr lang="en-US" sz="2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6"/>
              </a:buClr>
              <a:buSzPct val="115000"/>
            </a:pPr>
            <a:r>
              <a:rPr lang="en-US" dirty="0" smtClean="0"/>
              <a:t>Engineering principles</a:t>
            </a:r>
          </a:p>
          <a:p>
            <a:pPr lvl="1">
              <a:buClr>
                <a:schemeClr val="accent6"/>
              </a:buClr>
              <a:buSzPct val="115000"/>
            </a:pPr>
            <a:r>
              <a:rPr lang="en-US" dirty="0" smtClean="0"/>
              <a:t>Batch process calculation</a:t>
            </a:r>
          </a:p>
          <a:p>
            <a:pPr lvl="1">
              <a:buClr>
                <a:schemeClr val="accent6"/>
              </a:buClr>
              <a:buSzPct val="115000"/>
            </a:pPr>
            <a:r>
              <a:rPr lang="en-US" dirty="0" smtClean="0"/>
              <a:t>Multiple unit processes</a:t>
            </a:r>
          </a:p>
          <a:p>
            <a:pPr lvl="1">
              <a:buClr>
                <a:schemeClr val="accent6"/>
              </a:buClr>
              <a:buSzPct val="115000"/>
            </a:pPr>
            <a:r>
              <a:rPr lang="en-US" dirty="0" smtClean="0"/>
              <a:t>Solid and liquid properties</a:t>
            </a:r>
          </a:p>
          <a:p>
            <a:pPr>
              <a:buClr>
                <a:schemeClr val="accent6"/>
              </a:buClr>
              <a:buSzPct val="115000"/>
            </a:pPr>
            <a:r>
              <a:rPr lang="en-US" dirty="0" smtClean="0"/>
              <a:t>Pharmaceutical principles</a:t>
            </a:r>
          </a:p>
          <a:p>
            <a:pPr lvl="1">
              <a:buClr>
                <a:schemeClr val="accent6"/>
              </a:buClr>
              <a:buSzPct val="115000"/>
            </a:pPr>
            <a:r>
              <a:rPr lang="en-US" dirty="0" smtClean="0"/>
              <a:t>Drug formulation terminology</a:t>
            </a:r>
          </a:p>
          <a:p>
            <a:pPr lvl="2">
              <a:buClr>
                <a:schemeClr val="accent6"/>
              </a:buClr>
              <a:buSzPct val="115000"/>
            </a:pPr>
            <a:r>
              <a:rPr lang="en-US" dirty="0" smtClean="0"/>
              <a:t>API, Binder, Lubricant, …</a:t>
            </a:r>
          </a:p>
          <a:p>
            <a:pPr lvl="1">
              <a:buClr>
                <a:schemeClr val="accent6"/>
              </a:buClr>
              <a:buSzPct val="115000"/>
            </a:pPr>
            <a:r>
              <a:rPr lang="en-US" dirty="0" smtClean="0"/>
              <a:t>Pharmaceutical engineering processes</a:t>
            </a:r>
          </a:p>
          <a:p>
            <a:pPr lvl="2">
              <a:buClr>
                <a:schemeClr val="accent6"/>
              </a:buClr>
              <a:buSzPct val="115000"/>
            </a:pPr>
            <a:r>
              <a:rPr lang="en-US" dirty="0" smtClean="0"/>
              <a:t>Mixers, Kneaders, Blenders, Dryers</a:t>
            </a:r>
          </a:p>
          <a:p>
            <a:pPr lvl="1">
              <a:buClr>
                <a:schemeClr val="accent6"/>
              </a:buClr>
              <a:buSzPct val="115000"/>
            </a:pPr>
            <a:endParaRPr 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5554800" y="1143000"/>
          <a:ext cx="3486600" cy="2971800"/>
        </p:xfrm>
        <a:graphic>
          <a:graphicData uri="http://schemas.openxmlformats.org/presentationml/2006/ole">
            <p:oleObj spid="_x0000_s2049" name="Visio" r:id="rId5" imgW="4249473" imgH="3630868" progId="Visio.Drawing.11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228052"/>
            <a:ext cx="2438400" cy="162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i="1" dirty="0" smtClean="0"/>
              <a:t>Acetaminophen Reaction</a:t>
            </a:r>
            <a:br>
              <a:rPr lang="en-US" sz="2400" b="1" i="1" dirty="0" smtClean="0"/>
            </a:br>
            <a:r>
              <a:rPr lang="en-US" sz="2400" b="1" i="1" dirty="0" smtClean="0"/>
              <a:t>(Reaction </a:t>
            </a:r>
            <a:r>
              <a:rPr lang="en-US" sz="2400" b="1" i="1" dirty="0" err="1" smtClean="0"/>
              <a:t>stoichiometry</a:t>
            </a:r>
            <a:r>
              <a:rPr lang="en-US" sz="2400" b="1" i="1" dirty="0" smtClean="0"/>
              <a:t>: Drug synthesis)</a:t>
            </a:r>
            <a:endParaRPr lang="en-US" sz="240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09600" y="1417638"/>
            <a:ext cx="7543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i="1" dirty="0" smtClean="0">
                <a:solidFill>
                  <a:srgbClr val="000000"/>
                </a:solidFill>
              </a:rPr>
              <a:t>Acetaminophen is used to treat many conditions such as headaches, arthritis, backaches, toothaches, colds, and fevers. To produce acetaminophen, p-aminophenol and acetic anhydride reacted in the presence of the </a:t>
            </a:r>
            <a:r>
              <a:rPr lang="en-US" sz="1900" b="1" i="1" dirty="0" smtClean="0">
                <a:solidFill>
                  <a:srgbClr val="000000"/>
                </a:solidFill>
              </a:rPr>
              <a:t>catalyst</a:t>
            </a:r>
            <a:r>
              <a:rPr lang="en-US" sz="1900" i="1" dirty="0" smtClean="0">
                <a:solidFill>
                  <a:srgbClr val="000000"/>
                </a:solidFill>
              </a:rPr>
              <a:t> NaHSO</a:t>
            </a:r>
            <a:r>
              <a:rPr lang="en-US" sz="1900" i="1" baseline="-25000" dirty="0" smtClean="0">
                <a:solidFill>
                  <a:srgbClr val="000000"/>
                </a:solidFill>
              </a:rPr>
              <a:t>4</a:t>
            </a:r>
            <a:r>
              <a:rPr lang="en-US" sz="1900" i="1" dirty="0" smtClean="0">
                <a:solidFill>
                  <a:srgbClr val="000000"/>
                </a:solidFill>
                <a:latin typeface="Calibri"/>
              </a:rPr>
              <a:t>·</a:t>
            </a:r>
            <a:r>
              <a:rPr lang="en-US" sz="1900" i="1" dirty="0" smtClean="0">
                <a:solidFill>
                  <a:srgbClr val="000000"/>
                </a:solidFill>
              </a:rPr>
              <a:t>SiO</a:t>
            </a:r>
            <a:r>
              <a:rPr lang="en-US" sz="1900" i="1" baseline="-25000" dirty="0" smtClean="0">
                <a:solidFill>
                  <a:srgbClr val="000000"/>
                </a:solidFill>
              </a:rPr>
              <a:t>2</a:t>
            </a:r>
            <a:r>
              <a:rPr lang="en-US" sz="1900" i="1" dirty="0" smtClean="0">
                <a:solidFill>
                  <a:srgbClr val="000000"/>
                </a:solidFill>
              </a:rPr>
              <a:t>. The reaction </a:t>
            </a:r>
            <a:r>
              <a:rPr lang="en-US" sz="1900" i="1" dirty="0" err="1" smtClean="0">
                <a:solidFill>
                  <a:srgbClr val="000000"/>
                </a:solidFill>
              </a:rPr>
              <a:t>stoichiometry</a:t>
            </a:r>
            <a:r>
              <a:rPr lang="en-US" sz="1900" i="1" dirty="0" smtClean="0">
                <a:solidFill>
                  <a:srgbClr val="000000"/>
                </a:solidFill>
              </a:rPr>
              <a:t> is given below:</a:t>
            </a:r>
          </a:p>
          <a:p>
            <a:endParaRPr lang="en-US" sz="1900" i="1" dirty="0" smtClean="0">
              <a:solidFill>
                <a:srgbClr val="000000"/>
              </a:solidFill>
            </a:endParaRPr>
          </a:p>
          <a:p>
            <a:endParaRPr lang="en-US" sz="1900" i="1" dirty="0" smtClean="0">
              <a:solidFill>
                <a:srgbClr val="000000"/>
              </a:solidFill>
            </a:endParaRPr>
          </a:p>
          <a:p>
            <a:endParaRPr lang="en-US" sz="1900" i="1" dirty="0" smtClean="0">
              <a:solidFill>
                <a:srgbClr val="000000"/>
              </a:solidFill>
            </a:endParaRPr>
          </a:p>
          <a:p>
            <a:r>
              <a:rPr lang="en-US" sz="1900" i="1" dirty="0" smtClean="0">
                <a:solidFill>
                  <a:srgbClr val="000000"/>
                </a:solidFill>
              </a:rPr>
              <a:t>The feed to the reactor is 45.5 mole % p-aminophenol and the balance acetic anhydride. For a 48.18 kg-mole feed of reactants and a fractional conversion of 95%, find 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900" i="1" dirty="0" smtClean="0">
                <a:solidFill>
                  <a:srgbClr val="000000"/>
                </a:solidFill>
              </a:rPr>
              <a:t>The limiting reactant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900" i="1" dirty="0" smtClean="0">
                <a:solidFill>
                  <a:srgbClr val="000000"/>
                </a:solidFill>
              </a:rPr>
              <a:t>The percentage excess of the non limiting reactant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900" i="1" dirty="0" smtClean="0">
                <a:solidFill>
                  <a:srgbClr val="000000"/>
                </a:solidFill>
              </a:rPr>
              <a:t>Mass (kg) acetaminophen produced</a:t>
            </a:r>
            <a:endParaRPr lang="en-US" sz="1900" i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6248400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Farrell, Savelski, Slater, </a:t>
            </a:r>
            <a:r>
              <a:rPr lang="en-US" sz="1200" i="1" dirty="0" smtClean="0"/>
              <a:t>Problem Sets on Pharmaceutical Engineering for Introductory Chemical Engineering Courses, Part I</a:t>
            </a:r>
            <a:r>
              <a:rPr lang="en-US" sz="1200" dirty="0" smtClean="0"/>
              <a:t>, ERC Educational Modules, www.pharmaHUB.org/resources/360, 2010</a:t>
            </a:r>
            <a:endParaRPr lang="en-US" sz="12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071314"/>
            <a:ext cx="6920523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i="1" dirty="0" smtClean="0"/>
              <a:t>Acetaminophen Reaction solution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>
              <a:buClr>
                <a:schemeClr val="accent6"/>
              </a:buClr>
            </a:pPr>
            <a:r>
              <a:rPr lang="en-US" dirty="0" smtClean="0"/>
              <a:t>Engineering principles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Limiting reactant and % excess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Extent of reaction (</a:t>
            </a:r>
            <a:r>
              <a:rPr lang="el-GR" dirty="0" smtClean="0">
                <a:latin typeface="Verdana" pitchFamily="34" charset="0"/>
              </a:rPr>
              <a:t>ξ</a:t>
            </a:r>
            <a:r>
              <a:rPr lang="en-US" dirty="0" smtClean="0">
                <a:latin typeface="Calibri"/>
              </a:rPr>
              <a:t>)</a:t>
            </a:r>
          </a:p>
          <a:p>
            <a:pPr>
              <a:buClr>
                <a:schemeClr val="accent6"/>
              </a:buClr>
            </a:pPr>
            <a:endParaRPr lang="en-US" dirty="0" smtClean="0">
              <a:latin typeface="Calibri"/>
            </a:endParaRPr>
          </a:p>
          <a:p>
            <a:pPr>
              <a:buClr>
                <a:schemeClr val="accent6"/>
              </a:buClr>
            </a:pPr>
            <a:r>
              <a:rPr lang="en-US" dirty="0" smtClean="0"/>
              <a:t>Pharmaceutical principles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Introduces a widely used and</a:t>
            </a:r>
          </a:p>
          <a:p>
            <a:pPr lvl="1">
              <a:buClr>
                <a:schemeClr val="accent6"/>
              </a:buClr>
              <a:buNone/>
            </a:pPr>
            <a:r>
              <a:rPr lang="en-US" dirty="0" smtClean="0"/>
              <a:t>	commonly produced drug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Application of organic chemical synthesis of API</a:t>
            </a:r>
          </a:p>
          <a:p>
            <a:pPr lvl="1">
              <a:buClr>
                <a:schemeClr val="accent6"/>
              </a:buClr>
            </a:pPr>
            <a:endParaRPr lang="en-US" dirty="0"/>
          </a:p>
        </p:txBody>
      </p:sp>
      <p:grpSp>
        <p:nvGrpSpPr>
          <p:cNvPr id="4" name="Group 11"/>
          <p:cNvGrpSpPr/>
          <p:nvPr/>
        </p:nvGrpSpPr>
        <p:grpSpPr>
          <a:xfrm>
            <a:off x="6934200" y="457200"/>
            <a:ext cx="1828800" cy="2274332"/>
            <a:chOff x="6858000" y="1676400"/>
            <a:chExt cx="1828800" cy="2274332"/>
          </a:xfrm>
        </p:grpSpPr>
        <p:sp>
          <p:nvSpPr>
            <p:cNvPr id="5" name="Rounded Rectangle 4"/>
            <p:cNvSpPr/>
            <p:nvPr/>
          </p:nvSpPr>
          <p:spPr>
            <a:xfrm>
              <a:off x="7315200" y="2133600"/>
              <a:ext cx="990600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Rxr</a:t>
              </a:r>
              <a:endParaRPr lang="en-US" dirty="0"/>
            </a:p>
          </p:txBody>
        </p:sp>
        <p:cxnSp>
          <p:nvCxnSpPr>
            <p:cNvPr id="7" name="Shape 6"/>
            <p:cNvCxnSpPr>
              <a:endCxn id="5" idx="0"/>
            </p:cNvCxnSpPr>
            <p:nvPr/>
          </p:nvCxnSpPr>
          <p:spPr>
            <a:xfrm>
              <a:off x="6858000" y="1676400"/>
              <a:ext cx="952500" cy="457200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858000" y="167640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XYZ</a:t>
              </a:r>
              <a:endParaRPr lang="en-US" dirty="0"/>
            </a:p>
          </p:txBody>
        </p:sp>
        <p:cxnSp>
          <p:nvCxnSpPr>
            <p:cNvPr id="10" name="Shape 9"/>
            <p:cNvCxnSpPr>
              <a:stCxn id="5" idx="2"/>
            </p:cNvCxnSpPr>
            <p:nvPr/>
          </p:nvCxnSpPr>
          <p:spPr>
            <a:xfrm rot="16200000" flipH="1">
              <a:off x="8058150" y="2952750"/>
              <a:ext cx="381000" cy="876300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077200" y="3581400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$$$</a:t>
              </a:r>
              <a:endParaRPr lang="en-US" dirty="0"/>
            </a:p>
          </p:txBody>
        </p:sp>
      </p:grp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7588" y="5715000"/>
            <a:ext cx="1700212" cy="10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5" cstate="print"/>
          <a:srcRect r="13979"/>
          <a:stretch>
            <a:fillRect/>
          </a:stretch>
        </p:blipFill>
        <p:spPr bwMode="auto">
          <a:xfrm>
            <a:off x="6629400" y="3124200"/>
            <a:ext cx="2514600" cy="187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doctorrennie.files.wordpress.com/2012/06/asthma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905000"/>
            <a:ext cx="2447858" cy="2590800"/>
          </a:xfrm>
          <a:prstGeom prst="rect">
            <a:avLst/>
          </a:prstGeom>
          <a:noFill/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i="1" dirty="0" smtClean="0"/>
              <a:t>Drug Inhaler Propellant</a:t>
            </a:r>
            <a:br>
              <a:rPr lang="en-US" sz="2400" b="1" i="1" dirty="0" smtClean="0"/>
            </a:br>
            <a:r>
              <a:rPr lang="en-US" sz="2400" b="1" i="1" dirty="0" smtClean="0"/>
              <a:t>(Equations of State; Drug delivery)</a:t>
            </a:r>
            <a:endParaRPr lang="en-US" sz="24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1417638"/>
            <a:ext cx="6477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1" dirty="0" smtClean="0">
                <a:solidFill>
                  <a:srgbClr val="000000"/>
                </a:solidFill>
                <a:latin typeface="+mn-lt"/>
              </a:rPr>
              <a:t>In a </a:t>
            </a:r>
            <a:r>
              <a:rPr lang="en-US" sz="1700" b="1" i="1" dirty="0" smtClean="0">
                <a:solidFill>
                  <a:srgbClr val="000000"/>
                </a:solidFill>
                <a:latin typeface="+mn-lt"/>
              </a:rPr>
              <a:t>metered-dose inhaler</a:t>
            </a:r>
            <a:r>
              <a:rPr lang="en-US" sz="1700" i="1" dirty="0" smtClean="0">
                <a:solidFill>
                  <a:srgbClr val="000000"/>
                </a:solidFill>
                <a:latin typeface="+mn-lt"/>
              </a:rPr>
              <a:t> (MDI), such as those used for asthma medication, the medicine is delivered by a pressurized </a:t>
            </a:r>
            <a:r>
              <a:rPr lang="en-US" sz="1700" b="1" i="1" dirty="0" smtClean="0">
                <a:solidFill>
                  <a:srgbClr val="000000"/>
                </a:solidFill>
                <a:latin typeface="+mn-lt"/>
              </a:rPr>
              <a:t>propellant</a:t>
            </a:r>
            <a:r>
              <a:rPr lang="en-US" sz="1700" i="1" dirty="0" smtClean="0">
                <a:solidFill>
                  <a:srgbClr val="000000"/>
                </a:solidFill>
                <a:latin typeface="+mn-lt"/>
              </a:rPr>
              <a:t>, similarly to a can of spray paint. When the inhaler is activated, a set amount of the medicine is expelled from the mouthpiece to be inhaled. In the past, chlorofluorocarbons (CFCs) were used as propellants; however because of their reactivity with the Earth’s ozone layer they have been suppressed. The new propellants, </a:t>
            </a:r>
            <a:r>
              <a:rPr lang="en-US" sz="1700" i="1" dirty="0" err="1" smtClean="0">
                <a:solidFill>
                  <a:srgbClr val="000000"/>
                </a:solidFill>
                <a:latin typeface="+mn-lt"/>
              </a:rPr>
              <a:t>hydrofluorocarbons</a:t>
            </a:r>
            <a:r>
              <a:rPr lang="en-US" sz="1700" i="1" dirty="0" smtClean="0">
                <a:solidFill>
                  <a:srgbClr val="000000"/>
                </a:solidFill>
                <a:latin typeface="+mn-lt"/>
              </a:rPr>
              <a:t> (HFCs), are considered “greener” because they do not react with the ozone layer.</a:t>
            </a:r>
          </a:p>
          <a:p>
            <a:endParaRPr lang="en-US" sz="1700" i="1" dirty="0" smtClean="0">
              <a:solidFill>
                <a:srgbClr val="000000"/>
              </a:solidFill>
              <a:latin typeface="+mn-lt"/>
            </a:endParaRPr>
          </a:p>
          <a:p>
            <a:r>
              <a:rPr lang="en-US" sz="1700" i="1" dirty="0" smtClean="0">
                <a:solidFill>
                  <a:srgbClr val="000000"/>
                </a:solidFill>
                <a:latin typeface="+mn-lt"/>
              </a:rPr>
              <a:t>You are assigned to calculate the amount of substance required to meet specifications of an MDI. The original propellant, CFC 12, has been replaced by HFC 227ea. Both contain 100 </a:t>
            </a:r>
            <a:r>
              <a:rPr lang="en-US" sz="1700" i="1" dirty="0" err="1" smtClean="0">
                <a:solidFill>
                  <a:srgbClr val="000000"/>
                </a:solidFill>
                <a:latin typeface="+mn-lt"/>
              </a:rPr>
              <a:t>mL</a:t>
            </a:r>
            <a:r>
              <a:rPr lang="en-US" sz="1700" i="1" dirty="0" smtClean="0">
                <a:solidFill>
                  <a:srgbClr val="000000"/>
                </a:solidFill>
                <a:latin typeface="+mn-lt"/>
              </a:rPr>
              <a:t> of propellant under 80 </a:t>
            </a:r>
            <a:r>
              <a:rPr lang="en-US" sz="1700" i="1" dirty="0" err="1" smtClean="0">
                <a:solidFill>
                  <a:srgbClr val="000000"/>
                </a:solidFill>
                <a:latin typeface="+mn-lt"/>
              </a:rPr>
              <a:t>psia</a:t>
            </a:r>
            <a:r>
              <a:rPr lang="en-US" sz="1700" i="1" dirty="0" smtClean="0">
                <a:solidFill>
                  <a:srgbClr val="000000"/>
                </a:solidFill>
                <a:latin typeface="+mn-lt"/>
              </a:rPr>
              <a:t>. The high pressurization of the cylinder requires the use of the truncated </a:t>
            </a:r>
            <a:r>
              <a:rPr lang="en-US" sz="1700" i="1" dirty="0" err="1" smtClean="0">
                <a:solidFill>
                  <a:srgbClr val="000000"/>
                </a:solidFill>
                <a:latin typeface="+mn-lt"/>
              </a:rPr>
              <a:t>Virial</a:t>
            </a:r>
            <a:r>
              <a:rPr lang="en-US" sz="1700" i="1" dirty="0" smtClean="0">
                <a:solidFill>
                  <a:srgbClr val="000000"/>
                </a:solidFill>
                <a:latin typeface="+mn-lt"/>
              </a:rPr>
              <a:t> equation of state.</a:t>
            </a:r>
            <a:endParaRPr lang="en-US" sz="17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6172200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Farrell, Savelski, Slater, </a:t>
            </a:r>
            <a:r>
              <a:rPr lang="en-US" sz="1200" i="1" dirty="0" smtClean="0"/>
              <a:t>Problem Sets on Pharmaceutical Engineering for Introductory Chemical Engineering Courses, Part I</a:t>
            </a:r>
            <a:r>
              <a:rPr lang="en-US" sz="1200" dirty="0" smtClean="0"/>
              <a:t>, ERC Educational Modules, www.pharmaHUB.org/resources/360, 2010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i="1" dirty="0" smtClean="0"/>
              <a:t>Drug Inhaler Propellant solution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>
              <a:buClr>
                <a:schemeClr val="accent6"/>
              </a:buClr>
            </a:pPr>
            <a:r>
              <a:rPr lang="en-US" dirty="0" smtClean="0"/>
              <a:t>Engineering principles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Use of a non ideal </a:t>
            </a:r>
            <a:r>
              <a:rPr lang="en-US" dirty="0" err="1" smtClean="0"/>
              <a:t>EoS</a:t>
            </a:r>
            <a:r>
              <a:rPr lang="en-US" dirty="0" smtClean="0"/>
              <a:t> (</a:t>
            </a:r>
            <a:r>
              <a:rPr lang="en-US" dirty="0" err="1" smtClean="0"/>
              <a:t>Virial</a:t>
            </a:r>
            <a:r>
              <a:rPr lang="en-US" dirty="0" smtClean="0"/>
              <a:t>)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Research!</a:t>
            </a:r>
          </a:p>
          <a:p>
            <a:pPr lvl="2">
              <a:buClr>
                <a:schemeClr val="accent6"/>
              </a:buClr>
            </a:pPr>
            <a:r>
              <a:rPr lang="en-US" dirty="0" smtClean="0"/>
              <a:t>Systematic names instead of CFC/HFC</a:t>
            </a:r>
          </a:p>
          <a:p>
            <a:pPr lvl="2">
              <a:buClr>
                <a:schemeClr val="accent6"/>
              </a:buClr>
            </a:pPr>
            <a:r>
              <a:rPr lang="en-US" dirty="0" smtClean="0"/>
              <a:t>Required physical constants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Interpretation of model results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Pharmaceutical principles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Unique drug delivery method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Green pharmaceutical engineering</a:t>
            </a:r>
          </a:p>
        </p:txBody>
      </p:sp>
      <p:pic>
        <p:nvPicPr>
          <p:cNvPr id="87042" name="Picture 2" descr="http://www.healthsquare.com/common/images/a/A0682000_73774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143000"/>
            <a:ext cx="2438400" cy="1828801"/>
          </a:xfrm>
          <a:prstGeom prst="rect">
            <a:avLst/>
          </a:prstGeom>
          <a:noFill/>
        </p:spPr>
      </p:pic>
      <p:pic>
        <p:nvPicPr>
          <p:cNvPr id="87046" name="Picture 6" descr="http://www.ferris.edu/HTMLS/news/archive/2010/december/images/greenworl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3171" y="4419600"/>
            <a:ext cx="1730829" cy="161544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191816"/>
            <a:ext cx="5257800" cy="336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200" b="1" i="1" dirty="0" smtClean="0"/>
              <a:t>Green Synthesis of Ibuprofen</a:t>
            </a:r>
            <a:br>
              <a:rPr lang="en-US" sz="2200" b="1" i="1" dirty="0" smtClean="0"/>
            </a:br>
            <a:r>
              <a:rPr lang="en-US" sz="2200" b="1" i="1" dirty="0" smtClean="0"/>
              <a:t>(</a:t>
            </a:r>
            <a:r>
              <a:rPr lang="en-US" sz="2200" b="1" i="1" dirty="0" err="1" smtClean="0"/>
              <a:t>Stoichiometry</a:t>
            </a:r>
            <a:r>
              <a:rPr lang="en-US" sz="2200" b="1" i="1" dirty="0" smtClean="0"/>
              <a:t>; Green metrics, API synthesis</a:t>
            </a:r>
            <a:endParaRPr lang="en-US" sz="2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1100"/>
            <a:ext cx="8001000" cy="14097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17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Compare the atom economies to determine which process has the best synthesis efficiency using this metric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17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Review the literature to determine what other aspect of the new process is a green improvement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99144" y="3886200"/>
            <a:ext cx="5596856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This new BHC process involves only 3 reaction steps and replaces the Boots process which contained 6 steps. The newer process can produce larger amounts of ibuprofen in less time and more economically.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99145" y="2057400"/>
            <a:ext cx="3768055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 1997, the Presidential Green Chemistry Challenge Award went to the Boots-Hoechst-Celanese (BHC) company for a greener process to synthesize ibuprofen, the active pharmaceutical ingredient in pain relief drugs.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6350168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Farrell, Savelski, Slater, </a:t>
            </a:r>
            <a:r>
              <a:rPr lang="en-US" sz="1200" i="1" dirty="0" smtClean="0"/>
              <a:t>Problem Sets on Pharmaceutical Engineering for Introductory Chemical Engineering Courses, Part III</a:t>
            </a:r>
            <a:r>
              <a:rPr lang="en-US" sz="1200" dirty="0" smtClean="0"/>
              <a:t>, ERC Educational Modules, </a:t>
            </a:r>
            <a:r>
              <a:rPr lang="en-US" sz="1200" dirty="0" smtClean="0">
                <a:hlinkClick r:id="rId3"/>
              </a:rPr>
              <a:t>www.pharmaHUB.org/resources/490</a:t>
            </a:r>
            <a:r>
              <a:rPr lang="en-US" sz="1200" dirty="0" smtClean="0"/>
              <a:t>, 2011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i="1" dirty="0" smtClean="0"/>
              <a:t>Green Synthesis of Ibuprofen solution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/>
              </a:buClr>
            </a:pPr>
            <a:r>
              <a:rPr lang="en-US" dirty="0" smtClean="0"/>
              <a:t>Engineering Principles</a:t>
            </a:r>
          </a:p>
          <a:p>
            <a:pPr lvl="1">
              <a:buClr>
                <a:schemeClr val="accent6"/>
              </a:buClr>
            </a:pPr>
            <a:r>
              <a:rPr lang="en-US" dirty="0" err="1" smtClean="0"/>
              <a:t>Stoichiometry</a:t>
            </a:r>
            <a:endParaRPr lang="en-US" dirty="0" smtClean="0"/>
          </a:p>
          <a:p>
            <a:pPr lvl="1">
              <a:buClr>
                <a:schemeClr val="accent6"/>
              </a:buClr>
            </a:pPr>
            <a:r>
              <a:rPr lang="en-US" dirty="0" smtClean="0"/>
              <a:t>Green metrics: Atom economy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Catalysts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Pharmaceutical Principles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Multi-step API synthesis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API process development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29150"/>
            <a:ext cx="2971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6725" y="1828800"/>
            <a:ext cx="3521075" cy="58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i="1" dirty="0" smtClean="0"/>
              <a:t>Over the Counter Drug Formation </a:t>
            </a:r>
            <a:br>
              <a:rPr lang="en-US" sz="2400" b="1" i="1" dirty="0" smtClean="0"/>
            </a:br>
            <a:r>
              <a:rPr lang="en-US" sz="2400" b="1" i="1" dirty="0" smtClean="0"/>
              <a:t>(Bal. Reactive Sys./Heats of Formation:  Drug Formulation)</a:t>
            </a:r>
            <a:endParaRPr lang="en-US" sz="24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2421791"/>
            <a:ext cx="7239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Milk of magnesia (magnesium hydroxide in aqueous solution) is an old, widely used and commonly seen </a:t>
            </a:r>
            <a:r>
              <a:rPr lang="en-US" b="1" i="1" dirty="0" smtClean="0">
                <a:solidFill>
                  <a:srgbClr val="002060"/>
                </a:solidFill>
              </a:rPr>
              <a:t>over the counter</a:t>
            </a:r>
            <a:r>
              <a:rPr lang="en-US" i="1" dirty="0" smtClean="0">
                <a:solidFill>
                  <a:srgbClr val="002060"/>
                </a:solidFill>
              </a:rPr>
              <a:t> (OTC) medication for constipation and </a:t>
            </a:r>
            <a:r>
              <a:rPr lang="en-US" b="1" i="1" dirty="0" err="1" smtClean="0">
                <a:solidFill>
                  <a:srgbClr val="002060"/>
                </a:solidFill>
              </a:rPr>
              <a:t>pyrosis</a:t>
            </a:r>
            <a:r>
              <a:rPr lang="en-US" i="1" dirty="0" smtClean="0">
                <a:solidFill>
                  <a:srgbClr val="002060"/>
                </a:solidFill>
              </a:rPr>
              <a:t> (heartburn). The standard heat of formation of magnesium hydroxide* is -924.66 kJ/mol and it is commonly produced by reaction of calcium chloride, magnesium chloride with </a:t>
            </a:r>
            <a:r>
              <a:rPr lang="en-US" i="1" dirty="0" err="1" smtClean="0">
                <a:solidFill>
                  <a:srgbClr val="002060"/>
                </a:solidFill>
              </a:rPr>
              <a:t>calcined</a:t>
            </a:r>
            <a:r>
              <a:rPr lang="en-US" i="1" dirty="0" smtClean="0">
                <a:solidFill>
                  <a:srgbClr val="002060"/>
                </a:solidFill>
              </a:rPr>
              <a:t> dolomite* (CaMgO</a:t>
            </a:r>
            <a:r>
              <a:rPr lang="en-US" i="1" baseline="-25000" dirty="0" smtClean="0">
                <a:solidFill>
                  <a:srgbClr val="002060"/>
                </a:solidFill>
              </a:rPr>
              <a:t>2</a:t>
            </a:r>
            <a:r>
              <a:rPr lang="en-US" i="1" dirty="0" smtClean="0">
                <a:solidFill>
                  <a:srgbClr val="002060"/>
                </a:solidFill>
              </a:rPr>
              <a:t>) (heat of formation: -556 kcal/mol) in water. Determine the heat of formation and state whether it releases or absorbs heat (using the correct terminology).</a:t>
            </a:r>
          </a:p>
          <a:p>
            <a:endParaRPr lang="en-US" i="1" dirty="0" smtClean="0">
              <a:solidFill>
                <a:srgbClr val="002060"/>
              </a:solidFill>
            </a:endParaRPr>
          </a:p>
          <a:p>
            <a:endParaRPr lang="en-US" i="1" dirty="0" smtClean="0">
              <a:solidFill>
                <a:srgbClr val="002060"/>
              </a:solidFill>
            </a:endParaRPr>
          </a:p>
          <a:p>
            <a:r>
              <a:rPr lang="en-US" sz="1400" i="1" dirty="0" smtClean="0">
                <a:solidFill>
                  <a:srgbClr val="002060"/>
                </a:solidFill>
              </a:rPr>
              <a:t>*CRC Press, CRC Handbook of Chemistry and Physics: A Ready-Reference Book of Chemical and Physical Data, 90th ed., </a:t>
            </a:r>
            <a:r>
              <a:rPr lang="en-US" sz="1400" i="1" dirty="0" err="1" smtClean="0">
                <a:solidFill>
                  <a:srgbClr val="002060"/>
                </a:solidFill>
              </a:rPr>
              <a:t>Lide</a:t>
            </a:r>
            <a:r>
              <a:rPr lang="en-US" sz="1400" i="1" dirty="0" smtClean="0">
                <a:solidFill>
                  <a:srgbClr val="002060"/>
                </a:solidFill>
              </a:rPr>
              <a:t>, D. R., Ed. Boca Raton: CRC Press, 2004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6150" y="0"/>
            <a:ext cx="18478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0" y="6350168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Farrell, Savelski, Slater, </a:t>
            </a:r>
            <a:r>
              <a:rPr lang="en-US" sz="1200" i="1" dirty="0" smtClean="0"/>
              <a:t>Problem Sets on Pharmaceutical Engineering for Introductory Chemical Engineering Courses, Part II</a:t>
            </a:r>
            <a:r>
              <a:rPr lang="en-US" sz="1200" dirty="0" smtClean="0"/>
              <a:t>, ERC Educational Modules, www.pharmaHUB.org/resources/389, 2010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i="1" dirty="0" smtClean="0"/>
              <a:t>Milk of Magnesia solution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>
              <a:buClr>
                <a:schemeClr val="accent6"/>
              </a:buClr>
              <a:buSzPct val="115000"/>
            </a:pPr>
            <a:r>
              <a:rPr lang="en-US" dirty="0" smtClean="0"/>
              <a:t>Engineering principles</a:t>
            </a:r>
          </a:p>
          <a:p>
            <a:pPr lvl="1">
              <a:buClr>
                <a:schemeClr val="accent6"/>
              </a:buClr>
              <a:buSzPct val="115000"/>
            </a:pPr>
            <a:r>
              <a:rPr lang="en-US" dirty="0" smtClean="0"/>
              <a:t>Heat of formation calculation</a:t>
            </a:r>
          </a:p>
          <a:p>
            <a:pPr lvl="1">
              <a:buClr>
                <a:schemeClr val="accent6"/>
              </a:buClr>
              <a:buSzPct val="115000"/>
            </a:pPr>
            <a:r>
              <a:rPr lang="en-US" dirty="0" smtClean="0"/>
              <a:t>Research!</a:t>
            </a:r>
          </a:p>
          <a:p>
            <a:pPr lvl="2">
              <a:buClr>
                <a:schemeClr val="accent6"/>
              </a:buClr>
              <a:buSzPct val="115000"/>
            </a:pPr>
            <a:r>
              <a:rPr lang="en-US" dirty="0" smtClean="0"/>
              <a:t>Reaction</a:t>
            </a:r>
          </a:p>
          <a:p>
            <a:pPr lvl="2">
              <a:buClr>
                <a:schemeClr val="accent6"/>
              </a:buClr>
              <a:buSzPct val="115000"/>
            </a:pPr>
            <a:r>
              <a:rPr lang="en-US" dirty="0" smtClean="0"/>
              <a:t>Properties</a:t>
            </a:r>
          </a:p>
          <a:p>
            <a:pPr>
              <a:buClr>
                <a:schemeClr val="accent6"/>
              </a:buClr>
              <a:buSzPct val="115000"/>
            </a:pPr>
            <a:r>
              <a:rPr lang="en-US" dirty="0" smtClean="0"/>
              <a:t>Pharmaceutical principles</a:t>
            </a:r>
          </a:p>
          <a:p>
            <a:pPr lvl="1">
              <a:buClr>
                <a:schemeClr val="accent6"/>
              </a:buClr>
              <a:buSzPct val="115000"/>
            </a:pPr>
            <a:r>
              <a:rPr lang="en-US" dirty="0" smtClean="0"/>
              <a:t>Drug terminology (OTC)</a:t>
            </a:r>
          </a:p>
          <a:p>
            <a:pPr lvl="1">
              <a:buClr>
                <a:schemeClr val="accent6"/>
              </a:buClr>
              <a:buSzPct val="115000"/>
            </a:pPr>
            <a:r>
              <a:rPr lang="en-US" dirty="0" smtClean="0"/>
              <a:t>Formulation (suspension)</a:t>
            </a:r>
          </a:p>
          <a:p>
            <a:pPr lvl="1">
              <a:buClr>
                <a:schemeClr val="accent6"/>
              </a:buClr>
              <a:buSzPct val="115000"/>
            </a:pPr>
            <a:r>
              <a:rPr lang="en-US" dirty="0" smtClean="0"/>
              <a:t>Solid vs. liquid dosage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052146"/>
            <a:ext cx="149013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5105400"/>
            <a:ext cx="1490133" cy="153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48867" y="3124200"/>
            <a:ext cx="3395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2060"/>
                </a:solidFill>
              </a:rPr>
              <a:t>CRC, Martin Marietta Magnesia Specialties, NIST-JANAF </a:t>
            </a:r>
            <a:r>
              <a:rPr lang="en-US" sz="1200" i="1" dirty="0" err="1" smtClean="0">
                <a:solidFill>
                  <a:srgbClr val="002060"/>
                </a:solidFill>
              </a:rPr>
              <a:t>Thermochemical</a:t>
            </a:r>
            <a:r>
              <a:rPr lang="en-US" sz="1200" i="1" dirty="0" smtClean="0">
                <a:solidFill>
                  <a:srgbClr val="002060"/>
                </a:solidFill>
              </a:rPr>
              <a:t> database</a:t>
            </a:r>
            <a:endParaRPr lang="en-US" sz="1200" i="1" dirty="0">
              <a:solidFill>
                <a:srgbClr val="002060"/>
              </a:solidFill>
            </a:endParaRPr>
          </a:p>
        </p:txBody>
      </p:sp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6" cstate="print"/>
          <a:srcRect l="13006" r="14073" b="50000"/>
          <a:stretch>
            <a:fillRect/>
          </a:stretch>
        </p:blipFill>
        <p:spPr bwMode="auto">
          <a:xfrm>
            <a:off x="4343400" y="2590800"/>
            <a:ext cx="4343400" cy="16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9325" y="1752600"/>
            <a:ext cx="2657475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Types of Materials Developed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7086600" cy="49069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200"/>
              </a:spcBef>
              <a:buClr>
                <a:schemeClr val="accent6"/>
              </a:buClr>
              <a:buSzPct val="115000"/>
            </a:pPr>
            <a:r>
              <a:rPr lang="en-US" sz="3000" dirty="0" smtClean="0"/>
              <a:t>Problem Sets</a:t>
            </a:r>
          </a:p>
          <a:p>
            <a:pPr lvl="1">
              <a:spcBef>
                <a:spcPts val="200"/>
              </a:spcBef>
              <a:buClr>
                <a:schemeClr val="accent6"/>
              </a:buClr>
              <a:buSzPct val="115000"/>
            </a:pPr>
            <a:r>
              <a:rPr lang="en-US" sz="2600" dirty="0" smtClean="0"/>
              <a:t>Drug terminology</a:t>
            </a:r>
          </a:p>
          <a:p>
            <a:pPr lvl="2">
              <a:spcBef>
                <a:spcPts val="200"/>
              </a:spcBef>
              <a:buClr>
                <a:schemeClr val="accent6"/>
              </a:buClr>
              <a:buSzPct val="115000"/>
            </a:pPr>
            <a:r>
              <a:rPr lang="en-US" sz="2000" dirty="0" smtClean="0"/>
              <a:t>API, </a:t>
            </a:r>
            <a:r>
              <a:rPr lang="en-US" sz="2000" dirty="0" err="1" smtClean="0"/>
              <a:t>excipient</a:t>
            </a:r>
            <a:r>
              <a:rPr lang="en-US" sz="2000" dirty="0" smtClean="0"/>
              <a:t>, FDA, GMP, …</a:t>
            </a:r>
          </a:p>
          <a:p>
            <a:pPr lvl="1">
              <a:spcBef>
                <a:spcPts val="200"/>
              </a:spcBef>
              <a:buClr>
                <a:schemeClr val="accent6"/>
              </a:buClr>
              <a:buSzPct val="115000"/>
            </a:pPr>
            <a:r>
              <a:rPr lang="en-US" sz="2600" dirty="0" smtClean="0"/>
              <a:t>Pharma systems</a:t>
            </a:r>
          </a:p>
          <a:p>
            <a:pPr lvl="2">
              <a:spcBef>
                <a:spcPts val="200"/>
              </a:spcBef>
              <a:buClr>
                <a:schemeClr val="accent6"/>
              </a:buClr>
              <a:buSzPct val="115000"/>
            </a:pPr>
            <a:r>
              <a:rPr lang="en-US" sz="2000" dirty="0" smtClean="0"/>
              <a:t>Solid/solid, solid/liquid, …</a:t>
            </a:r>
          </a:p>
          <a:p>
            <a:pPr lvl="1">
              <a:spcBef>
                <a:spcPts val="200"/>
              </a:spcBef>
              <a:buClr>
                <a:schemeClr val="accent6"/>
              </a:buClr>
              <a:buSzPct val="115000"/>
            </a:pPr>
            <a:r>
              <a:rPr lang="en-US" sz="2600" dirty="0" smtClean="0"/>
              <a:t>Pharma manufacture</a:t>
            </a:r>
          </a:p>
          <a:p>
            <a:pPr lvl="2">
              <a:spcBef>
                <a:spcPts val="200"/>
              </a:spcBef>
              <a:buClr>
                <a:schemeClr val="accent6"/>
              </a:buClr>
              <a:buSzPct val="115000"/>
            </a:pPr>
            <a:r>
              <a:rPr lang="en-US" sz="2000" dirty="0" smtClean="0"/>
              <a:t>Mixing, blending, drying, tablet pressing, milling, … </a:t>
            </a:r>
          </a:p>
          <a:p>
            <a:pPr lvl="1">
              <a:spcBef>
                <a:spcPts val="200"/>
              </a:spcBef>
              <a:buClr>
                <a:schemeClr val="accent6"/>
              </a:buClr>
              <a:buSzPct val="115000"/>
            </a:pPr>
            <a:r>
              <a:rPr lang="en-US" sz="2600" dirty="0" smtClean="0"/>
              <a:t>Drug delivery</a:t>
            </a:r>
          </a:p>
          <a:p>
            <a:pPr lvl="2">
              <a:spcBef>
                <a:spcPts val="200"/>
              </a:spcBef>
              <a:buClr>
                <a:schemeClr val="accent6"/>
              </a:buClr>
              <a:buSzPct val="115000"/>
            </a:pPr>
            <a:r>
              <a:rPr lang="en-US" sz="2000" dirty="0" err="1" smtClean="0"/>
              <a:t>Parenteral</a:t>
            </a:r>
            <a:r>
              <a:rPr lang="en-US" sz="2000" dirty="0" smtClean="0"/>
              <a:t>, oral, …</a:t>
            </a:r>
          </a:p>
          <a:p>
            <a:pPr>
              <a:buClr>
                <a:schemeClr val="accent6"/>
              </a:buClr>
              <a:buSzPct val="115000"/>
            </a:pPr>
            <a:r>
              <a:rPr lang="en-US" sz="3000" dirty="0" smtClean="0"/>
              <a:t>Life Cycle Assessment Methodology</a:t>
            </a:r>
          </a:p>
          <a:p>
            <a:pPr lvl="1">
              <a:buClr>
                <a:schemeClr val="accent6"/>
              </a:buClr>
              <a:buSzPct val="115000"/>
              <a:buNone/>
            </a:pPr>
            <a:r>
              <a:rPr lang="en-US" sz="3100" dirty="0" smtClean="0"/>
              <a:t>for API synthesis</a:t>
            </a:r>
          </a:p>
          <a:p>
            <a:pPr lvl="1">
              <a:buClr>
                <a:schemeClr val="accent6"/>
              </a:buClr>
              <a:buSzPct val="115000"/>
            </a:pPr>
            <a:r>
              <a:rPr lang="en-US" sz="2600" dirty="0" smtClean="0"/>
              <a:t>Self-paced tutorial</a:t>
            </a:r>
          </a:p>
          <a:p>
            <a:pPr lvl="1">
              <a:buClr>
                <a:schemeClr val="accent6"/>
              </a:buClr>
              <a:buSzPct val="115000"/>
            </a:pPr>
            <a:r>
              <a:rPr lang="en-US" sz="2600" dirty="0" smtClean="0"/>
              <a:t>Illustrative examples</a:t>
            </a:r>
          </a:p>
          <a:p>
            <a:pPr lvl="1">
              <a:buClr>
                <a:schemeClr val="accent6"/>
              </a:buClr>
              <a:buSzPct val="115000"/>
            </a:pPr>
            <a:r>
              <a:rPr lang="en-US" sz="2600" dirty="0" smtClean="0"/>
              <a:t>Design case studies</a:t>
            </a:r>
          </a:p>
          <a:p>
            <a:pPr lvl="1"/>
            <a:endParaRPr lang="en-US" dirty="0" smtClean="0"/>
          </a:p>
        </p:txBody>
      </p:sp>
      <p:pic>
        <p:nvPicPr>
          <p:cNvPr id="14340" name="Picture 14" descr="c_rx-caps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3825" y="2571750"/>
            <a:ext cx="14001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4700" y="4775200"/>
            <a:ext cx="20193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3277" y="1219200"/>
            <a:ext cx="127259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667000"/>
            <a:ext cx="305696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Life Cycle Assessment Methodology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6641592" cy="4876800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6"/>
              </a:buClr>
            </a:pPr>
            <a:r>
              <a:rPr lang="en-US" dirty="0" smtClean="0"/>
              <a:t>Integrate basic life cycle concepts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Avoids having a specialized course or curricula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Start with a “faculty champion”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Lower division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Freshman Engineering Clinics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Material and Energy Balances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Heat Transfer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Upper Division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Separation Processes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Plant Design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Junior/Senior Clinic Projects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LCA tutorials using </a:t>
            </a:r>
            <a:r>
              <a:rPr lang="en-US" dirty="0" err="1" smtClean="0"/>
              <a:t>SimaPro</a:t>
            </a:r>
            <a:r>
              <a:rPr lang="en-US" baseline="30000" dirty="0" smtClean="0"/>
              <a:t>®</a:t>
            </a:r>
            <a:endParaRPr lang="en-US" dirty="0" smtClean="0"/>
          </a:p>
          <a:p>
            <a:pPr>
              <a:buClr>
                <a:schemeClr val="accent6"/>
              </a:buClr>
              <a:buNone/>
            </a:pPr>
            <a:r>
              <a:rPr lang="en-US" dirty="0" smtClean="0"/>
              <a:t>   developed</a:t>
            </a:r>
          </a:p>
        </p:txBody>
      </p:sp>
      <p:pic>
        <p:nvPicPr>
          <p:cNvPr id="7" name="Picture 17" descr="http://www.miljogiraff.se/wp-content/uploads/Official-logo-SimaP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33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66800" y="6320135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Hitchcock, Savelski, Slater, </a:t>
            </a:r>
            <a:r>
              <a:rPr lang="en-US" sz="1200" i="1" dirty="0" smtClean="0"/>
              <a:t>Life Cycle Analysis with Application to Consumer Products and Pharmaceuticals</a:t>
            </a:r>
            <a:r>
              <a:rPr lang="en-US" sz="1200" dirty="0" smtClean="0"/>
              <a:t>,  </a:t>
            </a:r>
            <a:r>
              <a:rPr lang="en-US" sz="1200" dirty="0" smtClean="0">
                <a:hlinkClick r:id="rId4"/>
              </a:rPr>
              <a:t>www.pharmaHUB.org/resources/503</a:t>
            </a:r>
            <a:r>
              <a:rPr lang="en-US" sz="1200" dirty="0" smtClean="0"/>
              <a:t>, 2011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About our Tutorial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498080" cy="51816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6"/>
              </a:buClr>
            </a:pPr>
            <a:r>
              <a:rPr lang="en-US" dirty="0" smtClean="0"/>
              <a:t>Designed to introduce the concepts of life cycle assessment and teach users how to use software through modules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Module 1: Overview of Life Cycle Analysis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Module 2: How to use environmental assessment software, SimaPro</a:t>
            </a:r>
            <a:r>
              <a:rPr lang="en-US" baseline="30000" dirty="0" smtClean="0"/>
              <a:t>®</a:t>
            </a:r>
            <a:endParaRPr lang="en-US" dirty="0" smtClean="0"/>
          </a:p>
          <a:p>
            <a:pPr lvl="1">
              <a:buClr>
                <a:schemeClr val="accent6"/>
              </a:buClr>
            </a:pPr>
            <a:r>
              <a:rPr lang="en-US" dirty="0" smtClean="0"/>
              <a:t>Module 3: Modeling processes in SimaPro</a:t>
            </a:r>
            <a:r>
              <a:rPr lang="en-US" baseline="30000" dirty="0" smtClean="0"/>
              <a:t>®</a:t>
            </a:r>
            <a:endParaRPr lang="en-US" dirty="0" smtClean="0"/>
          </a:p>
          <a:p>
            <a:pPr>
              <a:buClr>
                <a:schemeClr val="accent6"/>
              </a:buClr>
            </a:pPr>
            <a:r>
              <a:rPr lang="en-US" dirty="0" smtClean="0"/>
              <a:t>Essential elements (Module 1&amp;2) can be used for introductory course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Module 3 and applications can be integrated in upper division courses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6248400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Hitchcock, Savelski, Slater</a:t>
            </a:r>
            <a:r>
              <a:rPr lang="en-US" sz="1200" i="1" dirty="0" smtClean="0"/>
              <a:t>, Life Cycle Analysis with Application to Consumer Products and Pharmaceuticals</a:t>
            </a:r>
            <a:r>
              <a:rPr lang="en-US" sz="1200" dirty="0" smtClean="0"/>
              <a:t>,  </a:t>
            </a:r>
            <a:r>
              <a:rPr lang="en-US" sz="1200" dirty="0" smtClean="0">
                <a:hlinkClick r:id="rId2"/>
              </a:rPr>
              <a:t>www.pharmaHUB.org/resources/503</a:t>
            </a:r>
            <a:r>
              <a:rPr lang="en-US" sz="1200" dirty="0" smtClean="0"/>
              <a:t>, 2011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Life Cycle Assessment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762000" y="5562600"/>
            <a:ext cx="8153400" cy="1143000"/>
          </a:xfrm>
        </p:spPr>
        <p:txBody>
          <a:bodyPr>
            <a:normAutofit fontScale="62500" lnSpcReduction="20000"/>
          </a:bodyPr>
          <a:lstStyle/>
          <a:p>
            <a:pPr>
              <a:buClr>
                <a:schemeClr val="accent6"/>
              </a:buClr>
            </a:pPr>
            <a:r>
              <a:rPr lang="en-US" dirty="0" smtClean="0"/>
              <a:t>The life cycle of a product includes many inputs. The raw materials and the energy required for every process contribute to the emissions and cost associated with a product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An LCA can be performed over any boundary</a:t>
            </a:r>
          </a:p>
          <a:p>
            <a:pPr marL="571500" indent="-514350">
              <a:buNone/>
            </a:pPr>
            <a:endParaRPr lang="en-US" dirty="0"/>
          </a:p>
        </p:txBody>
      </p:sp>
      <p:grpSp>
        <p:nvGrpSpPr>
          <p:cNvPr id="3" name="Group 54"/>
          <p:cNvGrpSpPr/>
          <p:nvPr/>
        </p:nvGrpSpPr>
        <p:grpSpPr>
          <a:xfrm>
            <a:off x="609600" y="1219200"/>
            <a:ext cx="8153400" cy="4191000"/>
            <a:chOff x="990600" y="1371600"/>
            <a:chExt cx="8153400" cy="4191000"/>
          </a:xfrm>
        </p:grpSpPr>
        <p:graphicFrame>
          <p:nvGraphicFramePr>
            <p:cNvPr id="20" name="Diagram 19"/>
            <p:cNvGraphicFramePr/>
            <p:nvPr/>
          </p:nvGraphicFramePr>
          <p:xfrm>
            <a:off x="1028700" y="3200400"/>
            <a:ext cx="8115300" cy="2209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1066800" y="3657600"/>
              <a:ext cx="3733800" cy="2377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3" descr="C:\Documents and Settings\hitchc17\Local Settings\Temporary Internet Files\Content.IE5\4K6USF5P\MC900331684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43000" y="1881426"/>
              <a:ext cx="1219200" cy="1441868"/>
            </a:xfrm>
            <a:prstGeom prst="rect">
              <a:avLst/>
            </a:prstGeom>
            <a:noFill/>
          </p:spPr>
        </p:pic>
        <p:pic>
          <p:nvPicPr>
            <p:cNvPr id="22" name="Picture 6" descr="C:\Documents and Settings\hitchc17\Local Settings\Temporary Internet Files\Content.IE5\B2404AEZ\MC900437709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95600" y="2039250"/>
              <a:ext cx="914400" cy="1237350"/>
            </a:xfrm>
            <a:prstGeom prst="rect">
              <a:avLst/>
            </a:prstGeom>
            <a:noFill/>
          </p:spPr>
        </p:pic>
        <p:pic>
          <p:nvPicPr>
            <p:cNvPr id="23" name="Picture 7" descr="C:\Documents and Settings\hitchc17\Local Settings\Temporary Internet Files\Content.IE5\4K6USF5P\MC900279936[1].wm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91000" y="2262426"/>
              <a:ext cx="1371600" cy="975204"/>
            </a:xfrm>
            <a:prstGeom prst="rect">
              <a:avLst/>
            </a:prstGeom>
            <a:noFill/>
          </p:spPr>
        </p:pic>
        <p:pic>
          <p:nvPicPr>
            <p:cNvPr id="24" name="Picture 9" descr="C:\Documents and Settings\hitchc17\Local Settings\Temporary Internet Files\Content.IE5\4K6USF5P\MC900389168[1].wm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096000" y="2338626"/>
              <a:ext cx="623621" cy="915314"/>
            </a:xfrm>
            <a:prstGeom prst="rect">
              <a:avLst/>
            </a:prstGeom>
            <a:noFill/>
          </p:spPr>
        </p:pic>
        <p:pic>
          <p:nvPicPr>
            <p:cNvPr id="25" name="Picture 10" descr="C:\Documents and Settings\hitchc17\Local Settings\Temporary Internet Files\Content.IE5\27TQX1X5\MC900055054[1]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467600" y="2070423"/>
              <a:ext cx="1295400" cy="1253522"/>
            </a:xfrm>
            <a:prstGeom prst="rect">
              <a:avLst/>
            </a:prstGeom>
            <a:noFill/>
          </p:spPr>
        </p:pic>
        <p:cxnSp>
          <p:nvCxnSpPr>
            <p:cNvPr id="26" name="Straight Connector 25"/>
            <p:cNvCxnSpPr/>
            <p:nvPr/>
          </p:nvCxnSpPr>
          <p:spPr>
            <a:xfrm rot="5400000">
              <a:off x="1257300" y="3291126"/>
              <a:ext cx="28194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4457700" y="3291126"/>
              <a:ext cx="28194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-342900" y="3291126"/>
              <a:ext cx="28194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990600" y="4700826"/>
              <a:ext cx="18288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Cradle</a:t>
              </a: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Where all raw materials begin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90800" y="4700826"/>
              <a:ext cx="18288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Gate</a:t>
              </a: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Where everything enters the plant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43800" y="4700826"/>
              <a:ext cx="16002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Grave</a:t>
              </a: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The end of the product’s life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34400" y="3943350"/>
              <a:ext cx="609600" cy="7239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86400" y="4700826"/>
              <a:ext cx="1905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Gate </a:t>
              </a: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Where everything exits the plant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rot="5400000">
              <a:off x="7700846" y="3291126"/>
              <a:ext cx="28194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886200" y="2719626"/>
              <a:ext cx="304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2438400" y="2719626"/>
              <a:ext cx="304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715000" y="2719626"/>
              <a:ext cx="304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858000" y="2719626"/>
              <a:ext cx="304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hape 39"/>
            <p:cNvCxnSpPr>
              <a:stCxn id="25" idx="2"/>
            </p:cNvCxnSpPr>
            <p:nvPr/>
          </p:nvCxnSpPr>
          <p:spPr>
            <a:xfrm rot="5400000">
              <a:off x="5376723" y="1147622"/>
              <a:ext cx="562255" cy="4914900"/>
            </a:xfrm>
            <a:prstGeom prst="bent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819400" y="3481626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Recycle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14800" y="3481626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Re-manufacture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943600" y="3481626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Re-use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43000" y="13716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Material extraction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667000" y="13716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Material processing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114800" y="13716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Manufacturing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867400" y="13716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Use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15200" y="1411069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Waste management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5400000" flipH="1" flipV="1">
              <a:off x="6211094" y="3390106"/>
              <a:ext cx="228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5400000" flipH="1" flipV="1">
              <a:off x="4761706" y="3390106"/>
              <a:ext cx="228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5400000" flipH="1" flipV="1">
              <a:off x="3163094" y="3390106"/>
              <a:ext cx="228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t0.gstatic.com/images?q=tbn:ANd9GcRF6VSUe040HTeVA34dEf6yIk3fVAxqdzFcWjKA7se8z-gNh0VD"/>
          <p:cNvPicPr>
            <a:picLocks noChangeAspect="1" noChangeArrowheads="1"/>
          </p:cNvPicPr>
          <p:nvPr/>
        </p:nvPicPr>
        <p:blipFill>
          <a:blip r:embed="rId2" cstate="print"/>
          <a:srcRect l="17778" r="18222"/>
          <a:stretch>
            <a:fillRect/>
          </a:stretch>
        </p:blipFill>
        <p:spPr bwMode="auto">
          <a:xfrm>
            <a:off x="7620000" y="3886200"/>
            <a:ext cx="1371600" cy="21431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Example Material from Modules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025" y="1447800"/>
            <a:ext cx="6412992" cy="4800600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accent6"/>
              </a:buClr>
            </a:pPr>
            <a:r>
              <a:rPr lang="en-US" dirty="0" smtClean="0"/>
              <a:t>Illustrate basic life cycle concepts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Show context for product and process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Consumer products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Start with simple case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Compare alternative design routes via more complex case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Aspirin manufacture illustrates advanced application of </a:t>
            </a:r>
            <a:r>
              <a:rPr lang="en-US" dirty="0" err="1" smtClean="0"/>
              <a:t>SimaPro</a:t>
            </a:r>
            <a:r>
              <a:rPr lang="en-US" baseline="30000" dirty="0" smtClean="0"/>
              <a:t>®</a:t>
            </a:r>
            <a:endParaRPr lang="en-US" dirty="0" smtClean="0"/>
          </a:p>
          <a:p>
            <a:pPr>
              <a:buClr>
                <a:schemeClr val="accent6"/>
              </a:buClr>
            </a:pPr>
            <a:r>
              <a:rPr lang="en-US" dirty="0" smtClean="0"/>
              <a:t>Integrates pharmaceutical synthesis with environmental decision analysis</a:t>
            </a:r>
            <a:endParaRPr lang="en-US" dirty="0"/>
          </a:p>
        </p:txBody>
      </p:sp>
      <p:sp>
        <p:nvSpPr>
          <p:cNvPr id="4" name="AutoShape 2" descr="data:image/jpg;base64,/9j/4AAQSkZJRgABAQAAAQABAAD/2wCEAAkGBhQSERIUEhQWFRUVFRcXFxQXFRsXGBwVFBQVFhYUFhkaGyYfFxkjHBQXIC8iJCgqOCwsFR8xNTAqNSk3LikBCQoKDgwOGg8PGiwdHyQyLTAwLCkpKi0sLy8pLCwwNS0tMi0sLCwpLywpLCksLCwsKiwsLCwsLCwsLCwsLCkpLP/AABEIAIQATQMBIgACEQEDEQH/xAAbAAABBQEBAAAAAAAAAAAAAAAHAAMEBQYBAv/EADwQAAIBAgMFBQUFCAIDAAAAAAECAwARBBIhBRMxQVEGImFxgTKRobHBIzNSctEUQkNTgsLh8JKyFSRi/8QAGgEAAgMBAQAAAAAAAAAAAAAAAwQBAgUABv/EAC0RAAICAQMCAgkFAAAAAAAAAAABAhEDBBIxIVEFExQVIkFCYXGBkTJSYqHw/9oADAMBAAIRAxEAPwA4VX7R27FDo7a/hAufcKd2tit3E78LDj5m31rB5MxLXuTz439ahujQ0ekWa5SdJF5P24/lwnzcgfAVBl7YYk8BGvoT8zUIwUhh6G2zZjpdNFfpv6jx7T4v+Yn/AAFdHajFfjQ/0CmjhvCl+zaV1vuE8nT/ALF+CWnbHEjisbehHyNTcP26/mQkeKHN8DY1RmGubquTZSWk00vhr6Wb3Z21opxeNr9RwI8xUyh3hJRFIHByka+duXjRCja4B6gGiJ2YWs0ywSW12mVfakf+rJ6f9hQtfEsh7rEeVFjb0JfDyqOJXTzBB+lCPGLZiDpQsnJveA1KEovuPxdoZBxs3mP0qUvafqnuNUH+/KuEf760Oz0UtJil7jRHtUPwH3/4ry/awfgPv/xWcb9a4R9a7cR6Dh7f2Xz9qTyQepJqNJt6RuBy+Q86qrfX6U6i/wC+tRuZb0bFHhFrs9yzEk30NGLDewvkPlQi2Hhi7hRxOn+aL0S2UDoBRsZ5Px1rfFIjbVB3TWob7V2dmYnh8qJ2LNkbyrEYq1zy18xS+pbTTRm6PLPG7g6MTNgnXkCPA/Q1HK24q4/ov8jWubBi/EelPRSZAQUR78yNfhQI5e5trxbPFdzCPiF/+uf7jfpXj9pXlmPHhG5/traOx/CB6UyVNT5nyDeucvZGUQs3sxyn+gjp+K1WeH2VOx+7yDjd2HyX9auVuOdqeaYyEF3ZvMk6eGtT5grl8Vzy4aRzYuBdJFs12uNANKJ0Y0HlWS2GihhpWuQ6CmcF9WYWpnKbuXUjbT+6fyoYz7VKswOovRP2l90/5aFe1MEQryZyAEZrBVtdWFwSb3GXMQQOKMDU5tvxGl4ZPFGEvNXSx7C7UQk8qkHEoeBHvqv/APFKJIQskm7lkEZYrHnu4QodBlsRLGeHBj0rxBs/OcQA0gMUYZUMa5i2V2eKS2gcFGHd0OU2uaU8uHuHMkdG6abSJzOvUe+m3deo99Q4tiOf2MlmAxLIA25Dp9pG8lkYSAkrlAIYC9yRe1qj4jZrRqTIzKVwoxDIcOQwvLu1iP2ujE8/GuUY9xetHdb3+CxOJQcxXRtEDhrUJNjvvI494mZpJI3O7bKkkUKyso715Bd1TN3deVdw+DYj247mTdgEOt2G5D20IspmF/yMauow7h4rQLmTZoNkYxmcdOlESIaDyFDfY8eV7G3obg3AIIJANrEcqJKcBTmNKuhn+KKCcdnAxtAfZP8AlNDHFY0owGVSblgHB1Qh1OgIzLd2NxwJNE/Hfdv+U/KhxjcSWikRVDFIwQNLl8xzN3zwVRcFbEepoef3WC0c1GL3RtX1K7E7QL5O6i5JEkGVSLsmQLfvcLRqLC2grxhdpPFIzoFBaTeFe/lPcdN2QHF4++zWPM1ITY6s4RXa5ijYZSHBZZGjxKnMPa7jkC4sRaqyaLLkO9WzRxSXaNlsJRIbd1muRkA8S/hQVsqjZhn0UltcaJGF2o0YjCJEqxsGC2ky3SN0U5d5ZSA5NxbMbXvaosuKJiMeVB9hFAHu5ISCTeodXIJzWv1r1NgnGIGHDRlzJu7hnCB7sMpJTNe6W0B9oHhTc+CkUMS0VlWF/ak1XESFFIUxgqQVJIaxta171aoBJR8PjTa5+pLG1zvhKI1FnMmTePbePMk0rE21DbtFtbuhba07hcamWMPHISok7yyi2ebPvHCsgAJ3jDibAKOVVjwhYRI0v8RkZUhNwUEbMAzvxyyC3dtcEGrJ9nIu/ChnaOdYgZCW0sS79wKqWAzd4H2Sut6q9glmejivYiy32NPnkLXGpJNtRc8hRKXgKHsUqnEHIQVACiwGlrgqcotcG405AUQ1pnHwZ+vyKe1rp0GsWPs3/KfkaEO1G7zUXsX92/5W+RoL7SxHeYURqweiybJMm4M4oqjxLK6xtdWCZwG7wNr6kd5r2uNTVZjJu4kcihcqol2DIxjjJKocxA4MRcAHh0rVbM2tG2GiDC4UBctri6qRa3XNr6ip2G21IFAuGAjvxJOiuxUjiSFCaX4sb2tWfKbTdxNCTfLgjEPtkHFriLA2m3u7z6ZtTbNY2GY34crUp9uoxIZAVMcUZDzEyEwyGRHeSwLm7EEEcAOFbVdqK4S6QMXcJmKDKWsGcDQk5Rfny5X0aTbDZQ0UMNihZSMov9qkaagaByWa/IJz5V83+JWc4urhx8zCGcvCUIuokeUuFJ70gVSCblctkUW8Kt9jQyYydkLm0h3kttFNgBcqLKSe6BceNaaXtA54MCN4Uuo0yqGuxBGmqkW8R1qs7D46FcbiRoA992ORCuxZByvZrgeFFjO4t1R05uML20ayTYsMUSGNVBDKAQNSGIvc8W4g69K04rIbU2shligRrnOGbw1AVT48/QeFa+moVXTgyMjb5G8SAUYHgQQfUUINqtEZFhxCiB1uDOBdWUA5WbrrlB+YowypdSOoIoe7XwSyXWVAwHUajy5j0oeae2rJxK+DGRYGYSMmGbP7NiLDOGBIYKxINsrDToa8ja2JChjGSpW4Yo4BUGxa40t4+NTj2XKNnws7RsNQDrrrbUa8+YNRTh8dGhjtFImXJY2uV7uhOjHRQvHhpUb4y7fcfhqc2NUmRT2pYfuDws5Hhp3elx5U2e0zHQRqTbQXLG3HgF4ca8g4xNyBh7iJo3AJuC0asovZhYENrbmL05Jisc00Uwwyq8SCNSCQMqqVUNd9bX/W9X9nsvyW9YZv8htsdiXRnClUyFi4UhciWDEMxta51y8zT2C2PexmkSJLsNdTeM5WFibcbc69YbAY8osZeONAoXgpYqpGW9lJJGUAHwFTcH2QTNmnkaVrk29lbnU6XvxqHkSXK+wtPJkyclp2dwatilWA5o4rZ5f3WZTdmXp0AHS9FwGsRsHChSqIAF0GUCwrbirY57hbJGhVle0mBKNnHst8DzrV01iYQylWFweVTkgpxorCW12DmVQeIqM0fQket/nV5tbs86EtH316cx6c6oJJOR0NZ0sbXI4siZwr4/AVy3ifhTbSGmjKfGo2l9xJsOp9TT8B4ACoS30vp5/TrWl2J2fdrMykL4ixPv4USOJsHLIkXPZrA2Gc+nnzNaGmsPFlAGmnSnafhHaqE5S3OxVw0qVXKngwA1FxOyYn9tA3mL/HjXaVQyUQW7H4U/w7eTMPka6vZHDD+Hfzdz/dSpVXajrZOwmy4ovu40U9QoB9TxNTKVKrECpUqVScf//Z"/>
          <p:cNvSpPr>
            <a:spLocks noChangeAspect="1" noChangeArrowheads="1"/>
          </p:cNvSpPr>
          <p:nvPr/>
        </p:nvSpPr>
        <p:spPr bwMode="auto">
          <a:xfrm>
            <a:off x="101600" y="-609600"/>
            <a:ext cx="733425" cy="1257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data:image/jpg;base64,/9j/4AAQSkZJRgABAQAAAQABAAD/2wCEAAkGBhQSERIUEhQWFRUVFRcXFxQXFRsXGBwVFBQVFhYUFhkaGyYfFxkjHBQXIC8iJCgqOCwsFR8xNTAqNSk3LikBCQoKDgwOGg8PGiwdHyQyLTAwLCkpKi0sLy8pLCwwNS0tMi0sLCwpLywpLCksLCwsKiwsLCwsLCwsLCwsLCkpLP/AABEIAIQATQMBIgACEQEDEQH/xAAbAAABBQEBAAAAAAAAAAAAAAAHAAMEBQYBAv/EADwQAAIBAgMFBQUFCAIDAAAAAAECAwARBBIhBRMxQVEGImFxgTKRobHBIzNSctEUQkNTgsLh8JKyFSRi/8QAGgEAAgMBAQAAAAAAAAAAAAAAAwQBAgUABv/EAC0RAAICAQMCAgkFAAAAAAAAAAABAhEDBBIxIVEFExQVIkFCYXGBkTJSYqHw/9oADAMBAAIRAxEAPwA4VX7R27FDo7a/hAufcKd2tit3E78LDj5m31rB5MxLXuTz439ahujQ0ekWa5SdJF5P24/lwnzcgfAVBl7YYk8BGvoT8zUIwUhh6G2zZjpdNFfpv6jx7T4v+Yn/AAFdHajFfjQ/0CmjhvCl+zaV1vuE8nT/ALF+CWnbHEjisbehHyNTcP26/mQkeKHN8DY1RmGubquTZSWk00vhr6Wb3Z21opxeNr9RwI8xUyh3hJRFIHByka+duXjRCja4B6gGiJ2YWs0ywSW12mVfakf+rJ6f9hQtfEsh7rEeVFjb0JfDyqOJXTzBB+lCPGLZiDpQsnJveA1KEovuPxdoZBxs3mP0qUvafqnuNUH+/KuEf760Oz0UtJil7jRHtUPwH3/4ry/awfgPv/xWcb9a4R9a7cR6Dh7f2Xz9qTyQepJqNJt6RuBy+Q86qrfX6U6i/wC+tRuZb0bFHhFrs9yzEk30NGLDewvkPlQi2Hhi7hRxOn+aL0S2UDoBRsZ5Px1rfFIjbVB3TWob7V2dmYnh8qJ2LNkbyrEYq1zy18xS+pbTTRm6PLPG7g6MTNgnXkCPA/Q1HK24q4/ov8jWubBi/EelPRSZAQUR78yNfhQI5e5trxbPFdzCPiF/+uf7jfpXj9pXlmPHhG5/traOx/CB6UyVNT5nyDeucvZGUQs3sxyn+gjp+K1WeH2VOx+7yDjd2HyX9auVuOdqeaYyEF3ZvMk6eGtT5grl8Vzy4aRzYuBdJFs12uNANKJ0Y0HlWS2GihhpWuQ6CmcF9WYWpnKbuXUjbT+6fyoYz7VKswOovRP2l90/5aFe1MEQryZyAEZrBVtdWFwSb3GXMQQOKMDU5tvxGl4ZPFGEvNXSx7C7UQk8qkHEoeBHvqv/APFKJIQskm7lkEZYrHnu4QodBlsRLGeHBj0rxBs/OcQA0gMUYZUMa5i2V2eKS2gcFGHd0OU2uaU8uHuHMkdG6abSJzOvUe+m3deo99Q4tiOf2MlmAxLIA25Dp9pG8lkYSAkrlAIYC9yRe1qj4jZrRqTIzKVwoxDIcOQwvLu1iP2ujE8/GuUY9xetHdb3+CxOJQcxXRtEDhrUJNjvvI494mZpJI3O7bKkkUKyso715Bd1TN3deVdw+DYj247mTdgEOt2G5D20IspmF/yMauow7h4rQLmTZoNkYxmcdOlESIaDyFDfY8eV7G3obg3AIIJANrEcqJKcBTmNKuhn+KKCcdnAxtAfZP8AlNDHFY0owGVSblgHB1Qh1OgIzLd2NxwJNE/Hfdv+U/KhxjcSWikRVDFIwQNLl8xzN3zwVRcFbEepoef3WC0c1GL3RtX1K7E7QL5O6i5JEkGVSLsmQLfvcLRqLC2grxhdpPFIzoFBaTeFe/lPcdN2QHF4++zWPM1ITY6s4RXa5ijYZSHBZZGjxKnMPa7jkC4sRaqyaLLkO9WzRxSXaNlsJRIbd1muRkA8S/hQVsqjZhn0UltcaJGF2o0YjCJEqxsGC2ky3SN0U5d5ZSA5NxbMbXvaosuKJiMeVB9hFAHu5ISCTeodXIJzWv1r1NgnGIGHDRlzJu7hnCB7sMpJTNe6W0B9oHhTc+CkUMS0VlWF/ak1XESFFIUxgqQVJIaxta171aoBJR8PjTa5+pLG1zvhKI1FnMmTePbePMk0rE21DbtFtbuhba07hcamWMPHISok7yyi2ebPvHCsgAJ3jDibAKOVVjwhYRI0v8RkZUhNwUEbMAzvxyyC3dtcEGrJ9nIu/ChnaOdYgZCW0sS79wKqWAzd4H2Sut6q9glmejivYiy32NPnkLXGpJNtRc8hRKXgKHsUqnEHIQVACiwGlrgqcotcG405AUQ1pnHwZ+vyKe1rp0GsWPs3/KfkaEO1G7zUXsX92/5W+RoL7SxHeYURqweiybJMm4M4oqjxLK6xtdWCZwG7wNr6kd5r2uNTVZjJu4kcihcqol2DIxjjJKocxA4MRcAHh0rVbM2tG2GiDC4UBctri6qRa3XNr6ip2G21IFAuGAjvxJOiuxUjiSFCaX4sb2tWfKbTdxNCTfLgjEPtkHFriLA2m3u7z6ZtTbNY2GY34crUp9uoxIZAVMcUZDzEyEwyGRHeSwLm7EEEcAOFbVdqK4S6QMXcJmKDKWsGcDQk5Rfny5X0aTbDZQ0UMNihZSMov9qkaagaByWa/IJz5V83+JWc4urhx8zCGcvCUIuokeUuFJ70gVSCblctkUW8Kt9jQyYydkLm0h3kttFNgBcqLKSe6BceNaaXtA54MCN4Uuo0yqGuxBGmqkW8R1qs7D46FcbiRoA992ORCuxZByvZrgeFFjO4t1R05uML20ayTYsMUSGNVBDKAQNSGIvc8W4g69K04rIbU2shligRrnOGbw1AVT48/QeFa+moVXTgyMjb5G8SAUYHgQQfUUINqtEZFhxCiB1uDOBdWUA5WbrrlB+YowypdSOoIoe7XwSyXWVAwHUajy5j0oeae2rJxK+DGRYGYSMmGbP7NiLDOGBIYKxINsrDToa8ja2JChjGSpW4Yo4BUGxa40t4+NTj2XKNnws7RsNQDrrrbUa8+YNRTh8dGhjtFImXJY2uV7uhOjHRQvHhpUb4y7fcfhqc2NUmRT2pYfuDws5Hhp3elx5U2e0zHQRqTbQXLG3HgF4ca8g4xNyBh7iJo3AJuC0asovZhYENrbmL05Jisc00Uwwyq8SCNSCQMqqVUNd9bX/W9X9nsvyW9YZv8htsdiXRnClUyFi4UhciWDEMxta51y8zT2C2PexmkSJLsNdTeM5WFibcbc69YbAY8osZeONAoXgpYqpGW9lJJGUAHwFTcH2QTNmnkaVrk29lbnU6XvxqHkSXK+wtPJkyclp2dwatilWA5o4rZ5f3WZTdmXp0AHS9FwGsRsHChSqIAF0GUCwrbirY57hbJGhVle0mBKNnHst8DzrV01iYQylWFweVTkgpxorCW12DmVQeIqM0fQket/nV5tbs86EtH316cx6c6oJJOR0NZ0sbXI4siZwr4/AVy3ifhTbSGmjKfGo2l9xJsOp9TT8B4ACoS30vp5/TrWl2J2fdrMykL4ixPv4USOJsHLIkXPZrA2Gc+nnzNaGmsPFlAGmnSnafhHaqE5S3OxVw0qVXKngwA1FxOyYn9tA3mL/HjXaVQyUQW7H4U/w7eTMPka6vZHDD+Hfzdz/dSpVXajrZOwmy4ovu40U9QoB9TxNTKVKrECpUqVScf//Z"/>
          <p:cNvSpPr>
            <a:spLocks noChangeAspect="1" noChangeArrowheads="1"/>
          </p:cNvSpPr>
          <p:nvPr/>
        </p:nvSpPr>
        <p:spPr bwMode="auto">
          <a:xfrm>
            <a:off x="101600" y="-609600"/>
            <a:ext cx="733425" cy="1257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6" descr="http://www.diversion-safes.com/images/P/peanutbu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828799"/>
            <a:ext cx="1000125" cy="1701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38099"/>
            <a:ext cx="1095375" cy="119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2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Jar of Peanut Butter Process Map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90600" y="1828800"/>
            <a:ext cx="1295400" cy="338554"/>
          </a:xfrm>
          <a:prstGeom prst="rect">
            <a:avLst/>
          </a:prstGeom>
          <a:solidFill>
            <a:srgbClr val="996600">
              <a:alpha val="40392"/>
            </a:srgbClr>
          </a:solidFill>
          <a:ln w="19050">
            <a:solidFill>
              <a:srgbClr val="008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Peanuts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90600" y="2286000"/>
            <a:ext cx="1295400" cy="338554"/>
          </a:xfrm>
          <a:prstGeom prst="rect">
            <a:avLst/>
          </a:prstGeom>
          <a:solidFill>
            <a:srgbClr val="996600">
              <a:alpha val="40392"/>
            </a:srgbClr>
          </a:solidFill>
          <a:ln w="19050">
            <a:solidFill>
              <a:srgbClr val="008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Sugar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90600" y="2743200"/>
            <a:ext cx="1295400" cy="338554"/>
          </a:xfrm>
          <a:prstGeom prst="rect">
            <a:avLst/>
          </a:prstGeom>
          <a:solidFill>
            <a:srgbClr val="996600">
              <a:alpha val="40392"/>
            </a:srgbClr>
          </a:solidFill>
          <a:ln w="19050">
            <a:solidFill>
              <a:srgbClr val="008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Oil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66800" y="3928646"/>
            <a:ext cx="1219200" cy="338554"/>
          </a:xfrm>
          <a:prstGeom prst="rect">
            <a:avLst/>
          </a:prstGeom>
          <a:solidFill>
            <a:srgbClr val="996600">
              <a:alpha val="40392"/>
            </a:srgbClr>
          </a:solidFill>
          <a:ln w="19050">
            <a:solidFill>
              <a:srgbClr val="008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Glass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90600" y="4416623"/>
            <a:ext cx="1295400" cy="307777"/>
          </a:xfrm>
          <a:prstGeom prst="rect">
            <a:avLst/>
          </a:prstGeom>
          <a:solidFill>
            <a:srgbClr val="996600">
              <a:alpha val="40392"/>
            </a:srgbClr>
          </a:solidFill>
          <a:ln w="19050">
            <a:solidFill>
              <a:srgbClr val="008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Polypropylene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90600" y="4800600"/>
            <a:ext cx="1295400" cy="338554"/>
          </a:xfrm>
          <a:prstGeom prst="rect">
            <a:avLst/>
          </a:prstGeom>
          <a:solidFill>
            <a:srgbClr val="996600">
              <a:alpha val="40392"/>
            </a:srgbClr>
          </a:solidFill>
          <a:ln w="19050">
            <a:solidFill>
              <a:srgbClr val="008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Paper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990600" y="5257800"/>
            <a:ext cx="1295400" cy="338554"/>
          </a:xfrm>
          <a:prstGeom prst="rect">
            <a:avLst/>
          </a:prstGeom>
          <a:solidFill>
            <a:srgbClr val="996600">
              <a:alpha val="40392"/>
            </a:srgbClr>
          </a:solidFill>
          <a:ln w="19050">
            <a:solidFill>
              <a:srgbClr val="008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Ink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743200" y="1981200"/>
            <a:ext cx="1676400" cy="307777"/>
          </a:xfrm>
          <a:prstGeom prst="rect">
            <a:avLst/>
          </a:prstGeom>
          <a:solidFill>
            <a:srgbClr val="996600">
              <a:alpha val="40392"/>
            </a:srgbClr>
          </a:solidFill>
          <a:ln w="19050">
            <a:solidFill>
              <a:srgbClr val="008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Roasting/Grinding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200400" y="2514600"/>
            <a:ext cx="762000" cy="307777"/>
          </a:xfrm>
          <a:prstGeom prst="rect">
            <a:avLst/>
          </a:prstGeom>
          <a:solidFill>
            <a:srgbClr val="996600">
              <a:alpha val="40392"/>
            </a:srgbClr>
          </a:solidFill>
          <a:ln w="19050">
            <a:solidFill>
              <a:srgbClr val="008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Mixing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90600" y="5757446"/>
            <a:ext cx="1295400" cy="338554"/>
          </a:xfrm>
          <a:prstGeom prst="rect">
            <a:avLst/>
          </a:prstGeom>
          <a:solidFill>
            <a:srgbClr val="996600">
              <a:alpha val="40392"/>
            </a:srgbClr>
          </a:solidFill>
          <a:ln w="19050">
            <a:solidFill>
              <a:srgbClr val="008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Cardboard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90600" y="6214646"/>
            <a:ext cx="1295400" cy="338554"/>
          </a:xfrm>
          <a:prstGeom prst="rect">
            <a:avLst/>
          </a:prstGeom>
          <a:solidFill>
            <a:srgbClr val="996600">
              <a:alpha val="40392"/>
            </a:srgbClr>
          </a:solidFill>
          <a:ln w="19050">
            <a:solidFill>
              <a:srgbClr val="008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Film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590800" y="5486400"/>
            <a:ext cx="914400" cy="738664"/>
          </a:xfrm>
          <a:prstGeom prst="rect">
            <a:avLst/>
          </a:prstGeom>
          <a:solidFill>
            <a:srgbClr val="996600">
              <a:alpha val="40392"/>
            </a:srgbClr>
          </a:solidFill>
          <a:ln w="19050">
            <a:solidFill>
              <a:srgbClr val="008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Box printing/  forming</a:t>
            </a:r>
          </a:p>
        </p:txBody>
      </p:sp>
      <p:cxnSp>
        <p:nvCxnSpPr>
          <p:cNvPr id="92" name="Elbow Connector 91"/>
          <p:cNvCxnSpPr>
            <a:stCxn id="56" idx="3"/>
            <a:endCxn id="75" idx="1"/>
          </p:cNvCxnSpPr>
          <p:nvPr/>
        </p:nvCxnSpPr>
        <p:spPr>
          <a:xfrm>
            <a:off x="2286000" y="1998077"/>
            <a:ext cx="457200" cy="1370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stCxn id="58" idx="3"/>
          </p:cNvCxnSpPr>
          <p:nvPr/>
        </p:nvCxnSpPr>
        <p:spPr>
          <a:xfrm>
            <a:off x="2286000" y="2455277"/>
            <a:ext cx="914400" cy="13552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>
            <a:stCxn id="60" idx="3"/>
          </p:cNvCxnSpPr>
          <p:nvPr/>
        </p:nvCxnSpPr>
        <p:spPr>
          <a:xfrm flipV="1">
            <a:off x="2286000" y="2819401"/>
            <a:ext cx="914400" cy="930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75" idx="2"/>
            <a:endCxn id="77" idx="0"/>
          </p:cNvCxnSpPr>
          <p:nvPr/>
        </p:nvCxnSpPr>
        <p:spPr>
          <a:xfrm rot="5400000">
            <a:off x="3468589" y="2401788"/>
            <a:ext cx="22562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5867400" y="2057400"/>
            <a:ext cx="1295400" cy="584775"/>
          </a:xfrm>
          <a:prstGeom prst="rect">
            <a:avLst/>
          </a:prstGeom>
          <a:solidFill>
            <a:srgbClr val="996600">
              <a:alpha val="40392"/>
            </a:srgbClr>
          </a:solidFill>
          <a:ln w="19050">
            <a:solidFill>
              <a:srgbClr val="008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Distribution Center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019800" y="2971800"/>
            <a:ext cx="990600" cy="338554"/>
          </a:xfrm>
          <a:prstGeom prst="rect">
            <a:avLst/>
          </a:prstGeom>
          <a:solidFill>
            <a:srgbClr val="996600">
              <a:alpha val="40392"/>
            </a:srgbClr>
          </a:solidFill>
          <a:ln w="19050">
            <a:solidFill>
              <a:srgbClr val="008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Retailer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943600" y="5638800"/>
            <a:ext cx="1295400" cy="830997"/>
          </a:xfrm>
          <a:prstGeom prst="rect">
            <a:avLst/>
          </a:prstGeom>
          <a:solidFill>
            <a:srgbClr val="996600">
              <a:alpha val="40392"/>
            </a:srgbClr>
          </a:solidFill>
          <a:ln w="19050">
            <a:solidFill>
              <a:srgbClr val="008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User Storage and consumption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001000" y="2286000"/>
            <a:ext cx="990600" cy="338554"/>
          </a:xfrm>
          <a:prstGeom prst="rect">
            <a:avLst/>
          </a:prstGeom>
          <a:solidFill>
            <a:srgbClr val="996600">
              <a:alpha val="40392"/>
            </a:srgbClr>
          </a:solidFill>
          <a:ln w="19050">
            <a:solidFill>
              <a:srgbClr val="008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Waste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696200" y="4876800"/>
            <a:ext cx="1143000" cy="338554"/>
          </a:xfrm>
          <a:prstGeom prst="rect">
            <a:avLst/>
          </a:prstGeom>
          <a:solidFill>
            <a:srgbClr val="996600">
              <a:alpha val="40392"/>
            </a:srgbClr>
          </a:solidFill>
          <a:ln w="19050">
            <a:solidFill>
              <a:srgbClr val="008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Recycling</a:t>
            </a:r>
          </a:p>
        </p:txBody>
      </p:sp>
      <p:cxnSp>
        <p:nvCxnSpPr>
          <p:cNvPr id="114" name="Straight Arrow Connector 113"/>
          <p:cNvCxnSpPr>
            <a:stCxn id="108" idx="2"/>
            <a:endCxn id="109" idx="0"/>
          </p:cNvCxnSpPr>
          <p:nvPr/>
        </p:nvCxnSpPr>
        <p:spPr>
          <a:xfrm rot="5400000">
            <a:off x="6350288" y="2806987"/>
            <a:ext cx="329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hape 114"/>
          <p:cNvCxnSpPr>
            <a:stCxn id="109" idx="1"/>
            <a:endCxn id="110" idx="1"/>
          </p:cNvCxnSpPr>
          <p:nvPr/>
        </p:nvCxnSpPr>
        <p:spPr>
          <a:xfrm rot="10800000" flipV="1">
            <a:off x="5943600" y="3141077"/>
            <a:ext cx="76200" cy="2913222"/>
          </a:xfrm>
          <a:prstGeom prst="bentConnector3">
            <a:avLst>
              <a:gd name="adj1" fmla="val 4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>
            <a:stCxn id="108" idx="0"/>
            <a:endCxn id="111" idx="0"/>
          </p:cNvCxnSpPr>
          <p:nvPr/>
        </p:nvCxnSpPr>
        <p:spPr>
          <a:xfrm rot="16200000" flipH="1">
            <a:off x="7391400" y="1181100"/>
            <a:ext cx="228600" cy="1981200"/>
          </a:xfrm>
          <a:prstGeom prst="bentConnector3">
            <a:avLst>
              <a:gd name="adj1" fmla="val -100000"/>
            </a:avLst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/>
          <p:cNvCxnSpPr>
            <a:stCxn id="109" idx="3"/>
            <a:endCxn id="111" idx="1"/>
          </p:cNvCxnSpPr>
          <p:nvPr/>
        </p:nvCxnSpPr>
        <p:spPr>
          <a:xfrm flipV="1">
            <a:off x="7010400" y="2455277"/>
            <a:ext cx="990600" cy="685800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hape 118"/>
          <p:cNvCxnSpPr>
            <a:stCxn id="110" idx="0"/>
            <a:endCxn id="111" idx="2"/>
          </p:cNvCxnSpPr>
          <p:nvPr/>
        </p:nvCxnSpPr>
        <p:spPr>
          <a:xfrm rot="5400000" flipH="1" flipV="1">
            <a:off x="6036677" y="3179177"/>
            <a:ext cx="3014246" cy="1905000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hape 119"/>
          <p:cNvCxnSpPr>
            <a:stCxn id="110" idx="3"/>
            <a:endCxn id="112" idx="2"/>
          </p:cNvCxnSpPr>
          <p:nvPr/>
        </p:nvCxnSpPr>
        <p:spPr>
          <a:xfrm flipV="1">
            <a:off x="7239000" y="5215354"/>
            <a:ext cx="1028700" cy="83894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2590800" y="3657600"/>
            <a:ext cx="990600" cy="523220"/>
          </a:xfrm>
          <a:prstGeom prst="rect">
            <a:avLst/>
          </a:prstGeom>
          <a:solidFill>
            <a:srgbClr val="996600">
              <a:alpha val="40392"/>
            </a:srgbClr>
          </a:solidFill>
          <a:ln w="19050">
            <a:solidFill>
              <a:srgbClr val="008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Jar Production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514600" y="4505980"/>
            <a:ext cx="990600" cy="523220"/>
          </a:xfrm>
          <a:prstGeom prst="rect">
            <a:avLst/>
          </a:prstGeom>
          <a:solidFill>
            <a:srgbClr val="996600">
              <a:alpha val="40392"/>
            </a:srgbClr>
          </a:solidFill>
          <a:ln w="19050">
            <a:solidFill>
              <a:srgbClr val="008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Lid Production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590800" y="5105400"/>
            <a:ext cx="838200" cy="307777"/>
          </a:xfrm>
          <a:prstGeom prst="rect">
            <a:avLst/>
          </a:prstGeom>
          <a:solidFill>
            <a:srgbClr val="996600">
              <a:alpha val="40392"/>
            </a:srgbClr>
          </a:solidFill>
          <a:ln w="19050">
            <a:solidFill>
              <a:srgbClr val="008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Labels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590800" y="6273225"/>
            <a:ext cx="1066800" cy="523220"/>
          </a:xfrm>
          <a:prstGeom prst="rect">
            <a:avLst/>
          </a:prstGeom>
          <a:solidFill>
            <a:srgbClr val="996600">
              <a:alpha val="40392"/>
            </a:srgbClr>
          </a:solidFill>
          <a:ln w="19050">
            <a:solidFill>
              <a:srgbClr val="008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Shrink Wrapping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3810000" y="5410200"/>
            <a:ext cx="1066800" cy="523220"/>
          </a:xfrm>
          <a:prstGeom prst="rect">
            <a:avLst/>
          </a:prstGeom>
          <a:solidFill>
            <a:srgbClr val="996600">
              <a:alpha val="40392"/>
            </a:srgbClr>
          </a:solidFill>
          <a:ln w="19050">
            <a:solidFill>
              <a:srgbClr val="008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Carton Packaging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3657600" y="2971800"/>
            <a:ext cx="1066800" cy="523220"/>
          </a:xfrm>
          <a:prstGeom prst="rect">
            <a:avLst/>
          </a:prstGeom>
          <a:solidFill>
            <a:srgbClr val="996600">
              <a:alpha val="40392"/>
            </a:srgbClr>
          </a:solidFill>
          <a:ln w="19050">
            <a:solidFill>
              <a:srgbClr val="008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Individual Packaging</a:t>
            </a:r>
          </a:p>
        </p:txBody>
      </p:sp>
      <p:cxnSp>
        <p:nvCxnSpPr>
          <p:cNvPr id="151" name="Elbow Connector 150"/>
          <p:cNvCxnSpPr>
            <a:stCxn id="77" idx="3"/>
            <a:endCxn id="149" idx="0"/>
          </p:cNvCxnSpPr>
          <p:nvPr/>
        </p:nvCxnSpPr>
        <p:spPr>
          <a:xfrm>
            <a:off x="3962400" y="2668489"/>
            <a:ext cx="228600" cy="30331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Elbow Connector 152"/>
          <p:cNvCxnSpPr>
            <a:stCxn id="138" idx="0"/>
            <a:endCxn id="149" idx="1"/>
          </p:cNvCxnSpPr>
          <p:nvPr/>
        </p:nvCxnSpPr>
        <p:spPr>
          <a:xfrm rot="5400000" flipH="1" flipV="1">
            <a:off x="3159755" y="3159755"/>
            <a:ext cx="424190" cy="5715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>
            <a:stCxn id="139" idx="3"/>
          </p:cNvCxnSpPr>
          <p:nvPr/>
        </p:nvCxnSpPr>
        <p:spPr>
          <a:xfrm flipV="1">
            <a:off x="3505200" y="3505200"/>
            <a:ext cx="228600" cy="126239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Elbow Connector 165"/>
          <p:cNvCxnSpPr>
            <a:stCxn id="140" idx="3"/>
          </p:cNvCxnSpPr>
          <p:nvPr/>
        </p:nvCxnSpPr>
        <p:spPr>
          <a:xfrm flipV="1">
            <a:off x="3429000" y="3505200"/>
            <a:ext cx="533400" cy="175408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Elbow Connector 194"/>
          <p:cNvCxnSpPr>
            <a:stCxn id="62" idx="3"/>
            <a:endCxn id="138" idx="1"/>
          </p:cNvCxnSpPr>
          <p:nvPr/>
        </p:nvCxnSpPr>
        <p:spPr>
          <a:xfrm flipV="1">
            <a:off x="2286000" y="3919210"/>
            <a:ext cx="304800" cy="1787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Elbow Connector 196"/>
          <p:cNvCxnSpPr>
            <a:stCxn id="64" idx="3"/>
            <a:endCxn id="139" idx="1"/>
          </p:cNvCxnSpPr>
          <p:nvPr/>
        </p:nvCxnSpPr>
        <p:spPr>
          <a:xfrm>
            <a:off x="2286000" y="4570512"/>
            <a:ext cx="228600" cy="1970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Elbow Connector 201"/>
          <p:cNvCxnSpPr>
            <a:stCxn id="66" idx="3"/>
          </p:cNvCxnSpPr>
          <p:nvPr/>
        </p:nvCxnSpPr>
        <p:spPr>
          <a:xfrm>
            <a:off x="2286000" y="4969877"/>
            <a:ext cx="304800" cy="13552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Elbow Connector 203"/>
          <p:cNvCxnSpPr>
            <a:stCxn id="73" idx="3"/>
            <a:endCxn id="140" idx="1"/>
          </p:cNvCxnSpPr>
          <p:nvPr/>
        </p:nvCxnSpPr>
        <p:spPr>
          <a:xfrm flipV="1">
            <a:off x="2286000" y="5259289"/>
            <a:ext cx="304800" cy="1677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Elbow Connector 205"/>
          <p:cNvCxnSpPr>
            <a:stCxn id="87" idx="3"/>
            <a:endCxn id="90" idx="1"/>
          </p:cNvCxnSpPr>
          <p:nvPr/>
        </p:nvCxnSpPr>
        <p:spPr>
          <a:xfrm flipV="1">
            <a:off x="2286000" y="5855732"/>
            <a:ext cx="304800" cy="7099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Elbow Connector 207"/>
          <p:cNvCxnSpPr>
            <a:stCxn id="89" idx="3"/>
            <a:endCxn id="141" idx="1"/>
          </p:cNvCxnSpPr>
          <p:nvPr/>
        </p:nvCxnSpPr>
        <p:spPr>
          <a:xfrm>
            <a:off x="2286000" y="6383923"/>
            <a:ext cx="304800" cy="1509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lbow Connector 209"/>
          <p:cNvCxnSpPr>
            <a:stCxn id="90" idx="3"/>
            <a:endCxn id="142" idx="1"/>
          </p:cNvCxnSpPr>
          <p:nvPr/>
        </p:nvCxnSpPr>
        <p:spPr>
          <a:xfrm flipV="1">
            <a:off x="3505200" y="5671810"/>
            <a:ext cx="304800" cy="1839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hape 211"/>
          <p:cNvCxnSpPr>
            <a:stCxn id="141" idx="3"/>
            <a:endCxn id="142" idx="2"/>
          </p:cNvCxnSpPr>
          <p:nvPr/>
        </p:nvCxnSpPr>
        <p:spPr>
          <a:xfrm flipV="1">
            <a:off x="3657600" y="5933420"/>
            <a:ext cx="685800" cy="60141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149" idx="2"/>
            <a:endCxn id="142" idx="0"/>
          </p:cNvCxnSpPr>
          <p:nvPr/>
        </p:nvCxnSpPr>
        <p:spPr>
          <a:xfrm rot="16200000" flipH="1">
            <a:off x="3309610" y="4376410"/>
            <a:ext cx="1915180" cy="152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lbow Connector 245"/>
          <p:cNvCxnSpPr>
            <a:stCxn id="142" idx="3"/>
            <a:endCxn id="108" idx="1"/>
          </p:cNvCxnSpPr>
          <p:nvPr/>
        </p:nvCxnSpPr>
        <p:spPr>
          <a:xfrm flipV="1">
            <a:off x="4876800" y="2349788"/>
            <a:ext cx="990600" cy="33220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hape 251"/>
          <p:cNvCxnSpPr>
            <a:stCxn id="109" idx="2"/>
            <a:endCxn id="112" idx="1"/>
          </p:cNvCxnSpPr>
          <p:nvPr/>
        </p:nvCxnSpPr>
        <p:spPr>
          <a:xfrm rot="16200000" flipH="1">
            <a:off x="6237789" y="3587665"/>
            <a:ext cx="1735723" cy="11811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58"/>
          <p:cNvGrpSpPr/>
          <p:nvPr/>
        </p:nvGrpSpPr>
        <p:grpSpPr>
          <a:xfrm>
            <a:off x="1028700" y="685800"/>
            <a:ext cx="8115300" cy="1600200"/>
            <a:chOff x="1028700" y="609600"/>
            <a:chExt cx="8115300" cy="1600200"/>
          </a:xfrm>
        </p:grpSpPr>
        <p:graphicFrame>
          <p:nvGraphicFramePr>
            <p:cNvPr id="54" name="Diagram 53"/>
            <p:cNvGraphicFramePr/>
            <p:nvPr/>
          </p:nvGraphicFramePr>
          <p:xfrm>
            <a:off x="1028700" y="609600"/>
            <a:ext cx="8115300" cy="1600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7" name="Rectangle 56"/>
            <p:cNvSpPr/>
            <p:nvPr/>
          </p:nvSpPr>
          <p:spPr>
            <a:xfrm>
              <a:off x="8610600" y="1165860"/>
              <a:ext cx="533400" cy="48768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pic>
        <p:nvPicPr>
          <p:cNvPr id="3" name="Picture 1" descr="C:\Users\hitchc17\AppData\Local\Microsoft\Windows\Temporary Internet Files\Content.IE5\HAZKLJN4\MC900331294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1317947"/>
            <a:ext cx="838200" cy="663253"/>
          </a:xfrm>
          <a:prstGeom prst="rect">
            <a:avLst/>
          </a:prstGeom>
          <a:noFill/>
        </p:spPr>
      </p:pic>
      <p:pic>
        <p:nvPicPr>
          <p:cNvPr id="203782" name="Picture 6" descr="C:\Users\hitchc17\AppData\Local\Microsoft\Windows\Temporary Internet Files\Content.IE5\HAZKLJN4\MC900214975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2044638"/>
            <a:ext cx="990600" cy="743698"/>
          </a:xfrm>
          <a:prstGeom prst="rect">
            <a:avLst/>
          </a:prstGeom>
          <a:noFill/>
        </p:spPr>
      </p:pic>
      <p:pic>
        <p:nvPicPr>
          <p:cNvPr id="203783" name="Picture 7" descr="C:\Users\hitchc17\AppData\Local\Microsoft\Windows\Temporary Internet Files\Content.IE5\VPVA675Q\MC900290264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2667000"/>
            <a:ext cx="746188" cy="924962"/>
          </a:xfrm>
          <a:prstGeom prst="rect">
            <a:avLst/>
          </a:prstGeom>
          <a:noFill/>
        </p:spPr>
      </p:pic>
      <p:pic>
        <p:nvPicPr>
          <p:cNvPr id="6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1" y="3886200"/>
            <a:ext cx="8381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84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0650" y="4876800"/>
            <a:ext cx="793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85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004655"/>
            <a:ext cx="990600" cy="62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" name="Elbow Connector 60"/>
          <p:cNvCxnSpPr/>
          <p:nvPr/>
        </p:nvCxnSpPr>
        <p:spPr>
          <a:xfrm>
            <a:off x="2286000" y="5562600"/>
            <a:ext cx="304800" cy="13552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60" grpId="0" animBg="1"/>
      <p:bldP spid="62" grpId="0" animBg="1"/>
      <p:bldP spid="64" grpId="0" animBg="1"/>
      <p:bldP spid="66" grpId="0" animBg="1"/>
      <p:bldP spid="73" grpId="0" animBg="1"/>
      <p:bldP spid="75" grpId="0" animBg="1"/>
      <p:bldP spid="77" grpId="0" animBg="1"/>
      <p:bldP spid="87" grpId="0" animBg="1"/>
      <p:bldP spid="89" grpId="0" animBg="1"/>
      <p:bldP spid="90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 Closer Look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1" y="1417638"/>
            <a:ext cx="7498080" cy="198120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/>
              </a:buClr>
            </a:pPr>
            <a:r>
              <a:rPr lang="en-US" dirty="0" smtClean="0"/>
              <a:t>Each box in the manufacturing section of the process map is simplified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Below is a general diagram of a manufacturing process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4495800"/>
            <a:ext cx="2057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Manufacturing Process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6" idx="3"/>
            <a:endCxn id="21" idx="1"/>
          </p:cNvCxnSpPr>
          <p:nvPr/>
        </p:nvCxnSpPr>
        <p:spPr>
          <a:xfrm flipV="1">
            <a:off x="5638800" y="4848255"/>
            <a:ext cx="838200" cy="1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77000" y="4648200"/>
            <a:ext cx="2514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Waste Management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43800" y="36576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Emissions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2800" y="37338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Emissions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24400" y="37338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Product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66800" y="4495800"/>
            <a:ext cx="167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Raw Materials Manufacture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19600" y="5791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Energy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53200" y="5943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Energy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Elbow Connector 51"/>
          <p:cNvCxnSpPr>
            <a:stCxn id="6" idx="0"/>
            <a:endCxn id="36" idx="1"/>
          </p:cNvCxnSpPr>
          <p:nvPr/>
        </p:nvCxnSpPr>
        <p:spPr>
          <a:xfrm rot="5400000" flipH="1" flipV="1">
            <a:off x="4363195" y="4134595"/>
            <a:ext cx="608111" cy="1143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endCxn id="32" idx="2"/>
          </p:cNvCxnSpPr>
          <p:nvPr/>
        </p:nvCxnSpPr>
        <p:spPr>
          <a:xfrm rot="16200000" flipV="1">
            <a:off x="3792440" y="4097237"/>
            <a:ext cx="454230" cy="34290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41" idx="0"/>
            <a:endCxn id="6" idx="2"/>
          </p:cNvCxnSpPr>
          <p:nvPr/>
        </p:nvCxnSpPr>
        <p:spPr>
          <a:xfrm rot="16200000" flipV="1">
            <a:off x="4411593" y="5402193"/>
            <a:ext cx="587514" cy="1905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21" idx="0"/>
            <a:endCxn id="31" idx="2"/>
          </p:cNvCxnSpPr>
          <p:nvPr/>
        </p:nvCxnSpPr>
        <p:spPr>
          <a:xfrm rot="5400000" flipH="1" flipV="1">
            <a:off x="7640539" y="4059139"/>
            <a:ext cx="682823" cy="4953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45" idx="0"/>
            <a:endCxn id="21" idx="2"/>
          </p:cNvCxnSpPr>
          <p:nvPr/>
        </p:nvCxnSpPr>
        <p:spPr>
          <a:xfrm rot="5400000" flipH="1" flipV="1">
            <a:off x="6905655" y="5114955"/>
            <a:ext cx="895290" cy="762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66800" y="36576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Emissions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9200" y="5798402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Energy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Elbow Connector 26"/>
          <p:cNvCxnSpPr>
            <a:endCxn id="23" idx="2"/>
          </p:cNvCxnSpPr>
          <p:nvPr/>
        </p:nvCxnSpPr>
        <p:spPr>
          <a:xfrm rot="16200000" flipV="1">
            <a:off x="1369489" y="4196089"/>
            <a:ext cx="537627" cy="762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25" idx="0"/>
            <a:endCxn id="37" idx="2"/>
          </p:cNvCxnSpPr>
          <p:nvPr/>
        </p:nvCxnSpPr>
        <p:spPr>
          <a:xfrm rot="5400000" flipH="1" flipV="1">
            <a:off x="1455242" y="5348644"/>
            <a:ext cx="594716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7" idx="3"/>
            <a:endCxn id="6" idx="1"/>
          </p:cNvCxnSpPr>
          <p:nvPr/>
        </p:nvCxnSpPr>
        <p:spPr>
          <a:xfrm>
            <a:off x="2743200" y="4849743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6200000" flipV="1">
            <a:off x="1921670" y="5350667"/>
            <a:ext cx="502444" cy="22622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57400" y="5715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Raw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Materials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43200" y="457200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Raw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Materials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15000" y="4572000"/>
            <a:ext cx="620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Waste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Elbow Connector 62"/>
          <p:cNvCxnSpPr/>
          <p:nvPr/>
        </p:nvCxnSpPr>
        <p:spPr>
          <a:xfrm rot="16200000" flipV="1">
            <a:off x="7709565" y="5271165"/>
            <a:ext cx="895290" cy="4495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8486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Raw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Materials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31" grpId="0"/>
      <p:bldP spid="32" grpId="0"/>
      <p:bldP spid="36" grpId="0"/>
      <p:bldP spid="37" grpId="0" animBg="1"/>
      <p:bldP spid="41" grpId="0"/>
      <p:bldP spid="45" grpId="0"/>
      <p:bldP spid="23" grpId="0"/>
      <p:bldP spid="25" grpId="0"/>
      <p:bldP spid="42" grpId="0"/>
      <p:bldP spid="49" grpId="0"/>
      <p:bldP spid="53" grpId="0"/>
      <p:bldP spid="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SimaPro</a:t>
            </a:r>
            <a:r>
              <a:rPr lang="en-US" baseline="30000" dirty="0" smtClean="0">
                <a:solidFill>
                  <a:schemeClr val="accent1"/>
                </a:solidFill>
              </a:rPr>
              <a:t>®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accent6"/>
              </a:buClr>
            </a:pPr>
            <a:r>
              <a:rPr lang="en-US" sz="4000" dirty="0" smtClean="0"/>
              <a:t>SimaPro</a:t>
            </a:r>
            <a:r>
              <a:rPr lang="en-US" sz="4000" baseline="30000" dirty="0" smtClean="0"/>
              <a:t>®</a:t>
            </a:r>
            <a:r>
              <a:rPr lang="en-US" sz="4000" dirty="0" smtClean="0"/>
              <a:t> is a detailed environmental analysis tool</a:t>
            </a:r>
          </a:p>
          <a:p>
            <a:pPr lvl="1">
              <a:buClr>
                <a:schemeClr val="accent6"/>
              </a:buClr>
            </a:pPr>
            <a:r>
              <a:rPr lang="en-US" sz="2400" dirty="0" smtClean="0"/>
              <a:t>Used for a product or process</a:t>
            </a:r>
          </a:p>
          <a:p>
            <a:pPr lvl="2">
              <a:buClr>
                <a:schemeClr val="accent6"/>
              </a:buClr>
            </a:pPr>
            <a:r>
              <a:rPr lang="en-US" sz="2000" dirty="0" smtClean="0"/>
              <a:t>Products and processes are both called processes in this program</a:t>
            </a:r>
          </a:p>
          <a:p>
            <a:pPr lvl="1">
              <a:buClr>
                <a:schemeClr val="accent6"/>
              </a:buClr>
            </a:pPr>
            <a:r>
              <a:rPr lang="en-US" sz="2400" dirty="0" smtClean="0"/>
              <a:t>Quantification of the raw material, energy use, and emissions to the air, water, and soil</a:t>
            </a:r>
          </a:p>
          <a:p>
            <a:pPr lvl="1">
              <a:buClr>
                <a:schemeClr val="accent6"/>
              </a:buClr>
            </a:pPr>
            <a:r>
              <a:rPr lang="en-US" sz="2400" dirty="0" smtClean="0"/>
              <a:t>Concept of Life Cycle Inventory</a:t>
            </a:r>
          </a:p>
          <a:p>
            <a:pPr lvl="1">
              <a:buClr>
                <a:schemeClr val="accent6"/>
              </a:buClr>
            </a:pPr>
            <a:r>
              <a:rPr lang="en-US" sz="2400" dirty="0" smtClean="0"/>
              <a:t>Characterization of environmental impacts</a:t>
            </a:r>
          </a:p>
          <a:p>
            <a:pPr lvl="1">
              <a:buClr>
                <a:schemeClr val="accent6"/>
              </a:buClr>
            </a:pPr>
            <a:r>
              <a:rPr lang="en-US" sz="2400" dirty="0" smtClean="0"/>
              <a:t>The databases contain many common products and processes, but not everything</a:t>
            </a:r>
          </a:p>
          <a:p>
            <a:pPr lvl="2">
              <a:buClr>
                <a:schemeClr val="accent6"/>
              </a:buClr>
            </a:pPr>
            <a:r>
              <a:rPr lang="en-US" sz="1800" dirty="0" smtClean="0"/>
              <a:t>Products and processes not already in the databases need to be created by the user</a:t>
            </a:r>
          </a:p>
          <a:p>
            <a:pPr>
              <a:buClr>
                <a:schemeClr val="accent6"/>
              </a:buClr>
              <a:buSzPct val="130000"/>
            </a:pPr>
            <a:r>
              <a:rPr lang="en-US" sz="2600" dirty="0" smtClean="0"/>
              <a:t>A free trial of the Software is available at </a:t>
            </a:r>
            <a:r>
              <a:rPr lang="en-US" sz="2400" dirty="0" smtClean="0"/>
              <a:t>http://</a:t>
            </a:r>
            <a:r>
              <a:rPr lang="en-US" sz="2400" u="sng" dirty="0" smtClean="0">
                <a:hlinkClick r:id="rId3"/>
              </a:rPr>
              <a:t>www.pre-sustainability.com/content/simapro-demo</a:t>
            </a:r>
            <a:endParaRPr lang="en-US" sz="2400" dirty="0" smtClean="0"/>
          </a:p>
          <a:p>
            <a:pPr>
              <a:buClr>
                <a:schemeClr val="accent6"/>
              </a:buClr>
              <a:buSzPct val="130000"/>
            </a:pPr>
            <a:endParaRPr lang="en-US" sz="26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4" descr="http://www.es.lavola.com/var/vola/storage/images/serveis/productes_plus/lavola_distribuidor_oficial_del_software_simapro/99571-2-cat-ES/lavola_distribuidor_oficial_del_software_simapro_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19812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Energy and Emissions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498080" cy="167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SimaPro</a:t>
            </a:r>
            <a:r>
              <a:rPr lang="en-US" baseline="30000" dirty="0" smtClean="0"/>
              <a:t>® </a:t>
            </a:r>
            <a:r>
              <a:rPr lang="en-US" dirty="0" smtClean="0"/>
              <a:t>is used to calculate the emissions and energy, but some of these need to be added individually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028406"/>
            <a:ext cx="1676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Raw materials gathering and manufacturing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5028406"/>
            <a:ext cx="1676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Product manufacturing process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3810000" y="5490071"/>
            <a:ext cx="1905000" cy="1588"/>
          </a:xfrm>
          <a:prstGeom prst="straightConnector1">
            <a:avLst/>
          </a:prstGeom>
          <a:ln w="1905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0"/>
          </p:cNvCxnSpPr>
          <p:nvPr/>
        </p:nvCxnSpPr>
        <p:spPr>
          <a:xfrm rot="5400000" flipH="1" flipV="1">
            <a:off x="2667000" y="4723606"/>
            <a:ext cx="609600" cy="1588"/>
          </a:xfrm>
          <a:prstGeom prst="straightConnector1">
            <a:avLst/>
          </a:prstGeom>
          <a:ln w="19050">
            <a:solidFill>
              <a:srgbClr val="FF99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5" idx="2"/>
          </p:cNvCxnSpPr>
          <p:nvPr/>
        </p:nvCxnSpPr>
        <p:spPr>
          <a:xfrm rot="5400000" flipH="1" flipV="1">
            <a:off x="2671465" y="6252071"/>
            <a:ext cx="600670" cy="1588"/>
          </a:xfrm>
          <a:prstGeom prst="straightConnector1">
            <a:avLst/>
          </a:prstGeom>
          <a:ln w="19050">
            <a:solidFill>
              <a:srgbClr val="FF99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0"/>
          </p:cNvCxnSpPr>
          <p:nvPr/>
        </p:nvCxnSpPr>
        <p:spPr>
          <a:xfrm rot="5400000" flipH="1" flipV="1">
            <a:off x="6248400" y="4723606"/>
            <a:ext cx="609600" cy="1588"/>
          </a:xfrm>
          <a:prstGeom prst="straightConnector1">
            <a:avLst/>
          </a:prstGeom>
          <a:ln w="1905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6" idx="2"/>
          </p:cNvCxnSpPr>
          <p:nvPr/>
        </p:nvCxnSpPr>
        <p:spPr>
          <a:xfrm rot="5400000" flipH="1" flipV="1">
            <a:off x="6252865" y="6252071"/>
            <a:ext cx="600670" cy="1588"/>
          </a:xfrm>
          <a:prstGeom prst="straightConnector1">
            <a:avLst/>
          </a:prstGeom>
          <a:ln w="1905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10700" y="5180806"/>
            <a:ext cx="1551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Raw materials </a:t>
            </a:r>
          </a:p>
          <a:p>
            <a:pPr algn="ctr"/>
            <a:r>
              <a:rPr lang="en-US" dirty="0" smtClean="0"/>
              <a:t>used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124200" y="4495006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Emissions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09043" y="4419600"/>
            <a:ext cx="2404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Emissions, By-products, </a:t>
            </a:r>
          </a:p>
          <a:p>
            <a:r>
              <a:rPr lang="en-US" dirty="0" smtClean="0"/>
              <a:t>Waste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24200" y="6095206"/>
            <a:ext cx="820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09043" y="6106874"/>
            <a:ext cx="820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3900424" y="4050268"/>
            <a:ext cx="228600" cy="0"/>
          </a:xfrm>
          <a:prstGeom prst="line">
            <a:avLst/>
          </a:prstGeom>
          <a:ln w="19050">
            <a:solidFill>
              <a:srgbClr val="FF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886200" y="3810000"/>
            <a:ext cx="228600" cy="0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129024" y="3897868"/>
            <a:ext cx="22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Calculated by SimaPro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129024" y="3581400"/>
            <a:ext cx="336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Measured/calculated from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Calculating the LCA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3352800"/>
            <a:ext cx="7498080" cy="2895600"/>
          </a:xfrm>
        </p:spPr>
        <p:txBody>
          <a:bodyPr>
            <a:normAutofit fontScale="62500" lnSpcReduction="20000"/>
          </a:bodyPr>
          <a:lstStyle/>
          <a:p>
            <a:pPr>
              <a:buClr>
                <a:schemeClr val="accent6"/>
              </a:buClr>
            </a:pPr>
            <a:r>
              <a:rPr lang="en-US" dirty="0" smtClean="0"/>
              <a:t>R = Amount of Raw Material used in manufacture of the chosen basis of product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E = Energy used to produce the chosen basis of product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W = Waste emissions associated with producing the chosen basis of product 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r = number of raw materials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e = different type of energy used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w = number of waste streams that are sent to waste treatment</a:t>
            </a:r>
            <a:endParaRPr lang="en-US" dirty="0"/>
          </a:p>
        </p:txBody>
      </p:sp>
      <p:graphicFrame>
        <p:nvGraphicFramePr>
          <p:cNvPr id="173058" name="Object 2"/>
          <p:cNvGraphicFramePr>
            <a:graphicFrameLocks noChangeAspect="1"/>
          </p:cNvGraphicFramePr>
          <p:nvPr/>
        </p:nvGraphicFramePr>
        <p:xfrm>
          <a:off x="1516063" y="1219200"/>
          <a:ext cx="7254875" cy="990600"/>
        </p:xfrm>
        <a:graphic>
          <a:graphicData uri="http://schemas.openxmlformats.org/presentationml/2006/ole">
            <p:oleObj spid="_x0000_s86018" name="Equation" r:id="rId3" imgW="3162300" imgH="431800" progId="Equation.3">
              <p:embed/>
            </p:oleObj>
          </a:graphicData>
        </a:graphic>
      </p:graphicFrame>
      <p:grpSp>
        <p:nvGrpSpPr>
          <p:cNvPr id="4" name="Group 11"/>
          <p:cNvGrpSpPr/>
          <p:nvPr/>
        </p:nvGrpSpPr>
        <p:grpSpPr>
          <a:xfrm>
            <a:off x="1600200" y="2209800"/>
            <a:ext cx="1828800" cy="826532"/>
            <a:chOff x="1600200" y="2209800"/>
            <a:chExt cx="1828800" cy="826532"/>
          </a:xfrm>
        </p:grpSpPr>
        <p:sp>
          <p:nvSpPr>
            <p:cNvPr id="6" name="Left Brace 5"/>
            <p:cNvSpPr/>
            <p:nvPr/>
          </p:nvSpPr>
          <p:spPr>
            <a:xfrm rot="16200000">
              <a:off x="2286000" y="1524000"/>
              <a:ext cx="457200" cy="1828800"/>
            </a:xfrm>
            <a:prstGeom prst="leftBrac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26670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Raw Materials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3810000" y="2209800"/>
            <a:ext cx="1828800" cy="826532"/>
            <a:chOff x="3810000" y="2209800"/>
            <a:chExt cx="1828800" cy="826532"/>
          </a:xfrm>
        </p:grpSpPr>
        <p:sp>
          <p:nvSpPr>
            <p:cNvPr id="7" name="Left Brace 6"/>
            <p:cNvSpPr/>
            <p:nvPr/>
          </p:nvSpPr>
          <p:spPr>
            <a:xfrm rot="16200000">
              <a:off x="4495800" y="1524000"/>
              <a:ext cx="457200" cy="1828800"/>
            </a:xfrm>
            <a:prstGeom prst="leftBrac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86200" y="26670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Process Energy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6400800" y="2209800"/>
            <a:ext cx="1219200" cy="826532"/>
            <a:chOff x="6400800" y="2209800"/>
            <a:chExt cx="1219200" cy="826532"/>
          </a:xfrm>
        </p:grpSpPr>
        <p:sp>
          <p:nvSpPr>
            <p:cNvPr id="8" name="Left Brace 7"/>
            <p:cNvSpPr/>
            <p:nvPr/>
          </p:nvSpPr>
          <p:spPr>
            <a:xfrm rot="16200000">
              <a:off x="6781800" y="1828800"/>
              <a:ext cx="457200" cy="1219200"/>
            </a:xfrm>
            <a:prstGeom prst="leftBrac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53200" y="2667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Disposal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67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Aspirin Case Study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09700"/>
            <a:ext cx="8153400" cy="3200400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en-US" sz="2800" dirty="0" smtClean="0"/>
              <a:t>Aspirin is formed from acetic anhydride, toluene, and salicylic acid</a:t>
            </a:r>
          </a:p>
          <a:p>
            <a:pPr>
              <a:buClr>
                <a:schemeClr val="accent6"/>
              </a:buClr>
            </a:pPr>
            <a:r>
              <a:rPr lang="en-US" sz="2800" dirty="0" smtClean="0"/>
              <a:t>This can be performed with or without recycling the acetic anhydride by-product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71800" y="3581400"/>
          <a:ext cx="3733800" cy="2809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</a:tblGrid>
              <a:tr h="314325">
                <a:tc gridSpan="2"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Aspirin without recycle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Process Requirement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Amount, kg /kg aspirin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3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Process Inputs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Acetic anhydride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8.51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Toluene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6.67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Salicylic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acid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7.68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432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Useful By-products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Acetic anhydride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2.83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Acetic acid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3.33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7800" y="6596390"/>
            <a:ext cx="72715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Kamlet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J. (1956).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u="sng" dirty="0" smtClean="0">
                <a:latin typeface="Times New Roman" pitchFamily="18" charset="0"/>
                <a:cs typeface="Times New Roman" pitchFamily="18" charset="0"/>
              </a:rPr>
              <a:t>Process for the manufacture of acetylsalicylic acid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Patent No. 2731492.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US.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047627" cy="5668963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SzPct val="115000"/>
            </a:pPr>
            <a:r>
              <a:rPr lang="en-US" sz="2800" dirty="0" smtClean="0"/>
              <a:t>Educational materials grouped by course topics / subject areas</a:t>
            </a:r>
          </a:p>
          <a:p>
            <a:pPr lvl="1">
              <a:buClr>
                <a:schemeClr val="accent6"/>
              </a:buClr>
              <a:buSzPct val="115000"/>
            </a:pPr>
            <a:r>
              <a:rPr lang="en-US" sz="2400" dirty="0" smtClean="0"/>
              <a:t>Intro. to Eng. Calculations/Conv. and Units</a:t>
            </a:r>
          </a:p>
          <a:p>
            <a:pPr lvl="1">
              <a:buClr>
                <a:schemeClr val="accent6"/>
              </a:buClr>
              <a:buSzPct val="115000"/>
            </a:pPr>
            <a:r>
              <a:rPr lang="en-US" sz="2400" dirty="0" smtClean="0"/>
              <a:t>Material Balances/Multiple Unit Processes</a:t>
            </a:r>
          </a:p>
          <a:p>
            <a:pPr lvl="1">
              <a:buClr>
                <a:schemeClr val="accent6"/>
              </a:buClr>
              <a:buSzPct val="115000"/>
            </a:pPr>
            <a:r>
              <a:rPr lang="en-US" sz="2400" dirty="0" smtClean="0"/>
              <a:t>Etc.</a:t>
            </a:r>
          </a:p>
          <a:p>
            <a:pPr eaLnBrk="1" hangingPunct="1">
              <a:buClr>
                <a:schemeClr val="accent6"/>
              </a:buClr>
              <a:buSzPct val="115000"/>
            </a:pPr>
            <a:r>
              <a:rPr lang="en-US" sz="2800" dirty="0" smtClean="0"/>
              <a:t>Problem introduce a pharmaceutical:</a:t>
            </a:r>
          </a:p>
          <a:p>
            <a:pPr lvl="1" eaLnBrk="1" hangingPunct="1">
              <a:buClr>
                <a:schemeClr val="accent6"/>
              </a:buClr>
              <a:buSzPct val="115000"/>
            </a:pPr>
            <a:r>
              <a:rPr lang="en-US" sz="2400" dirty="0" smtClean="0"/>
              <a:t>“Term of art” </a:t>
            </a:r>
          </a:p>
          <a:p>
            <a:pPr lvl="1" eaLnBrk="1" hangingPunct="1">
              <a:buClr>
                <a:schemeClr val="accent6"/>
              </a:buClr>
              <a:buSzPct val="115000"/>
            </a:pPr>
            <a:r>
              <a:rPr lang="en-US" sz="2400" dirty="0" smtClean="0"/>
              <a:t>Common/unique process</a:t>
            </a:r>
          </a:p>
          <a:p>
            <a:pPr lvl="1" eaLnBrk="1" hangingPunct="1">
              <a:buClr>
                <a:schemeClr val="accent6"/>
              </a:buClr>
              <a:buSzPct val="115000"/>
            </a:pPr>
            <a:r>
              <a:rPr lang="en-US" sz="2400" dirty="0" smtClean="0"/>
              <a:t>Widely used drug or consumer product</a:t>
            </a:r>
          </a:p>
          <a:p>
            <a:pPr>
              <a:buClr>
                <a:schemeClr val="accent6"/>
              </a:buClr>
              <a:buSzPct val="115000"/>
            </a:pPr>
            <a:r>
              <a:rPr lang="en-US" sz="2800" dirty="0" smtClean="0"/>
              <a:t>Teaching philosophy</a:t>
            </a:r>
          </a:p>
          <a:p>
            <a:pPr lvl="1">
              <a:buClr>
                <a:schemeClr val="accent6"/>
              </a:buClr>
              <a:buSzPct val="115000"/>
            </a:pPr>
            <a:r>
              <a:rPr lang="en-US" sz="2400" dirty="0" smtClean="0"/>
              <a:t>Integrate into lecture (in-class) example</a:t>
            </a:r>
          </a:p>
          <a:p>
            <a:pPr lvl="1">
              <a:buClr>
                <a:schemeClr val="accent6"/>
              </a:buClr>
              <a:buSzPct val="115000"/>
            </a:pPr>
            <a:r>
              <a:rPr lang="en-US" sz="2400" dirty="0" smtClean="0"/>
              <a:t>Homework assignment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16C39-DB48-446A-AF50-36A8D31552D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1276922"/>
            <a:ext cx="1639173" cy="214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Merck-1-drug"/>
          <p:cNvPicPr>
            <a:picLocks noChangeAspect="1" noChangeArrowheads="1"/>
          </p:cNvPicPr>
          <p:nvPr/>
        </p:nvPicPr>
        <p:blipFill>
          <a:blip r:embed="rId6" cstate="print">
            <a:lum bright="12000"/>
          </a:blip>
          <a:srcRect/>
          <a:stretch>
            <a:fillRect/>
          </a:stretch>
        </p:blipFill>
        <p:spPr bwMode="auto">
          <a:xfrm>
            <a:off x="6705600" y="3962400"/>
            <a:ext cx="2349706" cy="2133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9200" y="6246167"/>
            <a:ext cx="557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Felder, Rousseau, </a:t>
            </a:r>
            <a:r>
              <a:rPr lang="en-US" sz="1200" i="1" dirty="0" smtClean="0"/>
              <a:t>Elementary Principles of Chemical Processes 3</a:t>
            </a:r>
            <a:r>
              <a:rPr lang="en-US" sz="1200" i="1" baseline="30000" dirty="0" smtClean="0"/>
              <a:t>rd</a:t>
            </a:r>
            <a:r>
              <a:rPr lang="en-US" sz="1200" i="1" dirty="0" smtClean="0"/>
              <a:t>, </a:t>
            </a:r>
            <a:r>
              <a:rPr lang="en-US" sz="1200" dirty="0" smtClean="0"/>
              <a:t>John Wiley &amp; Sons, New York, 2005</a:t>
            </a:r>
            <a:endParaRPr lang="en-US" sz="1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Aspirin Case Study Recycling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990600"/>
            <a:ext cx="8153400" cy="32004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6"/>
              </a:buClr>
            </a:pPr>
            <a:r>
              <a:rPr lang="en-US" sz="2800" dirty="0" smtClean="0"/>
              <a:t>The acetic anhydride can be recycled</a:t>
            </a:r>
          </a:p>
          <a:p>
            <a:pPr>
              <a:buClr>
                <a:schemeClr val="accent6"/>
              </a:buClr>
            </a:pPr>
            <a:r>
              <a:rPr lang="en-US" sz="2800" dirty="0" smtClean="0"/>
              <a:t>The acetic acid can react with a ketene (</a:t>
            </a:r>
            <a:r>
              <a:rPr lang="en-US" sz="1500" dirty="0" smtClean="0"/>
              <a:t>R</a:t>
            </a:r>
            <a:r>
              <a:rPr lang="en-US" sz="1500" baseline="-25000" dirty="0" smtClean="0"/>
              <a:t>2</a:t>
            </a:r>
            <a:r>
              <a:rPr lang="en-US" sz="1500" dirty="0" smtClean="0"/>
              <a:t>C=C=O</a:t>
            </a:r>
            <a:r>
              <a:rPr lang="en-US" sz="2800" dirty="0" smtClean="0"/>
              <a:t>) to form acetic anhydride</a:t>
            </a:r>
          </a:p>
          <a:p>
            <a:pPr>
              <a:buClr>
                <a:schemeClr val="accent6"/>
              </a:buClr>
            </a:pPr>
            <a:r>
              <a:rPr lang="en-US" sz="2800" dirty="0" smtClean="0"/>
              <a:t>In SimaPro</a:t>
            </a:r>
            <a:r>
              <a:rPr lang="en-US" sz="2800" baseline="30000" dirty="0" smtClean="0"/>
              <a:t>®</a:t>
            </a:r>
            <a:r>
              <a:rPr lang="en-US" sz="2800" dirty="0" smtClean="0"/>
              <a:t>, this is modeled by adding the recycled acetic anhydride process</a:t>
            </a:r>
          </a:p>
          <a:p>
            <a:pPr lvl="1">
              <a:buClr>
                <a:schemeClr val="accent6"/>
              </a:buClr>
            </a:pPr>
            <a:r>
              <a:rPr lang="en-US" sz="2400" dirty="0" smtClean="0"/>
              <a:t>This is a modified acetic anhydride process that utilizes the acetic acid already present</a:t>
            </a:r>
          </a:p>
          <a:p>
            <a:pPr>
              <a:buClr>
                <a:schemeClr val="accent6"/>
              </a:buClr>
            </a:pPr>
            <a:r>
              <a:rPr lang="en-US" sz="2800" dirty="0" smtClean="0"/>
              <a:t>Recycling also increases the process yield nearly tenfold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90800" y="4038600"/>
          <a:ext cx="4114800" cy="2385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</a:tblGrid>
              <a:tr h="314325">
                <a:tc gridSpan="2"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Aspirin with recycle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Process Requirement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Amount, kg /kg aspirin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Process Inputs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Acetic anhydride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0.861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Toluene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0.674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Salicylic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acid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1.552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Recycled acetic anhydride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0.574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7800" y="6596390"/>
            <a:ext cx="72715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Kamlet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J. (1956).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u="sng" dirty="0" smtClean="0">
                <a:latin typeface="Times New Roman" pitchFamily="18" charset="0"/>
                <a:cs typeface="Times New Roman" pitchFamily="18" charset="0"/>
              </a:rPr>
              <a:t>Process for the manufacture of acetylsalicylic acid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Patent No. 2731492.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US.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2400"/>
            <a:ext cx="749808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Inventory comparison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990600"/>
          <a:ext cx="7467601" cy="2811701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1981200"/>
                <a:gridCol w="1524000"/>
                <a:gridCol w="1219200"/>
                <a:gridCol w="1836637"/>
                <a:gridCol w="906564"/>
              </a:tblGrid>
              <a:tr h="4646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Without Recovery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With Recovery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Amount Saved Through Recovery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Percent Reduction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3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Raw Materials Used, kg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47.1E+01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9.43E+00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3.76E+01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</a:p>
                  </a:txBody>
                  <a:tcPr marL="9525" marR="9525" marT="9525" marB="0" anchor="b"/>
                </a:tc>
              </a:tr>
              <a:tr h="293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Water Used, kg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1.11E+05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2.58E+04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8.53E+04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77%</a:t>
                      </a:r>
                    </a:p>
                  </a:txBody>
                  <a:tcPr marL="9525" marR="9525" marT="9525" marB="0" anchor="b"/>
                </a:tc>
              </a:tr>
              <a:tr h="293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Total Emissions</a:t>
                      </a:r>
                      <a:r>
                        <a:rPr lang="en-US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, kg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4.97E+01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1.03E+01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3.94E+01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79%</a:t>
                      </a:r>
                    </a:p>
                  </a:txBody>
                  <a:tcPr marL="9525" marR="9525" marT="9525" marB="0" anchor="b"/>
                </a:tc>
              </a:tr>
              <a:tr h="293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Total Air Emissions, </a:t>
                      </a:r>
                      <a:r>
                        <a:rPr lang="en-US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kg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2.35E+00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5.58E-01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1.79E+00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76%</a:t>
                      </a:r>
                    </a:p>
                  </a:txBody>
                  <a:tcPr marL="9525" marR="9525" marT="9525" marB="0" anchor="b"/>
                </a:tc>
              </a:tr>
              <a:tr h="293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Total Water Emissions </a:t>
                      </a:r>
                      <a:r>
                        <a:rPr lang="en-US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kg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1.36E-02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3.77E-03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9.87E-03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72%</a:t>
                      </a:r>
                    </a:p>
                  </a:txBody>
                  <a:tcPr marL="9525" marR="9525" marT="9525" marB="0" anchor="b"/>
                </a:tc>
              </a:tr>
              <a:tr h="293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Total Soil Emissions </a:t>
                      </a:r>
                      <a:r>
                        <a:rPr lang="en-US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kg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4.89E+01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1.01E+01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3.88E+01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79%</a:t>
                      </a:r>
                    </a:p>
                  </a:txBody>
                  <a:tcPr marL="9525" marR="9525" marT="9525" marB="0" anchor="b"/>
                </a:tc>
              </a:tr>
              <a:tr h="293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CO2, kg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8.03E-02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1.85E-02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6.17E-02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77%</a:t>
                      </a:r>
                    </a:p>
                  </a:txBody>
                  <a:tcPr marL="9525" marR="9525" marT="9525" marB="0" anchor="b"/>
                </a:tc>
              </a:tr>
              <a:tr h="293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CED, MJ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4.71E+01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9.43E+00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3.76E+01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990600" y="3886200"/>
            <a:ext cx="8153400" cy="281940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Clr>
                <a:schemeClr val="accent6"/>
              </a:buClr>
            </a:pPr>
            <a:r>
              <a:rPr lang="en-US" sz="2800" dirty="0" smtClean="0"/>
              <a:t>The acetic anhydride recycling results in a much lower environmental impact</a:t>
            </a:r>
          </a:p>
          <a:p>
            <a:pPr>
              <a:spcBef>
                <a:spcPts val="400"/>
              </a:spcBef>
              <a:buClr>
                <a:schemeClr val="accent6"/>
              </a:buClr>
            </a:pPr>
            <a:r>
              <a:rPr lang="en-US" sz="2800" dirty="0" smtClean="0"/>
              <a:t>This case study can be used to illustrate how recycling can be more effective both in decreasing environmental impact and increasing process output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978" y="3048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Case Study - Production of THF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45319325"/>
              </p:ext>
            </p:extLst>
          </p:nvPr>
        </p:nvGraphicFramePr>
        <p:xfrm>
          <a:off x="1524000" y="1828800"/>
          <a:ext cx="6953058" cy="4419600"/>
        </p:xfrm>
        <a:graphic>
          <a:graphicData uri="http://schemas.openxmlformats.org/presentationml/2006/ole">
            <p:oleObj spid="_x0000_s88066" name="Visio" r:id="rId3" imgW="6777810" imgH="4313477" progId="Visio.Drawing.11">
              <p:embed/>
            </p:oleObj>
          </a:graphicData>
        </a:graphic>
      </p:graphicFrame>
      <p:grpSp>
        <p:nvGrpSpPr>
          <p:cNvPr id="3" name="Group 13"/>
          <p:cNvGrpSpPr/>
          <p:nvPr/>
        </p:nvGrpSpPr>
        <p:grpSpPr>
          <a:xfrm>
            <a:off x="1600200" y="1447800"/>
            <a:ext cx="5638800" cy="369332"/>
            <a:chOff x="1371600" y="6248400"/>
            <a:chExt cx="5638800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1371600" y="62484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Corn Cobs   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590800" y="6433066"/>
              <a:ext cx="3048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971800" y="62484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Furfural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886200" y="6433066"/>
              <a:ext cx="3048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267200" y="62484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Furan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029200" y="6433066"/>
              <a:ext cx="3048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410200" y="62484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THF</a:t>
              </a:r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8424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Life Cycle Analysis Methods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  <a:blipFill rotWithShape="1">
            <a:blip r:embed="rId2" cstate="print"/>
            <a:stretch>
              <a:fillRect l="-549" t="-1733" r="-627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1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Life Cycle Analysis Contributions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89981741"/>
              </p:ext>
            </p:extLst>
          </p:nvPr>
        </p:nvGraphicFramePr>
        <p:xfrm>
          <a:off x="2514600" y="2362200"/>
          <a:ext cx="3890966" cy="40348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7230"/>
                <a:gridCol w="961868"/>
                <a:gridCol w="961868"/>
              </a:tblGrid>
              <a:tr h="256861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Proposed Process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From 1,4-butanediol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Raw Materials Used, kg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2.32E+02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4.01E+00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CED, MJ-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Eq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8.25E+00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1.32E+02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Air Emissions, kg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2.76E+00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5.52E+00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6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kg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2.72E+00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5.46E+00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9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CO, kg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1.05E-02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4.82E-03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Methane, kg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3.89E-03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1.45E-02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6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</a:t>
                      </a:r>
                      <a:r>
                        <a:rPr lang="en-US" sz="1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kg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2.04E-02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8.67E-03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NMVOC, kg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3.28E-03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3.25E-03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Particulates, kg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2.28E-03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3.57E-03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kg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2.90E-03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1.15E-02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Water Emissions, kg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1.23E-0</a:t>
                      </a:r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1.26E-01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VOCs, kg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5.38E-06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7.93E-06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Soil Emissions, kg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1.87E-03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2.31E-03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Emissions, kg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2.89E+00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5.65E+00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19200" y="12954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THF LCA comparison with chemical route, based on 1 kg produced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6899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Acknowledgements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95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Clr>
                <a:schemeClr val="accent6"/>
              </a:buClr>
              <a:buSzPct val="115000"/>
            </a:pPr>
            <a:r>
              <a:rPr lang="en-US" dirty="0" smtClean="0"/>
              <a:t>NSF ERC for Structured Organic Particulate Systems: grant # 0540855</a:t>
            </a:r>
          </a:p>
          <a:p>
            <a:pPr>
              <a:lnSpc>
                <a:spcPct val="110000"/>
              </a:lnSpc>
              <a:buClr>
                <a:schemeClr val="accent6"/>
              </a:buClr>
              <a:buSzPct val="115000"/>
            </a:pPr>
            <a:r>
              <a:rPr lang="en-US" dirty="0" smtClean="0"/>
              <a:t>Rutgers University</a:t>
            </a:r>
          </a:p>
          <a:p>
            <a:pPr lvl="1">
              <a:lnSpc>
                <a:spcPct val="110000"/>
              </a:lnSpc>
              <a:buClr>
                <a:schemeClr val="accent6"/>
              </a:buClr>
              <a:buSzPct val="115000"/>
            </a:pPr>
            <a:r>
              <a:rPr lang="en-US" sz="2400" dirty="0" smtClean="0"/>
              <a:t>Henrik Pederson, Center Director – Education</a:t>
            </a:r>
          </a:p>
          <a:p>
            <a:pPr lvl="1">
              <a:lnSpc>
                <a:spcPct val="110000"/>
              </a:lnSpc>
              <a:buClr>
                <a:schemeClr val="accent6"/>
              </a:buClr>
              <a:buSzPct val="115000"/>
            </a:pPr>
            <a:r>
              <a:rPr lang="en-US" sz="2400" dirty="0" smtClean="0"/>
              <a:t>Aisha Lawrey, Center Associate Director – Education, Outreach and </a:t>
            </a:r>
            <a:r>
              <a:rPr lang="en-US" sz="2400" dirty="0" smtClean="0"/>
              <a:t>Diversity</a:t>
            </a:r>
          </a:p>
          <a:p>
            <a:pPr>
              <a:lnSpc>
                <a:spcPct val="110000"/>
              </a:lnSpc>
              <a:buClr>
                <a:schemeClr val="accent6"/>
              </a:buClr>
              <a:buSzPct val="115000"/>
            </a:pPr>
            <a:r>
              <a:rPr lang="en-US" dirty="0" smtClean="0"/>
              <a:t>U.S. Environmental Protection Agency: grant #</a:t>
            </a:r>
            <a:r>
              <a:rPr lang="en-US" dirty="0" smtClean="0"/>
              <a:t>NP97212311-0</a:t>
            </a:r>
            <a:endParaRPr lang="en-US" dirty="0" smtClean="0"/>
          </a:p>
          <a:p>
            <a:pPr>
              <a:lnSpc>
                <a:spcPct val="110000"/>
              </a:lnSpc>
              <a:buClr>
                <a:schemeClr val="accent6"/>
              </a:buClr>
              <a:buSzPct val="115000"/>
            </a:pPr>
            <a:r>
              <a:rPr lang="en-US" dirty="0" smtClean="0"/>
              <a:t>Rowan University students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Vladimir De Delva, </a:t>
            </a:r>
            <a:r>
              <a:rPr lang="en-US" sz="2400" dirty="0" smtClean="0"/>
              <a:t>David Hitchcock, Muhammad </a:t>
            </a:r>
            <a:r>
              <a:rPr lang="en-US" sz="2400" dirty="0" smtClean="0"/>
              <a:t>Iftikhar, Pavlo Kostetskyy, Keith McIver, Kathryn Whitaker, Kaitlyn Zienowicz, Adrian </a:t>
            </a:r>
            <a:r>
              <a:rPr lang="en-US" sz="2400" dirty="0" err="1" smtClean="0"/>
              <a:t>Kosteleski</a:t>
            </a:r>
            <a:r>
              <a:rPr lang="en-US" sz="2400" dirty="0" smtClean="0"/>
              <a:t>, Sarah Wilson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93" t="14034" r="1727" b="54188"/>
          <a:stretch/>
        </p:blipFill>
        <p:spPr bwMode="auto">
          <a:xfrm>
            <a:off x="381000" y="2232951"/>
            <a:ext cx="8153400" cy="287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Workshop Materials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30762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/>
              </a:buClr>
            </a:pPr>
            <a:r>
              <a:rPr lang="en-US" sz="2800" dirty="0" smtClean="0"/>
              <a:t>Problem sets (problem statement and solution) organized by course on “USB drive”</a:t>
            </a:r>
          </a:p>
          <a:p>
            <a:pPr>
              <a:buClr>
                <a:schemeClr val="accent6"/>
              </a:buClr>
            </a:pPr>
            <a:endParaRPr lang="en-US" sz="2800" dirty="0" smtClean="0"/>
          </a:p>
          <a:p>
            <a:pPr>
              <a:buClr>
                <a:schemeClr val="accent6"/>
              </a:buClr>
            </a:pPr>
            <a:endParaRPr lang="en-US" sz="2800" dirty="0" smtClean="0"/>
          </a:p>
          <a:p>
            <a:pPr>
              <a:buClr>
                <a:schemeClr val="accent6"/>
              </a:buClr>
            </a:pPr>
            <a:endParaRPr lang="en-US" sz="2800" dirty="0" smtClean="0"/>
          </a:p>
          <a:p>
            <a:pPr>
              <a:buClr>
                <a:schemeClr val="accent6"/>
              </a:buClr>
            </a:pPr>
            <a:endParaRPr lang="en-US" sz="2800" dirty="0" smtClean="0"/>
          </a:p>
          <a:p>
            <a:pPr>
              <a:buClr>
                <a:schemeClr val="accent6"/>
              </a:buClr>
            </a:pPr>
            <a:endParaRPr lang="en-US" sz="2800" dirty="0" smtClean="0"/>
          </a:p>
          <a:p>
            <a:pPr>
              <a:buClr>
                <a:schemeClr val="accent6"/>
              </a:buClr>
            </a:pPr>
            <a:endParaRPr lang="en-US" sz="2800" dirty="0" smtClean="0"/>
          </a:p>
          <a:p>
            <a:pPr>
              <a:buClr>
                <a:schemeClr val="accent6"/>
              </a:buClr>
            </a:pPr>
            <a:r>
              <a:rPr lang="en-US" sz="2400" dirty="0" smtClean="0"/>
              <a:t>These folders are further divided by sub-topics (like chapters) in a course</a:t>
            </a:r>
          </a:p>
          <a:p>
            <a:pPr>
              <a:buClr>
                <a:schemeClr val="accent6"/>
              </a:buClr>
            </a:pPr>
            <a:r>
              <a:rPr lang="en-US" sz="2400" dirty="0" smtClean="0"/>
              <a:t>Problem and solution pair is an individual </a:t>
            </a:r>
            <a:r>
              <a:rPr lang="en-US" sz="2400" dirty="0" err="1" smtClean="0"/>
              <a:t>pdf</a:t>
            </a:r>
            <a:r>
              <a:rPr lang="en-US" sz="2400" dirty="0" smtClean="0"/>
              <a:t> file (~150)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Thumbnail Sketches of Problems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244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6"/>
              </a:buClr>
            </a:pPr>
            <a:r>
              <a:rPr lang="en-US" sz="2900" dirty="0" smtClean="0"/>
              <a:t>Most problems developed for Introductory ChE courses and Material and Energy Balances (55)</a:t>
            </a:r>
          </a:p>
          <a:p>
            <a:pPr>
              <a:buClr>
                <a:schemeClr val="accent6"/>
              </a:buClr>
            </a:pPr>
            <a:r>
              <a:rPr lang="en-US" sz="2900" dirty="0" smtClean="0"/>
              <a:t>Some are being used in the new 4</a:t>
            </a:r>
            <a:r>
              <a:rPr lang="en-US" sz="2900" baseline="30000" dirty="0" smtClean="0"/>
              <a:t>th</a:t>
            </a:r>
            <a:r>
              <a:rPr lang="en-US" sz="2900" dirty="0" smtClean="0"/>
              <a:t> edition of </a:t>
            </a:r>
            <a:r>
              <a:rPr lang="en-US" sz="2400" i="1" dirty="0" smtClean="0"/>
              <a:t>Felder &amp; Rousseau, Elementary Principles of Chemical Processes, J. Wiley &amp; Sons, Hoboken, NJ, 2013</a:t>
            </a:r>
          </a:p>
          <a:p>
            <a:pPr>
              <a:buClr>
                <a:schemeClr val="accent6"/>
              </a:buClr>
            </a:pPr>
            <a:r>
              <a:rPr lang="en-US" sz="2900" dirty="0" smtClean="0"/>
              <a:t>Supplemental supporting materials referenced or available from Instructors </a:t>
            </a:r>
            <a:r>
              <a:rPr lang="en-US" sz="2400" dirty="0" smtClean="0"/>
              <a:t>(</a:t>
            </a:r>
            <a:r>
              <a:rPr lang="en-US" sz="2400" i="1" dirty="0" err="1" smtClean="0"/>
              <a:t>Niazi</a:t>
            </a:r>
            <a:r>
              <a:rPr lang="en-US" sz="2400" i="1" dirty="0" smtClean="0"/>
              <a:t>, Handbook of Pharmaceutical Manufacturing Formulations</a:t>
            </a:r>
            <a:r>
              <a:rPr lang="en-US" sz="2400" dirty="0" smtClean="0"/>
              <a:t>)</a:t>
            </a:r>
          </a:p>
          <a:p>
            <a:pPr>
              <a:buClr>
                <a:schemeClr val="accent6"/>
              </a:buClr>
            </a:pPr>
            <a:r>
              <a:rPr lang="en-US" sz="2900" dirty="0" smtClean="0"/>
              <a:t>Note: Problem statements condensed from original version for this presentation</a:t>
            </a:r>
          </a:p>
          <a:p>
            <a:pPr>
              <a:buClr>
                <a:schemeClr val="accent6"/>
              </a:buClr>
            </a:pPr>
            <a:r>
              <a:rPr lang="en-US" sz="2900" dirty="0" smtClean="0"/>
              <a:t>Problems sets also available through </a:t>
            </a:r>
            <a:r>
              <a:rPr lang="en-US" sz="2900" dirty="0" smtClean="0">
                <a:hlinkClick r:id="rId2"/>
              </a:rPr>
              <a:t>www.PharmaHUB.org</a:t>
            </a:r>
            <a:r>
              <a:rPr lang="en-US" sz="2900" dirty="0" smtClean="0"/>
              <a:t> (Resources: Teaching Materials)</a:t>
            </a:r>
          </a:p>
          <a:p>
            <a:pPr>
              <a:buClr>
                <a:schemeClr val="accent6"/>
              </a:buClr>
            </a:pPr>
            <a:endParaRPr lang="en-US" sz="28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9075" y="0"/>
            <a:ext cx="1304925" cy="196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i="1" dirty="0" smtClean="0"/>
              <a:t>DEG poisoning</a:t>
            </a:r>
            <a:br>
              <a:rPr lang="en-US" sz="2400" b="1" i="1" dirty="0" smtClean="0"/>
            </a:br>
            <a:r>
              <a:rPr lang="en-US" sz="2400" b="1" i="1" dirty="0" smtClean="0"/>
              <a:t>(Unit conversions, Safety, Drug regulations)</a:t>
            </a:r>
            <a:endParaRPr lang="en-US" sz="240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1417638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+mn-lt"/>
              </a:rPr>
              <a:t>Years ago, a company developed an “elixir” with </a:t>
            </a:r>
            <a:r>
              <a:rPr lang="en-US" i="1" dirty="0" err="1" smtClean="0">
                <a:solidFill>
                  <a:srgbClr val="000000"/>
                </a:solidFill>
                <a:latin typeface="+mn-lt"/>
              </a:rPr>
              <a:t>diethylene</a:t>
            </a:r>
            <a:r>
              <a:rPr lang="en-US" i="1" dirty="0" smtClean="0">
                <a:solidFill>
                  <a:srgbClr val="000000"/>
                </a:solidFill>
                <a:latin typeface="+mn-lt"/>
              </a:rPr>
              <a:t> glycol. Serious side effects were reported in the press.  After a madcap chase by nearly the entire FDA staff, most of the distribution was collected on a legal technicality after almost 100 people had died of taking it.</a:t>
            </a:r>
          </a:p>
          <a:p>
            <a:endParaRPr lang="en-US" i="1" dirty="0" smtClean="0">
              <a:solidFill>
                <a:srgbClr val="000000"/>
              </a:solidFill>
              <a:latin typeface="+mn-lt"/>
            </a:endParaRPr>
          </a:p>
          <a:p>
            <a:pPr marL="346075" lvl="1" indent="-346075">
              <a:buFont typeface="+mj-lt"/>
              <a:buAutoNum type="alphaLcParenR"/>
            </a:pPr>
            <a:r>
              <a:rPr lang="en-US" i="1" dirty="0" smtClean="0">
                <a:solidFill>
                  <a:srgbClr val="000000"/>
                </a:solidFill>
                <a:latin typeface="+mn-lt"/>
              </a:rPr>
              <a:t>The dosage instructions for the preparation were “…2 to 3 </a:t>
            </a:r>
            <a:r>
              <a:rPr lang="en-US" i="1" dirty="0" err="1" smtClean="0">
                <a:solidFill>
                  <a:srgbClr val="000000"/>
                </a:solidFill>
                <a:latin typeface="+mn-lt"/>
              </a:rPr>
              <a:t>teaspoonsful</a:t>
            </a:r>
            <a:r>
              <a:rPr lang="en-US" i="1" dirty="0" smtClean="0">
                <a:solidFill>
                  <a:srgbClr val="000000"/>
                </a:solidFill>
                <a:latin typeface="+mn-lt"/>
              </a:rPr>
              <a:t> [sic] in water every four hours…”. Assume each teaspoon to be pure DEG and calculate the mass of DEG a patient would have ingested in a day.</a:t>
            </a:r>
          </a:p>
          <a:p>
            <a:pPr marL="346075" lvl="1" indent="-346075">
              <a:buFont typeface="+mj-lt"/>
              <a:buAutoNum type="alphaLcParenR"/>
            </a:pPr>
            <a:r>
              <a:rPr lang="en-US" i="1" dirty="0" smtClean="0">
                <a:solidFill>
                  <a:srgbClr val="000000"/>
                </a:solidFill>
                <a:latin typeface="+mn-lt"/>
              </a:rPr>
              <a:t>The probable </a:t>
            </a:r>
            <a:r>
              <a:rPr lang="en-US" b="1" i="1" dirty="0" smtClean="0">
                <a:solidFill>
                  <a:srgbClr val="000000"/>
                </a:solidFill>
                <a:latin typeface="+mn-lt"/>
              </a:rPr>
              <a:t>oral lethal dose </a:t>
            </a:r>
            <a:r>
              <a:rPr lang="en-US" i="1" dirty="0" smtClean="0">
                <a:solidFill>
                  <a:srgbClr val="000000"/>
                </a:solidFill>
                <a:latin typeface="+mn-lt"/>
              </a:rPr>
              <a:t>of </a:t>
            </a:r>
            <a:r>
              <a:rPr lang="en-US" i="1" dirty="0" err="1" smtClean="0">
                <a:solidFill>
                  <a:srgbClr val="000000"/>
                </a:solidFill>
                <a:latin typeface="+mn-lt"/>
              </a:rPr>
              <a:t>diethylene</a:t>
            </a:r>
            <a:r>
              <a:rPr lang="en-US" i="1" dirty="0" smtClean="0">
                <a:solidFill>
                  <a:srgbClr val="000000"/>
                </a:solidFill>
                <a:latin typeface="+mn-lt"/>
              </a:rPr>
              <a:t> glycol is 0.5 g/kg weight. Determine the human weight for which this dose would be fatal.</a:t>
            </a:r>
          </a:p>
          <a:p>
            <a:pPr marL="346075" lvl="1" indent="-346075">
              <a:buFont typeface="+mj-lt"/>
              <a:buAutoNum type="alphaLcParenR"/>
            </a:pPr>
            <a:r>
              <a:rPr lang="en-US" i="1" dirty="0" smtClean="0">
                <a:solidFill>
                  <a:srgbClr val="000000"/>
                </a:solidFill>
                <a:latin typeface="+mn-lt"/>
              </a:rPr>
              <a:t>Explain why this would be dangerous even if the patient was well above this weight.</a:t>
            </a:r>
          </a:p>
          <a:p>
            <a:pPr marL="346075" lvl="1" indent="-346075">
              <a:buFont typeface="+mj-lt"/>
              <a:buAutoNum type="alphaLcParenR"/>
            </a:pPr>
            <a:r>
              <a:rPr lang="en-US" i="1" dirty="0" smtClean="0">
                <a:solidFill>
                  <a:srgbClr val="000000"/>
                </a:solidFill>
                <a:latin typeface="+mn-lt"/>
              </a:rPr>
              <a:t>Develop a chronological list showing the wrong steps taken and the corrective actions necessary that would have prevented this. Discuss the role of the FDA in this incident.</a:t>
            </a:r>
            <a:endParaRPr lang="en-US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6350168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Farrell, Savelski, Slater, </a:t>
            </a:r>
            <a:r>
              <a:rPr lang="en-US" sz="1200" i="1" dirty="0" smtClean="0"/>
              <a:t>Problem Sets on Pharmaceutical Engineering for Introductory Chemical Engineering Courses, Part I</a:t>
            </a:r>
            <a:r>
              <a:rPr lang="en-US" sz="1200" dirty="0" smtClean="0"/>
              <a:t>, ERC Educational Modules, www.pharmaHUB.org/resources/360, 2010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1404" y="3124200"/>
            <a:ext cx="127259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i="1" dirty="0" smtClean="0"/>
              <a:t>DEG poisoning solution</a:t>
            </a:r>
            <a:endParaRPr lang="en-US" sz="2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8229600" cy="4525963"/>
          </a:xfrm>
        </p:spPr>
        <p:txBody>
          <a:bodyPr>
            <a:normAutofit fontScale="92500"/>
          </a:bodyPr>
          <a:lstStyle/>
          <a:p>
            <a:pPr>
              <a:buClr>
                <a:schemeClr val="accent6"/>
              </a:buClr>
              <a:buSzPct val="115000"/>
            </a:pPr>
            <a:r>
              <a:rPr lang="en-US" dirty="0" smtClean="0"/>
              <a:t>Engineering principles</a:t>
            </a:r>
          </a:p>
          <a:p>
            <a:pPr lvl="1">
              <a:buClr>
                <a:schemeClr val="accent6"/>
              </a:buClr>
              <a:buSzPct val="115000"/>
            </a:pPr>
            <a:r>
              <a:rPr lang="en-US" dirty="0" smtClean="0"/>
              <a:t>Use of “household” and toxicology units</a:t>
            </a:r>
          </a:p>
          <a:p>
            <a:pPr lvl="1">
              <a:buClr>
                <a:schemeClr val="accent6"/>
              </a:buClr>
              <a:buSzPct val="115000"/>
            </a:pPr>
            <a:r>
              <a:rPr lang="en-US" dirty="0" smtClean="0"/>
              <a:t>Making good assumptions</a:t>
            </a:r>
          </a:p>
          <a:p>
            <a:pPr lvl="1">
              <a:buClr>
                <a:schemeClr val="accent6"/>
              </a:buClr>
              <a:buSzPct val="115000"/>
            </a:pPr>
            <a:r>
              <a:rPr lang="en-US" dirty="0" smtClean="0"/>
              <a:t>Safety and health</a:t>
            </a:r>
          </a:p>
          <a:p>
            <a:pPr>
              <a:buClr>
                <a:schemeClr val="accent6"/>
              </a:buClr>
              <a:buSzPct val="115000"/>
            </a:pPr>
            <a:r>
              <a:rPr lang="en-US" dirty="0" smtClean="0"/>
              <a:t>Pharmaceutical principles</a:t>
            </a:r>
          </a:p>
          <a:p>
            <a:pPr lvl="1">
              <a:buClr>
                <a:schemeClr val="accent6"/>
              </a:buClr>
              <a:buSzPct val="115000"/>
            </a:pPr>
            <a:r>
              <a:rPr lang="en-US" dirty="0" smtClean="0"/>
              <a:t>Unique concern: FDA safeguards and regulation</a:t>
            </a:r>
          </a:p>
          <a:p>
            <a:pPr lvl="1">
              <a:buClr>
                <a:schemeClr val="accent6"/>
              </a:buClr>
              <a:buSzPct val="115000"/>
            </a:pPr>
            <a:r>
              <a:rPr lang="en-US" dirty="0" smtClean="0"/>
              <a:t>Institutional memory/history</a:t>
            </a:r>
          </a:p>
          <a:p>
            <a:pPr lvl="2">
              <a:buClr>
                <a:schemeClr val="accent6"/>
              </a:buClr>
              <a:buSzPct val="115000"/>
            </a:pPr>
            <a:r>
              <a:rPr lang="en-US" dirty="0" smtClean="0"/>
              <a:t>Based on an actual case</a:t>
            </a:r>
          </a:p>
          <a:p>
            <a:pPr lvl="3">
              <a:buClr>
                <a:schemeClr val="accent6"/>
              </a:buClr>
              <a:buSzPct val="115000"/>
            </a:pPr>
            <a:r>
              <a:rPr lang="en-US" dirty="0" smtClean="0"/>
              <a:t>1937 Elixir Sulfanilamide Incident</a:t>
            </a:r>
          </a:p>
          <a:p>
            <a:pPr lvl="2">
              <a:buClr>
                <a:schemeClr val="accent6"/>
              </a:buClr>
              <a:buSzPct val="115000"/>
            </a:pPr>
            <a:endParaRPr lang="en-US" dirty="0" smtClean="0"/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1404" y="1676400"/>
            <a:ext cx="1101859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5943601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http://www.fda.gov/AboutFDA/WhatWeDo/History/ProductRegulation/SulfanilamideDisaster/default.htm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b="1" i="1" dirty="0" smtClean="0"/>
              <a:t>Tablet press for Antibiotic Treatment</a:t>
            </a:r>
            <a:br>
              <a:rPr lang="en-US" sz="2400" b="1" i="1" dirty="0" smtClean="0"/>
            </a:br>
            <a:r>
              <a:rPr lang="en-US" sz="2400" b="1" i="1" dirty="0" smtClean="0"/>
              <a:t>(Process variables, Unit conversions: Pharma unit operations)</a:t>
            </a:r>
            <a:endParaRPr lang="en-US" sz="240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1417638"/>
            <a:ext cx="868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solidFill>
                  <a:srgbClr val="000000"/>
                </a:solidFill>
                <a:latin typeface="+mn-lt"/>
              </a:rPr>
              <a:t>Nitrofurantoin</a:t>
            </a:r>
            <a:r>
              <a:rPr lang="en-US" sz="1600" i="1" dirty="0" smtClean="0">
                <a:solidFill>
                  <a:srgbClr val="000000"/>
                </a:solidFill>
                <a:latin typeface="+mn-lt"/>
              </a:rPr>
              <a:t> is an antibiotic used primarily in treatment of urinary tract infections. The active pharmaceutical ingredient (API) in the mixture is </a:t>
            </a:r>
            <a:r>
              <a:rPr lang="en-US" sz="1600" i="1" dirty="0" err="1" smtClean="0">
                <a:solidFill>
                  <a:srgbClr val="000000"/>
                </a:solidFill>
                <a:latin typeface="+mn-lt"/>
              </a:rPr>
              <a:t>Nitrofurantoin</a:t>
            </a:r>
            <a:r>
              <a:rPr lang="en-US" sz="1600" i="1" dirty="0" smtClean="0">
                <a:solidFill>
                  <a:srgbClr val="000000"/>
                </a:solidFill>
                <a:latin typeface="+mn-lt"/>
              </a:rPr>
              <a:t>. In manufacture of a 1000-unit batch of 100 mg </a:t>
            </a:r>
            <a:r>
              <a:rPr lang="en-US" sz="1600" i="1" dirty="0" err="1" smtClean="0">
                <a:solidFill>
                  <a:srgbClr val="000000"/>
                </a:solidFill>
                <a:latin typeface="+mn-lt"/>
              </a:rPr>
              <a:t>Nitrofurantoin</a:t>
            </a:r>
            <a:r>
              <a:rPr lang="en-US" sz="1600" i="1" dirty="0" smtClean="0">
                <a:solidFill>
                  <a:srgbClr val="000000"/>
                </a:solidFill>
                <a:latin typeface="+mn-lt"/>
              </a:rPr>
              <a:t> tablets, the following ingredients are mixed in a </a:t>
            </a:r>
            <a:r>
              <a:rPr lang="en-US" sz="1600" b="1" i="1" dirty="0" smtClean="0">
                <a:solidFill>
                  <a:srgbClr val="000000"/>
                </a:solidFill>
                <a:latin typeface="+mn-lt"/>
              </a:rPr>
              <a:t>V-Blender</a:t>
            </a:r>
            <a:r>
              <a:rPr lang="en-US" sz="1600" i="1" dirty="0" smtClean="0">
                <a:solidFill>
                  <a:srgbClr val="000000"/>
                </a:solidFill>
                <a:latin typeface="+mn-lt"/>
              </a:rPr>
              <a:t> until a well mixed state is achieved. The mixture is then passed through a 0.8 mm sieve and compressed under a low compression </a:t>
            </a:r>
            <a:r>
              <a:rPr lang="en-US" sz="1600" b="1" i="1" dirty="0" smtClean="0">
                <a:solidFill>
                  <a:srgbClr val="000000"/>
                </a:solidFill>
                <a:latin typeface="+mn-lt"/>
              </a:rPr>
              <a:t>tablet press </a:t>
            </a:r>
            <a:r>
              <a:rPr lang="en-US" sz="1600" i="1" dirty="0" smtClean="0">
                <a:solidFill>
                  <a:srgbClr val="000000"/>
                </a:solidFill>
                <a:latin typeface="+mn-lt"/>
              </a:rPr>
              <a:t>apparatus. Table 1 contains the components required for the aforementioned formulation. </a:t>
            </a:r>
          </a:p>
          <a:p>
            <a:endParaRPr lang="en-US" i="1" dirty="0" smtClean="0">
              <a:solidFill>
                <a:srgbClr val="000000"/>
              </a:solidFill>
              <a:latin typeface="+mn-lt"/>
            </a:endParaRPr>
          </a:p>
          <a:p>
            <a:endParaRPr lang="en-US" i="1" dirty="0" smtClean="0">
              <a:solidFill>
                <a:srgbClr val="000000"/>
              </a:solidFill>
              <a:latin typeface="+mn-lt"/>
            </a:endParaRPr>
          </a:p>
          <a:p>
            <a:endParaRPr lang="en-US" i="1" dirty="0" smtClean="0">
              <a:solidFill>
                <a:srgbClr val="000000"/>
              </a:solidFill>
              <a:latin typeface="+mn-lt"/>
            </a:endParaRPr>
          </a:p>
          <a:p>
            <a:endParaRPr lang="en-US" i="1" dirty="0" smtClean="0">
              <a:solidFill>
                <a:srgbClr val="000000"/>
              </a:solidFill>
              <a:latin typeface="+mn-lt"/>
            </a:endParaRPr>
          </a:p>
          <a:p>
            <a:endParaRPr lang="en-US" i="1" dirty="0" smtClean="0">
              <a:solidFill>
                <a:srgbClr val="000000"/>
              </a:solidFill>
              <a:latin typeface="+mn-lt"/>
            </a:endParaRPr>
          </a:p>
          <a:p>
            <a:endParaRPr lang="en-US" i="1" dirty="0" smtClean="0">
              <a:solidFill>
                <a:srgbClr val="000000"/>
              </a:solidFill>
              <a:latin typeface="+mn-lt"/>
            </a:endParaRPr>
          </a:p>
          <a:p>
            <a:endParaRPr lang="en-US" i="1" dirty="0" smtClean="0">
              <a:solidFill>
                <a:srgbClr val="000000"/>
              </a:solidFill>
              <a:latin typeface="+mn-lt"/>
            </a:endParaRPr>
          </a:p>
          <a:p>
            <a:r>
              <a:rPr lang="en-US" sz="1400" i="1" dirty="0" smtClean="0">
                <a:solidFill>
                  <a:srgbClr val="000000"/>
                </a:solidFill>
                <a:latin typeface="+mn-lt"/>
              </a:rPr>
              <a:t>a) Draw a  process diagram and provide basic specifications for a  commercial mixer and a tablet presses</a:t>
            </a:r>
          </a:p>
          <a:p>
            <a:r>
              <a:rPr lang="en-US" sz="1400" i="1" dirty="0" smtClean="0">
                <a:solidFill>
                  <a:srgbClr val="000000"/>
                </a:solidFill>
                <a:latin typeface="+mn-lt"/>
              </a:rPr>
              <a:t>b) Using any available literature, research the functions of Items 2-4 in Table 1</a:t>
            </a:r>
          </a:p>
          <a:p>
            <a:r>
              <a:rPr lang="en-US" sz="1400" i="1" dirty="0" smtClean="0">
                <a:solidFill>
                  <a:srgbClr val="000000"/>
                </a:solidFill>
                <a:latin typeface="+mn-lt"/>
              </a:rPr>
              <a:t>c) If the net force required for an effective compression of each tablet is 980 </a:t>
            </a:r>
            <a:r>
              <a:rPr lang="en-US" sz="1400" i="1" dirty="0" err="1" smtClean="0">
                <a:solidFill>
                  <a:srgbClr val="000000"/>
                </a:solidFill>
                <a:latin typeface="+mn-lt"/>
              </a:rPr>
              <a:t>MPa</a:t>
            </a:r>
            <a:r>
              <a:rPr lang="en-US" sz="1400" i="1" dirty="0" smtClean="0">
                <a:solidFill>
                  <a:srgbClr val="000000"/>
                </a:solidFill>
                <a:latin typeface="+mn-lt"/>
              </a:rPr>
              <a:t>, how many people would need to stand on a square 1ft x 1ft to obtain the force required.  (Assume an average body weight of 180 pounds)</a:t>
            </a:r>
          </a:p>
          <a:p>
            <a:r>
              <a:rPr lang="en-US" sz="1400" i="1" dirty="0" smtClean="0">
                <a:solidFill>
                  <a:srgbClr val="000000"/>
                </a:solidFill>
                <a:latin typeface="+mn-lt"/>
              </a:rPr>
              <a:t>d) Calculate the mass fractions of each component in a 1000 tablet batch </a:t>
            </a:r>
          </a:p>
          <a:p>
            <a:r>
              <a:rPr lang="en-US" sz="1400" i="1" dirty="0" smtClean="0">
                <a:solidFill>
                  <a:srgbClr val="000000"/>
                </a:solidFill>
                <a:latin typeface="+mn-lt"/>
              </a:rPr>
              <a:t>e) How many pounds (lb</a:t>
            </a:r>
            <a:r>
              <a:rPr lang="en-US" sz="1400" i="1" baseline="-25000" dirty="0" smtClean="0">
                <a:solidFill>
                  <a:srgbClr val="000000"/>
                </a:solidFill>
                <a:latin typeface="+mn-lt"/>
              </a:rPr>
              <a:t>m</a:t>
            </a:r>
            <a:r>
              <a:rPr lang="en-US" sz="1400" i="1" dirty="0" smtClean="0">
                <a:solidFill>
                  <a:srgbClr val="000000"/>
                </a:solidFill>
                <a:latin typeface="+mn-lt"/>
              </a:rPr>
              <a:t>) of </a:t>
            </a:r>
            <a:r>
              <a:rPr lang="en-US" sz="1400" i="1" dirty="0" err="1" smtClean="0">
                <a:solidFill>
                  <a:srgbClr val="000000"/>
                </a:solidFill>
                <a:latin typeface="+mn-lt"/>
              </a:rPr>
              <a:t>Nitrofurantoin</a:t>
            </a:r>
            <a:r>
              <a:rPr lang="en-US" sz="1400" i="1" dirty="0" smtClean="0">
                <a:solidFill>
                  <a:srgbClr val="000000"/>
                </a:solidFill>
                <a:latin typeface="+mn-lt"/>
              </a:rPr>
              <a:t> are required for 6750 tablets of final product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1295400" y="3057525"/>
          <a:ext cx="6100762" cy="1895475"/>
        </p:xfrm>
        <a:graphic>
          <a:graphicData uri="http://schemas.openxmlformats.org/presentationml/2006/ole">
            <p:oleObj spid="_x0000_s55299" name="Document" r:id="rId4" imgW="6099983" imgH="1895294" progId="Word.Document.12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350168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Farrell, Savelski, Slater, </a:t>
            </a:r>
            <a:r>
              <a:rPr lang="en-US" sz="1200" i="1" dirty="0" smtClean="0"/>
              <a:t>Problem Sets on Pharmaceutical Engineering for Introductory Chemical Engineering Courses, Part II</a:t>
            </a:r>
            <a:r>
              <a:rPr lang="en-US" sz="1200" dirty="0" smtClean="0"/>
              <a:t>, ERC Educational Modules, </a:t>
            </a:r>
            <a:r>
              <a:rPr lang="en-US" sz="1200" dirty="0" smtClean="0">
                <a:hlinkClick r:id="rId5"/>
              </a:rPr>
              <a:t>www.pharmaHUB.org/resources/389</a:t>
            </a:r>
            <a:r>
              <a:rPr lang="en-US" sz="1200" dirty="0" smtClean="0"/>
              <a:t>, 2010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3796" y="1981200"/>
            <a:ext cx="215020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i="1" dirty="0" smtClean="0"/>
              <a:t>Antibiotic tablet press solution</a:t>
            </a:r>
            <a:endParaRPr lang="en-US" sz="2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086600" cy="45259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6"/>
              </a:buClr>
              <a:buSzPct val="115000"/>
            </a:pPr>
            <a:r>
              <a:rPr lang="en-US" dirty="0" smtClean="0"/>
              <a:t>Engineering principles</a:t>
            </a:r>
          </a:p>
          <a:p>
            <a:pPr lvl="1">
              <a:buClr>
                <a:schemeClr val="accent6"/>
              </a:buClr>
              <a:buSzPct val="115000"/>
            </a:pPr>
            <a:r>
              <a:rPr lang="en-US" dirty="0" smtClean="0"/>
              <a:t>Unit conversions, Pressure</a:t>
            </a:r>
          </a:p>
          <a:p>
            <a:pPr lvl="1">
              <a:buClr>
                <a:schemeClr val="accent6"/>
              </a:buClr>
              <a:buSzPct val="115000"/>
            </a:pPr>
            <a:r>
              <a:rPr lang="en-US" dirty="0" smtClean="0"/>
              <a:t>Process diagram</a:t>
            </a:r>
          </a:p>
          <a:p>
            <a:pPr lvl="1">
              <a:buClr>
                <a:schemeClr val="accent6"/>
              </a:buClr>
              <a:buSzPct val="115000"/>
            </a:pPr>
            <a:r>
              <a:rPr lang="en-US" dirty="0" smtClean="0"/>
              <a:t>Scale-up calculation</a:t>
            </a:r>
          </a:p>
          <a:p>
            <a:pPr>
              <a:buClr>
                <a:schemeClr val="accent6"/>
              </a:buClr>
              <a:buSzPct val="115000"/>
            </a:pPr>
            <a:r>
              <a:rPr lang="en-US" dirty="0" smtClean="0"/>
              <a:t>Pharmaceutical principles</a:t>
            </a:r>
          </a:p>
          <a:p>
            <a:pPr lvl="1">
              <a:buClr>
                <a:schemeClr val="accent6"/>
              </a:buClr>
              <a:buSzPct val="115000"/>
            </a:pPr>
            <a:r>
              <a:rPr lang="en-US" dirty="0" smtClean="0"/>
              <a:t>Drug formulation terminology: API, filler, lubricant, ….</a:t>
            </a:r>
          </a:p>
          <a:p>
            <a:pPr lvl="1">
              <a:buClr>
                <a:schemeClr val="accent6"/>
              </a:buClr>
              <a:buSzPct val="115000"/>
            </a:pPr>
            <a:r>
              <a:rPr lang="en-US" dirty="0" smtClean="0"/>
              <a:t>Bill of Materials*</a:t>
            </a:r>
          </a:p>
          <a:p>
            <a:pPr lvl="1">
              <a:buClr>
                <a:schemeClr val="accent6"/>
              </a:buClr>
              <a:buSzPct val="115000"/>
            </a:pPr>
            <a:r>
              <a:rPr lang="en-US" dirty="0" smtClean="0"/>
              <a:t>Pharma engineering unit operations: V-Blender, Tablet press (pressure on solid!)</a:t>
            </a:r>
          </a:p>
          <a:p>
            <a:pPr lvl="1">
              <a:buClr>
                <a:schemeClr val="accent6"/>
              </a:buClr>
              <a:buSzPct val="115000"/>
            </a:pPr>
            <a:endParaRPr lang="en-US" dirty="0" smtClean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5715000" y="1066800"/>
          <a:ext cx="3429000" cy="801584"/>
        </p:xfrm>
        <a:graphic>
          <a:graphicData uri="http://schemas.openxmlformats.org/presentationml/2006/ole">
            <p:oleObj spid="_x0000_s57345" name="Visio" r:id="rId6" imgW="5312745" imgH="1248822" progId="Visio.Drawing.11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0" y="6350168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Niazi</a:t>
            </a:r>
            <a:r>
              <a:rPr lang="en-US" sz="1200" dirty="0" smtClean="0"/>
              <a:t>, </a:t>
            </a:r>
            <a:r>
              <a:rPr lang="en-US" sz="1200" i="1" dirty="0" smtClean="0"/>
              <a:t>Handbook of Pharmaceutical Manufacturing Formulations, Vol. 1,</a:t>
            </a:r>
            <a:r>
              <a:rPr lang="en-US" sz="1200" dirty="0" smtClean="0"/>
              <a:t>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Ed, </a:t>
            </a:r>
            <a:r>
              <a:rPr lang="en-US" sz="1200" dirty="0" err="1" smtClean="0"/>
              <a:t>Informa</a:t>
            </a:r>
            <a:r>
              <a:rPr lang="en-US" sz="1200" dirty="0" smtClean="0"/>
              <a:t> Healthcare, 2010</a:t>
            </a:r>
            <a:endParaRPr lang="en-US" sz="12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31.1|2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9.5|49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9.5|49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9.5|49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39.3|34.6|24.5|1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39.3|34.6|24.5|1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7.5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333FF"/>
      </a:dk1>
      <a:lt1>
        <a:srgbClr val="FFFFFF"/>
      </a:lt1>
      <a:dk2>
        <a:srgbClr val="3333FF"/>
      </a:dk2>
      <a:lt2>
        <a:srgbClr val="FFFFFF"/>
      </a:lt2>
      <a:accent1>
        <a:srgbClr val="FF0000"/>
      </a:accent1>
      <a:accent2>
        <a:srgbClr val="FFC000"/>
      </a:accent2>
      <a:accent3>
        <a:srgbClr val="9BBB59"/>
      </a:accent3>
      <a:accent4>
        <a:srgbClr val="8064A2"/>
      </a:accent4>
      <a:accent5>
        <a:srgbClr val="3333FF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3109</TotalTime>
  <Words>2989</Words>
  <Application>Microsoft Office PowerPoint</Application>
  <PresentationFormat>On-screen Show (4:3)</PresentationFormat>
  <Paragraphs>485</Paragraphs>
  <Slides>35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Office Theme</vt:lpstr>
      <vt:lpstr>Document</vt:lpstr>
      <vt:lpstr>Visio</vt:lpstr>
      <vt:lpstr>Equation</vt:lpstr>
      <vt:lpstr>Introducing Pharmaceutical Technology through Educational Materials for Undergraduate Engineering Courses</vt:lpstr>
      <vt:lpstr>Types of Materials Developed</vt:lpstr>
      <vt:lpstr>Slide 3</vt:lpstr>
      <vt:lpstr>Workshop Materials</vt:lpstr>
      <vt:lpstr>Thumbnail Sketches of Problems</vt:lpstr>
      <vt:lpstr>DEG poisoning (Unit conversions, Safety, Drug regulations)</vt:lpstr>
      <vt:lpstr>DEG poisoning solution</vt:lpstr>
      <vt:lpstr>Tablet press for Antibiotic Treatment (Process variables, Unit conversions: Pharma unit operations)</vt:lpstr>
      <vt:lpstr>Antibiotic tablet press solution</vt:lpstr>
      <vt:lpstr>Cholesterol Drug Manufacturing Process (Material Balance/Multi-unit Process: Pharma Manufac. Unit Processes)</vt:lpstr>
      <vt:lpstr>Cholesterol Drug Manufacturing Process solution</vt:lpstr>
      <vt:lpstr>Acetaminophen Reaction (Reaction stoichiometry: Drug synthesis)</vt:lpstr>
      <vt:lpstr>Acetaminophen Reaction solution</vt:lpstr>
      <vt:lpstr>Drug Inhaler Propellant (Equations of State; Drug delivery)</vt:lpstr>
      <vt:lpstr>Drug Inhaler Propellant solution</vt:lpstr>
      <vt:lpstr>Green Synthesis of Ibuprofen (Stoichiometry; Green metrics, API synthesis</vt:lpstr>
      <vt:lpstr>Green Synthesis of Ibuprofen solution</vt:lpstr>
      <vt:lpstr>Over the Counter Drug Formation  (Bal. Reactive Sys./Heats of Formation:  Drug Formulation)</vt:lpstr>
      <vt:lpstr>Milk of Magnesia solution</vt:lpstr>
      <vt:lpstr>Life Cycle Assessment Methodology</vt:lpstr>
      <vt:lpstr>About our Tutorial</vt:lpstr>
      <vt:lpstr>Life Cycle Assessment</vt:lpstr>
      <vt:lpstr>Example Material from Modules</vt:lpstr>
      <vt:lpstr>Jar of Peanut Butter Process Map</vt:lpstr>
      <vt:lpstr>A Closer Look</vt:lpstr>
      <vt:lpstr>SimaPro®</vt:lpstr>
      <vt:lpstr>Energy and Emissions</vt:lpstr>
      <vt:lpstr>Calculating the LCA</vt:lpstr>
      <vt:lpstr>Aspirin Case Study</vt:lpstr>
      <vt:lpstr>Aspirin Case Study Recycling</vt:lpstr>
      <vt:lpstr>Inventory comparison</vt:lpstr>
      <vt:lpstr>Case Study - Production of THF</vt:lpstr>
      <vt:lpstr>Life Cycle Analysis Methods</vt:lpstr>
      <vt:lpstr>Life Cycle Analysis Contributions</vt:lpstr>
      <vt:lpstr>Acknowledgements</vt:lpstr>
    </vt:vector>
  </TitlesOfParts>
  <Company>Rowan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Slater</dc:creator>
  <cp:lastModifiedBy>C Stewart Slater</cp:lastModifiedBy>
  <cp:revision>553</cp:revision>
  <dcterms:created xsi:type="dcterms:W3CDTF">2009-06-17T18:46:40Z</dcterms:created>
  <dcterms:modified xsi:type="dcterms:W3CDTF">2012-07-16T13:17:29Z</dcterms:modified>
</cp:coreProperties>
</file>