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44" r:id="rId2"/>
  </p:sldMasterIdLst>
  <p:notesMasterIdLst>
    <p:notesMasterId r:id="rId10"/>
  </p:notesMasterIdLst>
  <p:handoutMasterIdLst>
    <p:handoutMasterId r:id="rId11"/>
  </p:handoutMasterIdLst>
  <p:sldIdLst>
    <p:sldId id="256" r:id="rId3"/>
    <p:sldId id="337" r:id="rId4"/>
    <p:sldId id="404" r:id="rId5"/>
    <p:sldId id="391" r:id="rId6"/>
    <p:sldId id="403" r:id="rId7"/>
    <p:sldId id="405" r:id="rId8"/>
    <p:sldId id="389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1301"/>
    <a:srgbClr val="0000FF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2" autoAdjust="0"/>
    <p:restoredTop sz="93366" autoAdjust="0"/>
  </p:normalViewPr>
  <p:slideViewPr>
    <p:cSldViewPr>
      <p:cViewPr varScale="1">
        <p:scale>
          <a:sx n="63" d="100"/>
          <a:sy n="63" d="100"/>
        </p:scale>
        <p:origin x="-1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99387FF-2AA6-49F2-B830-848F6D9682E8}" type="datetimeFigureOut">
              <a:rPr lang="en-US"/>
              <a:pPr/>
              <a:t>10/31/2010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5E5F179-6937-450E-B41A-921C90B3A90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D5E0D70-615C-42F2-B826-05ECC089EBCF}" type="datetimeFigureOut">
              <a:rPr lang="en-US"/>
              <a:pPr/>
              <a:t>10/31/2010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E140663-1089-435D-A885-3DB442E862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AAE19B-D885-40CD-A773-7583DBDC8CB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67F906-EDD5-4121-A0E4-BA9126D6DCB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blackcoplogo.tif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96038"/>
            <a:ext cx="17208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NIP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1038" y="6472238"/>
            <a:ext cx="21018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8EC546B7-B639-46D6-80F8-6AEDC9F80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C564DDC-266F-4C0C-8B69-1F6B7C9F5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52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E66529B-0DA1-4419-8CC3-89933CF23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CCA65216-176F-42C7-BD49-D87D07005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fld id="{B6FAB847-95E0-4566-A4A6-93F10F6F4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Calibri" pitchFamily="34" charset="0"/>
              </a:defRPr>
            </a:lvl1pPr>
          </a:lstStyle>
          <a:p>
            <a:fld id="{B2928236-87D4-4AA9-BE3A-CA0A992A65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A06D7D2-E7BC-4648-9E70-7BD860C16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3246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AD568048-F029-485A-AAE8-5C2C758E5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352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784D20FC-FD45-4379-9D44-B9890C957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2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2E5DCB6-E657-4DDE-B660-C5E701AB7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3528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E2E5F4-C27D-4935-AA9E-6173976B2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600" b="1">
              <a:solidFill>
                <a:srgbClr val="333399"/>
              </a:solidFill>
              <a:latin typeface="Arial Narrow" pitchFamily="34" charset="0"/>
            </a:endParaRPr>
          </a:p>
        </p:txBody>
      </p:sp>
      <p:pic>
        <p:nvPicPr>
          <p:cNvPr id="4101" name="Picture 1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124200" y="6248400"/>
            <a:ext cx="29797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Linking Drug Stability to Manufacturing</a:t>
            </a:r>
            <a:r>
              <a:rPr lang="en-US" sz="4000" b="1" dirty="0" smtClean="0">
                <a:solidFill>
                  <a:schemeClr val="accent1"/>
                </a:solidFill>
              </a:rPr>
              <a:t/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Risk Assessment Approaches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0" y="3886200"/>
            <a:ext cx="284366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  <a:cs typeface="+mn-cs"/>
              </a:rPr>
              <a:t>L. E. Kirsch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+mj-lt"/>
                <a:cs typeface="+mn-cs"/>
              </a:rPr>
              <a:t>Stability team leader</a:t>
            </a:r>
            <a:endParaRPr lang="en-US" sz="2400" b="1" dirty="0">
              <a:latin typeface="+mj-lt"/>
              <a:cs typeface="+mn-cs"/>
            </a:endParaRPr>
          </a:p>
        </p:txBody>
      </p:sp>
      <p:pic>
        <p:nvPicPr>
          <p:cNvPr id="26628" name="Picture 6" descr="blackcoplogo.tif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18225"/>
            <a:ext cx="27955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 descr="NIPT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0775" y="6334125"/>
            <a:ext cx="2943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1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3600" b="1" dirty="0" smtClean="0"/>
              <a:t>Stability in Design Space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667000"/>
          </a:xfrm>
        </p:spPr>
        <p:txBody>
          <a:bodyPr/>
          <a:lstStyle/>
          <a:p>
            <a:r>
              <a:rPr lang="en-US" dirty="0" smtClean="0"/>
              <a:t>Manufacturing stability measurements: criteria and uses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Rationality based on understanding of instability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Correlates to shelf-life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Correlates to risk: failure to reach desired shelf-life without exceeding critical instability target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1F27-66B7-49D8-A115-0DC525EA763A}" type="slidenum">
              <a:rPr lang="en-US"/>
              <a:pPr/>
              <a:t>2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85800" y="762000"/>
            <a:ext cx="7642225" cy="2457450"/>
            <a:chOff x="685800" y="1585913"/>
            <a:chExt cx="7642225" cy="2457450"/>
          </a:xfrm>
        </p:grpSpPr>
        <p:grpSp>
          <p:nvGrpSpPr>
            <p:cNvPr id="46083" name="Group 11"/>
            <p:cNvGrpSpPr>
              <a:grpSpLocks/>
            </p:cNvGrpSpPr>
            <p:nvPr/>
          </p:nvGrpSpPr>
          <p:grpSpPr bwMode="auto">
            <a:xfrm>
              <a:off x="4343400" y="1666875"/>
              <a:ext cx="1906588" cy="2366963"/>
              <a:chOff x="1752600" y="1676400"/>
              <a:chExt cx="2946400" cy="2365869"/>
            </a:xfrm>
          </p:grpSpPr>
          <p:sp>
            <p:nvSpPr>
              <p:cNvPr id="46100" name="TextBox 2"/>
              <p:cNvSpPr txBox="1">
                <a:spLocks noChangeArrowheads="1"/>
              </p:cNvSpPr>
              <p:nvPr/>
            </p:nvSpPr>
            <p:spPr bwMode="auto">
              <a:xfrm>
                <a:off x="1752600" y="1981201"/>
                <a:ext cx="2946400" cy="20610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>
                    <a:latin typeface="Calibri" pitchFamily="34" charset="0"/>
                  </a:rPr>
                  <a:t>Post-Manuf.</a:t>
                </a:r>
              </a:p>
              <a:p>
                <a:pPr algn="ctr"/>
                <a:r>
                  <a:rPr lang="en-US" sz="3200" b="1">
                    <a:latin typeface="Calibri" pitchFamily="34" charset="0"/>
                  </a:rPr>
                  <a:t>Kinetic Model</a:t>
                </a:r>
              </a:p>
            </p:txBody>
          </p:sp>
          <p:sp>
            <p:nvSpPr>
              <p:cNvPr id="46101" name="TextBox 6"/>
              <p:cNvSpPr txBox="1">
                <a:spLocks noChangeArrowheads="1"/>
              </p:cNvSpPr>
              <p:nvPr/>
            </p:nvSpPr>
            <p:spPr bwMode="auto">
              <a:xfrm>
                <a:off x="2133600" y="1676400"/>
                <a:ext cx="12192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600">
                  <a:latin typeface="Calibri" pitchFamily="34" charset="0"/>
                </a:endParaRPr>
              </a:p>
            </p:txBody>
          </p:sp>
        </p:grpSp>
        <p:grpSp>
          <p:nvGrpSpPr>
            <p:cNvPr id="46084" name="Group 23"/>
            <p:cNvGrpSpPr>
              <a:grpSpLocks/>
            </p:cNvGrpSpPr>
            <p:nvPr/>
          </p:nvGrpSpPr>
          <p:grpSpPr bwMode="auto">
            <a:xfrm>
              <a:off x="6270625" y="1585913"/>
              <a:ext cx="2057400" cy="2381250"/>
              <a:chOff x="4572000" y="1586552"/>
              <a:chExt cx="2057401" cy="2381929"/>
            </a:xfrm>
          </p:grpSpPr>
          <p:grpSp>
            <p:nvGrpSpPr>
              <p:cNvPr id="46096" name="Group 10"/>
              <p:cNvGrpSpPr>
                <a:grpSpLocks/>
              </p:cNvGrpSpPr>
              <p:nvPr/>
            </p:nvGrpSpPr>
            <p:grpSpPr bwMode="auto">
              <a:xfrm>
                <a:off x="5181600" y="1586552"/>
                <a:ext cx="1447801" cy="2381929"/>
                <a:chOff x="4876799" y="1752600"/>
                <a:chExt cx="1798059" cy="1111919"/>
              </a:xfrm>
            </p:grpSpPr>
            <p:sp>
              <p:nvSpPr>
                <p:cNvPr id="46098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4876799" y="1901899"/>
                  <a:ext cx="1798059" cy="962620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3200" b="1">
                      <a:latin typeface="Calibri" pitchFamily="34" charset="0"/>
                    </a:rPr>
                    <a:t>L</a:t>
                  </a:r>
                  <a:r>
                    <a:rPr lang="en-US" sz="3200" b="1" baseline="-25000">
                      <a:latin typeface="Calibri" pitchFamily="34" charset="0"/>
                    </a:rPr>
                    <a:t>t</a:t>
                  </a:r>
                </a:p>
                <a:p>
                  <a:pPr algn="ctr"/>
                  <a:r>
                    <a:rPr lang="en-US" sz="3200" b="1">
                      <a:latin typeface="Calibri" pitchFamily="34" charset="0"/>
                    </a:rPr>
                    <a:t>End </a:t>
                  </a:r>
                </a:p>
                <a:p>
                  <a:pPr algn="ctr"/>
                  <a:r>
                    <a:rPr lang="en-US" sz="3200" b="1">
                      <a:latin typeface="Calibri" pitchFamily="34" charset="0"/>
                    </a:rPr>
                    <a:t>of Expiry</a:t>
                  </a:r>
                </a:p>
              </p:txBody>
            </p:sp>
            <p:sp>
              <p:nvSpPr>
                <p:cNvPr id="46099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1752600"/>
                  <a:ext cx="1219200" cy="1580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en-US" sz="1600">
                    <a:latin typeface="Calibri" pitchFamily="34" charset="0"/>
                  </a:endParaRPr>
                </a:p>
              </p:txBody>
            </p:sp>
          </p:grpSp>
          <p:cxnSp>
            <p:nvCxnSpPr>
              <p:cNvPr id="18" name="Straight Arrow Connector 17"/>
              <p:cNvCxnSpPr/>
              <p:nvPr/>
            </p:nvCxnSpPr>
            <p:spPr>
              <a:xfrm>
                <a:off x="4572000" y="3042704"/>
                <a:ext cx="609600" cy="1588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085" name="Group 11"/>
            <p:cNvGrpSpPr>
              <a:grpSpLocks/>
            </p:cNvGrpSpPr>
            <p:nvPr/>
          </p:nvGrpSpPr>
          <p:grpSpPr bwMode="auto">
            <a:xfrm>
              <a:off x="685800" y="1676400"/>
              <a:ext cx="1958975" cy="2366963"/>
              <a:chOff x="1752600" y="1676400"/>
              <a:chExt cx="2133600" cy="2365869"/>
            </a:xfrm>
          </p:grpSpPr>
          <p:sp>
            <p:nvSpPr>
              <p:cNvPr id="46094" name="TextBox 2"/>
              <p:cNvSpPr txBox="1">
                <a:spLocks noChangeArrowheads="1"/>
              </p:cNvSpPr>
              <p:nvPr/>
            </p:nvSpPr>
            <p:spPr bwMode="auto">
              <a:xfrm>
                <a:off x="1752600" y="1981201"/>
                <a:ext cx="2133600" cy="206106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3200" b="1">
                    <a:latin typeface="Calibri" pitchFamily="34" charset="0"/>
                  </a:rPr>
                  <a:t>Manuf. Design Space Model</a:t>
                </a:r>
              </a:p>
            </p:txBody>
          </p:sp>
          <p:sp>
            <p:nvSpPr>
              <p:cNvPr id="46095" name="TextBox 6"/>
              <p:cNvSpPr txBox="1">
                <a:spLocks noChangeArrowheads="1"/>
              </p:cNvSpPr>
              <p:nvPr/>
            </p:nvSpPr>
            <p:spPr bwMode="auto">
              <a:xfrm>
                <a:off x="2133600" y="1676400"/>
                <a:ext cx="1219200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600">
                  <a:latin typeface="Calibri" pitchFamily="34" charset="0"/>
                </a:endParaRP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3810000" y="3048000"/>
              <a:ext cx="538163" cy="14288"/>
            </a:xfrm>
            <a:prstGeom prst="straightConnector1">
              <a:avLst/>
            </a:prstGeom>
            <a:ln w="412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087" name="Group 23"/>
            <p:cNvGrpSpPr>
              <a:grpSpLocks/>
            </p:cNvGrpSpPr>
            <p:nvPr/>
          </p:nvGrpSpPr>
          <p:grpSpPr bwMode="auto">
            <a:xfrm>
              <a:off x="2667000" y="1609725"/>
              <a:ext cx="1611313" cy="1992313"/>
              <a:chOff x="4920596" y="1586553"/>
              <a:chExt cx="1610848" cy="1214442"/>
            </a:xfrm>
          </p:grpSpPr>
          <p:grpSp>
            <p:nvGrpSpPr>
              <p:cNvPr id="46090" name="Group 10"/>
              <p:cNvGrpSpPr>
                <a:grpSpLocks/>
              </p:cNvGrpSpPr>
              <p:nvPr/>
            </p:nvGrpSpPr>
            <p:grpSpPr bwMode="auto">
              <a:xfrm>
                <a:off x="5377794" y="1586553"/>
                <a:ext cx="1153650" cy="1214442"/>
                <a:chOff x="5120455" y="1752600"/>
                <a:chExt cx="1432745" cy="566919"/>
              </a:xfrm>
            </p:grpSpPr>
            <p:sp>
              <p:nvSpPr>
                <p:cNvPr id="4609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5120455" y="2012886"/>
                  <a:ext cx="851711" cy="306633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3200" b="1">
                      <a:latin typeface="Calibri" pitchFamily="34" charset="0"/>
                    </a:rPr>
                    <a:t>L</a:t>
                  </a:r>
                  <a:r>
                    <a:rPr lang="en-US" sz="3200" b="1" baseline="-25000">
                      <a:latin typeface="Calibri" pitchFamily="34" charset="0"/>
                    </a:rPr>
                    <a:t>0</a:t>
                  </a:r>
                </a:p>
                <a:p>
                  <a:pPr algn="ctr"/>
                  <a:r>
                    <a:rPr lang="en-US" sz="3200" b="1">
                      <a:latin typeface="Calibri" pitchFamily="34" charset="0"/>
                    </a:rPr>
                    <a:t>D</a:t>
                  </a:r>
                  <a:r>
                    <a:rPr lang="en-US" sz="3200" b="1" baseline="-25000">
                      <a:latin typeface="Calibri" pitchFamily="34" charset="0"/>
                    </a:rPr>
                    <a:t>0</a:t>
                  </a:r>
                </a:p>
              </p:txBody>
            </p:sp>
            <p:sp>
              <p:nvSpPr>
                <p:cNvPr id="46093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5334000" y="1752600"/>
                  <a:ext cx="1219200" cy="1580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endParaRPr lang="en-US" sz="1600">
                    <a:latin typeface="Calibri" pitchFamily="34" charset="0"/>
                  </a:endParaRPr>
                </a:p>
              </p:txBody>
            </p:sp>
          </p:grpSp>
          <p:cxnSp>
            <p:nvCxnSpPr>
              <p:cNvPr id="21" name="Straight Arrow Connector 20"/>
              <p:cNvCxnSpPr/>
              <p:nvPr/>
            </p:nvCxnSpPr>
            <p:spPr>
              <a:xfrm>
                <a:off x="4920596" y="2463273"/>
                <a:ext cx="457068" cy="1935"/>
              </a:xfrm>
              <a:prstGeom prst="straightConnector1">
                <a:avLst/>
              </a:prstGeom>
              <a:ln w="412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Correlation between Shelf-life and Manufacturing-stability Measurements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(preliminary long term stability studies)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2209800"/>
            <a:ext cx="2980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Shelf-life estimated from</a:t>
            </a:r>
          </a:p>
          <a:p>
            <a:r>
              <a:rPr lang="en-US" dirty="0" smtClean="0"/>
              <a:t>linear extrapolation of room</a:t>
            </a:r>
          </a:p>
          <a:p>
            <a:r>
              <a:rPr lang="en-US" dirty="0" smtClean="0"/>
              <a:t>temperature stability data</a:t>
            </a:r>
            <a:endParaRPr lang="en-US" dirty="0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472440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/>
          <a:lstStyle/>
          <a:p>
            <a:r>
              <a:rPr lang="en-US" sz="2800" dirty="0" smtClean="0"/>
              <a:t>Logistical Regression Model for Stability Risk Assessment</a:t>
            </a:r>
            <a:endParaRPr lang="en-US" sz="2800" dirty="0"/>
          </a:p>
        </p:txBody>
      </p:sp>
      <p:sp>
        <p:nvSpPr>
          <p:cNvPr id="182" name="Content Placeholder 18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en-US" dirty="0" smtClean="0"/>
              <a:t>Shelf-life = </a:t>
            </a:r>
            <a:r>
              <a:rPr lang="en-US" sz="1800" i="1" u="sng" dirty="0" smtClean="0">
                <a:solidFill>
                  <a:srgbClr val="C00000"/>
                </a:solidFill>
              </a:rPr>
              <a:t>Time to 0.4 % </a:t>
            </a:r>
            <a:r>
              <a:rPr lang="en-US" sz="1800" i="1" u="sng" dirty="0" err="1" smtClean="0">
                <a:solidFill>
                  <a:srgbClr val="C00000"/>
                </a:solidFill>
              </a:rPr>
              <a:t>lactam</a:t>
            </a:r>
            <a:r>
              <a:rPr lang="en-US" sz="1800" i="1" u="sng" dirty="0" smtClean="0">
                <a:solidFill>
                  <a:srgbClr val="C00000"/>
                </a:solidFill>
              </a:rPr>
              <a:t> </a:t>
            </a:r>
            <a:r>
              <a:rPr lang="en-US" sz="1800" i="1" dirty="0" smtClean="0">
                <a:solidFill>
                  <a:srgbClr val="C00000"/>
                </a:solidFill>
              </a:rPr>
              <a:t>(linear extrapolation of long-term 							stability data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Stability failure: </a:t>
            </a:r>
            <a:r>
              <a:rPr lang="en-US" sz="1800" u="sng" dirty="0" smtClean="0">
                <a:solidFill>
                  <a:srgbClr val="C00000"/>
                </a:solidFill>
              </a:rPr>
              <a:t>Shelf-life &lt; Desired target dating (e.g. 2 years)</a:t>
            </a:r>
          </a:p>
          <a:p>
            <a:r>
              <a:rPr lang="en-US" dirty="0" smtClean="0"/>
              <a:t>Logistical Regression model: </a:t>
            </a: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probability of stability failure as a function of the manufacturing-stability measurements (L</a:t>
            </a:r>
            <a:r>
              <a:rPr lang="en-US" sz="1800" baseline="-25000" dirty="0" smtClean="0">
                <a:solidFill>
                  <a:srgbClr val="C00000"/>
                </a:solidFill>
              </a:rPr>
              <a:t>0 </a:t>
            </a:r>
            <a:r>
              <a:rPr lang="en-US" sz="1800" dirty="0" smtClean="0">
                <a:solidFill>
                  <a:srgbClr val="C00000"/>
                </a:solidFill>
              </a:rPr>
              <a:t>and D</a:t>
            </a:r>
            <a:r>
              <a:rPr lang="en-US" sz="1800" baseline="-25000" dirty="0" smtClean="0">
                <a:solidFill>
                  <a:srgbClr val="C00000"/>
                </a:solidFill>
              </a:rPr>
              <a:t>0</a:t>
            </a:r>
            <a:r>
              <a:rPr lang="en-US" sz="1800" dirty="0" smtClean="0">
                <a:solidFill>
                  <a:srgbClr val="C00000"/>
                </a:solidFill>
              </a:rPr>
              <a:t>, mole %)</a:t>
            </a:r>
          </a:p>
          <a:p>
            <a:endParaRPr lang="en-US" dirty="0"/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0" y="3590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88" name="Rectangle 9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61794" name="Group 2"/>
          <p:cNvGrpSpPr>
            <a:grpSpLocks noChangeAspect="1"/>
          </p:cNvGrpSpPr>
          <p:nvPr/>
        </p:nvGrpSpPr>
        <p:grpSpPr bwMode="auto">
          <a:xfrm>
            <a:off x="2209800" y="3124200"/>
            <a:ext cx="4251325" cy="3257550"/>
            <a:chOff x="0" y="-40"/>
            <a:chExt cx="6695" cy="5129"/>
          </a:xfrm>
        </p:grpSpPr>
        <p:sp>
          <p:nvSpPr>
            <p:cNvPr id="161887" name="AutoShape 95"/>
            <p:cNvSpPr>
              <a:spLocks noChangeAspect="1" noChangeArrowheads="1" noTextEdit="1"/>
            </p:cNvSpPr>
            <p:nvPr/>
          </p:nvSpPr>
          <p:spPr bwMode="auto">
            <a:xfrm>
              <a:off x="0" y="-40"/>
              <a:ext cx="6695" cy="512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86" name="Rectangle 94"/>
            <p:cNvSpPr>
              <a:spLocks noChangeArrowheads="1"/>
            </p:cNvSpPr>
            <p:nvPr/>
          </p:nvSpPr>
          <p:spPr bwMode="auto">
            <a:xfrm rot="16200000">
              <a:off x="-56" y="1751"/>
              <a:ext cx="1020" cy="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failure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prob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85" name="Line 93"/>
            <p:cNvSpPr>
              <a:spLocks noChangeShapeType="1"/>
            </p:cNvSpPr>
            <p:nvPr/>
          </p:nvSpPr>
          <p:spPr bwMode="auto">
            <a:xfrm flipH="1">
              <a:off x="897" y="3882"/>
              <a:ext cx="11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84" name="Rectangle 92"/>
            <p:cNvSpPr>
              <a:spLocks noChangeArrowheads="1"/>
            </p:cNvSpPr>
            <p:nvPr/>
          </p:nvSpPr>
          <p:spPr bwMode="auto">
            <a:xfrm>
              <a:off x="438" y="3743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83" name="Line 91"/>
            <p:cNvSpPr>
              <a:spLocks noChangeShapeType="1"/>
            </p:cNvSpPr>
            <p:nvPr/>
          </p:nvSpPr>
          <p:spPr bwMode="auto">
            <a:xfrm flipH="1">
              <a:off x="897" y="2926"/>
              <a:ext cx="11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82" name="Rectangle 90"/>
            <p:cNvSpPr>
              <a:spLocks noChangeArrowheads="1"/>
            </p:cNvSpPr>
            <p:nvPr/>
          </p:nvSpPr>
          <p:spPr bwMode="auto">
            <a:xfrm>
              <a:off x="438" y="2787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81" name="Line 89"/>
            <p:cNvSpPr>
              <a:spLocks noChangeShapeType="1"/>
            </p:cNvSpPr>
            <p:nvPr/>
          </p:nvSpPr>
          <p:spPr bwMode="auto">
            <a:xfrm flipH="1">
              <a:off x="897" y="1991"/>
              <a:ext cx="11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80" name="Rectangle 88"/>
            <p:cNvSpPr>
              <a:spLocks noChangeArrowheads="1"/>
            </p:cNvSpPr>
            <p:nvPr/>
          </p:nvSpPr>
          <p:spPr bwMode="auto">
            <a:xfrm>
              <a:off x="438" y="185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79" name="Line 87"/>
            <p:cNvSpPr>
              <a:spLocks noChangeShapeType="1"/>
            </p:cNvSpPr>
            <p:nvPr/>
          </p:nvSpPr>
          <p:spPr bwMode="auto">
            <a:xfrm flipH="1">
              <a:off x="897" y="1035"/>
              <a:ext cx="11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78" name="Rectangle 86"/>
            <p:cNvSpPr>
              <a:spLocks noChangeArrowheads="1"/>
            </p:cNvSpPr>
            <p:nvPr/>
          </p:nvSpPr>
          <p:spPr bwMode="auto">
            <a:xfrm>
              <a:off x="438" y="896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0.75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77" name="Line 85"/>
            <p:cNvSpPr>
              <a:spLocks noChangeShapeType="1"/>
            </p:cNvSpPr>
            <p:nvPr/>
          </p:nvSpPr>
          <p:spPr bwMode="auto">
            <a:xfrm flipH="1">
              <a:off x="897" y="100"/>
              <a:ext cx="11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76" name="Rectangle 84"/>
            <p:cNvSpPr>
              <a:spLocks noChangeArrowheads="1"/>
            </p:cNvSpPr>
            <p:nvPr/>
          </p:nvSpPr>
          <p:spPr bwMode="auto">
            <a:xfrm>
              <a:off x="438" y="-40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1.00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75" name="Rectangle 83"/>
            <p:cNvSpPr>
              <a:spLocks noChangeArrowheads="1"/>
            </p:cNvSpPr>
            <p:nvPr/>
          </p:nvSpPr>
          <p:spPr bwMode="auto">
            <a:xfrm>
              <a:off x="1016" y="100"/>
              <a:ext cx="4842" cy="38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74" name="Line 82"/>
            <p:cNvSpPr>
              <a:spLocks noChangeShapeType="1"/>
            </p:cNvSpPr>
            <p:nvPr/>
          </p:nvSpPr>
          <p:spPr bwMode="auto">
            <a:xfrm flipV="1">
              <a:off x="2810" y="2827"/>
              <a:ext cx="159" cy="99"/>
            </a:xfrm>
            <a:prstGeom prst="line">
              <a:avLst/>
            </a:prstGeom>
            <a:noFill/>
            <a:ln w="28575">
              <a:solidFill>
                <a:srgbClr val="2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73" name="Line 81"/>
            <p:cNvSpPr>
              <a:spLocks noChangeShapeType="1"/>
            </p:cNvSpPr>
            <p:nvPr/>
          </p:nvSpPr>
          <p:spPr bwMode="auto">
            <a:xfrm flipV="1">
              <a:off x="3108" y="2588"/>
              <a:ext cx="160" cy="119"/>
            </a:xfrm>
            <a:prstGeom prst="line">
              <a:avLst/>
            </a:prstGeom>
            <a:noFill/>
            <a:ln w="28575">
              <a:solidFill>
                <a:srgbClr val="2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72" name="Line 80"/>
            <p:cNvSpPr>
              <a:spLocks noChangeShapeType="1"/>
            </p:cNvSpPr>
            <p:nvPr/>
          </p:nvSpPr>
          <p:spPr bwMode="auto">
            <a:xfrm flipV="1">
              <a:off x="3268" y="2449"/>
              <a:ext cx="159" cy="139"/>
            </a:xfrm>
            <a:prstGeom prst="line">
              <a:avLst/>
            </a:prstGeom>
            <a:noFill/>
            <a:ln w="28575">
              <a:solidFill>
                <a:srgbClr val="2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1860" name="Group 68"/>
            <p:cNvGrpSpPr>
              <a:grpSpLocks/>
            </p:cNvGrpSpPr>
            <p:nvPr/>
          </p:nvGrpSpPr>
          <p:grpSpPr bwMode="auto">
            <a:xfrm>
              <a:off x="1016" y="617"/>
              <a:ext cx="4822" cy="3066"/>
              <a:chOff x="1016" y="617"/>
              <a:chExt cx="4822" cy="3066"/>
            </a:xfrm>
          </p:grpSpPr>
          <p:sp>
            <p:nvSpPr>
              <p:cNvPr id="161871" name="Line 79"/>
              <p:cNvSpPr>
                <a:spLocks noChangeShapeType="1"/>
              </p:cNvSpPr>
              <p:nvPr/>
            </p:nvSpPr>
            <p:spPr bwMode="auto">
              <a:xfrm flipV="1">
                <a:off x="1016" y="3524"/>
                <a:ext cx="598" cy="15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70" name="Line 78"/>
              <p:cNvSpPr>
                <a:spLocks noChangeShapeType="1"/>
              </p:cNvSpPr>
              <p:nvPr/>
            </p:nvSpPr>
            <p:spPr bwMode="auto">
              <a:xfrm flipV="1">
                <a:off x="1614" y="3285"/>
                <a:ext cx="598" cy="23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9" name="Line 77"/>
              <p:cNvSpPr>
                <a:spLocks noChangeShapeType="1"/>
              </p:cNvSpPr>
              <p:nvPr/>
            </p:nvSpPr>
            <p:spPr bwMode="auto">
              <a:xfrm flipV="1">
                <a:off x="2212" y="3125"/>
                <a:ext cx="299" cy="160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8" name="Line 76"/>
              <p:cNvSpPr>
                <a:spLocks noChangeShapeType="1"/>
              </p:cNvSpPr>
              <p:nvPr/>
            </p:nvSpPr>
            <p:spPr bwMode="auto">
              <a:xfrm flipV="1">
                <a:off x="2511" y="2926"/>
                <a:ext cx="299" cy="19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7" name="Line 75"/>
              <p:cNvSpPr>
                <a:spLocks noChangeShapeType="1"/>
              </p:cNvSpPr>
              <p:nvPr/>
            </p:nvSpPr>
            <p:spPr bwMode="auto">
              <a:xfrm flipV="1">
                <a:off x="2969" y="2707"/>
                <a:ext cx="139" cy="120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6" name="Line 74"/>
              <p:cNvSpPr>
                <a:spLocks noChangeShapeType="1"/>
              </p:cNvSpPr>
              <p:nvPr/>
            </p:nvSpPr>
            <p:spPr bwMode="auto">
              <a:xfrm flipV="1">
                <a:off x="3427" y="1911"/>
                <a:ext cx="598" cy="538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5" name="Line 73"/>
              <p:cNvSpPr>
                <a:spLocks noChangeShapeType="1"/>
              </p:cNvSpPr>
              <p:nvPr/>
            </p:nvSpPr>
            <p:spPr bwMode="auto">
              <a:xfrm flipV="1">
                <a:off x="4025" y="1374"/>
                <a:ext cx="598" cy="537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4" name="Line 72"/>
              <p:cNvSpPr>
                <a:spLocks noChangeShapeType="1"/>
              </p:cNvSpPr>
              <p:nvPr/>
            </p:nvSpPr>
            <p:spPr bwMode="auto">
              <a:xfrm flipV="1">
                <a:off x="4623" y="1135"/>
                <a:ext cx="299" cy="23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3" name="Line 71"/>
              <p:cNvSpPr>
                <a:spLocks noChangeShapeType="1"/>
              </p:cNvSpPr>
              <p:nvPr/>
            </p:nvSpPr>
            <p:spPr bwMode="auto">
              <a:xfrm flipV="1">
                <a:off x="4922" y="936"/>
                <a:ext cx="299" cy="19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2" name="Line 70"/>
              <p:cNvSpPr>
                <a:spLocks noChangeShapeType="1"/>
              </p:cNvSpPr>
              <p:nvPr/>
            </p:nvSpPr>
            <p:spPr bwMode="auto">
              <a:xfrm flipV="1">
                <a:off x="5221" y="756"/>
                <a:ext cx="298" cy="180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861" name="Line 69"/>
              <p:cNvSpPr>
                <a:spLocks noChangeShapeType="1"/>
              </p:cNvSpPr>
              <p:nvPr/>
            </p:nvSpPr>
            <p:spPr bwMode="auto">
              <a:xfrm flipV="1">
                <a:off x="5519" y="617"/>
                <a:ext cx="319" cy="139"/>
              </a:xfrm>
              <a:prstGeom prst="line">
                <a:avLst/>
              </a:prstGeom>
              <a:noFill/>
              <a:ln w="28575">
                <a:solidFill>
                  <a:srgbClr val="2F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1859" name="Line 67"/>
            <p:cNvSpPr>
              <a:spLocks noChangeShapeType="1"/>
            </p:cNvSpPr>
            <p:nvPr/>
          </p:nvSpPr>
          <p:spPr bwMode="auto">
            <a:xfrm>
              <a:off x="3746" y="334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8" name="Line 66"/>
            <p:cNvSpPr>
              <a:spLocks noChangeShapeType="1"/>
            </p:cNvSpPr>
            <p:nvPr/>
          </p:nvSpPr>
          <p:spPr bwMode="auto">
            <a:xfrm>
              <a:off x="3746" y="332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7" name="Line 65"/>
            <p:cNvSpPr>
              <a:spLocks noChangeShapeType="1"/>
            </p:cNvSpPr>
            <p:nvPr/>
          </p:nvSpPr>
          <p:spPr bwMode="auto">
            <a:xfrm>
              <a:off x="3746" y="330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6" name="Line 64"/>
            <p:cNvSpPr>
              <a:spLocks noChangeShapeType="1"/>
            </p:cNvSpPr>
            <p:nvPr/>
          </p:nvSpPr>
          <p:spPr bwMode="auto">
            <a:xfrm>
              <a:off x="3905" y="221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5" name="Line 63"/>
            <p:cNvSpPr>
              <a:spLocks noChangeShapeType="1"/>
            </p:cNvSpPr>
            <p:nvPr/>
          </p:nvSpPr>
          <p:spPr bwMode="auto">
            <a:xfrm>
              <a:off x="3905" y="219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4" name="Line 62"/>
            <p:cNvSpPr>
              <a:spLocks noChangeShapeType="1"/>
            </p:cNvSpPr>
            <p:nvPr/>
          </p:nvSpPr>
          <p:spPr bwMode="auto">
            <a:xfrm>
              <a:off x="3905" y="217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3" name="Line 61"/>
            <p:cNvSpPr>
              <a:spLocks noChangeShapeType="1"/>
            </p:cNvSpPr>
            <p:nvPr/>
          </p:nvSpPr>
          <p:spPr bwMode="auto">
            <a:xfrm>
              <a:off x="3945" y="225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2" name="Line 60"/>
            <p:cNvSpPr>
              <a:spLocks noChangeShapeType="1"/>
            </p:cNvSpPr>
            <p:nvPr/>
          </p:nvSpPr>
          <p:spPr bwMode="auto">
            <a:xfrm>
              <a:off x="3945" y="223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1" name="Line 59"/>
            <p:cNvSpPr>
              <a:spLocks noChangeShapeType="1"/>
            </p:cNvSpPr>
            <p:nvPr/>
          </p:nvSpPr>
          <p:spPr bwMode="auto">
            <a:xfrm>
              <a:off x="3945" y="221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50" name="Line 58"/>
            <p:cNvSpPr>
              <a:spLocks noChangeShapeType="1"/>
            </p:cNvSpPr>
            <p:nvPr/>
          </p:nvSpPr>
          <p:spPr bwMode="auto">
            <a:xfrm>
              <a:off x="5699" y="2110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9" name="Line 57"/>
            <p:cNvSpPr>
              <a:spLocks noChangeShapeType="1"/>
            </p:cNvSpPr>
            <p:nvPr/>
          </p:nvSpPr>
          <p:spPr bwMode="auto">
            <a:xfrm>
              <a:off x="5699" y="2090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8" name="Line 56"/>
            <p:cNvSpPr>
              <a:spLocks noChangeShapeType="1"/>
            </p:cNvSpPr>
            <p:nvPr/>
          </p:nvSpPr>
          <p:spPr bwMode="auto">
            <a:xfrm>
              <a:off x="5699" y="2070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7" name="Line 55"/>
            <p:cNvSpPr>
              <a:spLocks noChangeShapeType="1"/>
            </p:cNvSpPr>
            <p:nvPr/>
          </p:nvSpPr>
          <p:spPr bwMode="auto">
            <a:xfrm>
              <a:off x="5699" y="3603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6" name="Line 54"/>
            <p:cNvSpPr>
              <a:spLocks noChangeShapeType="1"/>
            </p:cNvSpPr>
            <p:nvPr/>
          </p:nvSpPr>
          <p:spPr bwMode="auto">
            <a:xfrm>
              <a:off x="5699" y="3583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5" name="Line 53"/>
            <p:cNvSpPr>
              <a:spLocks noChangeShapeType="1"/>
            </p:cNvSpPr>
            <p:nvPr/>
          </p:nvSpPr>
          <p:spPr bwMode="auto">
            <a:xfrm>
              <a:off x="5699" y="3563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4" name="Line 52"/>
            <p:cNvSpPr>
              <a:spLocks noChangeShapeType="1"/>
            </p:cNvSpPr>
            <p:nvPr/>
          </p:nvSpPr>
          <p:spPr bwMode="auto">
            <a:xfrm>
              <a:off x="4025" y="1593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3" name="Line 51"/>
            <p:cNvSpPr>
              <a:spLocks noChangeShapeType="1"/>
            </p:cNvSpPr>
            <p:nvPr/>
          </p:nvSpPr>
          <p:spPr bwMode="auto">
            <a:xfrm>
              <a:off x="4025" y="1573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2" name="Line 50"/>
            <p:cNvSpPr>
              <a:spLocks noChangeShapeType="1"/>
            </p:cNvSpPr>
            <p:nvPr/>
          </p:nvSpPr>
          <p:spPr bwMode="auto">
            <a:xfrm>
              <a:off x="4025" y="1553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1" name="Line 49"/>
            <p:cNvSpPr>
              <a:spLocks noChangeShapeType="1"/>
            </p:cNvSpPr>
            <p:nvPr/>
          </p:nvSpPr>
          <p:spPr bwMode="auto">
            <a:xfrm>
              <a:off x="3088" y="139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40" name="Line 48"/>
            <p:cNvSpPr>
              <a:spLocks noChangeShapeType="1"/>
            </p:cNvSpPr>
            <p:nvPr/>
          </p:nvSpPr>
          <p:spPr bwMode="auto">
            <a:xfrm>
              <a:off x="3088" y="137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9" name="Line 47"/>
            <p:cNvSpPr>
              <a:spLocks noChangeShapeType="1"/>
            </p:cNvSpPr>
            <p:nvPr/>
          </p:nvSpPr>
          <p:spPr bwMode="auto">
            <a:xfrm>
              <a:off x="3088" y="135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8" name="Line 46"/>
            <p:cNvSpPr>
              <a:spLocks noChangeShapeType="1"/>
            </p:cNvSpPr>
            <p:nvPr/>
          </p:nvSpPr>
          <p:spPr bwMode="auto">
            <a:xfrm>
              <a:off x="1096" y="211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7" name="Line 45"/>
            <p:cNvSpPr>
              <a:spLocks noChangeShapeType="1"/>
            </p:cNvSpPr>
            <p:nvPr/>
          </p:nvSpPr>
          <p:spPr bwMode="auto">
            <a:xfrm>
              <a:off x="1096" y="209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6" name="Line 44"/>
            <p:cNvSpPr>
              <a:spLocks noChangeShapeType="1"/>
            </p:cNvSpPr>
            <p:nvPr/>
          </p:nvSpPr>
          <p:spPr bwMode="auto">
            <a:xfrm>
              <a:off x="1096" y="2070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5" name="Line 43"/>
            <p:cNvSpPr>
              <a:spLocks noChangeShapeType="1"/>
            </p:cNvSpPr>
            <p:nvPr/>
          </p:nvSpPr>
          <p:spPr bwMode="auto">
            <a:xfrm>
              <a:off x="4802" y="334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4" name="Line 42"/>
            <p:cNvSpPr>
              <a:spLocks noChangeShapeType="1"/>
            </p:cNvSpPr>
            <p:nvPr/>
          </p:nvSpPr>
          <p:spPr bwMode="auto">
            <a:xfrm>
              <a:off x="4802" y="332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3" name="Line 41"/>
            <p:cNvSpPr>
              <a:spLocks noChangeShapeType="1"/>
            </p:cNvSpPr>
            <p:nvPr/>
          </p:nvSpPr>
          <p:spPr bwMode="auto">
            <a:xfrm>
              <a:off x="4802" y="330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2" name="Line 40"/>
            <p:cNvSpPr>
              <a:spLocks noChangeShapeType="1"/>
            </p:cNvSpPr>
            <p:nvPr/>
          </p:nvSpPr>
          <p:spPr bwMode="auto">
            <a:xfrm>
              <a:off x="1196" y="1374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1" name="Line 39"/>
            <p:cNvSpPr>
              <a:spLocks noChangeShapeType="1"/>
            </p:cNvSpPr>
            <p:nvPr/>
          </p:nvSpPr>
          <p:spPr bwMode="auto">
            <a:xfrm>
              <a:off x="1196" y="1354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30" name="Line 38"/>
            <p:cNvSpPr>
              <a:spLocks noChangeShapeType="1"/>
            </p:cNvSpPr>
            <p:nvPr/>
          </p:nvSpPr>
          <p:spPr bwMode="auto">
            <a:xfrm>
              <a:off x="1196" y="1334"/>
              <a:ext cx="59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9" name="Line 37"/>
            <p:cNvSpPr>
              <a:spLocks noChangeShapeType="1"/>
            </p:cNvSpPr>
            <p:nvPr/>
          </p:nvSpPr>
          <p:spPr bwMode="auto">
            <a:xfrm>
              <a:off x="4782" y="776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8" name="Line 36"/>
            <p:cNvSpPr>
              <a:spLocks noChangeShapeType="1"/>
            </p:cNvSpPr>
            <p:nvPr/>
          </p:nvSpPr>
          <p:spPr bwMode="auto">
            <a:xfrm>
              <a:off x="4782" y="756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7" name="Line 35"/>
            <p:cNvSpPr>
              <a:spLocks noChangeShapeType="1"/>
            </p:cNvSpPr>
            <p:nvPr/>
          </p:nvSpPr>
          <p:spPr bwMode="auto">
            <a:xfrm>
              <a:off x="4782" y="737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6" name="Line 34"/>
            <p:cNvSpPr>
              <a:spLocks noChangeShapeType="1"/>
            </p:cNvSpPr>
            <p:nvPr/>
          </p:nvSpPr>
          <p:spPr bwMode="auto">
            <a:xfrm>
              <a:off x="5400" y="340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5" name="Line 33"/>
            <p:cNvSpPr>
              <a:spLocks noChangeShapeType="1"/>
            </p:cNvSpPr>
            <p:nvPr/>
          </p:nvSpPr>
          <p:spPr bwMode="auto">
            <a:xfrm>
              <a:off x="5400" y="338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4" name="Line 32"/>
            <p:cNvSpPr>
              <a:spLocks noChangeShapeType="1"/>
            </p:cNvSpPr>
            <p:nvPr/>
          </p:nvSpPr>
          <p:spPr bwMode="auto">
            <a:xfrm>
              <a:off x="5400" y="3364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3" name="Line 31"/>
            <p:cNvSpPr>
              <a:spLocks noChangeShapeType="1"/>
            </p:cNvSpPr>
            <p:nvPr/>
          </p:nvSpPr>
          <p:spPr bwMode="auto">
            <a:xfrm>
              <a:off x="5400" y="518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2" name="Line 30"/>
            <p:cNvSpPr>
              <a:spLocks noChangeShapeType="1"/>
            </p:cNvSpPr>
            <p:nvPr/>
          </p:nvSpPr>
          <p:spPr bwMode="auto">
            <a:xfrm>
              <a:off x="5400" y="498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1" name="Line 29"/>
            <p:cNvSpPr>
              <a:spLocks noChangeShapeType="1"/>
            </p:cNvSpPr>
            <p:nvPr/>
          </p:nvSpPr>
          <p:spPr bwMode="auto">
            <a:xfrm>
              <a:off x="5400" y="478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20" name="Line 28"/>
            <p:cNvSpPr>
              <a:spLocks noChangeShapeType="1"/>
            </p:cNvSpPr>
            <p:nvPr/>
          </p:nvSpPr>
          <p:spPr bwMode="auto">
            <a:xfrm>
              <a:off x="5360" y="320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9" name="Line 27"/>
            <p:cNvSpPr>
              <a:spLocks noChangeShapeType="1"/>
            </p:cNvSpPr>
            <p:nvPr/>
          </p:nvSpPr>
          <p:spPr bwMode="auto">
            <a:xfrm>
              <a:off x="5360" y="318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8" name="Line 26"/>
            <p:cNvSpPr>
              <a:spLocks noChangeShapeType="1"/>
            </p:cNvSpPr>
            <p:nvPr/>
          </p:nvSpPr>
          <p:spPr bwMode="auto">
            <a:xfrm>
              <a:off x="5360" y="3165"/>
              <a:ext cx="60" cy="1"/>
            </a:xfrm>
            <a:prstGeom prst="line">
              <a:avLst/>
            </a:prstGeom>
            <a:noFill/>
            <a:ln w="2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7" name="Line 25"/>
            <p:cNvSpPr>
              <a:spLocks noChangeShapeType="1"/>
            </p:cNvSpPr>
            <p:nvPr/>
          </p:nvSpPr>
          <p:spPr bwMode="auto">
            <a:xfrm flipH="1">
              <a:off x="1016" y="100"/>
              <a:ext cx="48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6" name="Line 24"/>
            <p:cNvSpPr>
              <a:spLocks noChangeShapeType="1"/>
            </p:cNvSpPr>
            <p:nvPr/>
          </p:nvSpPr>
          <p:spPr bwMode="auto">
            <a:xfrm>
              <a:off x="1016" y="100"/>
              <a:ext cx="1" cy="37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5" name="Line 23"/>
            <p:cNvSpPr>
              <a:spLocks noChangeShapeType="1"/>
            </p:cNvSpPr>
            <p:nvPr/>
          </p:nvSpPr>
          <p:spPr bwMode="auto">
            <a:xfrm>
              <a:off x="1016" y="3882"/>
              <a:ext cx="482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4" name="Line 22"/>
            <p:cNvSpPr>
              <a:spLocks noChangeShapeType="1"/>
            </p:cNvSpPr>
            <p:nvPr/>
          </p:nvSpPr>
          <p:spPr bwMode="auto">
            <a:xfrm flipV="1">
              <a:off x="5838" y="100"/>
              <a:ext cx="1" cy="378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3" name="Line 21"/>
            <p:cNvSpPr>
              <a:spLocks noChangeShapeType="1"/>
            </p:cNvSpPr>
            <p:nvPr/>
          </p:nvSpPr>
          <p:spPr bwMode="auto">
            <a:xfrm>
              <a:off x="1016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817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.175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11" name="Line 19"/>
            <p:cNvSpPr>
              <a:spLocks noChangeShapeType="1"/>
            </p:cNvSpPr>
            <p:nvPr/>
          </p:nvSpPr>
          <p:spPr bwMode="auto">
            <a:xfrm>
              <a:off x="1973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1773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.200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9" name="Line 17"/>
            <p:cNvSpPr>
              <a:spLocks noChangeShapeType="1"/>
            </p:cNvSpPr>
            <p:nvPr/>
          </p:nvSpPr>
          <p:spPr bwMode="auto">
            <a:xfrm>
              <a:off x="2949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08" name="Rectangle 16"/>
            <p:cNvSpPr>
              <a:spLocks noChangeArrowheads="1"/>
            </p:cNvSpPr>
            <p:nvPr/>
          </p:nvSpPr>
          <p:spPr bwMode="auto">
            <a:xfrm>
              <a:off x="2750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.225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7" name="Line 15"/>
            <p:cNvSpPr>
              <a:spLocks noChangeShapeType="1"/>
            </p:cNvSpPr>
            <p:nvPr/>
          </p:nvSpPr>
          <p:spPr bwMode="auto">
            <a:xfrm>
              <a:off x="3905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06" name="Rectangle 14"/>
            <p:cNvSpPr>
              <a:spLocks noChangeArrowheads="1"/>
            </p:cNvSpPr>
            <p:nvPr/>
          </p:nvSpPr>
          <p:spPr bwMode="auto">
            <a:xfrm>
              <a:off x="3706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.250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5" name="Line 13"/>
            <p:cNvSpPr>
              <a:spLocks noChangeShapeType="1"/>
            </p:cNvSpPr>
            <p:nvPr/>
          </p:nvSpPr>
          <p:spPr bwMode="auto">
            <a:xfrm>
              <a:off x="4882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04" name="Rectangle 12"/>
            <p:cNvSpPr>
              <a:spLocks noChangeArrowheads="1"/>
            </p:cNvSpPr>
            <p:nvPr/>
          </p:nvSpPr>
          <p:spPr bwMode="auto">
            <a:xfrm>
              <a:off x="4683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.275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3" name="Line 11"/>
            <p:cNvSpPr>
              <a:spLocks noChangeShapeType="1"/>
            </p:cNvSpPr>
            <p:nvPr/>
          </p:nvSpPr>
          <p:spPr bwMode="auto">
            <a:xfrm>
              <a:off x="5838" y="3882"/>
              <a:ext cx="1" cy="11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02" name="Rectangle 10"/>
            <p:cNvSpPr>
              <a:spLocks noChangeArrowheads="1"/>
            </p:cNvSpPr>
            <p:nvPr/>
          </p:nvSpPr>
          <p:spPr bwMode="auto">
            <a:xfrm>
              <a:off x="5619" y="4021"/>
              <a:ext cx="570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.300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1" name="Rectangle 9"/>
            <p:cNvSpPr>
              <a:spLocks noChangeArrowheads="1"/>
            </p:cNvSpPr>
            <p:nvPr/>
          </p:nvSpPr>
          <p:spPr bwMode="auto">
            <a:xfrm>
              <a:off x="3188" y="4519"/>
              <a:ext cx="915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D</a:t>
              </a:r>
              <a:r>
                <a:rPr kumimoji="0" lang="en-US" sz="1400" b="1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+ L</a:t>
              </a:r>
              <a:r>
                <a:rPr kumimoji="0" lang="en-US" sz="1400" b="1" i="0" u="none" strike="noStrike" cap="none" normalizeH="0" baseline="-30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800" name="Line 8"/>
            <p:cNvSpPr>
              <a:spLocks noChangeShapeType="1"/>
            </p:cNvSpPr>
            <p:nvPr/>
          </p:nvSpPr>
          <p:spPr bwMode="auto">
            <a:xfrm>
              <a:off x="5838" y="1732"/>
              <a:ext cx="1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9" name="Rectangle 7"/>
            <p:cNvSpPr>
              <a:spLocks noChangeArrowheads="1"/>
            </p:cNvSpPr>
            <p:nvPr/>
          </p:nvSpPr>
          <p:spPr bwMode="auto">
            <a:xfrm>
              <a:off x="5918" y="2707"/>
              <a:ext cx="123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798" name="Line 6"/>
            <p:cNvSpPr>
              <a:spLocks noChangeShapeType="1"/>
            </p:cNvSpPr>
            <p:nvPr/>
          </p:nvSpPr>
          <p:spPr bwMode="auto">
            <a:xfrm>
              <a:off x="5838" y="100"/>
              <a:ext cx="1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5918" y="816"/>
              <a:ext cx="123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1796" name="Line 4"/>
            <p:cNvSpPr>
              <a:spLocks noChangeShapeType="1"/>
            </p:cNvSpPr>
            <p:nvPr/>
          </p:nvSpPr>
          <p:spPr bwMode="auto">
            <a:xfrm>
              <a:off x="0" y="0"/>
              <a:ext cx="1" cy="1"/>
            </a:xfrm>
            <a:prstGeom prst="line">
              <a:avLst/>
            </a:prstGeom>
            <a:noFill/>
            <a:ln w="20">
              <a:solidFill>
                <a:srgbClr val="A0A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5" name="Rectangle 3"/>
            <p:cNvSpPr>
              <a:spLocks noChangeArrowheads="1"/>
            </p:cNvSpPr>
            <p:nvPr/>
          </p:nvSpPr>
          <p:spPr bwMode="auto">
            <a:xfrm>
              <a:off x="20" y="20"/>
              <a:ext cx="6655" cy="4897"/>
            </a:xfrm>
            <a:prstGeom prst="rect">
              <a:avLst/>
            </a:prstGeom>
            <a:noFill/>
            <a:ln w="2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904" name="Rectangle 112"/>
          <p:cNvSpPr>
            <a:spLocks noChangeArrowheads="1"/>
          </p:cNvSpPr>
          <p:nvPr/>
        </p:nvSpPr>
        <p:spPr bwMode="auto">
          <a:xfrm>
            <a:off x="0" y="3714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Estimated Stability Risk </a:t>
            </a:r>
            <a:br>
              <a:rPr lang="en-US" sz="4000" dirty="0" smtClean="0"/>
            </a:br>
            <a:r>
              <a:rPr lang="en-US" sz="3600" dirty="0" smtClean="0"/>
              <a:t>application of logistical regression model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048-F029-485A-AAE8-5C2C758E5C42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740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09800"/>
            <a:ext cx="422275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524000" y="19050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Lab Bench Lots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1828800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Intermediate Scale</a:t>
            </a:r>
            <a:endParaRPr lang="en-US" b="1" dirty="0"/>
          </a:p>
        </p:txBody>
      </p:sp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09800"/>
            <a:ext cx="422275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Stability Risk Design Space</a:t>
            </a:r>
            <a:br>
              <a:rPr lang="en-US" dirty="0" smtClean="0"/>
            </a:br>
            <a:r>
              <a:rPr lang="en-US" sz="2400" b="1" dirty="0" smtClean="0"/>
              <a:t>Pilot scale-up  </a:t>
            </a:r>
            <a:r>
              <a:rPr lang="en-US" sz="2400" b="1" dirty="0" err="1" smtClean="0"/>
              <a:t>gabapentin</a:t>
            </a:r>
            <a:r>
              <a:rPr lang="en-US" sz="2400" b="1" dirty="0" smtClean="0"/>
              <a:t> tablets using granulation drying time and compression force</a:t>
            </a:r>
            <a:endParaRPr lang="en-US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8048-F029-485A-AAE8-5C2C758E5C4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733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50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spect="1" noChangeArrowheads="1" noTextEdit="1"/>
          </p:cNvSpPr>
          <p:nvPr/>
        </p:nvSpPr>
        <p:spPr bwMode="auto">
          <a:xfrm>
            <a:off x="7315200" y="2362200"/>
            <a:ext cx="14382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315200" y="2362200"/>
            <a:ext cx="1412875" cy="2746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6553200" y="2133600"/>
            <a:ext cx="16687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Stability Risk (%)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781800" y="2590800"/>
            <a:ext cx="1107919" cy="2252206"/>
            <a:chOff x="7466013" y="2830513"/>
            <a:chExt cx="1107919" cy="2252206"/>
          </a:xfrm>
        </p:grpSpPr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7466013" y="2830513"/>
              <a:ext cx="252413" cy="127000"/>
            </a:xfrm>
            <a:prstGeom prst="rect">
              <a:avLst/>
            </a:prstGeom>
            <a:solidFill>
              <a:srgbClr val="2F00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7769225" y="2843213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1.250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7466013" y="3082925"/>
              <a:ext cx="252413" cy="127000"/>
            </a:xfrm>
            <a:prstGeom prst="rect">
              <a:avLst/>
            </a:prstGeom>
            <a:solidFill>
              <a:srgbClr val="007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7769225" y="3095625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2.500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7466013" y="3336925"/>
              <a:ext cx="252413" cy="127000"/>
            </a:xfrm>
            <a:prstGeom prst="rect">
              <a:avLst/>
            </a:prstGeom>
            <a:solidFill>
              <a:srgbClr val="00D1D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7769225" y="3349625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3.750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7466013" y="3589338"/>
              <a:ext cx="252413" cy="127000"/>
            </a:xfrm>
            <a:prstGeom prst="rect">
              <a:avLst/>
            </a:prstGeom>
            <a:solidFill>
              <a:srgbClr val="00CF8E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Rectangle 19"/>
            <p:cNvSpPr>
              <a:spLocks noChangeArrowheads="1"/>
            </p:cNvSpPr>
            <p:nvPr/>
          </p:nvSpPr>
          <p:spPr bwMode="auto">
            <a:xfrm>
              <a:off x="7769225" y="3602038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5.000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7466013" y="3843338"/>
              <a:ext cx="252413" cy="127000"/>
            </a:xfrm>
            <a:prstGeom prst="rect">
              <a:avLst/>
            </a:prstGeom>
            <a:solidFill>
              <a:srgbClr val="00D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7769225" y="3854450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6.250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7466013" y="4095750"/>
              <a:ext cx="252413" cy="127000"/>
            </a:xfrm>
            <a:prstGeom prst="rect">
              <a:avLst/>
            </a:prstGeom>
            <a:solidFill>
              <a:srgbClr val="BAE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7769225" y="4108450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7.500</a:t>
              </a:r>
              <a:endPara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7466013" y="4349750"/>
              <a:ext cx="252413" cy="125413"/>
            </a:xfrm>
            <a:prstGeom prst="rect">
              <a:avLst/>
            </a:prstGeom>
            <a:solidFill>
              <a:srgbClr val="F2F2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7769225" y="4360863"/>
              <a:ext cx="7053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8.750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7466013" y="4602163"/>
              <a:ext cx="252413" cy="127000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Rectangle 27"/>
            <p:cNvSpPr>
              <a:spLocks noChangeArrowheads="1"/>
            </p:cNvSpPr>
            <p:nvPr/>
          </p:nvSpPr>
          <p:spPr bwMode="auto">
            <a:xfrm>
              <a:off x="7769225" y="4614863"/>
              <a:ext cx="80470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&lt;= 10.000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7466013" y="4856163"/>
              <a:ext cx="252413" cy="1254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7769225" y="4867275"/>
              <a:ext cx="70051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&gt; 10.000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58" name="Group 34"/>
          <p:cNvGrpSpPr>
            <a:grpSpLocks noChangeAspect="1"/>
          </p:cNvGrpSpPr>
          <p:nvPr/>
        </p:nvGrpSpPr>
        <p:grpSpPr bwMode="auto">
          <a:xfrm>
            <a:off x="1371600" y="1676400"/>
            <a:ext cx="4800600" cy="4857750"/>
            <a:chOff x="864" y="1056"/>
            <a:chExt cx="3024" cy="3060"/>
          </a:xfrm>
        </p:grpSpPr>
        <p:sp>
          <p:nvSpPr>
            <p:cNvPr id="1057" name="AutoShape 33"/>
            <p:cNvSpPr>
              <a:spLocks noChangeAspect="1" noChangeArrowheads="1" noTextEdit="1"/>
            </p:cNvSpPr>
            <p:nvPr/>
          </p:nvSpPr>
          <p:spPr bwMode="auto">
            <a:xfrm>
              <a:off x="864" y="1056"/>
              <a:ext cx="3024" cy="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864" y="1056"/>
              <a:ext cx="3012" cy="30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H="1">
              <a:off x="1396" y="349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Rectangle 37"/>
            <p:cNvSpPr>
              <a:spLocks noChangeArrowheads="1"/>
            </p:cNvSpPr>
            <p:nvPr/>
          </p:nvSpPr>
          <p:spPr bwMode="auto">
            <a:xfrm>
              <a:off x="1301" y="3407"/>
              <a:ext cx="14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/>
          </p:nvSpPr>
          <p:spPr bwMode="auto">
            <a:xfrm flipH="1">
              <a:off x="1396" y="3289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1230" y="320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/>
          </p:nvSpPr>
          <p:spPr bwMode="auto">
            <a:xfrm flipH="1">
              <a:off x="1396" y="310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1230" y="301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 flipH="1">
              <a:off x="1396" y="2899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Rectangle 43"/>
            <p:cNvSpPr>
              <a:spLocks noChangeArrowheads="1"/>
            </p:cNvSpPr>
            <p:nvPr/>
          </p:nvSpPr>
          <p:spPr bwMode="auto">
            <a:xfrm>
              <a:off x="1230" y="281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 flipH="1">
              <a:off x="1396" y="271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Rectangle 45"/>
            <p:cNvSpPr>
              <a:spLocks noChangeArrowheads="1"/>
            </p:cNvSpPr>
            <p:nvPr/>
          </p:nvSpPr>
          <p:spPr bwMode="auto">
            <a:xfrm>
              <a:off x="1230" y="262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 flipH="1">
              <a:off x="1396" y="2509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1230" y="242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 flipH="1">
              <a:off x="1396" y="232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Rectangle 49"/>
            <p:cNvSpPr>
              <a:spLocks noChangeArrowheads="1"/>
            </p:cNvSpPr>
            <p:nvPr/>
          </p:nvSpPr>
          <p:spPr bwMode="auto">
            <a:xfrm>
              <a:off x="1230" y="223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Line 50"/>
            <p:cNvSpPr>
              <a:spLocks noChangeShapeType="1"/>
            </p:cNvSpPr>
            <p:nvPr/>
          </p:nvSpPr>
          <p:spPr bwMode="auto">
            <a:xfrm flipH="1">
              <a:off x="1396" y="2119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1230" y="203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Line 52"/>
            <p:cNvSpPr>
              <a:spLocks noChangeShapeType="1"/>
            </p:cNvSpPr>
            <p:nvPr/>
          </p:nvSpPr>
          <p:spPr bwMode="auto">
            <a:xfrm flipH="1">
              <a:off x="1396" y="193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1230" y="1848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17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 flipH="1">
              <a:off x="1396" y="1729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1230" y="164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18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/>
          </p:nvSpPr>
          <p:spPr bwMode="auto">
            <a:xfrm flipH="1">
              <a:off x="1396" y="154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Rectangle 57"/>
            <p:cNvSpPr>
              <a:spLocks noChangeArrowheads="1"/>
            </p:cNvSpPr>
            <p:nvPr/>
          </p:nvSpPr>
          <p:spPr bwMode="auto">
            <a:xfrm>
              <a:off x="1230" y="1458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19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auto">
            <a:xfrm flipH="1">
              <a:off x="1396" y="1340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Rectangle 59"/>
            <p:cNvSpPr>
              <a:spLocks noChangeArrowheads="1"/>
            </p:cNvSpPr>
            <p:nvPr/>
          </p:nvSpPr>
          <p:spPr bwMode="auto">
            <a:xfrm>
              <a:off x="1230" y="1257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 flipH="1">
              <a:off x="1396" y="1151"/>
              <a:ext cx="70" cy="1"/>
            </a:xfrm>
            <a:prstGeom prst="line">
              <a:avLst/>
            </a:prstGeom>
            <a:noFill/>
            <a:ln w="12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1230" y="1068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62"/>
            <p:cNvSpPr>
              <a:spLocks noChangeArrowheads="1"/>
            </p:cNvSpPr>
            <p:nvPr/>
          </p:nvSpPr>
          <p:spPr bwMode="auto">
            <a:xfrm rot="16200000">
              <a:off x="499" y="2143"/>
              <a:ext cx="108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compress force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63"/>
            <p:cNvSpPr>
              <a:spLocks noChangeArrowheads="1"/>
            </p:cNvSpPr>
            <p:nvPr/>
          </p:nvSpPr>
          <p:spPr bwMode="auto">
            <a:xfrm>
              <a:off x="1466" y="1151"/>
              <a:ext cx="2351" cy="23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1691" y="1351"/>
              <a:ext cx="1878" cy="1950"/>
            </a:xfrm>
            <a:custGeom>
              <a:avLst/>
              <a:gdLst/>
              <a:ahLst/>
              <a:cxnLst>
                <a:cxn ang="0">
                  <a:pos x="0" y="1950"/>
                </a:cxn>
                <a:cxn ang="0">
                  <a:pos x="94" y="1950"/>
                </a:cxn>
                <a:cxn ang="0">
                  <a:pos x="189" y="1950"/>
                </a:cxn>
                <a:cxn ang="0">
                  <a:pos x="283" y="1950"/>
                </a:cxn>
                <a:cxn ang="0">
                  <a:pos x="378" y="1950"/>
                </a:cxn>
                <a:cxn ang="0">
                  <a:pos x="472" y="1950"/>
                </a:cxn>
                <a:cxn ang="0">
                  <a:pos x="472" y="1950"/>
                </a:cxn>
                <a:cxn ang="0">
                  <a:pos x="661" y="1950"/>
                </a:cxn>
                <a:cxn ang="0">
                  <a:pos x="744" y="1950"/>
                </a:cxn>
                <a:cxn ang="0">
                  <a:pos x="850" y="1950"/>
                </a:cxn>
                <a:cxn ang="0">
                  <a:pos x="945" y="1950"/>
                </a:cxn>
                <a:cxn ang="0">
                  <a:pos x="957" y="1950"/>
                </a:cxn>
                <a:cxn ang="0">
                  <a:pos x="1028" y="1950"/>
                </a:cxn>
                <a:cxn ang="0">
                  <a:pos x="1134" y="1950"/>
                </a:cxn>
                <a:cxn ang="0">
                  <a:pos x="1217" y="1950"/>
                </a:cxn>
                <a:cxn ang="0">
                  <a:pos x="1287" y="1950"/>
                </a:cxn>
                <a:cxn ang="0">
                  <a:pos x="1406" y="1950"/>
                </a:cxn>
                <a:cxn ang="0">
                  <a:pos x="1429" y="1950"/>
                </a:cxn>
                <a:cxn ang="0">
                  <a:pos x="1559" y="1950"/>
                </a:cxn>
                <a:cxn ang="0">
                  <a:pos x="1595" y="1950"/>
                </a:cxn>
                <a:cxn ang="0">
                  <a:pos x="1677" y="1950"/>
                </a:cxn>
                <a:cxn ang="0">
                  <a:pos x="1784" y="1950"/>
                </a:cxn>
                <a:cxn ang="0">
                  <a:pos x="1878" y="1950"/>
                </a:cxn>
                <a:cxn ang="0">
                  <a:pos x="1878" y="1123"/>
                </a:cxn>
                <a:cxn ang="0">
                  <a:pos x="1878" y="674"/>
                </a:cxn>
                <a:cxn ang="0">
                  <a:pos x="1878" y="225"/>
                </a:cxn>
                <a:cxn ang="0">
                  <a:pos x="1878" y="0"/>
                </a:cxn>
                <a:cxn ang="0">
                  <a:pos x="1784" y="0"/>
                </a:cxn>
                <a:cxn ang="0">
                  <a:pos x="1784" y="0"/>
                </a:cxn>
                <a:cxn ang="0">
                  <a:pos x="1595" y="0"/>
                </a:cxn>
                <a:cxn ang="0">
                  <a:pos x="1595" y="0"/>
                </a:cxn>
                <a:cxn ang="0">
                  <a:pos x="1406" y="0"/>
                </a:cxn>
                <a:cxn ang="0">
                  <a:pos x="1358" y="0"/>
                </a:cxn>
                <a:cxn ang="0">
                  <a:pos x="1217" y="0"/>
                </a:cxn>
                <a:cxn ang="0">
                  <a:pos x="1028" y="0"/>
                </a:cxn>
                <a:cxn ang="0">
                  <a:pos x="992" y="0"/>
                </a:cxn>
                <a:cxn ang="0">
                  <a:pos x="945" y="0"/>
                </a:cxn>
                <a:cxn ang="0">
                  <a:pos x="850" y="0"/>
                </a:cxn>
                <a:cxn ang="0">
                  <a:pos x="661" y="0"/>
                </a:cxn>
                <a:cxn ang="0">
                  <a:pos x="472" y="0"/>
                </a:cxn>
                <a:cxn ang="0">
                  <a:pos x="378" y="0"/>
                </a:cxn>
                <a:cxn ang="0">
                  <a:pos x="283" y="0"/>
                </a:cxn>
                <a:cxn ang="0">
                  <a:pos x="236" y="0"/>
                </a:cxn>
                <a:cxn ang="0">
                  <a:pos x="189" y="0"/>
                </a:cxn>
                <a:cxn ang="0">
                  <a:pos x="94" y="0"/>
                </a:cxn>
                <a:cxn ang="0">
                  <a:pos x="0" y="0"/>
                </a:cxn>
                <a:cxn ang="0">
                  <a:pos x="0" y="390"/>
                </a:cxn>
                <a:cxn ang="0">
                  <a:pos x="0" y="426"/>
                </a:cxn>
                <a:cxn ang="0">
                  <a:pos x="0" y="780"/>
                </a:cxn>
                <a:cxn ang="0">
                  <a:pos x="0" y="981"/>
                </a:cxn>
                <a:cxn ang="0">
                  <a:pos x="0" y="1170"/>
                </a:cxn>
                <a:cxn ang="0">
                  <a:pos x="0" y="1241"/>
                </a:cxn>
                <a:cxn ang="0">
                  <a:pos x="0" y="1560"/>
                </a:cxn>
                <a:cxn ang="0">
                  <a:pos x="0" y="1950"/>
                </a:cxn>
              </a:cxnLst>
              <a:rect l="0" t="0" r="r" b="b"/>
              <a:pathLst>
                <a:path w="1878" h="1950">
                  <a:moveTo>
                    <a:pt x="0" y="1950"/>
                  </a:moveTo>
                  <a:lnTo>
                    <a:pt x="94" y="1950"/>
                  </a:lnTo>
                  <a:lnTo>
                    <a:pt x="189" y="1950"/>
                  </a:lnTo>
                  <a:lnTo>
                    <a:pt x="283" y="1950"/>
                  </a:lnTo>
                  <a:lnTo>
                    <a:pt x="378" y="1950"/>
                  </a:lnTo>
                  <a:lnTo>
                    <a:pt x="472" y="1950"/>
                  </a:lnTo>
                  <a:lnTo>
                    <a:pt x="472" y="1950"/>
                  </a:lnTo>
                  <a:lnTo>
                    <a:pt x="661" y="1950"/>
                  </a:lnTo>
                  <a:lnTo>
                    <a:pt x="744" y="1950"/>
                  </a:lnTo>
                  <a:lnTo>
                    <a:pt x="850" y="1950"/>
                  </a:lnTo>
                  <a:lnTo>
                    <a:pt x="945" y="1950"/>
                  </a:lnTo>
                  <a:lnTo>
                    <a:pt x="957" y="1950"/>
                  </a:lnTo>
                  <a:lnTo>
                    <a:pt x="1028" y="1950"/>
                  </a:lnTo>
                  <a:lnTo>
                    <a:pt x="1134" y="1950"/>
                  </a:lnTo>
                  <a:lnTo>
                    <a:pt x="1217" y="1950"/>
                  </a:lnTo>
                  <a:lnTo>
                    <a:pt x="1287" y="1950"/>
                  </a:lnTo>
                  <a:lnTo>
                    <a:pt x="1406" y="1950"/>
                  </a:lnTo>
                  <a:lnTo>
                    <a:pt x="1429" y="1950"/>
                  </a:lnTo>
                  <a:lnTo>
                    <a:pt x="1559" y="1950"/>
                  </a:lnTo>
                  <a:lnTo>
                    <a:pt x="1595" y="1950"/>
                  </a:lnTo>
                  <a:lnTo>
                    <a:pt x="1677" y="1950"/>
                  </a:lnTo>
                  <a:lnTo>
                    <a:pt x="1784" y="1950"/>
                  </a:lnTo>
                  <a:lnTo>
                    <a:pt x="1878" y="1950"/>
                  </a:lnTo>
                  <a:lnTo>
                    <a:pt x="1878" y="1123"/>
                  </a:lnTo>
                  <a:lnTo>
                    <a:pt x="1878" y="674"/>
                  </a:lnTo>
                  <a:lnTo>
                    <a:pt x="1878" y="225"/>
                  </a:lnTo>
                  <a:lnTo>
                    <a:pt x="1878" y="0"/>
                  </a:lnTo>
                  <a:lnTo>
                    <a:pt x="1784" y="0"/>
                  </a:lnTo>
                  <a:lnTo>
                    <a:pt x="1784" y="0"/>
                  </a:lnTo>
                  <a:lnTo>
                    <a:pt x="1595" y="0"/>
                  </a:lnTo>
                  <a:lnTo>
                    <a:pt x="1595" y="0"/>
                  </a:lnTo>
                  <a:lnTo>
                    <a:pt x="1406" y="0"/>
                  </a:lnTo>
                  <a:lnTo>
                    <a:pt x="1358" y="0"/>
                  </a:lnTo>
                  <a:lnTo>
                    <a:pt x="1217" y="0"/>
                  </a:lnTo>
                  <a:lnTo>
                    <a:pt x="1028" y="0"/>
                  </a:lnTo>
                  <a:lnTo>
                    <a:pt x="992" y="0"/>
                  </a:lnTo>
                  <a:lnTo>
                    <a:pt x="945" y="0"/>
                  </a:lnTo>
                  <a:lnTo>
                    <a:pt x="850" y="0"/>
                  </a:lnTo>
                  <a:lnTo>
                    <a:pt x="661" y="0"/>
                  </a:lnTo>
                  <a:lnTo>
                    <a:pt x="472" y="0"/>
                  </a:lnTo>
                  <a:lnTo>
                    <a:pt x="378" y="0"/>
                  </a:lnTo>
                  <a:lnTo>
                    <a:pt x="283" y="0"/>
                  </a:lnTo>
                  <a:lnTo>
                    <a:pt x="236" y="0"/>
                  </a:lnTo>
                  <a:lnTo>
                    <a:pt x="189" y="0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390"/>
                  </a:lnTo>
                  <a:lnTo>
                    <a:pt x="0" y="426"/>
                  </a:lnTo>
                  <a:lnTo>
                    <a:pt x="0" y="780"/>
                  </a:lnTo>
                  <a:lnTo>
                    <a:pt x="0" y="981"/>
                  </a:lnTo>
                  <a:lnTo>
                    <a:pt x="0" y="1170"/>
                  </a:lnTo>
                  <a:lnTo>
                    <a:pt x="0" y="1241"/>
                  </a:lnTo>
                  <a:lnTo>
                    <a:pt x="0" y="1560"/>
                  </a:lnTo>
                  <a:lnTo>
                    <a:pt x="0" y="1950"/>
                  </a:lnTo>
                  <a:close/>
                </a:path>
              </a:pathLst>
            </a:custGeom>
            <a:solidFill>
              <a:srgbClr val="007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1691" y="2533"/>
              <a:ext cx="472" cy="768"/>
            </a:xfrm>
            <a:custGeom>
              <a:avLst/>
              <a:gdLst/>
              <a:ahLst/>
              <a:cxnLst>
                <a:cxn ang="0">
                  <a:pos x="472" y="768"/>
                </a:cxn>
                <a:cxn ang="0">
                  <a:pos x="472" y="768"/>
                </a:cxn>
                <a:cxn ang="0">
                  <a:pos x="472" y="756"/>
                </a:cxn>
                <a:cxn ang="0">
                  <a:pos x="413" y="378"/>
                </a:cxn>
                <a:cxn ang="0">
                  <a:pos x="378" y="212"/>
                </a:cxn>
                <a:cxn ang="0">
                  <a:pos x="319" y="118"/>
                </a:cxn>
                <a:cxn ang="0">
                  <a:pos x="283" y="47"/>
                </a:cxn>
                <a:cxn ang="0">
                  <a:pos x="189" y="0"/>
                </a:cxn>
                <a:cxn ang="0">
                  <a:pos x="189" y="0"/>
                </a:cxn>
                <a:cxn ang="0">
                  <a:pos x="106" y="12"/>
                </a:cxn>
                <a:cxn ang="0">
                  <a:pos x="94" y="12"/>
                </a:cxn>
                <a:cxn ang="0">
                  <a:pos x="24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0" y="378"/>
                </a:cxn>
                <a:cxn ang="0">
                  <a:pos x="0" y="768"/>
                </a:cxn>
                <a:cxn ang="0">
                  <a:pos x="0" y="768"/>
                </a:cxn>
                <a:cxn ang="0">
                  <a:pos x="94" y="768"/>
                </a:cxn>
                <a:cxn ang="0">
                  <a:pos x="189" y="768"/>
                </a:cxn>
                <a:cxn ang="0">
                  <a:pos x="283" y="768"/>
                </a:cxn>
                <a:cxn ang="0">
                  <a:pos x="378" y="768"/>
                </a:cxn>
                <a:cxn ang="0">
                  <a:pos x="472" y="768"/>
                </a:cxn>
                <a:cxn ang="0">
                  <a:pos x="472" y="768"/>
                </a:cxn>
              </a:cxnLst>
              <a:rect l="0" t="0" r="r" b="b"/>
              <a:pathLst>
                <a:path w="472" h="768">
                  <a:moveTo>
                    <a:pt x="472" y="768"/>
                  </a:moveTo>
                  <a:lnTo>
                    <a:pt x="472" y="768"/>
                  </a:lnTo>
                  <a:lnTo>
                    <a:pt x="472" y="756"/>
                  </a:lnTo>
                  <a:lnTo>
                    <a:pt x="413" y="378"/>
                  </a:lnTo>
                  <a:lnTo>
                    <a:pt x="378" y="212"/>
                  </a:lnTo>
                  <a:lnTo>
                    <a:pt x="319" y="118"/>
                  </a:lnTo>
                  <a:lnTo>
                    <a:pt x="283" y="47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06" y="12"/>
                  </a:lnTo>
                  <a:lnTo>
                    <a:pt x="94" y="12"/>
                  </a:lnTo>
                  <a:lnTo>
                    <a:pt x="24" y="59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0" y="378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94" y="768"/>
                  </a:lnTo>
                  <a:lnTo>
                    <a:pt x="189" y="768"/>
                  </a:lnTo>
                  <a:lnTo>
                    <a:pt x="283" y="768"/>
                  </a:lnTo>
                  <a:lnTo>
                    <a:pt x="378" y="768"/>
                  </a:lnTo>
                  <a:lnTo>
                    <a:pt x="472" y="768"/>
                  </a:lnTo>
                  <a:lnTo>
                    <a:pt x="472" y="768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1691" y="1351"/>
              <a:ext cx="236" cy="426"/>
            </a:xfrm>
            <a:custGeom>
              <a:avLst/>
              <a:gdLst/>
              <a:ahLst/>
              <a:cxnLst>
                <a:cxn ang="0">
                  <a:pos x="0" y="426"/>
                </a:cxn>
                <a:cxn ang="0">
                  <a:pos x="24" y="390"/>
                </a:cxn>
                <a:cxn ang="0">
                  <a:pos x="94" y="260"/>
                </a:cxn>
                <a:cxn ang="0">
                  <a:pos x="153" y="130"/>
                </a:cxn>
                <a:cxn ang="0">
                  <a:pos x="189" y="83"/>
                </a:cxn>
                <a:cxn ang="0">
                  <a:pos x="236" y="0"/>
                </a:cxn>
                <a:cxn ang="0">
                  <a:pos x="236" y="0"/>
                </a:cxn>
                <a:cxn ang="0">
                  <a:pos x="189" y="0"/>
                </a:cxn>
                <a:cxn ang="0">
                  <a:pos x="94" y="0"/>
                </a:cxn>
                <a:cxn ang="0">
                  <a:pos x="0" y="0"/>
                </a:cxn>
                <a:cxn ang="0">
                  <a:pos x="0" y="390"/>
                </a:cxn>
                <a:cxn ang="0">
                  <a:pos x="0" y="426"/>
                </a:cxn>
              </a:cxnLst>
              <a:rect l="0" t="0" r="r" b="b"/>
              <a:pathLst>
                <a:path w="236" h="426">
                  <a:moveTo>
                    <a:pt x="0" y="426"/>
                  </a:moveTo>
                  <a:lnTo>
                    <a:pt x="24" y="390"/>
                  </a:lnTo>
                  <a:lnTo>
                    <a:pt x="94" y="260"/>
                  </a:lnTo>
                  <a:lnTo>
                    <a:pt x="153" y="130"/>
                  </a:lnTo>
                  <a:lnTo>
                    <a:pt x="189" y="83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189" y="0"/>
                  </a:lnTo>
                  <a:lnTo>
                    <a:pt x="94" y="0"/>
                  </a:lnTo>
                  <a:lnTo>
                    <a:pt x="0" y="0"/>
                  </a:lnTo>
                  <a:lnTo>
                    <a:pt x="0" y="390"/>
                  </a:lnTo>
                  <a:lnTo>
                    <a:pt x="0" y="426"/>
                  </a:lnTo>
                  <a:close/>
                </a:path>
              </a:pathLst>
            </a:custGeom>
            <a:solidFill>
              <a:srgbClr val="00D1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67"/>
            <p:cNvSpPr>
              <a:spLocks/>
            </p:cNvSpPr>
            <p:nvPr/>
          </p:nvSpPr>
          <p:spPr bwMode="auto">
            <a:xfrm>
              <a:off x="2435" y="1351"/>
              <a:ext cx="1134" cy="1950"/>
            </a:xfrm>
            <a:custGeom>
              <a:avLst/>
              <a:gdLst/>
              <a:ahLst/>
              <a:cxnLst>
                <a:cxn ang="0">
                  <a:pos x="248" y="0"/>
                </a:cxn>
                <a:cxn ang="0">
                  <a:pos x="225" y="107"/>
                </a:cxn>
                <a:cxn ang="0">
                  <a:pos x="154" y="390"/>
                </a:cxn>
                <a:cxn ang="0">
                  <a:pos x="118" y="757"/>
                </a:cxn>
                <a:cxn ang="0">
                  <a:pos x="106" y="780"/>
                </a:cxn>
                <a:cxn ang="0">
                  <a:pos x="106" y="839"/>
                </a:cxn>
                <a:cxn ang="0">
                  <a:pos x="59" y="1170"/>
                </a:cxn>
                <a:cxn ang="0">
                  <a:pos x="36" y="1406"/>
                </a:cxn>
                <a:cxn ang="0">
                  <a:pos x="24" y="1560"/>
                </a:cxn>
                <a:cxn ang="0">
                  <a:pos x="24" y="1713"/>
                </a:cxn>
                <a:cxn ang="0">
                  <a:pos x="0" y="1950"/>
                </a:cxn>
                <a:cxn ang="0">
                  <a:pos x="0" y="1950"/>
                </a:cxn>
                <a:cxn ang="0">
                  <a:pos x="106" y="1950"/>
                </a:cxn>
                <a:cxn ang="0">
                  <a:pos x="201" y="1950"/>
                </a:cxn>
                <a:cxn ang="0">
                  <a:pos x="213" y="1950"/>
                </a:cxn>
                <a:cxn ang="0">
                  <a:pos x="284" y="1950"/>
                </a:cxn>
                <a:cxn ang="0">
                  <a:pos x="390" y="1950"/>
                </a:cxn>
                <a:cxn ang="0">
                  <a:pos x="473" y="1950"/>
                </a:cxn>
                <a:cxn ang="0">
                  <a:pos x="543" y="1950"/>
                </a:cxn>
                <a:cxn ang="0">
                  <a:pos x="662" y="1950"/>
                </a:cxn>
                <a:cxn ang="0">
                  <a:pos x="685" y="1950"/>
                </a:cxn>
                <a:cxn ang="0">
                  <a:pos x="815" y="1950"/>
                </a:cxn>
                <a:cxn ang="0">
                  <a:pos x="851" y="1950"/>
                </a:cxn>
                <a:cxn ang="0">
                  <a:pos x="933" y="1950"/>
                </a:cxn>
                <a:cxn ang="0">
                  <a:pos x="1040" y="1950"/>
                </a:cxn>
                <a:cxn ang="0">
                  <a:pos x="1134" y="1950"/>
                </a:cxn>
                <a:cxn ang="0">
                  <a:pos x="1134" y="1123"/>
                </a:cxn>
                <a:cxn ang="0">
                  <a:pos x="1134" y="674"/>
                </a:cxn>
                <a:cxn ang="0">
                  <a:pos x="1134" y="225"/>
                </a:cxn>
                <a:cxn ang="0">
                  <a:pos x="1134" y="0"/>
                </a:cxn>
                <a:cxn ang="0">
                  <a:pos x="1040" y="0"/>
                </a:cxn>
                <a:cxn ang="0">
                  <a:pos x="1040" y="0"/>
                </a:cxn>
                <a:cxn ang="0">
                  <a:pos x="851" y="0"/>
                </a:cxn>
                <a:cxn ang="0">
                  <a:pos x="851" y="0"/>
                </a:cxn>
                <a:cxn ang="0">
                  <a:pos x="662" y="0"/>
                </a:cxn>
                <a:cxn ang="0">
                  <a:pos x="614" y="0"/>
                </a:cxn>
                <a:cxn ang="0">
                  <a:pos x="473" y="0"/>
                </a:cxn>
                <a:cxn ang="0">
                  <a:pos x="284" y="0"/>
                </a:cxn>
                <a:cxn ang="0">
                  <a:pos x="248" y="0"/>
                </a:cxn>
              </a:cxnLst>
              <a:rect l="0" t="0" r="r" b="b"/>
              <a:pathLst>
                <a:path w="1134" h="1950">
                  <a:moveTo>
                    <a:pt x="248" y="0"/>
                  </a:moveTo>
                  <a:lnTo>
                    <a:pt x="225" y="107"/>
                  </a:lnTo>
                  <a:lnTo>
                    <a:pt x="154" y="390"/>
                  </a:lnTo>
                  <a:lnTo>
                    <a:pt x="118" y="757"/>
                  </a:lnTo>
                  <a:lnTo>
                    <a:pt x="106" y="780"/>
                  </a:lnTo>
                  <a:lnTo>
                    <a:pt x="106" y="839"/>
                  </a:lnTo>
                  <a:lnTo>
                    <a:pt x="59" y="1170"/>
                  </a:lnTo>
                  <a:lnTo>
                    <a:pt x="36" y="1406"/>
                  </a:lnTo>
                  <a:lnTo>
                    <a:pt x="24" y="1560"/>
                  </a:lnTo>
                  <a:lnTo>
                    <a:pt x="24" y="1713"/>
                  </a:lnTo>
                  <a:lnTo>
                    <a:pt x="0" y="1950"/>
                  </a:lnTo>
                  <a:lnTo>
                    <a:pt x="0" y="1950"/>
                  </a:lnTo>
                  <a:lnTo>
                    <a:pt x="106" y="1950"/>
                  </a:lnTo>
                  <a:lnTo>
                    <a:pt x="201" y="1950"/>
                  </a:lnTo>
                  <a:lnTo>
                    <a:pt x="213" y="1950"/>
                  </a:lnTo>
                  <a:lnTo>
                    <a:pt x="284" y="1950"/>
                  </a:lnTo>
                  <a:lnTo>
                    <a:pt x="390" y="1950"/>
                  </a:lnTo>
                  <a:lnTo>
                    <a:pt x="473" y="1950"/>
                  </a:lnTo>
                  <a:lnTo>
                    <a:pt x="543" y="1950"/>
                  </a:lnTo>
                  <a:lnTo>
                    <a:pt x="662" y="1950"/>
                  </a:lnTo>
                  <a:lnTo>
                    <a:pt x="685" y="1950"/>
                  </a:lnTo>
                  <a:lnTo>
                    <a:pt x="815" y="1950"/>
                  </a:lnTo>
                  <a:lnTo>
                    <a:pt x="851" y="1950"/>
                  </a:lnTo>
                  <a:lnTo>
                    <a:pt x="933" y="1950"/>
                  </a:lnTo>
                  <a:lnTo>
                    <a:pt x="1040" y="1950"/>
                  </a:lnTo>
                  <a:lnTo>
                    <a:pt x="1134" y="1950"/>
                  </a:lnTo>
                  <a:lnTo>
                    <a:pt x="1134" y="1123"/>
                  </a:lnTo>
                  <a:lnTo>
                    <a:pt x="1134" y="674"/>
                  </a:lnTo>
                  <a:lnTo>
                    <a:pt x="1134" y="225"/>
                  </a:lnTo>
                  <a:lnTo>
                    <a:pt x="1134" y="0"/>
                  </a:lnTo>
                  <a:lnTo>
                    <a:pt x="1040" y="0"/>
                  </a:lnTo>
                  <a:lnTo>
                    <a:pt x="1040" y="0"/>
                  </a:lnTo>
                  <a:lnTo>
                    <a:pt x="851" y="0"/>
                  </a:lnTo>
                  <a:lnTo>
                    <a:pt x="851" y="0"/>
                  </a:lnTo>
                  <a:lnTo>
                    <a:pt x="662" y="0"/>
                  </a:lnTo>
                  <a:lnTo>
                    <a:pt x="614" y="0"/>
                  </a:lnTo>
                  <a:lnTo>
                    <a:pt x="473" y="0"/>
                  </a:lnTo>
                  <a:lnTo>
                    <a:pt x="284" y="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00D1D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68"/>
            <p:cNvSpPr>
              <a:spLocks/>
            </p:cNvSpPr>
            <p:nvPr/>
          </p:nvSpPr>
          <p:spPr bwMode="auto">
            <a:xfrm>
              <a:off x="2648" y="1351"/>
              <a:ext cx="921" cy="1950"/>
            </a:xfrm>
            <a:custGeom>
              <a:avLst/>
              <a:gdLst/>
              <a:ahLst/>
              <a:cxnLst>
                <a:cxn ang="0">
                  <a:pos x="0" y="1950"/>
                </a:cxn>
                <a:cxn ang="0">
                  <a:pos x="35" y="1725"/>
                </a:cxn>
                <a:cxn ang="0">
                  <a:pos x="59" y="1560"/>
                </a:cxn>
                <a:cxn ang="0">
                  <a:pos x="59" y="1524"/>
                </a:cxn>
                <a:cxn ang="0">
                  <a:pos x="71" y="1442"/>
                </a:cxn>
                <a:cxn ang="0">
                  <a:pos x="106" y="1229"/>
                </a:cxn>
                <a:cxn ang="0">
                  <a:pos x="118" y="1170"/>
                </a:cxn>
                <a:cxn ang="0">
                  <a:pos x="153" y="1016"/>
                </a:cxn>
                <a:cxn ang="0">
                  <a:pos x="189" y="780"/>
                </a:cxn>
                <a:cxn ang="0">
                  <a:pos x="260" y="497"/>
                </a:cxn>
                <a:cxn ang="0">
                  <a:pos x="283" y="390"/>
                </a:cxn>
                <a:cxn ang="0">
                  <a:pos x="330" y="248"/>
                </a:cxn>
                <a:cxn ang="0">
                  <a:pos x="401" y="0"/>
                </a:cxn>
                <a:cxn ang="0">
                  <a:pos x="401" y="0"/>
                </a:cxn>
                <a:cxn ang="0">
                  <a:pos x="449" y="0"/>
                </a:cxn>
                <a:cxn ang="0">
                  <a:pos x="638" y="0"/>
                </a:cxn>
                <a:cxn ang="0">
                  <a:pos x="638" y="0"/>
                </a:cxn>
                <a:cxn ang="0">
                  <a:pos x="827" y="0"/>
                </a:cxn>
                <a:cxn ang="0">
                  <a:pos x="827" y="0"/>
                </a:cxn>
                <a:cxn ang="0">
                  <a:pos x="921" y="0"/>
                </a:cxn>
                <a:cxn ang="0">
                  <a:pos x="921" y="225"/>
                </a:cxn>
                <a:cxn ang="0">
                  <a:pos x="921" y="674"/>
                </a:cxn>
                <a:cxn ang="0">
                  <a:pos x="921" y="1123"/>
                </a:cxn>
                <a:cxn ang="0">
                  <a:pos x="921" y="1950"/>
                </a:cxn>
                <a:cxn ang="0">
                  <a:pos x="827" y="1950"/>
                </a:cxn>
                <a:cxn ang="0">
                  <a:pos x="720" y="1950"/>
                </a:cxn>
                <a:cxn ang="0">
                  <a:pos x="638" y="1950"/>
                </a:cxn>
                <a:cxn ang="0">
                  <a:pos x="602" y="1950"/>
                </a:cxn>
                <a:cxn ang="0">
                  <a:pos x="472" y="1950"/>
                </a:cxn>
                <a:cxn ang="0">
                  <a:pos x="449" y="1950"/>
                </a:cxn>
                <a:cxn ang="0">
                  <a:pos x="330" y="1950"/>
                </a:cxn>
                <a:cxn ang="0">
                  <a:pos x="260" y="1950"/>
                </a:cxn>
                <a:cxn ang="0">
                  <a:pos x="177" y="1950"/>
                </a:cxn>
                <a:cxn ang="0">
                  <a:pos x="71" y="1950"/>
                </a:cxn>
                <a:cxn ang="0">
                  <a:pos x="0" y="1950"/>
                </a:cxn>
              </a:cxnLst>
              <a:rect l="0" t="0" r="r" b="b"/>
              <a:pathLst>
                <a:path w="921" h="1950">
                  <a:moveTo>
                    <a:pt x="0" y="1950"/>
                  </a:moveTo>
                  <a:lnTo>
                    <a:pt x="35" y="1725"/>
                  </a:lnTo>
                  <a:lnTo>
                    <a:pt x="59" y="1560"/>
                  </a:lnTo>
                  <a:lnTo>
                    <a:pt x="59" y="1524"/>
                  </a:lnTo>
                  <a:lnTo>
                    <a:pt x="71" y="1442"/>
                  </a:lnTo>
                  <a:lnTo>
                    <a:pt x="106" y="1229"/>
                  </a:lnTo>
                  <a:lnTo>
                    <a:pt x="118" y="1170"/>
                  </a:lnTo>
                  <a:lnTo>
                    <a:pt x="153" y="1016"/>
                  </a:lnTo>
                  <a:lnTo>
                    <a:pt x="189" y="780"/>
                  </a:lnTo>
                  <a:lnTo>
                    <a:pt x="260" y="497"/>
                  </a:lnTo>
                  <a:lnTo>
                    <a:pt x="283" y="390"/>
                  </a:lnTo>
                  <a:lnTo>
                    <a:pt x="330" y="248"/>
                  </a:lnTo>
                  <a:lnTo>
                    <a:pt x="401" y="0"/>
                  </a:lnTo>
                  <a:lnTo>
                    <a:pt x="401" y="0"/>
                  </a:lnTo>
                  <a:lnTo>
                    <a:pt x="449" y="0"/>
                  </a:lnTo>
                  <a:lnTo>
                    <a:pt x="638" y="0"/>
                  </a:lnTo>
                  <a:lnTo>
                    <a:pt x="638" y="0"/>
                  </a:lnTo>
                  <a:lnTo>
                    <a:pt x="827" y="0"/>
                  </a:lnTo>
                  <a:lnTo>
                    <a:pt x="827" y="0"/>
                  </a:lnTo>
                  <a:lnTo>
                    <a:pt x="921" y="0"/>
                  </a:lnTo>
                  <a:lnTo>
                    <a:pt x="921" y="225"/>
                  </a:lnTo>
                  <a:lnTo>
                    <a:pt x="921" y="674"/>
                  </a:lnTo>
                  <a:lnTo>
                    <a:pt x="921" y="1123"/>
                  </a:lnTo>
                  <a:lnTo>
                    <a:pt x="921" y="1950"/>
                  </a:lnTo>
                  <a:lnTo>
                    <a:pt x="827" y="1950"/>
                  </a:lnTo>
                  <a:lnTo>
                    <a:pt x="720" y="1950"/>
                  </a:lnTo>
                  <a:lnTo>
                    <a:pt x="638" y="1950"/>
                  </a:lnTo>
                  <a:lnTo>
                    <a:pt x="602" y="1950"/>
                  </a:lnTo>
                  <a:lnTo>
                    <a:pt x="472" y="1950"/>
                  </a:lnTo>
                  <a:lnTo>
                    <a:pt x="449" y="1950"/>
                  </a:lnTo>
                  <a:lnTo>
                    <a:pt x="330" y="1950"/>
                  </a:lnTo>
                  <a:lnTo>
                    <a:pt x="260" y="1950"/>
                  </a:lnTo>
                  <a:lnTo>
                    <a:pt x="177" y="1950"/>
                  </a:lnTo>
                  <a:lnTo>
                    <a:pt x="71" y="1950"/>
                  </a:lnTo>
                  <a:lnTo>
                    <a:pt x="0" y="1950"/>
                  </a:lnTo>
                  <a:close/>
                </a:path>
              </a:pathLst>
            </a:custGeom>
            <a:solidFill>
              <a:srgbClr val="00CF8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69"/>
            <p:cNvSpPr>
              <a:spLocks/>
            </p:cNvSpPr>
            <p:nvPr/>
          </p:nvSpPr>
          <p:spPr bwMode="auto">
            <a:xfrm>
              <a:off x="2825" y="1351"/>
              <a:ext cx="744" cy="1950"/>
            </a:xfrm>
            <a:custGeom>
              <a:avLst/>
              <a:gdLst/>
              <a:ahLst/>
              <a:cxnLst>
                <a:cxn ang="0">
                  <a:pos x="461" y="0"/>
                </a:cxn>
                <a:cxn ang="0">
                  <a:pos x="461" y="12"/>
                </a:cxn>
                <a:cxn ang="0">
                  <a:pos x="342" y="390"/>
                </a:cxn>
                <a:cxn ang="0">
                  <a:pos x="272" y="638"/>
                </a:cxn>
                <a:cxn ang="0">
                  <a:pos x="236" y="780"/>
                </a:cxn>
                <a:cxn ang="0">
                  <a:pos x="201" y="922"/>
                </a:cxn>
                <a:cxn ang="0">
                  <a:pos x="142" y="1170"/>
                </a:cxn>
                <a:cxn ang="0">
                  <a:pos x="118" y="1253"/>
                </a:cxn>
                <a:cxn ang="0">
                  <a:pos x="83" y="1477"/>
                </a:cxn>
                <a:cxn ang="0">
                  <a:pos x="71" y="1536"/>
                </a:cxn>
                <a:cxn ang="0">
                  <a:pos x="71" y="1560"/>
                </a:cxn>
                <a:cxn ang="0">
                  <a:pos x="59" y="1607"/>
                </a:cxn>
                <a:cxn ang="0">
                  <a:pos x="0" y="1950"/>
                </a:cxn>
                <a:cxn ang="0">
                  <a:pos x="0" y="1950"/>
                </a:cxn>
                <a:cxn ang="0">
                  <a:pos x="83" y="1950"/>
                </a:cxn>
                <a:cxn ang="0">
                  <a:pos x="153" y="1950"/>
                </a:cxn>
                <a:cxn ang="0">
                  <a:pos x="272" y="1950"/>
                </a:cxn>
                <a:cxn ang="0">
                  <a:pos x="295" y="1950"/>
                </a:cxn>
                <a:cxn ang="0">
                  <a:pos x="425" y="1950"/>
                </a:cxn>
                <a:cxn ang="0">
                  <a:pos x="461" y="1950"/>
                </a:cxn>
                <a:cxn ang="0">
                  <a:pos x="543" y="1950"/>
                </a:cxn>
                <a:cxn ang="0">
                  <a:pos x="650" y="1950"/>
                </a:cxn>
                <a:cxn ang="0">
                  <a:pos x="744" y="1950"/>
                </a:cxn>
                <a:cxn ang="0">
                  <a:pos x="744" y="1123"/>
                </a:cxn>
                <a:cxn ang="0">
                  <a:pos x="744" y="674"/>
                </a:cxn>
                <a:cxn ang="0">
                  <a:pos x="744" y="225"/>
                </a:cxn>
                <a:cxn ang="0">
                  <a:pos x="744" y="0"/>
                </a:cxn>
                <a:cxn ang="0">
                  <a:pos x="650" y="0"/>
                </a:cxn>
                <a:cxn ang="0">
                  <a:pos x="650" y="0"/>
                </a:cxn>
                <a:cxn ang="0">
                  <a:pos x="461" y="0"/>
                </a:cxn>
              </a:cxnLst>
              <a:rect l="0" t="0" r="r" b="b"/>
              <a:pathLst>
                <a:path w="744" h="1950">
                  <a:moveTo>
                    <a:pt x="461" y="0"/>
                  </a:moveTo>
                  <a:lnTo>
                    <a:pt x="461" y="12"/>
                  </a:lnTo>
                  <a:lnTo>
                    <a:pt x="342" y="390"/>
                  </a:lnTo>
                  <a:lnTo>
                    <a:pt x="272" y="638"/>
                  </a:lnTo>
                  <a:lnTo>
                    <a:pt x="236" y="780"/>
                  </a:lnTo>
                  <a:lnTo>
                    <a:pt x="201" y="922"/>
                  </a:lnTo>
                  <a:lnTo>
                    <a:pt x="142" y="1170"/>
                  </a:lnTo>
                  <a:lnTo>
                    <a:pt x="118" y="1253"/>
                  </a:lnTo>
                  <a:lnTo>
                    <a:pt x="83" y="1477"/>
                  </a:lnTo>
                  <a:lnTo>
                    <a:pt x="71" y="1536"/>
                  </a:lnTo>
                  <a:lnTo>
                    <a:pt x="71" y="1560"/>
                  </a:lnTo>
                  <a:lnTo>
                    <a:pt x="59" y="1607"/>
                  </a:lnTo>
                  <a:lnTo>
                    <a:pt x="0" y="1950"/>
                  </a:lnTo>
                  <a:lnTo>
                    <a:pt x="0" y="1950"/>
                  </a:lnTo>
                  <a:lnTo>
                    <a:pt x="83" y="1950"/>
                  </a:lnTo>
                  <a:lnTo>
                    <a:pt x="153" y="1950"/>
                  </a:lnTo>
                  <a:lnTo>
                    <a:pt x="272" y="1950"/>
                  </a:lnTo>
                  <a:lnTo>
                    <a:pt x="295" y="1950"/>
                  </a:lnTo>
                  <a:lnTo>
                    <a:pt x="425" y="1950"/>
                  </a:lnTo>
                  <a:lnTo>
                    <a:pt x="461" y="1950"/>
                  </a:lnTo>
                  <a:lnTo>
                    <a:pt x="543" y="1950"/>
                  </a:lnTo>
                  <a:lnTo>
                    <a:pt x="650" y="1950"/>
                  </a:lnTo>
                  <a:lnTo>
                    <a:pt x="744" y="1950"/>
                  </a:lnTo>
                  <a:lnTo>
                    <a:pt x="744" y="1123"/>
                  </a:lnTo>
                  <a:lnTo>
                    <a:pt x="744" y="674"/>
                  </a:lnTo>
                  <a:lnTo>
                    <a:pt x="744" y="225"/>
                  </a:lnTo>
                  <a:lnTo>
                    <a:pt x="744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461" y="0"/>
                  </a:lnTo>
                  <a:close/>
                </a:path>
              </a:pathLst>
            </a:custGeom>
            <a:solidFill>
              <a:srgbClr val="00D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70"/>
            <p:cNvSpPr>
              <a:spLocks/>
            </p:cNvSpPr>
            <p:nvPr/>
          </p:nvSpPr>
          <p:spPr bwMode="auto">
            <a:xfrm>
              <a:off x="2978" y="1351"/>
              <a:ext cx="591" cy="1950"/>
            </a:xfrm>
            <a:custGeom>
              <a:avLst/>
              <a:gdLst/>
              <a:ahLst/>
              <a:cxnLst>
                <a:cxn ang="0">
                  <a:pos x="497" y="0"/>
                </a:cxn>
                <a:cxn ang="0">
                  <a:pos x="497" y="24"/>
                </a:cxn>
                <a:cxn ang="0">
                  <a:pos x="367" y="390"/>
                </a:cxn>
                <a:cxn ang="0">
                  <a:pos x="308" y="627"/>
                </a:cxn>
                <a:cxn ang="0">
                  <a:pos x="260" y="780"/>
                </a:cxn>
                <a:cxn ang="0">
                  <a:pos x="213" y="969"/>
                </a:cxn>
                <a:cxn ang="0">
                  <a:pos x="166" y="1170"/>
                </a:cxn>
                <a:cxn ang="0">
                  <a:pos x="142" y="1229"/>
                </a:cxn>
                <a:cxn ang="0">
                  <a:pos x="119" y="1371"/>
                </a:cxn>
                <a:cxn ang="0">
                  <a:pos x="83" y="1501"/>
                </a:cxn>
                <a:cxn ang="0">
                  <a:pos x="83" y="1560"/>
                </a:cxn>
                <a:cxn ang="0">
                  <a:pos x="48" y="1702"/>
                </a:cxn>
                <a:cxn ang="0">
                  <a:pos x="0" y="1950"/>
                </a:cxn>
                <a:cxn ang="0">
                  <a:pos x="0" y="1950"/>
                </a:cxn>
                <a:cxn ang="0">
                  <a:pos x="119" y="1950"/>
                </a:cxn>
                <a:cxn ang="0">
                  <a:pos x="142" y="1950"/>
                </a:cxn>
                <a:cxn ang="0">
                  <a:pos x="272" y="1950"/>
                </a:cxn>
                <a:cxn ang="0">
                  <a:pos x="308" y="1950"/>
                </a:cxn>
                <a:cxn ang="0">
                  <a:pos x="390" y="1950"/>
                </a:cxn>
                <a:cxn ang="0">
                  <a:pos x="497" y="1950"/>
                </a:cxn>
                <a:cxn ang="0">
                  <a:pos x="591" y="1950"/>
                </a:cxn>
                <a:cxn ang="0">
                  <a:pos x="591" y="1123"/>
                </a:cxn>
                <a:cxn ang="0">
                  <a:pos x="591" y="674"/>
                </a:cxn>
                <a:cxn ang="0">
                  <a:pos x="591" y="225"/>
                </a:cxn>
                <a:cxn ang="0">
                  <a:pos x="591" y="0"/>
                </a:cxn>
                <a:cxn ang="0">
                  <a:pos x="497" y="0"/>
                </a:cxn>
              </a:cxnLst>
              <a:rect l="0" t="0" r="r" b="b"/>
              <a:pathLst>
                <a:path w="591" h="1950">
                  <a:moveTo>
                    <a:pt x="497" y="0"/>
                  </a:moveTo>
                  <a:lnTo>
                    <a:pt x="497" y="24"/>
                  </a:lnTo>
                  <a:lnTo>
                    <a:pt x="367" y="390"/>
                  </a:lnTo>
                  <a:lnTo>
                    <a:pt x="308" y="627"/>
                  </a:lnTo>
                  <a:lnTo>
                    <a:pt x="260" y="780"/>
                  </a:lnTo>
                  <a:lnTo>
                    <a:pt x="213" y="969"/>
                  </a:lnTo>
                  <a:lnTo>
                    <a:pt x="166" y="1170"/>
                  </a:lnTo>
                  <a:lnTo>
                    <a:pt x="142" y="1229"/>
                  </a:lnTo>
                  <a:lnTo>
                    <a:pt x="119" y="1371"/>
                  </a:lnTo>
                  <a:lnTo>
                    <a:pt x="83" y="1501"/>
                  </a:lnTo>
                  <a:lnTo>
                    <a:pt x="83" y="1560"/>
                  </a:lnTo>
                  <a:lnTo>
                    <a:pt x="48" y="1702"/>
                  </a:lnTo>
                  <a:lnTo>
                    <a:pt x="0" y="1950"/>
                  </a:lnTo>
                  <a:lnTo>
                    <a:pt x="0" y="1950"/>
                  </a:lnTo>
                  <a:lnTo>
                    <a:pt x="119" y="1950"/>
                  </a:lnTo>
                  <a:lnTo>
                    <a:pt x="142" y="1950"/>
                  </a:lnTo>
                  <a:lnTo>
                    <a:pt x="272" y="1950"/>
                  </a:lnTo>
                  <a:lnTo>
                    <a:pt x="308" y="1950"/>
                  </a:lnTo>
                  <a:lnTo>
                    <a:pt x="390" y="1950"/>
                  </a:lnTo>
                  <a:lnTo>
                    <a:pt x="497" y="1950"/>
                  </a:lnTo>
                  <a:lnTo>
                    <a:pt x="591" y="1950"/>
                  </a:lnTo>
                  <a:lnTo>
                    <a:pt x="591" y="1123"/>
                  </a:lnTo>
                  <a:lnTo>
                    <a:pt x="591" y="674"/>
                  </a:lnTo>
                  <a:lnTo>
                    <a:pt x="591" y="225"/>
                  </a:lnTo>
                  <a:lnTo>
                    <a:pt x="591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BAEF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71"/>
            <p:cNvSpPr>
              <a:spLocks/>
            </p:cNvSpPr>
            <p:nvPr/>
          </p:nvSpPr>
          <p:spPr bwMode="auto">
            <a:xfrm>
              <a:off x="3120" y="1576"/>
              <a:ext cx="449" cy="1725"/>
            </a:xfrm>
            <a:custGeom>
              <a:avLst/>
              <a:gdLst/>
              <a:ahLst/>
              <a:cxnLst>
                <a:cxn ang="0">
                  <a:pos x="449" y="0"/>
                </a:cxn>
                <a:cxn ang="0">
                  <a:pos x="402" y="153"/>
                </a:cxn>
                <a:cxn ang="0">
                  <a:pos x="355" y="307"/>
                </a:cxn>
                <a:cxn ang="0">
                  <a:pos x="272" y="555"/>
                </a:cxn>
                <a:cxn ang="0">
                  <a:pos x="189" y="898"/>
                </a:cxn>
                <a:cxn ang="0">
                  <a:pos x="177" y="945"/>
                </a:cxn>
                <a:cxn ang="0">
                  <a:pos x="166" y="957"/>
                </a:cxn>
                <a:cxn ang="0">
                  <a:pos x="166" y="992"/>
                </a:cxn>
                <a:cxn ang="0">
                  <a:pos x="107" y="1205"/>
                </a:cxn>
                <a:cxn ang="0">
                  <a:pos x="83" y="1335"/>
                </a:cxn>
                <a:cxn ang="0">
                  <a:pos x="24" y="1642"/>
                </a:cxn>
                <a:cxn ang="0">
                  <a:pos x="0" y="1725"/>
                </a:cxn>
                <a:cxn ang="0">
                  <a:pos x="0" y="1725"/>
                </a:cxn>
                <a:cxn ang="0">
                  <a:pos x="130" y="1725"/>
                </a:cxn>
                <a:cxn ang="0">
                  <a:pos x="166" y="1725"/>
                </a:cxn>
                <a:cxn ang="0">
                  <a:pos x="248" y="1725"/>
                </a:cxn>
                <a:cxn ang="0">
                  <a:pos x="355" y="1725"/>
                </a:cxn>
                <a:cxn ang="0">
                  <a:pos x="449" y="1725"/>
                </a:cxn>
                <a:cxn ang="0">
                  <a:pos x="449" y="898"/>
                </a:cxn>
                <a:cxn ang="0">
                  <a:pos x="449" y="449"/>
                </a:cxn>
                <a:cxn ang="0">
                  <a:pos x="449" y="0"/>
                </a:cxn>
              </a:cxnLst>
              <a:rect l="0" t="0" r="r" b="b"/>
              <a:pathLst>
                <a:path w="449" h="1725">
                  <a:moveTo>
                    <a:pt x="449" y="0"/>
                  </a:moveTo>
                  <a:lnTo>
                    <a:pt x="402" y="153"/>
                  </a:lnTo>
                  <a:lnTo>
                    <a:pt x="355" y="307"/>
                  </a:lnTo>
                  <a:lnTo>
                    <a:pt x="272" y="555"/>
                  </a:lnTo>
                  <a:lnTo>
                    <a:pt x="189" y="898"/>
                  </a:lnTo>
                  <a:lnTo>
                    <a:pt x="177" y="945"/>
                  </a:lnTo>
                  <a:lnTo>
                    <a:pt x="166" y="957"/>
                  </a:lnTo>
                  <a:lnTo>
                    <a:pt x="166" y="992"/>
                  </a:lnTo>
                  <a:lnTo>
                    <a:pt x="107" y="1205"/>
                  </a:lnTo>
                  <a:lnTo>
                    <a:pt x="83" y="1335"/>
                  </a:lnTo>
                  <a:lnTo>
                    <a:pt x="24" y="1642"/>
                  </a:lnTo>
                  <a:lnTo>
                    <a:pt x="0" y="1725"/>
                  </a:lnTo>
                  <a:lnTo>
                    <a:pt x="0" y="1725"/>
                  </a:lnTo>
                  <a:lnTo>
                    <a:pt x="130" y="1725"/>
                  </a:lnTo>
                  <a:lnTo>
                    <a:pt x="166" y="1725"/>
                  </a:lnTo>
                  <a:lnTo>
                    <a:pt x="248" y="1725"/>
                  </a:lnTo>
                  <a:lnTo>
                    <a:pt x="355" y="1725"/>
                  </a:lnTo>
                  <a:lnTo>
                    <a:pt x="449" y="1725"/>
                  </a:lnTo>
                  <a:lnTo>
                    <a:pt x="449" y="898"/>
                  </a:lnTo>
                  <a:lnTo>
                    <a:pt x="449" y="449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F2F2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72"/>
            <p:cNvSpPr>
              <a:spLocks/>
            </p:cNvSpPr>
            <p:nvPr/>
          </p:nvSpPr>
          <p:spPr bwMode="auto">
            <a:xfrm>
              <a:off x="3250" y="2025"/>
              <a:ext cx="319" cy="1276"/>
            </a:xfrm>
            <a:custGeom>
              <a:avLst/>
              <a:gdLst/>
              <a:ahLst/>
              <a:cxnLst>
                <a:cxn ang="0">
                  <a:pos x="319" y="0"/>
                </a:cxn>
                <a:cxn ang="0">
                  <a:pos x="236" y="283"/>
                </a:cxn>
                <a:cxn ang="0">
                  <a:pos x="225" y="342"/>
                </a:cxn>
                <a:cxn ang="0">
                  <a:pos x="177" y="496"/>
                </a:cxn>
                <a:cxn ang="0">
                  <a:pos x="130" y="685"/>
                </a:cxn>
                <a:cxn ang="0">
                  <a:pos x="83" y="886"/>
                </a:cxn>
                <a:cxn ang="0">
                  <a:pos x="36" y="1099"/>
                </a:cxn>
                <a:cxn ang="0">
                  <a:pos x="0" y="1276"/>
                </a:cxn>
                <a:cxn ang="0">
                  <a:pos x="0" y="1276"/>
                </a:cxn>
                <a:cxn ang="0">
                  <a:pos x="36" y="1276"/>
                </a:cxn>
                <a:cxn ang="0">
                  <a:pos x="118" y="1276"/>
                </a:cxn>
                <a:cxn ang="0">
                  <a:pos x="225" y="1276"/>
                </a:cxn>
                <a:cxn ang="0">
                  <a:pos x="319" y="1276"/>
                </a:cxn>
                <a:cxn ang="0">
                  <a:pos x="319" y="449"/>
                </a:cxn>
                <a:cxn ang="0">
                  <a:pos x="319" y="0"/>
                </a:cxn>
              </a:cxnLst>
              <a:rect l="0" t="0" r="r" b="b"/>
              <a:pathLst>
                <a:path w="319" h="1276">
                  <a:moveTo>
                    <a:pt x="319" y="0"/>
                  </a:moveTo>
                  <a:lnTo>
                    <a:pt x="236" y="283"/>
                  </a:lnTo>
                  <a:lnTo>
                    <a:pt x="225" y="342"/>
                  </a:lnTo>
                  <a:lnTo>
                    <a:pt x="177" y="496"/>
                  </a:lnTo>
                  <a:lnTo>
                    <a:pt x="130" y="685"/>
                  </a:lnTo>
                  <a:lnTo>
                    <a:pt x="83" y="886"/>
                  </a:lnTo>
                  <a:lnTo>
                    <a:pt x="36" y="1099"/>
                  </a:lnTo>
                  <a:lnTo>
                    <a:pt x="0" y="1276"/>
                  </a:lnTo>
                  <a:lnTo>
                    <a:pt x="0" y="1276"/>
                  </a:lnTo>
                  <a:lnTo>
                    <a:pt x="36" y="1276"/>
                  </a:lnTo>
                  <a:lnTo>
                    <a:pt x="118" y="1276"/>
                  </a:lnTo>
                  <a:lnTo>
                    <a:pt x="225" y="1276"/>
                  </a:lnTo>
                  <a:lnTo>
                    <a:pt x="319" y="1276"/>
                  </a:lnTo>
                  <a:lnTo>
                    <a:pt x="319" y="449"/>
                  </a:lnTo>
                  <a:lnTo>
                    <a:pt x="319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73"/>
            <p:cNvSpPr>
              <a:spLocks/>
            </p:cNvSpPr>
            <p:nvPr/>
          </p:nvSpPr>
          <p:spPr bwMode="auto">
            <a:xfrm>
              <a:off x="3368" y="2474"/>
              <a:ext cx="201" cy="827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42" y="177"/>
                </a:cxn>
                <a:cxn ang="0">
                  <a:pos x="130" y="260"/>
                </a:cxn>
                <a:cxn ang="0">
                  <a:pos x="107" y="378"/>
                </a:cxn>
                <a:cxn ang="0">
                  <a:pos x="95" y="413"/>
                </a:cxn>
                <a:cxn ang="0">
                  <a:pos x="83" y="437"/>
                </a:cxn>
                <a:cxn ang="0">
                  <a:pos x="71" y="496"/>
                </a:cxn>
                <a:cxn ang="0">
                  <a:pos x="0" y="827"/>
                </a:cxn>
                <a:cxn ang="0">
                  <a:pos x="0" y="827"/>
                </a:cxn>
                <a:cxn ang="0">
                  <a:pos x="107" y="827"/>
                </a:cxn>
                <a:cxn ang="0">
                  <a:pos x="201" y="827"/>
                </a:cxn>
                <a:cxn ang="0">
                  <a:pos x="201" y="0"/>
                </a:cxn>
              </a:cxnLst>
              <a:rect l="0" t="0" r="r" b="b"/>
              <a:pathLst>
                <a:path w="201" h="827">
                  <a:moveTo>
                    <a:pt x="201" y="0"/>
                  </a:moveTo>
                  <a:lnTo>
                    <a:pt x="142" y="177"/>
                  </a:lnTo>
                  <a:lnTo>
                    <a:pt x="130" y="260"/>
                  </a:lnTo>
                  <a:lnTo>
                    <a:pt x="107" y="378"/>
                  </a:lnTo>
                  <a:lnTo>
                    <a:pt x="95" y="413"/>
                  </a:lnTo>
                  <a:lnTo>
                    <a:pt x="83" y="437"/>
                  </a:lnTo>
                  <a:lnTo>
                    <a:pt x="71" y="496"/>
                  </a:lnTo>
                  <a:lnTo>
                    <a:pt x="0" y="827"/>
                  </a:lnTo>
                  <a:lnTo>
                    <a:pt x="0" y="827"/>
                  </a:lnTo>
                  <a:lnTo>
                    <a:pt x="107" y="827"/>
                  </a:lnTo>
                  <a:lnTo>
                    <a:pt x="201" y="827"/>
                  </a:lnTo>
                  <a:lnTo>
                    <a:pt x="201" y="0"/>
                  </a:lnTo>
                  <a:close/>
                </a:path>
              </a:pathLst>
            </a:custGeom>
            <a:solidFill>
              <a:srgbClr val="C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1691" y="331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>
              <a:off x="1785" y="331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>
              <a:off x="1880" y="331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1974" y="331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>
              <a:off x="2069" y="331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2163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2352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>
              <a:off x="2541" y="331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Line 82"/>
            <p:cNvSpPr>
              <a:spLocks noChangeShapeType="1"/>
            </p:cNvSpPr>
            <p:nvPr/>
          </p:nvSpPr>
          <p:spPr bwMode="auto">
            <a:xfrm>
              <a:off x="2636" y="3313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Line 83"/>
            <p:cNvSpPr>
              <a:spLocks noChangeShapeType="1"/>
            </p:cNvSpPr>
            <p:nvPr/>
          </p:nvSpPr>
          <p:spPr bwMode="auto">
            <a:xfrm>
              <a:off x="2719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8" name="Line 84"/>
            <p:cNvSpPr>
              <a:spLocks noChangeShapeType="1"/>
            </p:cNvSpPr>
            <p:nvPr/>
          </p:nvSpPr>
          <p:spPr bwMode="auto">
            <a:xfrm>
              <a:off x="2908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9" name="Line 85"/>
            <p:cNvSpPr>
              <a:spLocks noChangeShapeType="1"/>
            </p:cNvSpPr>
            <p:nvPr/>
          </p:nvSpPr>
          <p:spPr bwMode="auto">
            <a:xfrm>
              <a:off x="3097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3286" y="331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Line 87"/>
            <p:cNvSpPr>
              <a:spLocks noChangeShapeType="1"/>
            </p:cNvSpPr>
            <p:nvPr/>
          </p:nvSpPr>
          <p:spPr bwMode="auto">
            <a:xfrm>
              <a:off x="3475" y="331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 flipV="1">
              <a:off x="3569" y="1363"/>
              <a:ext cx="1" cy="19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Line 89"/>
            <p:cNvSpPr>
              <a:spLocks noChangeShapeType="1"/>
            </p:cNvSpPr>
            <p:nvPr/>
          </p:nvSpPr>
          <p:spPr bwMode="auto">
            <a:xfrm flipH="1">
              <a:off x="3475" y="136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 flipH="1">
              <a:off x="3286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Line 91"/>
            <p:cNvSpPr>
              <a:spLocks noChangeShapeType="1"/>
            </p:cNvSpPr>
            <p:nvPr/>
          </p:nvSpPr>
          <p:spPr bwMode="auto">
            <a:xfrm flipH="1">
              <a:off x="3097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 flipH="1">
              <a:off x="2908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Line 93"/>
            <p:cNvSpPr>
              <a:spLocks noChangeShapeType="1"/>
            </p:cNvSpPr>
            <p:nvPr/>
          </p:nvSpPr>
          <p:spPr bwMode="auto">
            <a:xfrm flipH="1">
              <a:off x="2719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Line 94"/>
            <p:cNvSpPr>
              <a:spLocks noChangeShapeType="1"/>
            </p:cNvSpPr>
            <p:nvPr/>
          </p:nvSpPr>
          <p:spPr bwMode="auto">
            <a:xfrm flipH="1">
              <a:off x="2636" y="1363"/>
              <a:ext cx="8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Line 95"/>
            <p:cNvSpPr>
              <a:spLocks noChangeShapeType="1"/>
            </p:cNvSpPr>
            <p:nvPr/>
          </p:nvSpPr>
          <p:spPr bwMode="auto">
            <a:xfrm flipH="1">
              <a:off x="2541" y="136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Line 96"/>
            <p:cNvSpPr>
              <a:spLocks noChangeShapeType="1"/>
            </p:cNvSpPr>
            <p:nvPr/>
          </p:nvSpPr>
          <p:spPr bwMode="auto">
            <a:xfrm flipH="1">
              <a:off x="2352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Line 97"/>
            <p:cNvSpPr>
              <a:spLocks noChangeShapeType="1"/>
            </p:cNvSpPr>
            <p:nvPr/>
          </p:nvSpPr>
          <p:spPr bwMode="auto">
            <a:xfrm flipH="1">
              <a:off x="2163" y="1363"/>
              <a:ext cx="18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Line 98"/>
            <p:cNvSpPr>
              <a:spLocks noChangeShapeType="1"/>
            </p:cNvSpPr>
            <p:nvPr/>
          </p:nvSpPr>
          <p:spPr bwMode="auto">
            <a:xfrm flipH="1">
              <a:off x="2069" y="136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Line 99"/>
            <p:cNvSpPr>
              <a:spLocks noChangeShapeType="1"/>
            </p:cNvSpPr>
            <p:nvPr/>
          </p:nvSpPr>
          <p:spPr bwMode="auto">
            <a:xfrm flipH="1">
              <a:off x="1974" y="136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Line 100"/>
            <p:cNvSpPr>
              <a:spLocks noChangeShapeType="1"/>
            </p:cNvSpPr>
            <p:nvPr/>
          </p:nvSpPr>
          <p:spPr bwMode="auto">
            <a:xfrm flipH="1">
              <a:off x="1880" y="136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Line 101"/>
            <p:cNvSpPr>
              <a:spLocks noChangeShapeType="1"/>
            </p:cNvSpPr>
            <p:nvPr/>
          </p:nvSpPr>
          <p:spPr bwMode="auto">
            <a:xfrm flipH="1">
              <a:off x="1785" y="1363"/>
              <a:ext cx="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Line 102"/>
            <p:cNvSpPr>
              <a:spLocks noChangeShapeType="1"/>
            </p:cNvSpPr>
            <p:nvPr/>
          </p:nvSpPr>
          <p:spPr bwMode="auto">
            <a:xfrm flipH="1">
              <a:off x="1691" y="1363"/>
              <a:ext cx="9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Line 103"/>
            <p:cNvSpPr>
              <a:spLocks noChangeShapeType="1"/>
            </p:cNvSpPr>
            <p:nvPr/>
          </p:nvSpPr>
          <p:spPr bwMode="auto">
            <a:xfrm>
              <a:off x="1691" y="1363"/>
              <a:ext cx="1" cy="3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Line 104"/>
            <p:cNvSpPr>
              <a:spLocks noChangeShapeType="1"/>
            </p:cNvSpPr>
            <p:nvPr/>
          </p:nvSpPr>
          <p:spPr bwMode="auto">
            <a:xfrm>
              <a:off x="1691" y="1753"/>
              <a:ext cx="1" cy="3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Line 105"/>
            <p:cNvSpPr>
              <a:spLocks noChangeShapeType="1"/>
            </p:cNvSpPr>
            <p:nvPr/>
          </p:nvSpPr>
          <p:spPr bwMode="auto">
            <a:xfrm>
              <a:off x="1691" y="2143"/>
              <a:ext cx="1" cy="1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Line 106"/>
            <p:cNvSpPr>
              <a:spLocks noChangeShapeType="1"/>
            </p:cNvSpPr>
            <p:nvPr/>
          </p:nvSpPr>
          <p:spPr bwMode="auto">
            <a:xfrm>
              <a:off x="1691" y="2332"/>
              <a:ext cx="1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Line 107"/>
            <p:cNvSpPr>
              <a:spLocks noChangeShapeType="1"/>
            </p:cNvSpPr>
            <p:nvPr/>
          </p:nvSpPr>
          <p:spPr bwMode="auto">
            <a:xfrm>
              <a:off x="1691" y="2533"/>
              <a:ext cx="1" cy="3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Line 108"/>
            <p:cNvSpPr>
              <a:spLocks noChangeShapeType="1"/>
            </p:cNvSpPr>
            <p:nvPr/>
          </p:nvSpPr>
          <p:spPr bwMode="auto">
            <a:xfrm>
              <a:off x="1691" y="2923"/>
              <a:ext cx="1" cy="3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Line 109"/>
            <p:cNvSpPr>
              <a:spLocks noChangeShapeType="1"/>
            </p:cNvSpPr>
            <p:nvPr/>
          </p:nvSpPr>
          <p:spPr bwMode="auto">
            <a:xfrm flipH="1">
              <a:off x="1466" y="1151"/>
              <a:ext cx="23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Line 110"/>
            <p:cNvSpPr>
              <a:spLocks noChangeShapeType="1"/>
            </p:cNvSpPr>
            <p:nvPr/>
          </p:nvSpPr>
          <p:spPr bwMode="auto">
            <a:xfrm>
              <a:off x="1466" y="1151"/>
              <a:ext cx="1" cy="23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Line 111"/>
            <p:cNvSpPr>
              <a:spLocks noChangeShapeType="1"/>
            </p:cNvSpPr>
            <p:nvPr/>
          </p:nvSpPr>
          <p:spPr bwMode="auto">
            <a:xfrm>
              <a:off x="1466" y="3490"/>
              <a:ext cx="23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Line 112"/>
            <p:cNvSpPr>
              <a:spLocks noChangeShapeType="1"/>
            </p:cNvSpPr>
            <p:nvPr/>
          </p:nvSpPr>
          <p:spPr bwMode="auto">
            <a:xfrm flipV="1">
              <a:off x="3805" y="1151"/>
              <a:ext cx="1" cy="23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Line 113"/>
            <p:cNvSpPr>
              <a:spLocks noChangeShapeType="1"/>
            </p:cNvSpPr>
            <p:nvPr/>
          </p:nvSpPr>
          <p:spPr bwMode="auto">
            <a:xfrm>
              <a:off x="1466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Line 114"/>
            <p:cNvSpPr>
              <a:spLocks noChangeShapeType="1"/>
            </p:cNvSpPr>
            <p:nvPr/>
          </p:nvSpPr>
          <p:spPr bwMode="auto">
            <a:xfrm>
              <a:off x="1703" y="3490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Rectangle 115"/>
            <p:cNvSpPr>
              <a:spLocks noChangeArrowheads="1"/>
            </p:cNvSpPr>
            <p:nvPr/>
          </p:nvSpPr>
          <p:spPr bwMode="auto">
            <a:xfrm>
              <a:off x="1596" y="3572"/>
              <a:ext cx="30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0" name="Line 116"/>
            <p:cNvSpPr>
              <a:spLocks noChangeShapeType="1"/>
            </p:cNvSpPr>
            <p:nvPr/>
          </p:nvSpPr>
          <p:spPr bwMode="auto">
            <a:xfrm>
              <a:off x="1939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Line 117"/>
            <p:cNvSpPr>
              <a:spLocks noChangeShapeType="1"/>
            </p:cNvSpPr>
            <p:nvPr/>
          </p:nvSpPr>
          <p:spPr bwMode="auto">
            <a:xfrm>
              <a:off x="2163" y="3490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Rectangle 118"/>
            <p:cNvSpPr>
              <a:spLocks noChangeArrowheads="1"/>
            </p:cNvSpPr>
            <p:nvPr/>
          </p:nvSpPr>
          <p:spPr bwMode="auto">
            <a:xfrm>
              <a:off x="2022" y="3572"/>
              <a:ext cx="39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3" name="Line 119"/>
            <p:cNvSpPr>
              <a:spLocks noChangeShapeType="1"/>
            </p:cNvSpPr>
            <p:nvPr/>
          </p:nvSpPr>
          <p:spPr bwMode="auto">
            <a:xfrm>
              <a:off x="2400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Line 120"/>
            <p:cNvSpPr>
              <a:spLocks noChangeShapeType="1"/>
            </p:cNvSpPr>
            <p:nvPr/>
          </p:nvSpPr>
          <p:spPr bwMode="auto">
            <a:xfrm>
              <a:off x="2636" y="3490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Rectangle 121"/>
            <p:cNvSpPr>
              <a:spLocks noChangeArrowheads="1"/>
            </p:cNvSpPr>
            <p:nvPr/>
          </p:nvSpPr>
          <p:spPr bwMode="auto">
            <a:xfrm>
              <a:off x="2494" y="3572"/>
              <a:ext cx="39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1500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6" name="Line 122"/>
            <p:cNvSpPr>
              <a:spLocks noChangeShapeType="1"/>
            </p:cNvSpPr>
            <p:nvPr/>
          </p:nvSpPr>
          <p:spPr bwMode="auto">
            <a:xfrm>
              <a:off x="2872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Line 123"/>
            <p:cNvSpPr>
              <a:spLocks noChangeShapeType="1"/>
            </p:cNvSpPr>
            <p:nvPr/>
          </p:nvSpPr>
          <p:spPr bwMode="auto">
            <a:xfrm>
              <a:off x="3108" y="3490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Rectangle 124"/>
            <p:cNvSpPr>
              <a:spLocks noChangeArrowheads="1"/>
            </p:cNvSpPr>
            <p:nvPr/>
          </p:nvSpPr>
          <p:spPr bwMode="auto">
            <a:xfrm>
              <a:off x="2967" y="3572"/>
              <a:ext cx="39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9" name="Line 125"/>
            <p:cNvSpPr>
              <a:spLocks noChangeShapeType="1"/>
            </p:cNvSpPr>
            <p:nvPr/>
          </p:nvSpPr>
          <p:spPr bwMode="auto">
            <a:xfrm>
              <a:off x="3333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Line 126"/>
            <p:cNvSpPr>
              <a:spLocks noChangeShapeType="1"/>
            </p:cNvSpPr>
            <p:nvPr/>
          </p:nvSpPr>
          <p:spPr bwMode="auto">
            <a:xfrm>
              <a:off x="3569" y="3490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Rectangle 127"/>
            <p:cNvSpPr>
              <a:spLocks noChangeArrowheads="1"/>
            </p:cNvSpPr>
            <p:nvPr/>
          </p:nvSpPr>
          <p:spPr bwMode="auto">
            <a:xfrm>
              <a:off x="3427" y="3572"/>
              <a:ext cx="39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2500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2" name="Line 128"/>
            <p:cNvSpPr>
              <a:spLocks noChangeShapeType="1"/>
            </p:cNvSpPr>
            <p:nvPr/>
          </p:nvSpPr>
          <p:spPr bwMode="auto">
            <a:xfrm>
              <a:off x="3805" y="3490"/>
              <a:ext cx="1" cy="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Rectangle 129"/>
            <p:cNvSpPr>
              <a:spLocks noChangeArrowheads="1"/>
            </p:cNvSpPr>
            <p:nvPr/>
          </p:nvSpPr>
          <p:spPr bwMode="auto">
            <a:xfrm>
              <a:off x="2187" y="3868"/>
              <a:ext cx="113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total drying time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4" name="Rectangle 130"/>
            <p:cNvSpPr>
              <a:spLocks noChangeArrowheads="1"/>
            </p:cNvSpPr>
            <p:nvPr/>
          </p:nvSpPr>
          <p:spPr bwMode="auto">
            <a:xfrm>
              <a:off x="864" y="1056"/>
              <a:ext cx="3012" cy="3048"/>
            </a:xfrm>
            <a:prstGeom prst="rect">
              <a:avLst/>
            </a:prstGeom>
            <a:noFill/>
            <a:ln w="12">
              <a:solidFill>
                <a:srgbClr val="A0A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Rectangle 131"/>
            <p:cNvSpPr>
              <a:spLocks noChangeArrowheads="1"/>
            </p:cNvSpPr>
            <p:nvPr/>
          </p:nvSpPr>
          <p:spPr bwMode="auto">
            <a:xfrm>
              <a:off x="876" y="1068"/>
              <a:ext cx="3012" cy="3048"/>
            </a:xfrm>
            <a:prstGeom prst="rect">
              <a:avLst/>
            </a:prstGeom>
            <a:noFill/>
            <a:ln w="1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sz="2800" dirty="0" smtClean="0"/>
              <a:t>Objectives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Demonstrate relationship between Manufacturing-related stability measurement (MSM: D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and 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and shelf-life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Demonstrate/validate solid state degradation model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Construct definitive “Risk-based” Design Space Models</a:t>
            </a:r>
          </a:p>
          <a:p>
            <a:r>
              <a:rPr lang="en-US" sz="2800" dirty="0" smtClean="0"/>
              <a:t>Current state</a:t>
            </a:r>
          </a:p>
          <a:p>
            <a:pPr lvl="1"/>
            <a:r>
              <a:rPr lang="en-US" sz="2800" dirty="0" smtClean="0"/>
              <a:t>Studies underway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lid-State Degradation of Gabapentin&amp;#x0D;&amp;#x0A;&amp;quot;&quot;/&gt;&lt;property id=&quot;20307&quot; value=&quot;256&quot;/&gt;&lt;/object&gt;&lt;object type=&quot;3&quot; unique_id=&quot;10008&quot;&gt;&lt;property id=&quot;20148&quot; value=&quot;5&quot;/&gt;&lt;property id=&quot;20300&quot; value=&quot;Slide 2 - &amp;quot;Incorporating Stability in Design Space&amp;quot;&quot;/&gt;&lt;property id=&quot;20307&quot; value=&quot;285&quot;/&gt;&lt;/object&gt;&lt;object type=&quot;3&quot; unique_id=&quot;10009&quot;&gt;&lt;property id=&quot;20148&quot; value=&quot;5&quot;/&gt;&lt;property id=&quot;20300&quot; value=&quot;Slide 5 - &amp;quot;Model Drug:   Gabapentin&amp;quot;&quot;/&gt;&lt;property id=&quot;20307&quot; value=&quot;258&quot;/&gt;&lt;/object&gt;&lt;object type=&quot;3&quot; unique_id=&quot;10010&quot;&gt;&lt;property id=&quot;20148&quot; value=&quot;5&quot;/&gt;&lt;property id=&quot;20300&quot; value=&quot;Slide 7 - &amp;quot;Gabapentin Physical Forms&amp;quot;&quot;/&gt;&lt;property id=&quot;20307&quot; value=&quot;260&quot;/&gt;&lt;/object&gt;&lt;object type=&quot;3&quot; unique_id=&quot;10012&quot;&gt;&lt;property id=&quot;20148&quot; value=&quot;5&quot;/&gt;&lt;property id=&quot;20300&quot; value=&quot;Slide 6 - &amp;quot;Minimizing Lactamization is a Critical Product Quality Attribute&amp;quot;&quot;/&gt;&lt;property id=&quot;20307&quot; value=&quot;259&quot;/&gt;&lt;/object&gt;&lt;object type=&quot;3&quot; unique_id=&quot;10017&quot;&gt;&lt;property id=&quot;20148&quot; value=&quot;5&quot;/&gt;&lt;property id=&quot;20300&quot; value=&quot;Slide 8 - &amp;quot;Representative HPLC Chromatogram&amp;quot;&quot;/&gt;&lt;property id=&quot;20307&quot; value=&quot;261&quot;/&gt;&lt;/object&gt;&lt;object type=&quot;3&quot; unique_id=&quot;10039&quot;&gt;&lt;property id=&quot;20148&quot; value=&quot;5&quot;/&gt;&lt;property id=&quot;20300&quot; value=&quot;Slide 33 - &amp;quot;Acknowledgement&amp;quot;&quot;/&gt;&lt;property id=&quot;20307&quot; value=&quot;291&quot;/&gt;&lt;/object&gt;&lt;object type=&quot;3&quot; unique_id=&quot;10627&quot;&gt;&lt;property id=&quot;20148&quot; value=&quot;5&quot;/&gt;&lt;property id=&quot;20300&quot; value=&quot;Slide 16 - &amp;quot;Distribution of In-process Lactam(L0) Results from All Batches&amp;quot;&quot;/&gt;&lt;property id=&quot;20307&quot; value=&quot;308&quot;/&gt;&lt;/object&gt;&lt;object type=&quot;3&quot; unique_id=&quot;10628&quot;&gt;&lt;property id=&quot;20148&quot; value=&quot;5&quot;/&gt;&lt;property id=&quot;20300&quot; value=&quot;Slide 17 - &amp;quot;Distribution of Initial Lactamization Rate(V0) From All Batches&amp;quot;&quot;/&gt;&lt;property id=&quot;20307&quot; value=&quot;309&quot;/&gt;&lt;/object&gt;&lt;object type=&quot;3&quot; unique_id=&quot;11302&quot;&gt;&lt;property id=&quot;20148&quot; value=&quot;5&quot;/&gt;&lt;property id=&quot;20300&quot; value=&quot;Slide 3 - &amp;quot;Manufacturing Design Space Model&amp;quot;&quot;/&gt;&lt;property id=&quot;20307&quot; value=&quot;311&quot;/&gt;&lt;/object&gt;&lt;object type=&quot;3&quot; unique_id=&quot;11460&quot;&gt;&lt;property id=&quot;20148&quot; value=&quot;5&quot;/&gt;&lt;property id=&quot;20300&quot; value=&quot;Slide 9 - &amp;quot;Effects of Manufacturing Stress:&amp;#x0D;&amp;#x0A;Initial Lactam and Instability&amp;quot;&quot;/&gt;&lt;property id=&quot;20307&quot; value=&quot;314&quot;/&gt;&lt;/object&gt;&lt;object type=&quot;3&quot; unique_id=&quot;11461&quot;&gt;&lt;property id=&quot;20148&quot; value=&quot;5&quot;/&gt;&lt;property id=&quot;20300&quot; value=&quot;Slide 11 - &amp;quot;Is the Increase of Lactamization Rate solely due to Increase of Surface Area?&amp;quot;&quot;/&gt;&lt;property id=&quot;20307&quot; value=&quot;313&quot;/&gt;&lt;/object&gt;&lt;object type=&quot;3&quot; unique_id=&quot;11620&quot;&gt;&lt;property id=&quot;20148&quot; value=&quot;5&quot;/&gt;&lt;property id=&quot;20300&quot; value=&quot;Slide 10 - &amp;quot;Effects of Milling Stress:&amp;#x0D;&amp;#x0A;Specific Surface Area&amp;quot;&quot;/&gt;&lt;property id=&quot;20307&quot; value=&quot;315&quot;/&gt;&lt;/object&gt;&lt;object type=&quot;3&quot; unique_id=&quot;11855&quot;&gt;&lt;property id=&quot;20148&quot; value=&quot;5&quot;/&gt;&lt;property id=&quot;20300&quot; value=&quot;Slide 12 - &amp;quot;Effects of Milling Stress:&amp;#x0D;&amp;#x0A;Powder XRD&amp;quot;&quot;/&gt;&lt;property id=&quot;20307&quot; value=&quot;316&quot;/&gt;&lt;/object&gt;&lt;object type=&quot;3&quot; unique_id=&quot;11856&quot;&gt;&lt;property id=&quot;20148&quot; value=&quot;5&quot;/&gt;&lt;property id=&quot;20300&quot; value=&quot;Slide 13 - &amp;quot;Effects of Milling Stress:&amp;#x0D;&amp;#x0A;Solid State NMR&amp;quot;&quot;/&gt;&lt;property id=&quot;20307&quot; value=&quot;317&quot;/&gt;&lt;/object&gt;&lt;object type=&quot;3&quot; unique_id=&quot;11857&quot;&gt;&lt;property id=&quot;20148&quot; value=&quot;5&quot;/&gt;&lt;property id=&quot;20300&quot; value=&quot;Slide 14 - &amp;quot;Effects of Manufacturing Stress&amp;quot;&quot;/&gt;&lt;property id=&quot;20307&quot; value=&quot;318&quot;/&gt;&lt;/object&gt;&lt;object type=&quot;3&quot; unique_id=&quot;11858&quot;&gt;&lt;property id=&quot;20148&quot; value=&quot;5&quot;/&gt;&lt;property id=&quot;20300&quot; value=&quot;Slide 19 - &amp;quot;Post-Manufacturing Stability Model&amp;quot;&quot;/&gt;&lt;property id=&quot;20307&quot; value=&quot;319&quot;/&gt;&lt;/object&gt;&lt;object type=&quot;3&quot; unique_id=&quot;12237&quot;&gt;&lt;property id=&quot;20148&quot; value=&quot;5&quot;/&gt;&lt;property id=&quot;20300&quot; value=&quot;Slide 20 - &amp;quot;Preliminary Post-Manufacturing Degradation Model&amp;quot;&quot;/&gt;&lt;property id=&quot;20307&quot; value=&quot;321&quot;/&gt;&lt;/object&gt;&lt;object type=&quot;3&quot; unique_id=&quot;12344&quot;&gt;&lt;property id=&quot;20148&quot; value=&quot;5&quot;/&gt;&lt;property id=&quot;20300&quot; value=&quot;Slide 21 - &amp;quot;Kinetics of Lactam Formation&amp;quot;&quot;/&gt;&lt;property id=&quot;20307&quot; value=&quot;322&quot;/&gt;&lt;/object&gt;&lt;object type=&quot;3&quot; unique_id=&quot;12520&quot;&gt;&lt;property id=&quot;20148&quot; value=&quot;5&quot;/&gt;&lt;property id=&quot;20300&quot; value=&quot;Slide 22 - &amp;quot;Degradation Kinetics&amp;quot;&quot;/&gt;&lt;property id=&quot;20307&quot; value=&quot;323&quot;/&gt;&lt;/object&gt;&lt;object type=&quot;3&quot; unique_id=&quot;12881&quot;&gt;&lt;property id=&quot;20148&quot; value=&quot;5&quot;/&gt;&lt;property id=&quot;20300&quot; value=&quot;Slide 23 - &amp;quot;Effects of Temperature:&amp;#x0D;&amp;#x0A;Predicted Value vs. Observed Value&amp;quot;&quot;/&gt;&lt;property id=&quot;20307&quot; value=&quot;324&quot;/&gt;&lt;/object&gt;&lt;object type=&quot;3&quot; unique_id=&quot;12882&quot;&gt;&lt;property id=&quot;20148&quot; value=&quot;5&quot;/&gt;&lt;property id=&quot;20300&quot; value=&quot;Slide 24 - &amp;quot;Effect of Moisture:&amp;#x0D;&amp;#x0A;Lactam Formation at Different RH  &amp;#x0D;&amp;#x0A;&amp;quot;&quot;/&gt;&lt;property id=&quot;20307&quot; value=&quot;325&quot;/&gt;&lt;/object&gt;&lt;object type=&quot;3&quot; unique_id=&quot;12886&quot;&gt;&lt;property id=&quot;20148&quot; value=&quot;5&quot;/&gt;&lt;property id=&quot;20300&quot; value=&quot;Slide 26 - &amp;quot;Why moisture appears to slow and shut down lactam formation?&amp;quot;&quot;/&gt;&lt;property id=&quot;20307&quot; value=&quot;329&quot;/&gt;&lt;/object&gt;&lt;object type=&quot;3&quot; unique_id=&quot;12888&quot;&gt;&lt;property id=&quot;20148&quot; value=&quot;5&quot;/&gt;&lt;property id=&quot;20300&quot; value=&quot;Slide 25 - &amp;quot;Effect of Moisture:&amp;#x0D;&amp;#x0A;Shut down Lactam Formation&amp;quot;&quot;/&gt;&lt;property id=&quot;20307&quot; value=&quot;331&quot;/&gt;&lt;/object&gt;&lt;object type=&quot;3&quot; unique_id=&quot;13005&quot;&gt;&lt;property id=&quot;20148&quot; value=&quot;5&quot;/&gt;&lt;property id=&quot;20300&quot; value=&quot;Slide 28 - &amp;quot;Effects of Moisture&amp;#x0D;&amp;#x0A;Predicted Value vs. Observed Value&amp;quot;&quot;/&gt;&lt;property id=&quot;20307&quot; value=&quot;332&quot;/&gt;&lt;/object&gt;&lt;object type=&quot;3&quot; unique_id=&quot;13243&quot;&gt;&lt;property id=&quot;20148&quot; value=&quot;5&quot;/&gt;&lt;property id=&quot;20300&quot; value=&quot;Slide 27 - &amp;quot;Post-Manufacturing Degradation Model&amp;quot;&quot;/&gt;&lt;property id=&quot;20307&quot; value=&quot;333&quot;/&gt;&lt;/object&gt;&lt;object type=&quot;3&quot; unique_id=&quot;13409&quot;&gt;&lt;property id=&quot;20148&quot; value=&quot;5&quot;/&gt;&lt;property id=&quot;20300&quot; value=&quot;Slide 29 - &amp;quot;Model Parameterization&amp;quot;&quot;/&gt;&lt;property id=&quot;20307&quot; value=&quot;334&quot;/&gt;&lt;/object&gt;&lt;object type=&quot;3&quot; unique_id=&quot;13650&quot;&gt;&lt;property id=&quot;20148&quot; value=&quot;5&quot;/&gt;&lt;property id=&quot;20300&quot; value=&quot;Slide 32 - &amp;quot;Stability in Design Space&amp;quot;&quot;/&gt;&lt;property id=&quot;20307&quot; value=&quot;337&quot;/&gt;&lt;/object&gt;&lt;object type=&quot;3&quot; unique_id=&quot;14523&quot;&gt;&lt;property id=&quot;20148&quot; value=&quot;5&quot;/&gt;&lt;property id=&quot;20300&quot; value=&quot;Slide 15 - &amp;quot;Manufacturing-Stability Measurements&amp;quot;&quot;/&gt;&lt;property id=&quot;20307&quot; value=&quot;339&quot;/&gt;&lt;/object&gt;&lt;object type=&quot;3&quot; unique_id=&quot;14557&quot;&gt;&lt;property id=&quot;20148&quot; value=&quot;5&quot;/&gt;&lt;property id=&quot;20300&quot; value=&quot;Slide 4 - &amp;quot;Post-Manufacturing Stability Model&amp;quot;&quot;/&gt;&lt;property id=&quot;20307&quot; value=&quot;340&quot;/&gt;&lt;/object&gt;&lt;object type=&quot;3&quot; unique_id=&quot;14956&quot;&gt;&lt;property id=&quot;20148&quot; value=&quot;5&quot;/&gt;&lt;property id=&quot;20300&quot; value=&quot;Slide 18 - &amp;quot;Manufacturing Design Space Model&amp;quot;&quot;/&gt;&lt;property id=&quot;20307&quot; value=&quot;341&quot;/&gt;&lt;/object&gt;&lt;object type=&quot;3&quot; unique_id=&quot;16256&quot;&gt;&lt;property id=&quot;20148&quot; value=&quot;5&quot;/&gt;&lt;property id=&quot;20300&quot; value=&quot;Slide 30 - &amp;quot;Excipient Effects&amp;#x0D;&amp;#x0A;Neet gabapentin and gabapentin/HPC&amp;#x0D;&amp;#x0A;controlled temperature (40-60 C) and humidity (5-50% RH)&amp;quot;&quot;/&gt;&lt;property id=&quot;20307&quot; value=&quot;342&quot;/&gt;&lt;/object&gt;&lt;object type=&quot;3&quot; unique_id=&quot;16257&quot;&gt;&lt;property id=&quot;20148&quot; value=&quot;5&quot;/&gt;&lt;property id=&quot;20300&quot; value=&quot;Slide 31 - &amp;quot;Effects of Excipients&amp;#x0D;&amp;#x0A;&amp;quot;&quot;/&gt;&lt;property id=&quot;20307&quot; value=&quot;34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ckwell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1986074</TotalTime>
  <Words>217</Words>
  <Application>Microsoft Office PowerPoint</Application>
  <PresentationFormat>On-screen Show (4:3)</PresentationFormat>
  <Paragraphs>88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Presentation3</vt:lpstr>
      <vt:lpstr>2_Default Design</vt:lpstr>
      <vt:lpstr>Linking Drug Stability to Manufacturing Risk Assessment Approaches </vt:lpstr>
      <vt:lpstr>Stability in Design Space</vt:lpstr>
      <vt:lpstr>Correlation between Shelf-life and Manufacturing-stability Measurements (preliminary long term stability studies)</vt:lpstr>
      <vt:lpstr>Logistical Regression Model for Stability Risk Assessment</vt:lpstr>
      <vt:lpstr>Estimated Stability Risk  application of logistical regression model</vt:lpstr>
      <vt:lpstr>Stability Risk Design Space Pilot scale-up  gabapentin tablets using granulation drying time and compression force</vt:lpstr>
      <vt:lpstr>Long-term stability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Stabilizing Effect of Moisture on the Solid-State Degradation of Gabapentin</dc:title>
  <dc:creator>Zhixin Zong</dc:creator>
  <cp:lastModifiedBy>lkirsch</cp:lastModifiedBy>
  <cp:revision>370</cp:revision>
  <dcterms:created xsi:type="dcterms:W3CDTF">2009-11-01T22:49:53Z</dcterms:created>
  <dcterms:modified xsi:type="dcterms:W3CDTF">2010-10-31T16:15:48Z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presentation [Autosaved] Temp</vt:lpwstr>
  </property>
  <property fmtid="{D5CDD505-2E9C-101B-9397-08002B2CF9AE}" pid="4" name="ArticulateGUID">
    <vt:lpwstr>170D1ED1-8EAA-40D6-3F3F-3F3F3F3F3F64</vt:lpwstr>
  </property>
  <property fmtid="{D5CDD505-2E9C-101B-9397-08002B2CF9AE}" pid="5" name="ArticulateProjectFull">
    <vt:lpwstr>C:\Users\hawkeye\Desktop\Solid State of Gaba.ppta</vt:lpwstr>
  </property>
</Properties>
</file>