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2" r:id="rId2"/>
    <p:sldMasterId id="2147483744" r:id="rId3"/>
    <p:sldMasterId id="21474837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344" r:id="rId6"/>
    <p:sldId id="397" r:id="rId7"/>
    <p:sldId id="258" r:id="rId8"/>
    <p:sldId id="351" r:id="rId9"/>
    <p:sldId id="406" r:id="rId10"/>
    <p:sldId id="353" r:id="rId11"/>
    <p:sldId id="354" r:id="rId12"/>
    <p:sldId id="395" r:id="rId13"/>
    <p:sldId id="372" r:id="rId14"/>
    <p:sldId id="333" r:id="rId15"/>
    <p:sldId id="398" r:id="rId16"/>
    <p:sldId id="314" r:id="rId17"/>
    <p:sldId id="313" r:id="rId18"/>
    <p:sldId id="357" r:id="rId19"/>
    <p:sldId id="376" r:id="rId20"/>
    <p:sldId id="332" r:id="rId21"/>
    <p:sldId id="329" r:id="rId22"/>
    <p:sldId id="331" r:id="rId23"/>
    <p:sldId id="409" r:id="rId24"/>
    <p:sldId id="386" r:id="rId25"/>
    <p:sldId id="384" r:id="rId26"/>
    <p:sldId id="408" r:id="rId27"/>
    <p:sldId id="369" r:id="rId28"/>
    <p:sldId id="407" r:id="rId29"/>
    <p:sldId id="392" r:id="rId30"/>
    <p:sldId id="401" r:id="rId31"/>
    <p:sldId id="402" r:id="rId32"/>
    <p:sldId id="371" r:id="rId33"/>
    <p:sldId id="403" r:id="rId34"/>
    <p:sldId id="404" r:id="rId35"/>
    <p:sldId id="405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02B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93366" autoAdjust="0"/>
  </p:normalViewPr>
  <p:slideViewPr>
    <p:cSldViewPr>
      <p:cViewPr varScale="1">
        <p:scale>
          <a:sx n="63" d="100"/>
          <a:sy n="63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wkeye\Desktop\gab%20workplace\gab042810\milled%20and%20sieved%200419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mshared\fitting%20result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wkeye\Desktop\gaba%20model\Time%20profiles%20of%20Gaba%20and%20GabaHPC%20stability%20study-0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mshared\fitting%20resul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mshared\fitting%20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61181278514679"/>
          <c:y val="3.6337922548414038E-2"/>
          <c:w val="0.80023040744068064"/>
          <c:h val="0.7317817667157819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quare"/>
            <c:size val="5"/>
            <c:spPr>
              <a:noFill/>
              <a:ln w="25400"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linear"/>
            <c:forward val="15"/>
          </c:trendline>
          <c:xVal>
            <c:numRef>
              <c:f>Sheet1!$E$25:$E$29</c:f>
              <c:numCache>
                <c:formatCode>General</c:formatCode>
                <c:ptCount val="5"/>
                <c:pt idx="0">
                  <c:v>0.1</c:v>
                </c:pt>
                <c:pt idx="1">
                  <c:v>0.30000000000000032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0.9</c:v>
                </c:pt>
              </c:numCache>
            </c:numRef>
          </c:xVal>
          <c:yVal>
            <c:numRef>
              <c:f>Sheet1!$F$25:$F$29</c:f>
              <c:numCache>
                <c:formatCode>General</c:formatCode>
                <c:ptCount val="5"/>
                <c:pt idx="0">
                  <c:v>8.5651561187678697E-3</c:v>
                </c:pt>
                <c:pt idx="1">
                  <c:v>1.2818345432236899E-2</c:v>
                </c:pt>
                <c:pt idx="2">
                  <c:v>6.019608657155162E-3</c:v>
                </c:pt>
                <c:pt idx="3">
                  <c:v>1.3145299451551871E-2</c:v>
                </c:pt>
                <c:pt idx="4">
                  <c:v>1.5415577377002406E-2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Sheet1!$B$25:$B$29</c:f>
              <c:numCache>
                <c:formatCode>General</c:formatCode>
                <c:ptCount val="5"/>
                <c:pt idx="0">
                  <c:v>0.2</c:v>
                </c:pt>
                <c:pt idx="1">
                  <c:v>5.7</c:v>
                </c:pt>
                <c:pt idx="2">
                  <c:v>12.1</c:v>
                </c:pt>
                <c:pt idx="3">
                  <c:v>16.2</c:v>
                </c:pt>
                <c:pt idx="4">
                  <c:v>17.7</c:v>
                </c:pt>
              </c:numCache>
            </c:numRef>
          </c:xVal>
          <c:yVal>
            <c:numRef>
              <c:f>Sheet1!$C$25:$C$29</c:f>
              <c:numCache>
                <c:formatCode>General</c:formatCode>
                <c:ptCount val="5"/>
                <c:pt idx="0">
                  <c:v>2.0000000000000052E-3</c:v>
                </c:pt>
                <c:pt idx="1">
                  <c:v>0.35500000000000032</c:v>
                </c:pt>
                <c:pt idx="2">
                  <c:v>0.63200000000000178</c:v>
                </c:pt>
                <c:pt idx="3">
                  <c:v>0.84200000000000064</c:v>
                </c:pt>
                <c:pt idx="4">
                  <c:v>0.95400000000000063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forward val="10"/>
            <c:backward val="5"/>
          </c:trendline>
          <c:xVal>
            <c:numRef>
              <c:f>Sheet1!$J$8:$J$11</c:f>
              <c:numCache>
                <c:formatCode>General</c:formatCode>
                <c:ptCount val="4"/>
                <c:pt idx="0">
                  <c:v>4.7399999999999993</c:v>
                </c:pt>
                <c:pt idx="1">
                  <c:v>5.3599999999999985</c:v>
                </c:pt>
                <c:pt idx="2">
                  <c:v>4.8899999999999997</c:v>
                </c:pt>
                <c:pt idx="3">
                  <c:v>4.2399999999999993</c:v>
                </c:pt>
              </c:numCache>
            </c:numRef>
          </c:xVal>
          <c:yVal>
            <c:numRef>
              <c:f>Sheet1!$H$8:$H$11</c:f>
              <c:numCache>
                <c:formatCode>General</c:formatCode>
                <c:ptCount val="4"/>
                <c:pt idx="0">
                  <c:v>0.24535710265344321</c:v>
                </c:pt>
                <c:pt idx="1">
                  <c:v>0.2480634236535158</c:v>
                </c:pt>
                <c:pt idx="2">
                  <c:v>0.2502065988118265</c:v>
                </c:pt>
                <c:pt idx="3">
                  <c:v>0.24237404842690391</c:v>
                </c:pt>
              </c:numCache>
            </c:numRef>
          </c:yVal>
        </c:ser>
        <c:axId val="75723904"/>
        <c:axId val="75725824"/>
      </c:scatterChart>
      <c:valAx>
        <c:axId val="75723904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Specific Surface Area(m</a:t>
                </a:r>
                <a:r>
                  <a:rPr lang="en-US" baseline="30000"/>
                  <a:t>2</a:t>
                </a:r>
                <a:r>
                  <a:rPr lang="en-US"/>
                  <a:t>/g)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5725824"/>
        <c:crosses val="autoZero"/>
        <c:crossBetween val="midCat"/>
        <c:majorUnit val="5"/>
      </c:valAx>
      <c:valAx>
        <c:axId val="75725824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Lactamization</a:t>
                </a:r>
                <a:r>
                  <a:rPr lang="en-US" dirty="0" smtClean="0"/>
                  <a:t> </a:t>
                </a:r>
                <a:r>
                  <a:rPr lang="en-US" dirty="0"/>
                  <a:t>Rate(mole%/day 50 </a:t>
                </a:r>
                <a:r>
                  <a:rPr lang="en-US" dirty="0" smtClean="0">
                    <a:latin typeface="Calibri"/>
                    <a:cs typeface="Calibri"/>
                  </a:rPr>
                  <a:t>°</a:t>
                </a:r>
                <a:r>
                  <a:rPr lang="en-US" dirty="0" smtClean="0"/>
                  <a:t>C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2393912170374862E-2"/>
              <c:y val="8.7242359167913966E-2"/>
            </c:manualLayout>
          </c:layout>
        </c:title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5723904"/>
        <c:crosses val="autoZero"/>
        <c:crossBetween val="midCat"/>
        <c:majorUnit val="0.2"/>
      </c:valAx>
    </c:plotArea>
    <c:plotVisOnly val="1"/>
  </c:chart>
  <c:txPr>
    <a:bodyPr/>
    <a:lstStyle/>
    <a:p>
      <a:pPr>
        <a:defRPr sz="1200" b="1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'effect of milling'!$A$7:$A$14</c:f>
              <c:numCache>
                <c:formatCode>General</c:formatCode>
                <c:ptCount val="8"/>
                <c:pt idx="0">
                  <c:v>5.5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240</c:v>
                </c:pt>
                <c:pt idx="6">
                  <c:v>660</c:v>
                </c:pt>
                <c:pt idx="7">
                  <c:v>1248</c:v>
                </c:pt>
              </c:numCache>
            </c:numRef>
          </c:xVal>
          <c:yVal>
            <c:numRef>
              <c:f>'effect of milling'!$B$7:$B$14</c:f>
              <c:numCache>
                <c:formatCode>0.000</c:formatCode>
                <c:ptCount val="8"/>
                <c:pt idx="0">
                  <c:v>0</c:v>
                </c:pt>
                <c:pt idx="1">
                  <c:v>1.7564852140705901E-2</c:v>
                </c:pt>
                <c:pt idx="2">
                  <c:v>2.0856396694929696E-2</c:v>
                </c:pt>
                <c:pt idx="3">
                  <c:v>2.0797358177612212E-2</c:v>
                </c:pt>
                <c:pt idx="4">
                  <c:v>2.2408377901115592E-2</c:v>
                </c:pt>
                <c:pt idx="5">
                  <c:v>2.6736675694329477E-2</c:v>
                </c:pt>
                <c:pt idx="6">
                  <c:v>5.1806290033400544E-2</c:v>
                </c:pt>
                <c:pt idx="7">
                  <c:v>5.770216995008999E-2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'effect of milling'!$A$7:$A$14</c:f>
              <c:numCache>
                <c:formatCode>General</c:formatCode>
                <c:ptCount val="8"/>
                <c:pt idx="0">
                  <c:v>5.5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240</c:v>
                </c:pt>
                <c:pt idx="6">
                  <c:v>660</c:v>
                </c:pt>
                <c:pt idx="7">
                  <c:v>1248</c:v>
                </c:pt>
              </c:numCache>
            </c:numRef>
          </c:xVal>
          <c:yVal>
            <c:numRef>
              <c:f>'effect of milling'!$C$7:$C$14</c:f>
              <c:numCache>
                <c:formatCode>0.000</c:formatCode>
                <c:ptCount val="8"/>
                <c:pt idx="0">
                  <c:v>0.10837599275053014</c:v>
                </c:pt>
                <c:pt idx="1">
                  <c:v>0.21626126232807424</c:v>
                </c:pt>
                <c:pt idx="2">
                  <c:v>0.30626627530126094</c:v>
                </c:pt>
                <c:pt idx="3">
                  <c:v>0.39898231837435644</c:v>
                </c:pt>
                <c:pt idx="4">
                  <c:v>0.4666174036818545</c:v>
                </c:pt>
                <c:pt idx="5">
                  <c:v>0.60220522024359935</c:v>
                </c:pt>
                <c:pt idx="6">
                  <c:v>0.84060097376968912</c:v>
                </c:pt>
                <c:pt idx="7">
                  <c:v>1.3529884359663749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'effect of milling'!$A$7:$A$14</c:f>
              <c:numCache>
                <c:formatCode>General</c:formatCode>
                <c:ptCount val="8"/>
                <c:pt idx="0">
                  <c:v>5.5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240</c:v>
                </c:pt>
                <c:pt idx="6">
                  <c:v>660</c:v>
                </c:pt>
                <c:pt idx="7">
                  <c:v>1248</c:v>
                </c:pt>
              </c:numCache>
            </c:numRef>
          </c:xVal>
          <c:yVal>
            <c:numRef>
              <c:f>'effect of milling'!$D$7:$D$14</c:f>
              <c:numCache>
                <c:formatCode>0.000</c:formatCode>
                <c:ptCount val="8"/>
                <c:pt idx="0">
                  <c:v>0.27801222631545963</c:v>
                </c:pt>
                <c:pt idx="1">
                  <c:v>0.50363783658277894</c:v>
                </c:pt>
                <c:pt idx="2">
                  <c:v>0.68368235100014951</c:v>
                </c:pt>
                <c:pt idx="3">
                  <c:v>0.92004875317980594</c:v>
                </c:pt>
                <c:pt idx="4">
                  <c:v>1.0024117254659579</c:v>
                </c:pt>
                <c:pt idx="5">
                  <c:v>1.2348559407354869</c:v>
                </c:pt>
                <c:pt idx="6">
                  <c:v>1.7672744555023225</c:v>
                </c:pt>
                <c:pt idx="7">
                  <c:v>2.89671585706752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circle"/>
            <c:size val="7"/>
            <c:spPr>
              <a:noFill/>
            </c:spPr>
          </c:marker>
          <c:xVal>
            <c:numRef>
              <c:f>'effect of milling'!$A$7:$A$14</c:f>
              <c:numCache>
                <c:formatCode>General</c:formatCode>
                <c:ptCount val="8"/>
                <c:pt idx="0">
                  <c:v>5.5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144</c:v>
                </c:pt>
                <c:pt idx="5">
                  <c:v>240</c:v>
                </c:pt>
                <c:pt idx="6">
                  <c:v>660</c:v>
                </c:pt>
                <c:pt idx="7">
                  <c:v>1248</c:v>
                </c:pt>
              </c:numCache>
            </c:numRef>
          </c:xVal>
          <c:yVal>
            <c:numRef>
              <c:f>'effect of milling'!$E$7:$E$14</c:f>
              <c:numCache>
                <c:formatCode>0.000</c:formatCode>
                <c:ptCount val="8"/>
                <c:pt idx="0">
                  <c:v>0.46640460528302846</c:v>
                </c:pt>
                <c:pt idx="1">
                  <c:v>0.75219188232595491</c:v>
                </c:pt>
                <c:pt idx="2">
                  <c:v>1.0660359741801488</c:v>
                </c:pt>
                <c:pt idx="3">
                  <c:v>1.3335052921427335</c:v>
                </c:pt>
                <c:pt idx="4">
                  <c:v>1.5451564778876519</c:v>
                </c:pt>
                <c:pt idx="5">
                  <c:v>1.7482259760309171</c:v>
                </c:pt>
                <c:pt idx="6">
                  <c:v>2.2079021900194311</c:v>
                </c:pt>
                <c:pt idx="7">
                  <c:v>3.269642222794404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'effect of milling'!$A$19:$A$94</c:f>
              <c:numCache>
                <c:formatCode>General</c:formatCode>
                <c:ptCount val="7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</c:numCache>
            </c:numRef>
          </c:xVal>
          <c:yVal>
            <c:numRef>
              <c:f>'effect of milling'!$B$19:$B$94</c:f>
              <c:numCache>
                <c:formatCode>General</c:formatCode>
                <c:ptCount val="76"/>
                <c:pt idx="0">
                  <c:v>0.1</c:v>
                </c:pt>
                <c:pt idx="1">
                  <c:v>0.2094760000000003</c:v>
                </c:pt>
                <c:pt idx="2">
                  <c:v>0.29439100000000001</c:v>
                </c:pt>
                <c:pt idx="3">
                  <c:v>0.36071900000000001</c:v>
                </c:pt>
                <c:pt idx="4">
                  <c:v>0.41298600000000085</c:v>
                </c:pt>
                <c:pt idx="5">
                  <c:v>0.454625</c:v>
                </c:pt>
                <c:pt idx="6">
                  <c:v>0.48823700000000003</c:v>
                </c:pt>
                <c:pt idx="7">
                  <c:v>0.51579500000000134</c:v>
                </c:pt>
                <c:pt idx="8">
                  <c:v>0.53879299999999997</c:v>
                </c:pt>
                <c:pt idx="9">
                  <c:v>0.55836699999999828</c:v>
                </c:pt>
                <c:pt idx="10">
                  <c:v>0.575376</c:v>
                </c:pt>
                <c:pt idx="11">
                  <c:v>0.59047099999999886</c:v>
                </c:pt>
                <c:pt idx="12">
                  <c:v>0.60414900000000171</c:v>
                </c:pt>
                <c:pt idx="13">
                  <c:v>0.61678299999999997</c:v>
                </c:pt>
                <c:pt idx="14">
                  <c:v>0.62866000000000122</c:v>
                </c:pt>
                <c:pt idx="15">
                  <c:v>0.6399950000000022</c:v>
                </c:pt>
                <c:pt idx="16">
                  <c:v>0.65095400000000159</c:v>
                </c:pt>
                <c:pt idx="17">
                  <c:v>0.66166100000000172</c:v>
                </c:pt>
                <c:pt idx="18">
                  <c:v>0.67221200000000003</c:v>
                </c:pt>
                <c:pt idx="19">
                  <c:v>0.68267900000000192</c:v>
                </c:pt>
                <c:pt idx="20">
                  <c:v>0.6931190000000006</c:v>
                </c:pt>
                <c:pt idx="21">
                  <c:v>0.70357400000000003</c:v>
                </c:pt>
                <c:pt idx="22">
                  <c:v>0.71407699999999996</c:v>
                </c:pt>
                <c:pt idx="23">
                  <c:v>0.72465299999999999</c:v>
                </c:pt>
                <c:pt idx="24">
                  <c:v>0.7353229999999995</c:v>
                </c:pt>
                <c:pt idx="25">
                  <c:v>0.74610000000000065</c:v>
                </c:pt>
                <c:pt idx="26">
                  <c:v>0.75699900000000209</c:v>
                </c:pt>
                <c:pt idx="27">
                  <c:v>0.76802900000000185</c:v>
                </c:pt>
                <c:pt idx="28">
                  <c:v>0.77919799999999972</c:v>
                </c:pt>
                <c:pt idx="29">
                  <c:v>0.79051199999999877</c:v>
                </c:pt>
                <c:pt idx="30">
                  <c:v>0.80197700000000005</c:v>
                </c:pt>
                <c:pt idx="31">
                  <c:v>0.81359800000000004</c:v>
                </c:pt>
                <c:pt idx="32">
                  <c:v>0.82538</c:v>
                </c:pt>
                <c:pt idx="33">
                  <c:v>0.83732600000000001</c:v>
                </c:pt>
                <c:pt idx="34">
                  <c:v>0.84943900000000061</c:v>
                </c:pt>
                <c:pt idx="35">
                  <c:v>0.86172200000000065</c:v>
                </c:pt>
                <c:pt idx="36">
                  <c:v>0.87418000000000062</c:v>
                </c:pt>
                <c:pt idx="37">
                  <c:v>0.88681399999999899</c:v>
                </c:pt>
                <c:pt idx="38">
                  <c:v>0.89962900000000168</c:v>
                </c:pt>
                <c:pt idx="39">
                  <c:v>0.91262500000000135</c:v>
                </c:pt>
                <c:pt idx="40">
                  <c:v>0.92580700000000005</c:v>
                </c:pt>
                <c:pt idx="41">
                  <c:v>0.93917700000000004</c:v>
                </c:pt>
                <c:pt idx="42">
                  <c:v>0.9527369999999995</c:v>
                </c:pt>
                <c:pt idx="43">
                  <c:v>0.96649200000000002</c:v>
                </c:pt>
                <c:pt idx="44">
                  <c:v>0.98044199999999959</c:v>
                </c:pt>
                <c:pt idx="45">
                  <c:v>0.99459199999999959</c:v>
                </c:pt>
                <c:pt idx="46">
                  <c:v>1.0089439999999998</c:v>
                </c:pt>
                <c:pt idx="47">
                  <c:v>1.0234999999999972</c:v>
                </c:pt>
                <c:pt idx="48">
                  <c:v>1.038265</c:v>
                </c:pt>
                <c:pt idx="49">
                  <c:v>1.05324</c:v>
                </c:pt>
                <c:pt idx="50">
                  <c:v>1.0684279999999999</c:v>
                </c:pt>
                <c:pt idx="51">
                  <c:v>1.0838329999999998</c:v>
                </c:pt>
                <c:pt idx="52">
                  <c:v>1.099458</c:v>
                </c:pt>
                <c:pt idx="53">
                  <c:v>1.1153059999999999</c:v>
                </c:pt>
                <c:pt idx="54">
                  <c:v>1.1313789999999999</c:v>
                </c:pt>
                <c:pt idx="55">
                  <c:v>1.147681</c:v>
                </c:pt>
                <c:pt idx="56">
                  <c:v>1.1642160000000001</c:v>
                </c:pt>
                <c:pt idx="57">
                  <c:v>1.1809860000000001</c:v>
                </c:pt>
                <c:pt idx="58">
                  <c:v>1.1979939999999998</c:v>
                </c:pt>
                <c:pt idx="59">
                  <c:v>1.2152439999999998</c:v>
                </c:pt>
                <c:pt idx="60">
                  <c:v>1.2327399999999975</c:v>
                </c:pt>
                <c:pt idx="61">
                  <c:v>1.2504839999999999</c:v>
                </c:pt>
                <c:pt idx="62">
                  <c:v>1.268481</c:v>
                </c:pt>
                <c:pt idx="63">
                  <c:v>1.2867329999999999</c:v>
                </c:pt>
                <c:pt idx="64">
                  <c:v>1.3052439999999998</c:v>
                </c:pt>
                <c:pt idx="65">
                  <c:v>1.3240180000000001</c:v>
                </c:pt>
                <c:pt idx="66">
                  <c:v>1.3430580000000001</c:v>
                </c:pt>
                <c:pt idx="67">
                  <c:v>1.3623689999999999</c:v>
                </c:pt>
                <c:pt idx="68">
                  <c:v>1.381953</c:v>
                </c:pt>
                <c:pt idx="69">
                  <c:v>1.4018149999999967</c:v>
                </c:pt>
                <c:pt idx="70">
                  <c:v>1.4219579999999998</c:v>
                </c:pt>
                <c:pt idx="71">
                  <c:v>1.4423859999999999</c:v>
                </c:pt>
                <c:pt idx="72">
                  <c:v>1.4631029999999998</c:v>
                </c:pt>
                <c:pt idx="73">
                  <c:v>1.4841139999999999</c:v>
                </c:pt>
                <c:pt idx="74">
                  <c:v>1.5054209999999972</c:v>
                </c:pt>
                <c:pt idx="75">
                  <c:v>1.5270299999999974</c:v>
                </c:pt>
              </c:numCache>
            </c:numRef>
          </c:yVal>
        </c:ser>
        <c:ser>
          <c:idx val="5"/>
          <c:order val="5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'effect of milling'!$A$19:$A$94</c:f>
              <c:numCache>
                <c:formatCode>General</c:formatCode>
                <c:ptCount val="7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</c:numCache>
            </c:numRef>
          </c:xVal>
          <c:yVal>
            <c:numRef>
              <c:f>'effect of milling'!$C$19:$C$94</c:f>
              <c:numCache>
                <c:formatCode>General</c:formatCode>
                <c:ptCount val="76"/>
                <c:pt idx="0">
                  <c:v>0.27</c:v>
                </c:pt>
                <c:pt idx="1">
                  <c:v>0.49393700000000001</c:v>
                </c:pt>
                <c:pt idx="2">
                  <c:v>0.66786500000000171</c:v>
                </c:pt>
                <c:pt idx="3">
                  <c:v>0.80394600000000005</c:v>
                </c:pt>
                <c:pt idx="4">
                  <c:v>0.91140399999999877</c:v>
                </c:pt>
                <c:pt idx="5">
                  <c:v>0.99722699999999853</c:v>
                </c:pt>
                <c:pt idx="6">
                  <c:v>1.0667150000000001</c:v>
                </c:pt>
                <c:pt idx="7">
                  <c:v>1.123885</c:v>
                </c:pt>
                <c:pt idx="8">
                  <c:v>1.171783</c:v>
                </c:pt>
                <c:pt idx="9">
                  <c:v>1.2127189999999999</c:v>
                </c:pt>
                <c:pt idx="10">
                  <c:v>1.2484439999999999</c:v>
                </c:pt>
                <c:pt idx="11">
                  <c:v>1.280286</c:v>
                </c:pt>
                <c:pt idx="12">
                  <c:v>1.3092520000000001</c:v>
                </c:pt>
                <c:pt idx="13">
                  <c:v>1.336109</c:v>
                </c:pt>
                <c:pt idx="14">
                  <c:v>1.3614359999999999</c:v>
                </c:pt>
                <c:pt idx="15">
                  <c:v>1.3856739999999999</c:v>
                </c:pt>
                <c:pt idx="16">
                  <c:v>1.4091589999999998</c:v>
                </c:pt>
                <c:pt idx="17">
                  <c:v>1.4321459999999999</c:v>
                </c:pt>
                <c:pt idx="18">
                  <c:v>1.4548299999999972</c:v>
                </c:pt>
                <c:pt idx="19">
                  <c:v>1.4773579999999999</c:v>
                </c:pt>
                <c:pt idx="20">
                  <c:v>1.4998429999999998</c:v>
                </c:pt>
                <c:pt idx="21">
                  <c:v>1.5223739999999999</c:v>
                </c:pt>
                <c:pt idx="22">
                  <c:v>1.5450170000000001</c:v>
                </c:pt>
                <c:pt idx="23">
                  <c:v>1.5678249999999967</c:v>
                </c:pt>
                <c:pt idx="24">
                  <c:v>1.5908359999999999</c:v>
                </c:pt>
                <c:pt idx="25">
                  <c:v>1.6140840000000001</c:v>
                </c:pt>
                <c:pt idx="26">
                  <c:v>1.6375929999999999</c:v>
                </c:pt>
                <c:pt idx="27">
                  <c:v>1.6613830000000001</c:v>
                </c:pt>
                <c:pt idx="28">
                  <c:v>1.6854709999999999</c:v>
                </c:pt>
                <c:pt idx="29">
                  <c:v>1.7098709999999977</c:v>
                </c:pt>
                <c:pt idx="30">
                  <c:v>1.734593999999998</c:v>
                </c:pt>
                <c:pt idx="31">
                  <c:v>1.7596499999999979</c:v>
                </c:pt>
                <c:pt idx="32">
                  <c:v>1.7850470000000005</c:v>
                </c:pt>
                <c:pt idx="33">
                  <c:v>1.8107939999999998</c:v>
                </c:pt>
                <c:pt idx="34">
                  <c:v>1.836897</c:v>
                </c:pt>
                <c:pt idx="35">
                  <c:v>1.8633629999999999</c:v>
                </c:pt>
                <c:pt idx="36">
                  <c:v>1.890199</c:v>
                </c:pt>
                <c:pt idx="37">
                  <c:v>1.917411</c:v>
                </c:pt>
                <c:pt idx="38">
                  <c:v>1.9450039999999995</c:v>
                </c:pt>
                <c:pt idx="39">
                  <c:v>1.9729840000000001</c:v>
                </c:pt>
                <c:pt idx="40">
                  <c:v>2.0013570000000001</c:v>
                </c:pt>
                <c:pt idx="41">
                  <c:v>2.0301279999999999</c:v>
                </c:pt>
                <c:pt idx="42">
                  <c:v>2.059304</c:v>
                </c:pt>
                <c:pt idx="43">
                  <c:v>2.088889</c:v>
                </c:pt>
                <c:pt idx="44">
                  <c:v>2.1188899999999977</c:v>
                </c:pt>
                <c:pt idx="45">
                  <c:v>2.1493120000000001</c:v>
                </c:pt>
                <c:pt idx="46">
                  <c:v>2.1801610000000053</c:v>
                </c:pt>
                <c:pt idx="47">
                  <c:v>2.2114419999999977</c:v>
                </c:pt>
                <c:pt idx="48">
                  <c:v>2.2431620000000012</c:v>
                </c:pt>
                <c:pt idx="49">
                  <c:v>2.2753260000000002</c:v>
                </c:pt>
                <c:pt idx="50">
                  <c:v>2.307941</c:v>
                </c:pt>
                <c:pt idx="51">
                  <c:v>2.3410119999999988</c:v>
                </c:pt>
                <c:pt idx="52">
                  <c:v>2.3745449999999977</c:v>
                </c:pt>
                <c:pt idx="53">
                  <c:v>2.4085459999999967</c:v>
                </c:pt>
                <c:pt idx="54">
                  <c:v>2.4430230000000002</c:v>
                </c:pt>
                <c:pt idx="55">
                  <c:v>2.4779800000000001</c:v>
                </c:pt>
                <c:pt idx="56">
                  <c:v>2.5134249999999998</c:v>
                </c:pt>
                <c:pt idx="57">
                  <c:v>2.5493640000000002</c:v>
                </c:pt>
                <c:pt idx="58">
                  <c:v>2.5858029999999967</c:v>
                </c:pt>
                <c:pt idx="59">
                  <c:v>2.6227489999999967</c:v>
                </c:pt>
                <c:pt idx="60">
                  <c:v>2.660209</c:v>
                </c:pt>
                <c:pt idx="61">
                  <c:v>2.6981890000000002</c:v>
                </c:pt>
                <c:pt idx="62">
                  <c:v>2.7366959999999967</c:v>
                </c:pt>
                <c:pt idx="63">
                  <c:v>2.7757369999999999</c:v>
                </c:pt>
                <c:pt idx="64">
                  <c:v>2.8153189999999944</c:v>
                </c:pt>
                <c:pt idx="65">
                  <c:v>2.8554489999999886</c:v>
                </c:pt>
                <c:pt idx="66">
                  <c:v>2.896134</c:v>
                </c:pt>
                <c:pt idx="67">
                  <c:v>2.9373809999999998</c:v>
                </c:pt>
                <c:pt idx="68">
                  <c:v>2.9791979999999998</c:v>
                </c:pt>
                <c:pt idx="69">
                  <c:v>3.0215920000000001</c:v>
                </c:pt>
                <c:pt idx="70">
                  <c:v>3.0645709999999999</c:v>
                </c:pt>
                <c:pt idx="71">
                  <c:v>3.1081409999999998</c:v>
                </c:pt>
                <c:pt idx="72">
                  <c:v>3.1523099999999977</c:v>
                </c:pt>
                <c:pt idx="73">
                  <c:v>3.1970869999999998</c:v>
                </c:pt>
                <c:pt idx="74">
                  <c:v>3.2424789999999977</c:v>
                </c:pt>
                <c:pt idx="75">
                  <c:v>3.2884929999999999</c:v>
                </c:pt>
              </c:numCache>
            </c:numRef>
          </c:yVal>
        </c:ser>
        <c:ser>
          <c:idx val="6"/>
          <c:order val="6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'effect of milling'!$A$19:$A$94</c:f>
              <c:numCache>
                <c:formatCode>General</c:formatCode>
                <c:ptCount val="7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</c:numCache>
            </c:numRef>
          </c:xVal>
          <c:yVal>
            <c:numRef>
              <c:f>'effect of milling'!$D$19:$D$94</c:f>
              <c:numCache>
                <c:formatCode>General</c:formatCode>
                <c:ptCount val="76"/>
                <c:pt idx="0">
                  <c:v>0.46</c:v>
                </c:pt>
                <c:pt idx="1">
                  <c:v>0.71148699999999865</c:v>
                </c:pt>
                <c:pt idx="2">
                  <c:v>0.90736099999999853</c:v>
                </c:pt>
                <c:pt idx="3">
                  <c:v>1.061158</c:v>
                </c:pt>
                <c:pt idx="4">
                  <c:v>1.1831389999999999</c:v>
                </c:pt>
                <c:pt idx="5">
                  <c:v>1.2810809999999999</c:v>
                </c:pt>
                <c:pt idx="6">
                  <c:v>1.3608819999999999</c:v>
                </c:pt>
                <c:pt idx="7">
                  <c:v>1.4270119999999975</c:v>
                </c:pt>
                <c:pt idx="8">
                  <c:v>1.4828599999999998</c:v>
                </c:pt>
                <c:pt idx="9">
                  <c:v>1.5309959999999998</c:v>
                </c:pt>
                <c:pt idx="10">
                  <c:v>1.5733689999999998</c:v>
                </c:pt>
                <c:pt idx="11">
                  <c:v>1.611459</c:v>
                </c:pt>
                <c:pt idx="12">
                  <c:v>1.6463860000000001</c:v>
                </c:pt>
                <c:pt idx="13">
                  <c:v>1.6790020000000001</c:v>
                </c:pt>
                <c:pt idx="14">
                  <c:v>1.7099539999999998</c:v>
                </c:pt>
                <c:pt idx="15">
                  <c:v>1.7397329999999998</c:v>
                </c:pt>
                <c:pt idx="16">
                  <c:v>1.7687130000000004</c:v>
                </c:pt>
                <c:pt idx="17">
                  <c:v>1.7971770000000005</c:v>
                </c:pt>
                <c:pt idx="18">
                  <c:v>1.8253429999999999</c:v>
                </c:pt>
                <c:pt idx="19">
                  <c:v>1.8533759999999999</c:v>
                </c:pt>
                <c:pt idx="20">
                  <c:v>1.881402</c:v>
                </c:pt>
                <c:pt idx="21">
                  <c:v>1.9095199999999994</c:v>
                </c:pt>
                <c:pt idx="22">
                  <c:v>1.9378039999999994</c:v>
                </c:pt>
                <c:pt idx="23">
                  <c:v>1.9663120000000027</c:v>
                </c:pt>
                <c:pt idx="24">
                  <c:v>1.99509</c:v>
                </c:pt>
                <c:pt idx="25">
                  <c:v>2.0241739999999999</c:v>
                </c:pt>
                <c:pt idx="26">
                  <c:v>2.0535920000000001</c:v>
                </c:pt>
                <c:pt idx="27">
                  <c:v>2.0833680000000001</c:v>
                </c:pt>
                <c:pt idx="28">
                  <c:v>2.1135190000000001</c:v>
                </c:pt>
                <c:pt idx="29">
                  <c:v>2.1440619999999999</c:v>
                </c:pt>
                <c:pt idx="30">
                  <c:v>2.1750099999999977</c:v>
                </c:pt>
                <c:pt idx="31">
                  <c:v>2.2063739999999998</c:v>
                </c:pt>
                <c:pt idx="32">
                  <c:v>2.238165</c:v>
                </c:pt>
                <c:pt idx="33">
                  <c:v>2.2703920000000002</c:v>
                </c:pt>
                <c:pt idx="34">
                  <c:v>2.303064</c:v>
                </c:pt>
                <c:pt idx="35">
                  <c:v>2.3361869999999967</c:v>
                </c:pt>
                <c:pt idx="36">
                  <c:v>2.3697710000000001</c:v>
                </c:pt>
                <c:pt idx="37">
                  <c:v>2.4038219999999999</c:v>
                </c:pt>
                <c:pt idx="38">
                  <c:v>2.4383469999999967</c:v>
                </c:pt>
                <c:pt idx="39">
                  <c:v>2.4733540000000001</c:v>
                </c:pt>
                <c:pt idx="40">
                  <c:v>2.5088479999999977</c:v>
                </c:pt>
                <c:pt idx="41">
                  <c:v>2.5448379999999999</c:v>
                </c:pt>
                <c:pt idx="42">
                  <c:v>2.5813290000000002</c:v>
                </c:pt>
                <c:pt idx="43">
                  <c:v>2.6183290000000001</c:v>
                </c:pt>
                <c:pt idx="44">
                  <c:v>2.6558439999999943</c:v>
                </c:pt>
                <c:pt idx="45">
                  <c:v>2.6938819999999999</c:v>
                </c:pt>
                <c:pt idx="46">
                  <c:v>2.732448999999991</c:v>
                </c:pt>
                <c:pt idx="47">
                  <c:v>2.7715529999999977</c:v>
                </c:pt>
                <c:pt idx="48">
                  <c:v>2.8111999999999977</c:v>
                </c:pt>
                <c:pt idx="49">
                  <c:v>2.851397</c:v>
                </c:pt>
                <c:pt idx="50">
                  <c:v>2.8921519999999967</c:v>
                </c:pt>
                <c:pt idx="51">
                  <c:v>2.9334729999999967</c:v>
                </c:pt>
                <c:pt idx="52">
                  <c:v>2.9753649999999987</c:v>
                </c:pt>
                <c:pt idx="53">
                  <c:v>3.0178379999999998</c:v>
                </c:pt>
                <c:pt idx="54">
                  <c:v>3.0608979999999999</c:v>
                </c:pt>
                <c:pt idx="55">
                  <c:v>3.104552</c:v>
                </c:pt>
                <c:pt idx="56">
                  <c:v>3.1488100000000001</c:v>
                </c:pt>
                <c:pt idx="57">
                  <c:v>3.1936770000000001</c:v>
                </c:pt>
                <c:pt idx="58">
                  <c:v>3.239163</c:v>
                </c:pt>
                <c:pt idx="59">
                  <c:v>3.2852749999999999</c:v>
                </c:pt>
                <c:pt idx="60">
                  <c:v>3.3320209999999943</c:v>
                </c:pt>
                <c:pt idx="61">
                  <c:v>3.379408999999991</c:v>
                </c:pt>
                <c:pt idx="62">
                  <c:v>3.4274479999999987</c:v>
                </c:pt>
                <c:pt idx="63">
                  <c:v>3.4761449999999967</c:v>
                </c:pt>
                <c:pt idx="64">
                  <c:v>3.525509</c:v>
                </c:pt>
                <c:pt idx="65">
                  <c:v>3.5755479999999977</c:v>
                </c:pt>
                <c:pt idx="66">
                  <c:v>3.626271</c:v>
                </c:pt>
                <c:pt idx="67">
                  <c:v>3.6776870000000002</c:v>
                </c:pt>
                <c:pt idx="68">
                  <c:v>3.729803</c:v>
                </c:pt>
                <c:pt idx="69">
                  <c:v>3.7826300000000002</c:v>
                </c:pt>
                <c:pt idx="70">
                  <c:v>3.8361749999999977</c:v>
                </c:pt>
                <c:pt idx="71">
                  <c:v>3.8904479999999939</c:v>
                </c:pt>
                <c:pt idx="72">
                  <c:v>3.9454569999999967</c:v>
                </c:pt>
                <c:pt idx="73">
                  <c:v>4.0012129999999999</c:v>
                </c:pt>
                <c:pt idx="74">
                  <c:v>4.0577230000000002</c:v>
                </c:pt>
                <c:pt idx="75">
                  <c:v>4.1149969999999838</c:v>
                </c:pt>
              </c:numCache>
            </c:numRef>
          </c:yVal>
        </c:ser>
        <c:ser>
          <c:idx val="7"/>
          <c:order val="7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'effect of milling'!$A$19:$A$94</c:f>
              <c:numCache>
                <c:formatCode>General</c:formatCode>
                <c:ptCount val="7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  <c:pt idx="51">
                  <c:v>1020</c:v>
                </c:pt>
                <c:pt idx="52">
                  <c:v>1040</c:v>
                </c:pt>
                <c:pt idx="53">
                  <c:v>1060</c:v>
                </c:pt>
                <c:pt idx="54">
                  <c:v>1080</c:v>
                </c:pt>
                <c:pt idx="55">
                  <c:v>1100</c:v>
                </c:pt>
                <c:pt idx="56">
                  <c:v>1120</c:v>
                </c:pt>
                <c:pt idx="57">
                  <c:v>1140</c:v>
                </c:pt>
                <c:pt idx="58">
                  <c:v>1160</c:v>
                </c:pt>
                <c:pt idx="59">
                  <c:v>1180</c:v>
                </c:pt>
                <c:pt idx="60">
                  <c:v>1200</c:v>
                </c:pt>
                <c:pt idx="61">
                  <c:v>1220</c:v>
                </c:pt>
                <c:pt idx="62">
                  <c:v>1240</c:v>
                </c:pt>
                <c:pt idx="63">
                  <c:v>1260</c:v>
                </c:pt>
                <c:pt idx="64">
                  <c:v>1280</c:v>
                </c:pt>
                <c:pt idx="65">
                  <c:v>1300</c:v>
                </c:pt>
                <c:pt idx="66">
                  <c:v>1320</c:v>
                </c:pt>
                <c:pt idx="67">
                  <c:v>1340</c:v>
                </c:pt>
                <c:pt idx="68">
                  <c:v>1360</c:v>
                </c:pt>
                <c:pt idx="69">
                  <c:v>1380</c:v>
                </c:pt>
                <c:pt idx="70">
                  <c:v>1400</c:v>
                </c:pt>
                <c:pt idx="71">
                  <c:v>1420</c:v>
                </c:pt>
                <c:pt idx="72">
                  <c:v>1440</c:v>
                </c:pt>
                <c:pt idx="73">
                  <c:v>1460</c:v>
                </c:pt>
                <c:pt idx="74">
                  <c:v>1480</c:v>
                </c:pt>
                <c:pt idx="75">
                  <c:v>1500</c:v>
                </c:pt>
              </c:numCache>
            </c:numRef>
          </c:xVal>
          <c:yVal>
            <c:numRef>
              <c:f>'effect of milling'!$E$19:$E$94</c:f>
              <c:numCache>
                <c:formatCode>0.00E+00</c:formatCode>
                <c:ptCount val="76"/>
                <c:pt idx="0">
                  <c:v>4.0000000000000099E-4</c:v>
                </c:pt>
                <c:pt idx="1">
                  <c:v>6.9583010000000183E-3</c:v>
                </c:pt>
                <c:pt idx="2">
                  <c:v>1.2026000000000005E-2</c:v>
                </c:pt>
                <c:pt idx="3">
                  <c:v>1.5964000000000009E-2</c:v>
                </c:pt>
                <c:pt idx="4">
                  <c:v>1.9049000000000003E-2</c:v>
                </c:pt>
                <c:pt idx="5">
                  <c:v>2.1488000000000035E-2</c:v>
                </c:pt>
                <c:pt idx="6">
                  <c:v>2.3438000000000011E-2</c:v>
                </c:pt>
                <c:pt idx="7">
                  <c:v>2.5021000000000012E-2</c:v>
                </c:pt>
                <c:pt idx="8">
                  <c:v>2.6325000000000012E-2</c:v>
                </c:pt>
                <c:pt idx="9">
                  <c:v>2.7420000000000038E-2</c:v>
                </c:pt>
                <c:pt idx="10">
                  <c:v>2.8358999999999978E-2</c:v>
                </c:pt>
                <c:pt idx="11">
                  <c:v>2.9180000000000001E-2</c:v>
                </c:pt>
                <c:pt idx="12">
                  <c:v>2.991400000000001E-2</c:v>
                </c:pt>
                <c:pt idx="13">
                  <c:v>3.0583000000000016E-2</c:v>
                </c:pt>
                <c:pt idx="14">
                  <c:v>3.120500000000009E-2</c:v>
                </c:pt>
                <c:pt idx="15">
                  <c:v>3.1792000000000001E-2</c:v>
                </c:pt>
                <c:pt idx="16">
                  <c:v>3.2356000000000017E-2</c:v>
                </c:pt>
                <c:pt idx="17">
                  <c:v>3.2902000000000042E-2</c:v>
                </c:pt>
                <c:pt idx="18">
                  <c:v>3.3438000000000002E-2</c:v>
                </c:pt>
                <c:pt idx="19">
                  <c:v>3.3967999999999998E-2</c:v>
                </c:pt>
                <c:pt idx="20">
                  <c:v>3.4494000000000011E-2</c:v>
                </c:pt>
                <c:pt idx="21">
                  <c:v>3.5019000000000036E-2</c:v>
                </c:pt>
                <c:pt idx="22">
                  <c:v>3.5547000000000016E-2</c:v>
                </c:pt>
                <c:pt idx="23">
                  <c:v>3.6077000000000088E-2</c:v>
                </c:pt>
                <c:pt idx="24">
                  <c:v>3.6611000000000081E-2</c:v>
                </c:pt>
                <c:pt idx="25">
                  <c:v>3.7150000000000002E-2</c:v>
                </c:pt>
                <c:pt idx="26">
                  <c:v>3.7695000000000048E-2</c:v>
                </c:pt>
                <c:pt idx="27">
                  <c:v>3.8246000000000002E-2</c:v>
                </c:pt>
                <c:pt idx="28">
                  <c:v>3.8804000000000012E-2</c:v>
                </c:pt>
                <c:pt idx="29">
                  <c:v>3.9369000000000001E-2</c:v>
                </c:pt>
                <c:pt idx="30">
                  <c:v>3.9942000000000012E-2</c:v>
                </c:pt>
                <c:pt idx="31">
                  <c:v>4.0522000000000023E-2</c:v>
                </c:pt>
                <c:pt idx="32">
                  <c:v>4.1111000000000002E-2</c:v>
                </c:pt>
                <c:pt idx="33">
                  <c:v>4.1708000000000023E-2</c:v>
                </c:pt>
                <c:pt idx="34">
                  <c:v>4.2313000000000135E-2</c:v>
                </c:pt>
                <c:pt idx="35">
                  <c:v>4.2927000000000014E-2</c:v>
                </c:pt>
                <c:pt idx="36">
                  <c:v>4.3548999999999977E-2</c:v>
                </c:pt>
                <c:pt idx="37">
                  <c:v>4.4181000000000033E-2</c:v>
                </c:pt>
                <c:pt idx="38">
                  <c:v>4.4821000000000034E-2</c:v>
                </c:pt>
                <c:pt idx="39">
                  <c:v>4.5470999999999998E-2</c:v>
                </c:pt>
                <c:pt idx="40">
                  <c:v>4.6129999999999977E-2</c:v>
                </c:pt>
                <c:pt idx="41">
                  <c:v>4.6799000000000014E-2</c:v>
                </c:pt>
                <c:pt idx="42">
                  <c:v>4.7477000000000033E-2</c:v>
                </c:pt>
                <c:pt idx="43">
                  <c:v>4.8165000000000006E-2</c:v>
                </c:pt>
                <c:pt idx="44">
                  <c:v>4.886300000000008E-2</c:v>
                </c:pt>
                <c:pt idx="45">
                  <c:v>4.9572000000000033E-2</c:v>
                </c:pt>
                <c:pt idx="46">
                  <c:v>5.0290000000000029E-2</c:v>
                </c:pt>
                <c:pt idx="47">
                  <c:v>5.1019000000000023E-2</c:v>
                </c:pt>
                <c:pt idx="48">
                  <c:v>5.1758000000000033E-2</c:v>
                </c:pt>
                <c:pt idx="49">
                  <c:v>5.2508000000000034E-2</c:v>
                </c:pt>
                <c:pt idx="50">
                  <c:v>5.3268999999999997E-2</c:v>
                </c:pt>
                <c:pt idx="51">
                  <c:v>5.4041000000000027E-2</c:v>
                </c:pt>
                <c:pt idx="52">
                  <c:v>5.4824000000000095E-2</c:v>
                </c:pt>
                <c:pt idx="53">
                  <c:v>5.5619000000000023E-2</c:v>
                </c:pt>
                <c:pt idx="54">
                  <c:v>5.6424999999999996E-2</c:v>
                </c:pt>
                <c:pt idx="55">
                  <c:v>5.7243000000000016E-2</c:v>
                </c:pt>
                <c:pt idx="56">
                  <c:v>5.8071999999999999E-2</c:v>
                </c:pt>
                <c:pt idx="57">
                  <c:v>5.8914000000000077E-2</c:v>
                </c:pt>
                <c:pt idx="58">
                  <c:v>5.9767000000000202E-2</c:v>
                </c:pt>
                <c:pt idx="59">
                  <c:v>6.0633000000000034E-2</c:v>
                </c:pt>
                <c:pt idx="60">
                  <c:v>6.151200000000006E-2</c:v>
                </c:pt>
                <c:pt idx="61">
                  <c:v>6.2403000000000125E-2</c:v>
                </c:pt>
                <c:pt idx="62">
                  <c:v>6.3308000000000073E-2</c:v>
                </c:pt>
                <c:pt idx="63">
                  <c:v>6.4225000000000004E-2</c:v>
                </c:pt>
                <c:pt idx="64">
                  <c:v>6.5156000000000033E-2</c:v>
                </c:pt>
                <c:pt idx="65">
                  <c:v>6.610000000000002E-2</c:v>
                </c:pt>
                <c:pt idx="66">
                  <c:v>6.7058000000000034E-2</c:v>
                </c:pt>
                <c:pt idx="67">
                  <c:v>6.802900000000002E-2</c:v>
                </c:pt>
                <c:pt idx="68">
                  <c:v>6.9015000000000132E-2</c:v>
                </c:pt>
                <c:pt idx="69">
                  <c:v>7.0015000000000077E-2</c:v>
                </c:pt>
                <c:pt idx="70">
                  <c:v>7.1029999999999996E-2</c:v>
                </c:pt>
                <c:pt idx="71">
                  <c:v>7.2059000000000054E-2</c:v>
                </c:pt>
                <c:pt idx="72">
                  <c:v>7.3103000000000071E-2</c:v>
                </c:pt>
                <c:pt idx="73">
                  <c:v>7.4162000000000186E-2</c:v>
                </c:pt>
                <c:pt idx="74">
                  <c:v>7.5236000000000039E-2</c:v>
                </c:pt>
                <c:pt idx="75">
                  <c:v>7.6327000000000034E-2</c:v>
                </c:pt>
              </c:numCache>
            </c:numRef>
          </c:yVal>
        </c:ser>
        <c:axId val="76080640"/>
        <c:axId val="76082560"/>
      </c:scatterChart>
      <c:valAx>
        <c:axId val="76080640"/>
        <c:scaling>
          <c:orientation val="minMax"/>
          <c:max val="14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</c:title>
        <c:numFmt formatCode="General" sourceLinked="1"/>
        <c:tickLblPos val="nextTo"/>
        <c:crossAx val="76082560"/>
        <c:crosses val="autoZero"/>
        <c:crossBetween val="midCat"/>
      </c:valAx>
      <c:valAx>
        <c:axId val="760825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Lactam mole %</a:t>
                </a:r>
              </a:p>
            </c:rich>
          </c:tx>
          <c:layout/>
        </c:title>
        <c:numFmt formatCode="0.000" sourceLinked="1"/>
        <c:tickLblPos val="nextTo"/>
        <c:spPr>
          <a:ln w="19050"/>
        </c:spPr>
        <c:crossAx val="76080640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405129046369221"/>
          <c:y val="2.8455945389039283E-2"/>
          <c:w val="0.82888852435112281"/>
          <c:h val="0.78365867315818283"/>
        </c:manualLayout>
      </c:layout>
      <c:scatterChart>
        <c:scatterStyle val="lineMarker"/>
        <c:ser>
          <c:idx val="2"/>
          <c:order val="0"/>
          <c:tx>
            <c:v>Gaba 40C 0%RH</c:v>
          </c:tx>
          <c:spPr>
            <a:ln w="28575">
              <a:noFill/>
            </a:ln>
          </c:spPr>
          <c:marker>
            <c:symbol val="circle"/>
            <c:size val="9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Sheet1!$F$3:$F$22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</c:numCache>
            </c:numRef>
          </c:xVal>
          <c:yVal>
            <c:numRef>
              <c:f>Sheet1!$G$3:$G$22</c:f>
              <c:numCache>
                <c:formatCode>General</c:formatCode>
                <c:ptCount val="20"/>
                <c:pt idx="0">
                  <c:v>0.38963100000000001</c:v>
                </c:pt>
                <c:pt idx="1">
                  <c:v>0.38893500000000031</c:v>
                </c:pt>
                <c:pt idx="2">
                  <c:v>0.5115469999999982</c:v>
                </c:pt>
                <c:pt idx="3">
                  <c:v>0.52176400000000001</c:v>
                </c:pt>
                <c:pt idx="4">
                  <c:v>0.64222500000000204</c:v>
                </c:pt>
                <c:pt idx="5">
                  <c:v>0.65836099999999997</c:v>
                </c:pt>
                <c:pt idx="6">
                  <c:v>0.83227300000000004</c:v>
                </c:pt>
                <c:pt idx="7">
                  <c:v>0.75801099999999999</c:v>
                </c:pt>
                <c:pt idx="8">
                  <c:v>0.99528599999999956</c:v>
                </c:pt>
                <c:pt idx="9">
                  <c:v>0.95982400000000179</c:v>
                </c:pt>
                <c:pt idx="10">
                  <c:v>1.43251</c:v>
                </c:pt>
                <c:pt idx="11">
                  <c:v>1.4834999999999956</c:v>
                </c:pt>
                <c:pt idx="12">
                  <c:v>2.0337100000000001</c:v>
                </c:pt>
                <c:pt idx="13">
                  <c:v>2.1501899999999998</c:v>
                </c:pt>
                <c:pt idx="14">
                  <c:v>2.3447300000000002</c:v>
                </c:pt>
                <c:pt idx="15">
                  <c:v>2.42841</c:v>
                </c:pt>
                <c:pt idx="16">
                  <c:v>3.2704599999999977</c:v>
                </c:pt>
                <c:pt idx="17">
                  <c:v>3.0731999999999999</c:v>
                </c:pt>
                <c:pt idx="18">
                  <c:v>3.87337</c:v>
                </c:pt>
                <c:pt idx="19">
                  <c:v>4.0827299999999997</c:v>
                </c:pt>
              </c:numCache>
            </c:numRef>
          </c:yVal>
        </c:ser>
        <c:ser>
          <c:idx val="3"/>
          <c:order val="1"/>
          <c:tx>
            <c:v>Fitted Gaba 40C 0%RH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Sheet1!$H$3:$H$22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</c:numCache>
            </c:numRef>
          </c:xVal>
          <c:yVal>
            <c:numRef>
              <c:f>Sheet1!$I$3:$I$22</c:f>
              <c:numCache>
                <c:formatCode>General</c:formatCode>
                <c:ptCount val="20"/>
                <c:pt idx="0">
                  <c:v>0.28000000000000008</c:v>
                </c:pt>
                <c:pt idx="1">
                  <c:v>0.28000000000000008</c:v>
                </c:pt>
                <c:pt idx="2">
                  <c:v>0.44787400000000088</c:v>
                </c:pt>
                <c:pt idx="3">
                  <c:v>0.44787400000000088</c:v>
                </c:pt>
                <c:pt idx="4">
                  <c:v>0.61309000000000202</c:v>
                </c:pt>
                <c:pt idx="5">
                  <c:v>0.61309000000000202</c:v>
                </c:pt>
                <c:pt idx="6">
                  <c:v>0.75467400000000229</c:v>
                </c:pt>
                <c:pt idx="7">
                  <c:v>0.75467400000000229</c:v>
                </c:pt>
                <c:pt idx="8">
                  <c:v>1.0757999999999965</c:v>
                </c:pt>
                <c:pt idx="9">
                  <c:v>1.0757999999999965</c:v>
                </c:pt>
                <c:pt idx="10">
                  <c:v>1.46435</c:v>
                </c:pt>
                <c:pt idx="11">
                  <c:v>1.46435</c:v>
                </c:pt>
                <c:pt idx="12">
                  <c:v>1.9704400000000029</c:v>
                </c:pt>
                <c:pt idx="13">
                  <c:v>1.9704400000000029</c:v>
                </c:pt>
                <c:pt idx="14">
                  <c:v>2.4993099999999977</c:v>
                </c:pt>
                <c:pt idx="15">
                  <c:v>2.4993099999999977</c:v>
                </c:pt>
                <c:pt idx="16">
                  <c:v>3.1527699999999967</c:v>
                </c:pt>
                <c:pt idx="17">
                  <c:v>3.1527699999999967</c:v>
                </c:pt>
                <c:pt idx="18">
                  <c:v>3.9686300000000001</c:v>
                </c:pt>
                <c:pt idx="19">
                  <c:v>3.9686300000000001</c:v>
                </c:pt>
              </c:numCache>
            </c:numRef>
          </c:yVal>
          <c:smooth val="1"/>
        </c:ser>
        <c:ser>
          <c:idx val="4"/>
          <c:order val="2"/>
          <c:tx>
            <c:v>Gaba 50C 0%RH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Sheet1!$K$3:$K$20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143</c:v>
                </c:pt>
                <c:pt idx="9">
                  <c:v>143</c:v>
                </c:pt>
                <c:pt idx="10">
                  <c:v>191.17</c:v>
                </c:pt>
                <c:pt idx="11">
                  <c:v>191.17</c:v>
                </c:pt>
                <c:pt idx="12">
                  <c:v>239</c:v>
                </c:pt>
                <c:pt idx="13">
                  <c:v>239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431</c:v>
                </c:pt>
              </c:numCache>
            </c:numRef>
          </c:xVal>
          <c:yVal>
            <c:numRef>
              <c:f>Sheet1!$L$3:$L$20</c:f>
              <c:numCache>
                <c:formatCode>General</c:formatCode>
                <c:ptCount val="18"/>
                <c:pt idx="0">
                  <c:v>0.38963100000000001</c:v>
                </c:pt>
                <c:pt idx="1">
                  <c:v>0.38893500000000031</c:v>
                </c:pt>
                <c:pt idx="2">
                  <c:v>0.70466099999999998</c:v>
                </c:pt>
                <c:pt idx="3">
                  <c:v>0.69144700000000014</c:v>
                </c:pt>
                <c:pt idx="4">
                  <c:v>1.10547</c:v>
                </c:pt>
                <c:pt idx="5">
                  <c:v>1.1473899999999999</c:v>
                </c:pt>
                <c:pt idx="6">
                  <c:v>1.8137199999999998</c:v>
                </c:pt>
                <c:pt idx="7">
                  <c:v>1.7401600000000002</c:v>
                </c:pt>
                <c:pt idx="8">
                  <c:v>3.0356799999999939</c:v>
                </c:pt>
                <c:pt idx="9">
                  <c:v>2.9447700000000001</c:v>
                </c:pt>
                <c:pt idx="10">
                  <c:v>3.5569199999999968</c:v>
                </c:pt>
                <c:pt idx="11">
                  <c:v>3.8619499999999967</c:v>
                </c:pt>
                <c:pt idx="12">
                  <c:v>5.5287799999999985</c:v>
                </c:pt>
                <c:pt idx="13">
                  <c:v>5.8639699999999975</c:v>
                </c:pt>
                <c:pt idx="14">
                  <c:v>7.0193199999999996</c:v>
                </c:pt>
                <c:pt idx="15">
                  <c:v>6.2006700000000023</c:v>
                </c:pt>
                <c:pt idx="16">
                  <c:v>14.064500000000002</c:v>
                </c:pt>
                <c:pt idx="17">
                  <c:v>18.443299999999923</c:v>
                </c:pt>
              </c:numCache>
            </c:numRef>
          </c:yVal>
        </c:ser>
        <c:ser>
          <c:idx val="5"/>
          <c:order val="3"/>
          <c:tx>
            <c:v>Fitted Gaba 50C 0%RH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Sheet1!$M$3:$M$20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143</c:v>
                </c:pt>
                <c:pt idx="9">
                  <c:v>143</c:v>
                </c:pt>
                <c:pt idx="10">
                  <c:v>191.17</c:v>
                </c:pt>
                <c:pt idx="11">
                  <c:v>191.17</c:v>
                </c:pt>
                <c:pt idx="12">
                  <c:v>239</c:v>
                </c:pt>
                <c:pt idx="13">
                  <c:v>239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431</c:v>
                </c:pt>
              </c:numCache>
            </c:numRef>
          </c:xVal>
          <c:yVal>
            <c:numRef>
              <c:f>Sheet1!$N$3:$N$20</c:f>
              <c:numCache>
                <c:formatCode>General</c:formatCode>
                <c:ptCount val="18"/>
                <c:pt idx="0">
                  <c:v>0.28000000000000008</c:v>
                </c:pt>
                <c:pt idx="1">
                  <c:v>0.28000000000000008</c:v>
                </c:pt>
                <c:pt idx="2">
                  <c:v>0.75823499999999999</c:v>
                </c:pt>
                <c:pt idx="3">
                  <c:v>0.75823499999999999</c:v>
                </c:pt>
                <c:pt idx="4">
                  <c:v>1.14242</c:v>
                </c:pt>
                <c:pt idx="5">
                  <c:v>1.14242</c:v>
                </c:pt>
                <c:pt idx="6">
                  <c:v>1.8340700000000001</c:v>
                </c:pt>
                <c:pt idx="7">
                  <c:v>1.8340700000000001</c:v>
                </c:pt>
                <c:pt idx="8">
                  <c:v>2.6499000000000001</c:v>
                </c:pt>
                <c:pt idx="9">
                  <c:v>2.6499000000000001</c:v>
                </c:pt>
                <c:pt idx="10">
                  <c:v>3.7500100000000001</c:v>
                </c:pt>
                <c:pt idx="11">
                  <c:v>3.7500100000000001</c:v>
                </c:pt>
                <c:pt idx="12">
                  <c:v>5.2501299999999995</c:v>
                </c:pt>
                <c:pt idx="13">
                  <c:v>5.2501299999999995</c:v>
                </c:pt>
                <c:pt idx="14">
                  <c:v>7.3063700000000003</c:v>
                </c:pt>
                <c:pt idx="15">
                  <c:v>7.3063700000000003</c:v>
                </c:pt>
                <c:pt idx="16">
                  <c:v>13.737399999999999</c:v>
                </c:pt>
                <c:pt idx="17">
                  <c:v>18.444400000000002</c:v>
                </c:pt>
              </c:numCache>
            </c:numRef>
          </c:yVal>
          <c:smooth val="1"/>
        </c:ser>
        <c:ser>
          <c:idx val="6"/>
          <c:order val="4"/>
          <c:tx>
            <c:v>Gaba 60C 0%RH</c:v>
          </c:tx>
          <c:spPr>
            <a:ln w="28575">
              <a:noFill/>
            </a:ln>
          </c:spPr>
          <c:marker>
            <c:symbol val="triangle"/>
            <c:size val="9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Sheet1!$P$3:$P$30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15</c:v>
                </c:pt>
                <c:pt idx="7">
                  <c:v>15</c:v>
                </c:pt>
                <c:pt idx="8">
                  <c:v>23</c:v>
                </c:pt>
                <c:pt idx="9">
                  <c:v>23</c:v>
                </c:pt>
                <c:pt idx="10">
                  <c:v>35</c:v>
                </c:pt>
                <c:pt idx="11">
                  <c:v>35</c:v>
                </c:pt>
                <c:pt idx="12">
                  <c:v>47</c:v>
                </c:pt>
                <c:pt idx="13">
                  <c:v>47</c:v>
                </c:pt>
                <c:pt idx="14">
                  <c:v>59</c:v>
                </c:pt>
                <c:pt idx="15">
                  <c:v>59</c:v>
                </c:pt>
                <c:pt idx="16">
                  <c:v>71</c:v>
                </c:pt>
                <c:pt idx="17">
                  <c:v>71</c:v>
                </c:pt>
                <c:pt idx="18">
                  <c:v>83</c:v>
                </c:pt>
                <c:pt idx="19">
                  <c:v>83</c:v>
                </c:pt>
                <c:pt idx="20">
                  <c:v>95</c:v>
                </c:pt>
                <c:pt idx="21">
                  <c:v>95</c:v>
                </c:pt>
                <c:pt idx="22">
                  <c:v>107</c:v>
                </c:pt>
                <c:pt idx="23">
                  <c:v>107</c:v>
                </c:pt>
                <c:pt idx="24">
                  <c:v>119</c:v>
                </c:pt>
                <c:pt idx="25">
                  <c:v>119</c:v>
                </c:pt>
                <c:pt idx="26">
                  <c:v>191.17</c:v>
                </c:pt>
                <c:pt idx="27">
                  <c:v>191.17</c:v>
                </c:pt>
              </c:numCache>
            </c:numRef>
          </c:xVal>
          <c:yVal>
            <c:numRef>
              <c:f>Sheet1!$Q$3:$Q$30</c:f>
              <c:numCache>
                <c:formatCode>General</c:formatCode>
                <c:ptCount val="28"/>
                <c:pt idx="0">
                  <c:v>0.38963100000000001</c:v>
                </c:pt>
                <c:pt idx="1">
                  <c:v>0.38893500000000031</c:v>
                </c:pt>
                <c:pt idx="2">
                  <c:v>1.1323799999999999</c:v>
                </c:pt>
                <c:pt idx="3">
                  <c:v>1.09019</c:v>
                </c:pt>
                <c:pt idx="4">
                  <c:v>1.5818699999999968</c:v>
                </c:pt>
                <c:pt idx="5">
                  <c:v>1.58446</c:v>
                </c:pt>
                <c:pt idx="6">
                  <c:v>1.69981</c:v>
                </c:pt>
                <c:pt idx="7">
                  <c:v>1.7815399999999968</c:v>
                </c:pt>
                <c:pt idx="8">
                  <c:v>2.1349499999999977</c:v>
                </c:pt>
                <c:pt idx="9">
                  <c:v>2.2338800000000001</c:v>
                </c:pt>
                <c:pt idx="10">
                  <c:v>2.5436200000000002</c:v>
                </c:pt>
                <c:pt idx="11">
                  <c:v>2.6561399999999997</c:v>
                </c:pt>
                <c:pt idx="12">
                  <c:v>3.65401</c:v>
                </c:pt>
                <c:pt idx="13">
                  <c:v>3.3803399999999999</c:v>
                </c:pt>
                <c:pt idx="14">
                  <c:v>4.5813100000000002</c:v>
                </c:pt>
                <c:pt idx="15">
                  <c:v>4.8466600000000124</c:v>
                </c:pt>
                <c:pt idx="16">
                  <c:v>6.7105199999999945</c:v>
                </c:pt>
                <c:pt idx="17">
                  <c:v>6.1757200000000001</c:v>
                </c:pt>
                <c:pt idx="18">
                  <c:v>5.6997200000000001</c:v>
                </c:pt>
                <c:pt idx="19">
                  <c:v>5.8853600000000004</c:v>
                </c:pt>
                <c:pt idx="20">
                  <c:v>7.3578599999999863</c:v>
                </c:pt>
                <c:pt idx="21">
                  <c:v>6.52928</c:v>
                </c:pt>
                <c:pt idx="22">
                  <c:v>6.4589600000000003</c:v>
                </c:pt>
                <c:pt idx="23">
                  <c:v>7.7390400000000135</c:v>
                </c:pt>
                <c:pt idx="24">
                  <c:v>9.9403500000000005</c:v>
                </c:pt>
                <c:pt idx="25">
                  <c:v>8.4112600000000004</c:v>
                </c:pt>
                <c:pt idx="26">
                  <c:v>19.902499999999918</c:v>
                </c:pt>
                <c:pt idx="27">
                  <c:v>18.754100000000001</c:v>
                </c:pt>
              </c:numCache>
            </c:numRef>
          </c:yVal>
        </c:ser>
        <c:ser>
          <c:idx val="7"/>
          <c:order val="5"/>
          <c:tx>
            <c:v>Fitted Gaba 60C 0%RH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Sheet1!$R$3:$R$30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15</c:v>
                </c:pt>
                <c:pt idx="7">
                  <c:v>15</c:v>
                </c:pt>
                <c:pt idx="8">
                  <c:v>23</c:v>
                </c:pt>
                <c:pt idx="9">
                  <c:v>23</c:v>
                </c:pt>
                <c:pt idx="10">
                  <c:v>35</c:v>
                </c:pt>
                <c:pt idx="11">
                  <c:v>35</c:v>
                </c:pt>
                <c:pt idx="12">
                  <c:v>47</c:v>
                </c:pt>
                <c:pt idx="13">
                  <c:v>47</c:v>
                </c:pt>
                <c:pt idx="14">
                  <c:v>59</c:v>
                </c:pt>
                <c:pt idx="15">
                  <c:v>59</c:v>
                </c:pt>
                <c:pt idx="16">
                  <c:v>71</c:v>
                </c:pt>
                <c:pt idx="17">
                  <c:v>71</c:v>
                </c:pt>
                <c:pt idx="18">
                  <c:v>83</c:v>
                </c:pt>
                <c:pt idx="19">
                  <c:v>83</c:v>
                </c:pt>
                <c:pt idx="20">
                  <c:v>95</c:v>
                </c:pt>
                <c:pt idx="21">
                  <c:v>95</c:v>
                </c:pt>
                <c:pt idx="22">
                  <c:v>107</c:v>
                </c:pt>
                <c:pt idx="23">
                  <c:v>107</c:v>
                </c:pt>
                <c:pt idx="24">
                  <c:v>119</c:v>
                </c:pt>
                <c:pt idx="25">
                  <c:v>119</c:v>
                </c:pt>
                <c:pt idx="26">
                  <c:v>191.17</c:v>
                </c:pt>
                <c:pt idx="27">
                  <c:v>191.17</c:v>
                </c:pt>
              </c:numCache>
            </c:numRef>
          </c:xVal>
          <c:yVal>
            <c:numRef>
              <c:f>Sheet1!$S$3:$S$30</c:f>
              <c:numCache>
                <c:formatCode>General</c:formatCode>
                <c:ptCount val="28"/>
                <c:pt idx="0">
                  <c:v>0.28000000000000008</c:v>
                </c:pt>
                <c:pt idx="1">
                  <c:v>0.28000000000000008</c:v>
                </c:pt>
                <c:pt idx="2">
                  <c:v>0.83200700000000005</c:v>
                </c:pt>
                <c:pt idx="3">
                  <c:v>0.83200700000000005</c:v>
                </c:pt>
                <c:pt idx="4">
                  <c:v>1.3964799999999999</c:v>
                </c:pt>
                <c:pt idx="5">
                  <c:v>1.3964799999999999</c:v>
                </c:pt>
                <c:pt idx="6">
                  <c:v>1.7272899999999998</c:v>
                </c:pt>
                <c:pt idx="7">
                  <c:v>1.7272899999999998</c:v>
                </c:pt>
                <c:pt idx="8">
                  <c:v>2.3108399999999967</c:v>
                </c:pt>
                <c:pt idx="9">
                  <c:v>2.3108399999999967</c:v>
                </c:pt>
                <c:pt idx="10">
                  <c:v>3.0665499999999977</c:v>
                </c:pt>
                <c:pt idx="11">
                  <c:v>3.0665499999999977</c:v>
                </c:pt>
                <c:pt idx="12">
                  <c:v>3.7627799999999998</c:v>
                </c:pt>
                <c:pt idx="13">
                  <c:v>3.7627799999999998</c:v>
                </c:pt>
                <c:pt idx="14">
                  <c:v>4.4610500000000002</c:v>
                </c:pt>
                <c:pt idx="15">
                  <c:v>4.4610500000000002</c:v>
                </c:pt>
                <c:pt idx="16">
                  <c:v>5.2014500000000004</c:v>
                </c:pt>
                <c:pt idx="17">
                  <c:v>5.2014500000000004</c:v>
                </c:pt>
                <c:pt idx="18">
                  <c:v>6.0119999999999996</c:v>
                </c:pt>
                <c:pt idx="19">
                  <c:v>6.0119999999999996</c:v>
                </c:pt>
                <c:pt idx="20">
                  <c:v>6.9139900000000001</c:v>
                </c:pt>
                <c:pt idx="21">
                  <c:v>6.9139900000000001</c:v>
                </c:pt>
                <c:pt idx="22">
                  <c:v>7.9250699999999998</c:v>
                </c:pt>
                <c:pt idx="23">
                  <c:v>7.9250699999999998</c:v>
                </c:pt>
                <c:pt idx="24">
                  <c:v>9.0608400000000007</c:v>
                </c:pt>
                <c:pt idx="25">
                  <c:v>9.0608400000000007</c:v>
                </c:pt>
                <c:pt idx="26">
                  <c:v>19.261699999999934</c:v>
                </c:pt>
                <c:pt idx="27">
                  <c:v>19.261699999999934</c:v>
                </c:pt>
              </c:numCache>
            </c:numRef>
          </c:yVal>
          <c:smooth val="1"/>
        </c:ser>
        <c:axId val="76279168"/>
        <c:axId val="75658752"/>
      </c:scatterChart>
      <c:valAx>
        <c:axId val="7627916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time(hours)</a:t>
                </a:r>
              </a:p>
            </c:rich>
          </c:tx>
          <c:layout>
            <c:manualLayout>
              <c:xMode val="edge"/>
              <c:yMode val="edge"/>
              <c:x val="0.43000046658036833"/>
              <c:y val="0.935484540732491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658752"/>
        <c:crosses val="autoZero"/>
        <c:crossBetween val="midCat"/>
      </c:valAx>
      <c:valAx>
        <c:axId val="756587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Lactam mole%</a:t>
                </a:r>
              </a:p>
            </c:rich>
          </c:tx>
          <c:layout>
            <c:manualLayout>
              <c:xMode val="edge"/>
              <c:yMode val="edge"/>
              <c:x val="8.8451747703032248E-3"/>
              <c:y val="0.364213386754217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27916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'effect of moisture'!$B$13:$B$33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  <c:pt idx="20">
                  <c:v>575</c:v>
                </c:pt>
              </c:numCache>
            </c:numRef>
          </c:xVal>
          <c:yVal>
            <c:numRef>
              <c:f>'effect of moisture'!$C$13:$C$33</c:f>
              <c:numCache>
                <c:formatCode>0.000</c:formatCode>
                <c:ptCount val="21"/>
                <c:pt idx="0">
                  <c:v>0.38963072600000032</c:v>
                </c:pt>
                <c:pt idx="1">
                  <c:v>0.38893481800000085</c:v>
                </c:pt>
                <c:pt idx="2">
                  <c:v>0.51154718799999865</c:v>
                </c:pt>
                <c:pt idx="3">
                  <c:v>0.52176360200000005</c:v>
                </c:pt>
                <c:pt idx="4">
                  <c:v>0.64222526400000135</c:v>
                </c:pt>
                <c:pt idx="5">
                  <c:v>0.65836128500000002</c:v>
                </c:pt>
                <c:pt idx="6">
                  <c:v>0.83227335599999996</c:v>
                </c:pt>
                <c:pt idx="7">
                  <c:v>0.75801125300000172</c:v>
                </c:pt>
                <c:pt idx="8">
                  <c:v>0.99528623099999958</c:v>
                </c:pt>
                <c:pt idx="9">
                  <c:v>0.95982370700000064</c:v>
                </c:pt>
                <c:pt idx="10">
                  <c:v>1.432508034</c:v>
                </c:pt>
                <c:pt idx="11">
                  <c:v>1.4835026189999967</c:v>
                </c:pt>
                <c:pt idx="12">
                  <c:v>2.033710455</c:v>
                </c:pt>
                <c:pt idx="13">
                  <c:v>2.1501878150000002</c:v>
                </c:pt>
                <c:pt idx="14">
                  <c:v>2.3447263710000001</c:v>
                </c:pt>
                <c:pt idx="15">
                  <c:v>2.4284107339999998</c:v>
                </c:pt>
                <c:pt idx="16">
                  <c:v>3.2704569009999997</c:v>
                </c:pt>
                <c:pt idx="17">
                  <c:v>3.0732014809999999</c:v>
                </c:pt>
                <c:pt idx="18">
                  <c:v>3.8733678</c:v>
                </c:pt>
                <c:pt idx="19">
                  <c:v>4.0827294089999997</c:v>
                </c:pt>
                <c:pt idx="20" formatCode="General">
                  <c:v>6.3468441919151823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'effect of moisture'!$E$13:$E$34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  <c:pt idx="20">
                  <c:v>575</c:v>
                </c:pt>
                <c:pt idx="21">
                  <c:v>719</c:v>
                </c:pt>
              </c:numCache>
            </c:numRef>
          </c:xVal>
          <c:yVal>
            <c:numRef>
              <c:f>'effect of moisture'!$F$13:$F$34</c:f>
              <c:numCache>
                <c:formatCode>0.000</c:formatCode>
                <c:ptCount val="22"/>
                <c:pt idx="0">
                  <c:v>0.38963072600000032</c:v>
                </c:pt>
                <c:pt idx="1">
                  <c:v>0.38893481800000085</c:v>
                </c:pt>
                <c:pt idx="2">
                  <c:v>0.47575839200000031</c:v>
                </c:pt>
                <c:pt idx="3">
                  <c:v>0.48874113499999999</c:v>
                </c:pt>
                <c:pt idx="4">
                  <c:v>0.59611889600000001</c:v>
                </c:pt>
                <c:pt idx="5">
                  <c:v>0.58889594199999951</c:v>
                </c:pt>
                <c:pt idx="6">
                  <c:v>0.68142652499999956</c:v>
                </c:pt>
                <c:pt idx="7">
                  <c:v>0.67830602799999995</c:v>
                </c:pt>
                <c:pt idx="8">
                  <c:v>0.89749356199999852</c:v>
                </c:pt>
                <c:pt idx="9">
                  <c:v>0.8756918250000022</c:v>
                </c:pt>
                <c:pt idx="10">
                  <c:v>1.1562032040000001</c:v>
                </c:pt>
                <c:pt idx="11">
                  <c:v>1.2015735579999958</c:v>
                </c:pt>
                <c:pt idx="12">
                  <c:v>1.4156785599999973</c:v>
                </c:pt>
                <c:pt idx="13">
                  <c:v>1.4528132369999998</c:v>
                </c:pt>
                <c:pt idx="14">
                  <c:v>1.5736629169999998</c:v>
                </c:pt>
                <c:pt idx="15">
                  <c:v>1.601797471</c:v>
                </c:pt>
                <c:pt idx="16">
                  <c:v>1.7743087519999998</c:v>
                </c:pt>
                <c:pt idx="17">
                  <c:v>1.8224084260000024</c:v>
                </c:pt>
                <c:pt idx="18">
                  <c:v>1.713550006</c:v>
                </c:pt>
                <c:pt idx="19">
                  <c:v>1.802621606999997</c:v>
                </c:pt>
                <c:pt idx="20">
                  <c:v>1.898897311</c:v>
                </c:pt>
                <c:pt idx="21">
                  <c:v>2.0075250450000048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'effect of moisture'!$H$13:$H$32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191.17</c:v>
                </c:pt>
                <c:pt idx="9">
                  <c:v>191.17</c:v>
                </c:pt>
                <c:pt idx="10">
                  <c:v>287</c:v>
                </c:pt>
                <c:pt idx="11">
                  <c:v>287</c:v>
                </c:pt>
                <c:pt idx="12">
                  <c:v>383</c:v>
                </c:pt>
                <c:pt idx="13">
                  <c:v>383</c:v>
                </c:pt>
                <c:pt idx="14">
                  <c:v>479</c:v>
                </c:pt>
                <c:pt idx="15">
                  <c:v>479</c:v>
                </c:pt>
                <c:pt idx="16">
                  <c:v>575</c:v>
                </c:pt>
                <c:pt idx="17">
                  <c:v>575</c:v>
                </c:pt>
                <c:pt idx="18">
                  <c:v>719</c:v>
                </c:pt>
                <c:pt idx="19">
                  <c:v>719</c:v>
                </c:pt>
              </c:numCache>
            </c:numRef>
          </c:xVal>
          <c:yVal>
            <c:numRef>
              <c:f>'effect of moisture'!$I$13:$I$32</c:f>
              <c:numCache>
                <c:formatCode>0.000</c:formatCode>
                <c:ptCount val="20"/>
                <c:pt idx="0">
                  <c:v>0.38963072600000032</c:v>
                </c:pt>
                <c:pt idx="1">
                  <c:v>0.38893481800000085</c:v>
                </c:pt>
                <c:pt idx="2">
                  <c:v>0.59908791699999997</c:v>
                </c:pt>
                <c:pt idx="3">
                  <c:v>0.61794511300000243</c:v>
                </c:pt>
                <c:pt idx="4">
                  <c:v>0.71109770500000002</c:v>
                </c:pt>
                <c:pt idx="5">
                  <c:v>0.7308968070000017</c:v>
                </c:pt>
                <c:pt idx="6">
                  <c:v>1.032099624</c:v>
                </c:pt>
                <c:pt idx="7">
                  <c:v>1.0072860459999975</c:v>
                </c:pt>
                <c:pt idx="8">
                  <c:v>1.220074339</c:v>
                </c:pt>
                <c:pt idx="9">
                  <c:v>1.2055691129999946</c:v>
                </c:pt>
                <c:pt idx="10">
                  <c:v>1.2896343759999955</c:v>
                </c:pt>
                <c:pt idx="11">
                  <c:v>1.2754925799999999</c:v>
                </c:pt>
                <c:pt idx="12">
                  <c:v>1.376862467</c:v>
                </c:pt>
                <c:pt idx="13">
                  <c:v>1.389911533</c:v>
                </c:pt>
                <c:pt idx="14">
                  <c:v>1.3889482399999999</c:v>
                </c:pt>
                <c:pt idx="15">
                  <c:v>1.3833243839999967</c:v>
                </c:pt>
                <c:pt idx="16">
                  <c:v>1.444759039</c:v>
                </c:pt>
                <c:pt idx="17">
                  <c:v>1.452680813</c:v>
                </c:pt>
                <c:pt idx="18">
                  <c:v>1.4419744649999975</c:v>
                </c:pt>
                <c:pt idx="19">
                  <c:v>1.4971770019999999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7030A0"/>
                </a:solidFill>
              </a:ln>
            </c:spPr>
          </c:marker>
          <c:xVal>
            <c:numRef>
              <c:f>'effect of moisture'!$K$13:$K$28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191.17</c:v>
                </c:pt>
                <c:pt idx="9">
                  <c:v>191.17</c:v>
                </c:pt>
                <c:pt idx="10">
                  <c:v>383</c:v>
                </c:pt>
                <c:pt idx="11">
                  <c:v>383</c:v>
                </c:pt>
                <c:pt idx="12">
                  <c:v>575</c:v>
                </c:pt>
                <c:pt idx="13">
                  <c:v>575</c:v>
                </c:pt>
                <c:pt idx="14">
                  <c:v>719</c:v>
                </c:pt>
                <c:pt idx="15">
                  <c:v>719</c:v>
                </c:pt>
              </c:numCache>
            </c:numRef>
          </c:xVal>
          <c:yVal>
            <c:numRef>
              <c:f>'effect of moisture'!$L$13:$L$28</c:f>
              <c:numCache>
                <c:formatCode>0.000</c:formatCode>
                <c:ptCount val="16"/>
                <c:pt idx="0">
                  <c:v>0.38963072600000032</c:v>
                </c:pt>
                <c:pt idx="1">
                  <c:v>0.38893481800000085</c:v>
                </c:pt>
                <c:pt idx="2">
                  <c:v>0.41966815800000001</c:v>
                </c:pt>
                <c:pt idx="3">
                  <c:v>0.41793594299999998</c:v>
                </c:pt>
                <c:pt idx="4">
                  <c:v>0.46790390000000032</c:v>
                </c:pt>
                <c:pt idx="5">
                  <c:v>0.44068238000000032</c:v>
                </c:pt>
                <c:pt idx="6">
                  <c:v>0.49662176300000116</c:v>
                </c:pt>
                <c:pt idx="7">
                  <c:v>0.48476633500000038</c:v>
                </c:pt>
                <c:pt idx="8">
                  <c:v>0.48673802100000002</c:v>
                </c:pt>
                <c:pt idx="9">
                  <c:v>0.48198186400000104</c:v>
                </c:pt>
                <c:pt idx="10">
                  <c:v>0.52857794899999877</c:v>
                </c:pt>
                <c:pt idx="11">
                  <c:v>0.50637073300000002</c:v>
                </c:pt>
                <c:pt idx="12">
                  <c:v>0.52581817600000003</c:v>
                </c:pt>
                <c:pt idx="13">
                  <c:v>0.53321355499999956</c:v>
                </c:pt>
                <c:pt idx="14">
                  <c:v>0.55977396499999998</c:v>
                </c:pt>
                <c:pt idx="15">
                  <c:v>0.54841630999999791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'effect of moisture'!$B$38:$B$88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moisture'!$C$38:$C$88</c:f>
              <c:numCache>
                <c:formatCode>General</c:formatCode>
                <c:ptCount val="51"/>
                <c:pt idx="0">
                  <c:v>0.39000000000000068</c:v>
                </c:pt>
                <c:pt idx="1">
                  <c:v>0.66627099999999995</c:v>
                </c:pt>
                <c:pt idx="2">
                  <c:v>0.88268100000000005</c:v>
                </c:pt>
                <c:pt idx="3">
                  <c:v>1.058727</c:v>
                </c:pt>
                <c:pt idx="4">
                  <c:v>1.2080909999999998</c:v>
                </c:pt>
                <c:pt idx="5">
                  <c:v>1.3404039999999999</c:v>
                </c:pt>
                <c:pt idx="6">
                  <c:v>1.4624729999999999</c:v>
                </c:pt>
                <c:pt idx="7">
                  <c:v>1.579142</c:v>
                </c:pt>
                <c:pt idx="8">
                  <c:v>1.6938869999999999</c:v>
                </c:pt>
                <c:pt idx="9">
                  <c:v>1.8092389999999998</c:v>
                </c:pt>
                <c:pt idx="10">
                  <c:v>1.9270689999999999</c:v>
                </c:pt>
                <c:pt idx="11">
                  <c:v>2.0487989999999998</c:v>
                </c:pt>
                <c:pt idx="12">
                  <c:v>2.1755390000000001</c:v>
                </c:pt>
                <c:pt idx="13">
                  <c:v>2.3081909999999999</c:v>
                </c:pt>
                <c:pt idx="14">
                  <c:v>2.4475129999999998</c:v>
                </c:pt>
                <c:pt idx="15">
                  <c:v>2.5941730000000001</c:v>
                </c:pt>
                <c:pt idx="16">
                  <c:v>2.7487810000000059</c:v>
                </c:pt>
                <c:pt idx="17">
                  <c:v>2.9119119999999987</c:v>
                </c:pt>
                <c:pt idx="18">
                  <c:v>3.0841250000000002</c:v>
                </c:pt>
                <c:pt idx="19">
                  <c:v>3.2659720000000001</c:v>
                </c:pt>
                <c:pt idx="20">
                  <c:v>3.4580109999999977</c:v>
                </c:pt>
                <c:pt idx="21">
                  <c:v>3.660806</c:v>
                </c:pt>
                <c:pt idx="22">
                  <c:v>3.8749379999999998</c:v>
                </c:pt>
                <c:pt idx="23">
                  <c:v>4.1010010000000001</c:v>
                </c:pt>
                <c:pt idx="24">
                  <c:v>4.3396080000000108</c:v>
                </c:pt>
                <c:pt idx="25">
                  <c:v>4.5913940000000002</c:v>
                </c:pt>
                <c:pt idx="26">
                  <c:v>4.8570119999999859</c:v>
                </c:pt>
                <c:pt idx="27">
                  <c:v>5.1371359999999839</c:v>
                </c:pt>
                <c:pt idx="28">
                  <c:v>5.4324620000000108</c:v>
                </c:pt>
                <c:pt idx="29">
                  <c:v>5.7437060000000004</c:v>
                </c:pt>
                <c:pt idx="30">
                  <c:v>6.0716049999999999</c:v>
                </c:pt>
                <c:pt idx="31">
                  <c:v>6.4169130000000001</c:v>
                </c:pt>
                <c:pt idx="32">
                  <c:v>6.7804039999999999</c:v>
                </c:pt>
                <c:pt idx="33">
                  <c:v>7.1628679999999889</c:v>
                </c:pt>
                <c:pt idx="34">
                  <c:v>7.5651109999999839</c:v>
                </c:pt>
                <c:pt idx="35">
                  <c:v>7.9879490000000004</c:v>
                </c:pt>
                <c:pt idx="36">
                  <c:v>8.4322109999999988</c:v>
                </c:pt>
                <c:pt idx="37">
                  <c:v>8.898733</c:v>
                </c:pt>
                <c:pt idx="38">
                  <c:v>9.3883529999999986</c:v>
                </c:pt>
                <c:pt idx="39">
                  <c:v>9.9019139999999997</c:v>
                </c:pt>
                <c:pt idx="40">
                  <c:v>10.440251999999999</c:v>
                </c:pt>
                <c:pt idx="41">
                  <c:v>11.004198000000001</c:v>
                </c:pt>
                <c:pt idx="42">
                  <c:v>11.594568000000001</c:v>
                </c:pt>
                <c:pt idx="43">
                  <c:v>12.212161999999999</c:v>
                </c:pt>
                <c:pt idx="44">
                  <c:v>12.857757000000021</c:v>
                </c:pt>
                <c:pt idx="45">
                  <c:v>13.532097</c:v>
                </c:pt>
                <c:pt idx="46">
                  <c:v>14.235894</c:v>
                </c:pt>
                <c:pt idx="47">
                  <c:v>14.969813</c:v>
                </c:pt>
                <c:pt idx="48">
                  <c:v>15.734470999999999</c:v>
                </c:pt>
                <c:pt idx="49">
                  <c:v>16.530425000000001</c:v>
                </c:pt>
                <c:pt idx="50">
                  <c:v>17.358166000000001</c:v>
                </c:pt>
              </c:numCache>
            </c:numRef>
          </c:yVal>
        </c:ser>
        <c:ser>
          <c:idx val="5"/>
          <c:order val="5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'effect of moisture'!$B$38:$B$88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moisture'!$D$38:$D$88</c:f>
              <c:numCache>
                <c:formatCode>General</c:formatCode>
                <c:ptCount val="51"/>
                <c:pt idx="0">
                  <c:v>0.39000000000000068</c:v>
                </c:pt>
                <c:pt idx="1">
                  <c:v>0.65359000000000134</c:v>
                </c:pt>
                <c:pt idx="2">
                  <c:v>0.85687600000000064</c:v>
                </c:pt>
                <c:pt idx="3">
                  <c:v>1.0144850000000001</c:v>
                </c:pt>
                <c:pt idx="4">
                  <c:v>1.137508</c:v>
                </c:pt>
                <c:pt idx="5">
                  <c:v>1.234348</c:v>
                </c:pt>
                <c:pt idx="6">
                  <c:v>1.3113779999999999</c:v>
                </c:pt>
                <c:pt idx="7">
                  <c:v>1.3734259999999998</c:v>
                </c:pt>
                <c:pt idx="8">
                  <c:v>1.4241539999999999</c:v>
                </c:pt>
                <c:pt idx="9">
                  <c:v>1.466337</c:v>
                </c:pt>
                <c:pt idx="10">
                  <c:v>1.5020789999999999</c:v>
                </c:pt>
                <c:pt idx="11">
                  <c:v>1.532975</c:v>
                </c:pt>
                <c:pt idx="12">
                  <c:v>1.560233</c:v>
                </c:pt>
                <c:pt idx="13">
                  <c:v>1.5847720000000001</c:v>
                </c:pt>
                <c:pt idx="14">
                  <c:v>1.607286</c:v>
                </c:pt>
                <c:pt idx="15">
                  <c:v>1.628304</c:v>
                </c:pt>
                <c:pt idx="16">
                  <c:v>1.6482239999999999</c:v>
                </c:pt>
                <c:pt idx="17">
                  <c:v>1.667351</c:v>
                </c:pt>
                <c:pt idx="18">
                  <c:v>1.6859150000000001</c:v>
                </c:pt>
                <c:pt idx="19">
                  <c:v>1.7040919999999975</c:v>
                </c:pt>
                <c:pt idx="20">
                  <c:v>1.722013</c:v>
                </c:pt>
                <c:pt idx="21">
                  <c:v>1.7397819999999975</c:v>
                </c:pt>
                <c:pt idx="22">
                  <c:v>1.7574739999999998</c:v>
                </c:pt>
                <c:pt idx="23">
                  <c:v>1.7751479999999999</c:v>
                </c:pt>
                <c:pt idx="24">
                  <c:v>1.7928500000000001</c:v>
                </c:pt>
                <c:pt idx="25">
                  <c:v>1.8106139999999999</c:v>
                </c:pt>
                <c:pt idx="26">
                  <c:v>1.8284659999999999</c:v>
                </c:pt>
                <c:pt idx="27">
                  <c:v>1.846427</c:v>
                </c:pt>
                <c:pt idx="28">
                  <c:v>1.8645130000000001</c:v>
                </c:pt>
                <c:pt idx="29">
                  <c:v>1.882735</c:v>
                </c:pt>
                <c:pt idx="30">
                  <c:v>1.901105</c:v>
                </c:pt>
                <c:pt idx="31">
                  <c:v>1.9196289999999998</c:v>
                </c:pt>
                <c:pt idx="32">
                  <c:v>1.9383140000000001</c:v>
                </c:pt>
                <c:pt idx="33">
                  <c:v>1.957166</c:v>
                </c:pt>
                <c:pt idx="34">
                  <c:v>1.9761880000000029</c:v>
                </c:pt>
                <c:pt idx="35">
                  <c:v>1.9953850000000024</c:v>
                </c:pt>
                <c:pt idx="36">
                  <c:v>2.0147589999999953</c:v>
                </c:pt>
                <c:pt idx="37">
                  <c:v>2.034313</c:v>
                </c:pt>
                <c:pt idx="38">
                  <c:v>2.0540509999999967</c:v>
                </c:pt>
                <c:pt idx="39">
                  <c:v>2.0739730000000001</c:v>
                </c:pt>
                <c:pt idx="40">
                  <c:v>2.0940829999999977</c:v>
                </c:pt>
                <c:pt idx="41">
                  <c:v>2.1143830000000001</c:v>
                </c:pt>
                <c:pt idx="42">
                  <c:v>2.1348749999999987</c:v>
                </c:pt>
                <c:pt idx="43">
                  <c:v>2.1555599999999977</c:v>
                </c:pt>
                <c:pt idx="44">
                  <c:v>2.1764409999999943</c:v>
                </c:pt>
                <c:pt idx="45">
                  <c:v>2.1975189999999998</c:v>
                </c:pt>
                <c:pt idx="46">
                  <c:v>2.2187969999999999</c:v>
                </c:pt>
                <c:pt idx="47">
                  <c:v>2.2402760000000002</c:v>
                </c:pt>
                <c:pt idx="48">
                  <c:v>2.2619579999999999</c:v>
                </c:pt>
                <c:pt idx="49">
                  <c:v>2.2838449999999999</c:v>
                </c:pt>
                <c:pt idx="50">
                  <c:v>2.305939</c:v>
                </c:pt>
              </c:numCache>
            </c:numRef>
          </c:yVal>
        </c:ser>
        <c:ser>
          <c:idx val="6"/>
          <c:order val="6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'effect of moisture'!$B$38:$B$88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moisture'!$E$38:$E$88</c:f>
              <c:numCache>
                <c:formatCode>General</c:formatCode>
                <c:ptCount val="51"/>
                <c:pt idx="0">
                  <c:v>0.39000000000000068</c:v>
                </c:pt>
                <c:pt idx="1">
                  <c:v>0.63974100000000256</c:v>
                </c:pt>
                <c:pt idx="2">
                  <c:v>0.81178799999999951</c:v>
                </c:pt>
                <c:pt idx="3">
                  <c:v>0.93126699999999829</c:v>
                </c:pt>
                <c:pt idx="4">
                  <c:v>1.0151919999999972</c:v>
                </c:pt>
                <c:pt idx="5">
                  <c:v>1.0750820000000001</c:v>
                </c:pt>
                <c:pt idx="6">
                  <c:v>1.1187320000000001</c:v>
                </c:pt>
                <c:pt idx="7">
                  <c:v>1.1514199999999999</c:v>
                </c:pt>
                <c:pt idx="8">
                  <c:v>1.176714</c:v>
                </c:pt>
                <c:pt idx="9">
                  <c:v>1.1970320000000001</c:v>
                </c:pt>
                <c:pt idx="10">
                  <c:v>1.214008</c:v>
                </c:pt>
                <c:pt idx="11">
                  <c:v>1.228748</c:v>
                </c:pt>
                <c:pt idx="12">
                  <c:v>1.2420020000000001</c:v>
                </c:pt>
                <c:pt idx="13">
                  <c:v>1.2542759999999999</c:v>
                </c:pt>
                <c:pt idx="14">
                  <c:v>1.2659139999999998</c:v>
                </c:pt>
                <c:pt idx="15">
                  <c:v>1.2771479999999999</c:v>
                </c:pt>
                <c:pt idx="16">
                  <c:v>1.288135</c:v>
                </c:pt>
                <c:pt idx="17">
                  <c:v>1.298983</c:v>
                </c:pt>
                <c:pt idx="18">
                  <c:v>1.3097629999999998</c:v>
                </c:pt>
                <c:pt idx="19">
                  <c:v>1.3205239999999998</c:v>
                </c:pt>
                <c:pt idx="20">
                  <c:v>1.3313009999999998</c:v>
                </c:pt>
                <c:pt idx="21">
                  <c:v>1.3421170000000027</c:v>
                </c:pt>
                <c:pt idx="22">
                  <c:v>1.352986</c:v>
                </c:pt>
                <c:pt idx="23">
                  <c:v>1.3639199999999998</c:v>
                </c:pt>
                <c:pt idx="24">
                  <c:v>1.3749259999999999</c:v>
                </c:pt>
                <c:pt idx="25">
                  <c:v>1.3860100000000024</c:v>
                </c:pt>
                <c:pt idx="26">
                  <c:v>1.397176</c:v>
                </c:pt>
                <c:pt idx="27">
                  <c:v>1.4084259999999975</c:v>
                </c:pt>
                <c:pt idx="28">
                  <c:v>1.4197619999999953</c:v>
                </c:pt>
                <c:pt idx="29">
                  <c:v>1.431187</c:v>
                </c:pt>
                <c:pt idx="30">
                  <c:v>1.4427009999999998</c:v>
                </c:pt>
                <c:pt idx="31">
                  <c:v>1.4543059999999999</c:v>
                </c:pt>
                <c:pt idx="32">
                  <c:v>1.4660029999999999</c:v>
                </c:pt>
                <c:pt idx="33">
                  <c:v>1.477791999999996</c:v>
                </c:pt>
                <c:pt idx="34">
                  <c:v>1.4896749999999972</c:v>
                </c:pt>
                <c:pt idx="35">
                  <c:v>1.5016529999999999</c:v>
                </c:pt>
                <c:pt idx="36">
                  <c:v>1.5137249999999958</c:v>
                </c:pt>
                <c:pt idx="37">
                  <c:v>1.5258929999999975</c:v>
                </c:pt>
                <c:pt idx="38">
                  <c:v>1.5381580000000001</c:v>
                </c:pt>
                <c:pt idx="39">
                  <c:v>1.5505209999999998</c:v>
                </c:pt>
                <c:pt idx="40">
                  <c:v>1.562981</c:v>
                </c:pt>
                <c:pt idx="41">
                  <c:v>1.5755409999999999</c:v>
                </c:pt>
                <c:pt idx="42">
                  <c:v>1.5882000000000001</c:v>
                </c:pt>
                <c:pt idx="43">
                  <c:v>1.6009609999999999</c:v>
                </c:pt>
                <c:pt idx="44">
                  <c:v>1.6138219999999972</c:v>
                </c:pt>
                <c:pt idx="45">
                  <c:v>1.6267860000000001</c:v>
                </c:pt>
                <c:pt idx="46">
                  <c:v>1.6398520000000001</c:v>
                </c:pt>
                <c:pt idx="47">
                  <c:v>1.653022</c:v>
                </c:pt>
                <c:pt idx="48">
                  <c:v>1.6662969999999999</c:v>
                </c:pt>
                <c:pt idx="49">
                  <c:v>1.6796770000000001</c:v>
                </c:pt>
                <c:pt idx="50">
                  <c:v>1.6931639999999999</c:v>
                </c:pt>
              </c:numCache>
            </c:numRef>
          </c:yVal>
        </c:ser>
        <c:ser>
          <c:idx val="7"/>
          <c:order val="7"/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'effect of moisture'!$B$38:$B$88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moisture'!$F$38:$F$88</c:f>
              <c:numCache>
                <c:formatCode>General</c:formatCode>
                <c:ptCount val="51"/>
                <c:pt idx="0">
                  <c:v>0.39000000000000068</c:v>
                </c:pt>
                <c:pt idx="1">
                  <c:v>0.45264400000000005</c:v>
                </c:pt>
                <c:pt idx="2">
                  <c:v>0.45582100000000031</c:v>
                </c:pt>
                <c:pt idx="3">
                  <c:v>0.458561</c:v>
                </c:pt>
                <c:pt idx="4">
                  <c:v>0.46131400000000061</c:v>
                </c:pt>
                <c:pt idx="5">
                  <c:v>0.46408400000000061</c:v>
                </c:pt>
                <c:pt idx="6">
                  <c:v>0.46687000000000067</c:v>
                </c:pt>
                <c:pt idx="7">
                  <c:v>0.46967300000000001</c:v>
                </c:pt>
                <c:pt idx="8">
                  <c:v>0.472493</c:v>
                </c:pt>
                <c:pt idx="9">
                  <c:v>0.47533000000000031</c:v>
                </c:pt>
                <c:pt idx="10">
                  <c:v>0.47818400000000061</c:v>
                </c:pt>
                <c:pt idx="11">
                  <c:v>0.48105500000000001</c:v>
                </c:pt>
                <c:pt idx="12">
                  <c:v>0.48394300000000001</c:v>
                </c:pt>
                <c:pt idx="13">
                  <c:v>0.48684900000000031</c:v>
                </c:pt>
                <c:pt idx="14">
                  <c:v>0.48977200000000032</c:v>
                </c:pt>
                <c:pt idx="15">
                  <c:v>0.49271300000000001</c:v>
                </c:pt>
                <c:pt idx="16">
                  <c:v>0.49567100000000008</c:v>
                </c:pt>
                <c:pt idx="17">
                  <c:v>0.49864700000000001</c:v>
                </c:pt>
                <c:pt idx="18">
                  <c:v>0.50164100000000134</c:v>
                </c:pt>
                <c:pt idx="19">
                  <c:v>0.50465300000000002</c:v>
                </c:pt>
                <c:pt idx="20">
                  <c:v>0.50768199999999997</c:v>
                </c:pt>
                <c:pt idx="21">
                  <c:v>0.51073100000000005</c:v>
                </c:pt>
                <c:pt idx="22">
                  <c:v>0.5137969999999995</c:v>
                </c:pt>
                <c:pt idx="23">
                  <c:v>0.51688199999999951</c:v>
                </c:pt>
                <c:pt idx="24">
                  <c:v>0.51998500000000003</c:v>
                </c:pt>
                <c:pt idx="25">
                  <c:v>0.52310699999999877</c:v>
                </c:pt>
                <c:pt idx="26">
                  <c:v>0.52624800000000005</c:v>
                </c:pt>
                <c:pt idx="27">
                  <c:v>0.5294069999999983</c:v>
                </c:pt>
                <c:pt idx="28">
                  <c:v>0.53258599999999956</c:v>
                </c:pt>
                <c:pt idx="29">
                  <c:v>0.53578300000000001</c:v>
                </c:pt>
                <c:pt idx="30">
                  <c:v>0.53900000000000003</c:v>
                </c:pt>
                <c:pt idx="31">
                  <c:v>0.5422359999999995</c:v>
                </c:pt>
                <c:pt idx="32">
                  <c:v>0.54549199999999998</c:v>
                </c:pt>
                <c:pt idx="33">
                  <c:v>0.548767</c:v>
                </c:pt>
                <c:pt idx="34">
                  <c:v>0.55206100000000002</c:v>
                </c:pt>
                <c:pt idx="35">
                  <c:v>0.55537599999999998</c:v>
                </c:pt>
                <c:pt idx="36">
                  <c:v>0.55871000000000004</c:v>
                </c:pt>
                <c:pt idx="37">
                  <c:v>0.56206400000000001</c:v>
                </c:pt>
                <c:pt idx="38">
                  <c:v>0.56543900000000002</c:v>
                </c:pt>
                <c:pt idx="39">
                  <c:v>0.56883399999999951</c:v>
                </c:pt>
                <c:pt idx="40">
                  <c:v>0.57224900000000134</c:v>
                </c:pt>
                <c:pt idx="41">
                  <c:v>0.57568399999999997</c:v>
                </c:pt>
                <c:pt idx="42">
                  <c:v>0.57914100000000135</c:v>
                </c:pt>
                <c:pt idx="43">
                  <c:v>0.58261799999999853</c:v>
                </c:pt>
                <c:pt idx="44">
                  <c:v>0.58611499999999828</c:v>
                </c:pt>
                <c:pt idx="45">
                  <c:v>0.58963399999999877</c:v>
                </c:pt>
                <c:pt idx="46">
                  <c:v>0.59317399999999865</c:v>
                </c:pt>
                <c:pt idx="47">
                  <c:v>0.59673599999999949</c:v>
                </c:pt>
                <c:pt idx="48">
                  <c:v>0.60031800000000002</c:v>
                </c:pt>
                <c:pt idx="49">
                  <c:v>0.60392200000000062</c:v>
                </c:pt>
                <c:pt idx="50">
                  <c:v>0.60754799999999998</c:v>
                </c:pt>
              </c:numCache>
            </c:numRef>
          </c:yVal>
        </c:ser>
        <c:axId val="76661120"/>
        <c:axId val="76663040"/>
      </c:scatterChart>
      <c:valAx>
        <c:axId val="76661120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crossAx val="76663040"/>
        <c:crosses val="autoZero"/>
        <c:crossBetween val="midCat"/>
      </c:valAx>
      <c:valAx>
        <c:axId val="76663040"/>
        <c:scaling>
          <c:orientation val="minMax"/>
          <c:max val="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Lactam mole%</a:t>
                </a:r>
              </a:p>
            </c:rich>
          </c:tx>
          <c:layout/>
        </c:title>
        <c:numFmt formatCode="0.000" sourceLinked="1"/>
        <c:tickLblPos val="nextTo"/>
        <c:spPr>
          <a:ln w="19050">
            <a:solidFill>
              <a:sysClr val="windowText" lastClr="000000"/>
            </a:solidFill>
          </a:ln>
        </c:spPr>
        <c:crossAx val="76661120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'effect of HPC moisture '!$B$13:$B$34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  <c:pt idx="20">
                  <c:v>575</c:v>
                </c:pt>
                <c:pt idx="21">
                  <c:v>719</c:v>
                </c:pt>
              </c:numCache>
            </c:numRef>
          </c:xVal>
          <c:yVal>
            <c:numRef>
              <c:f>'effect of HPC moisture '!$C$13:$C$34</c:f>
              <c:numCache>
                <c:formatCode>0.000</c:formatCode>
                <c:ptCount val="22"/>
                <c:pt idx="0">
                  <c:v>0.28249626400000061</c:v>
                </c:pt>
                <c:pt idx="1">
                  <c:v>0.28990763900000038</c:v>
                </c:pt>
                <c:pt idx="2">
                  <c:v>0.84797717100000003</c:v>
                </c:pt>
                <c:pt idx="3">
                  <c:v>0.81359454600000003</c:v>
                </c:pt>
                <c:pt idx="4">
                  <c:v>1.379651478</c:v>
                </c:pt>
                <c:pt idx="5">
                  <c:v>1.3498044379999969</c:v>
                </c:pt>
                <c:pt idx="6">
                  <c:v>1.8184225089999999</c:v>
                </c:pt>
                <c:pt idx="7">
                  <c:v>1.8251880650000001</c:v>
                </c:pt>
                <c:pt idx="8">
                  <c:v>3.3571672980000002</c:v>
                </c:pt>
                <c:pt idx="9">
                  <c:v>3.3394862389999993</c:v>
                </c:pt>
                <c:pt idx="10">
                  <c:v>5.7197091810000158</c:v>
                </c:pt>
                <c:pt idx="11">
                  <c:v>5.6196323210000001</c:v>
                </c:pt>
                <c:pt idx="12">
                  <c:v>7.9819597470000003</c:v>
                </c:pt>
                <c:pt idx="13">
                  <c:v>7.6162944010000002</c:v>
                </c:pt>
                <c:pt idx="14">
                  <c:v>8.0491923790000008</c:v>
                </c:pt>
                <c:pt idx="15">
                  <c:v>8.4693761080000005</c:v>
                </c:pt>
                <c:pt idx="16">
                  <c:v>11.275490250000029</c:v>
                </c:pt>
                <c:pt idx="17">
                  <c:v>11.475375340000001</c:v>
                </c:pt>
                <c:pt idx="18">
                  <c:v>13.005703810000023</c:v>
                </c:pt>
                <c:pt idx="19">
                  <c:v>12.728916809999999</c:v>
                </c:pt>
                <c:pt idx="20">
                  <c:v>14.709556340000002</c:v>
                </c:pt>
                <c:pt idx="21">
                  <c:v>17.533800459999998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'effect of HPC moisture '!$E$13:$E$34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  <c:pt idx="20">
                  <c:v>719</c:v>
                </c:pt>
              </c:numCache>
            </c:numRef>
          </c:xVal>
          <c:yVal>
            <c:numRef>
              <c:f>'effect of HPC moisture '!$F$13:$F$34</c:f>
              <c:numCache>
                <c:formatCode>0.000</c:formatCode>
                <c:ptCount val="22"/>
                <c:pt idx="0">
                  <c:v>0.28249626400000061</c:v>
                </c:pt>
                <c:pt idx="1">
                  <c:v>0.28990763900000038</c:v>
                </c:pt>
                <c:pt idx="2">
                  <c:v>0.70434753999999999</c:v>
                </c:pt>
                <c:pt idx="3">
                  <c:v>0.70543885600000134</c:v>
                </c:pt>
                <c:pt idx="4">
                  <c:v>1.1408229660000027</c:v>
                </c:pt>
                <c:pt idx="5">
                  <c:v>1.1980526120000001</c:v>
                </c:pt>
                <c:pt idx="6">
                  <c:v>1.500844938</c:v>
                </c:pt>
                <c:pt idx="7">
                  <c:v>1.504383228</c:v>
                </c:pt>
                <c:pt idx="8">
                  <c:v>2.6141587149999999</c:v>
                </c:pt>
                <c:pt idx="9">
                  <c:v>2.6636557920000001</c:v>
                </c:pt>
                <c:pt idx="10">
                  <c:v>3.7942175100000002</c:v>
                </c:pt>
                <c:pt idx="11">
                  <c:v>3.8883790110000001</c:v>
                </c:pt>
                <c:pt idx="12">
                  <c:v>4.5933643940000097</c:v>
                </c:pt>
                <c:pt idx="13">
                  <c:v>4.8544693769999858</c:v>
                </c:pt>
                <c:pt idx="14">
                  <c:v>5.2179184179999858</c:v>
                </c:pt>
                <c:pt idx="15">
                  <c:v>5.311725225</c:v>
                </c:pt>
                <c:pt idx="16">
                  <c:v>5.8598453929999996</c:v>
                </c:pt>
                <c:pt idx="17">
                  <c:v>5.8327829729999889</c:v>
                </c:pt>
                <c:pt idx="18">
                  <c:v>5.7942800879999945</c:v>
                </c:pt>
                <c:pt idx="19">
                  <c:v>5.8729728079999859</c:v>
                </c:pt>
                <c:pt idx="20">
                  <c:v>6.7507868559999888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marker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'effect of HPC moisture '!$H$13:$H$32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191.17</c:v>
                </c:pt>
                <c:pt idx="9">
                  <c:v>191.17</c:v>
                </c:pt>
                <c:pt idx="10">
                  <c:v>287</c:v>
                </c:pt>
                <c:pt idx="11">
                  <c:v>287</c:v>
                </c:pt>
                <c:pt idx="12">
                  <c:v>383</c:v>
                </c:pt>
                <c:pt idx="13">
                  <c:v>383</c:v>
                </c:pt>
                <c:pt idx="14">
                  <c:v>479</c:v>
                </c:pt>
                <c:pt idx="15">
                  <c:v>479</c:v>
                </c:pt>
                <c:pt idx="16">
                  <c:v>575</c:v>
                </c:pt>
                <c:pt idx="17">
                  <c:v>575</c:v>
                </c:pt>
                <c:pt idx="18">
                  <c:v>719</c:v>
                </c:pt>
                <c:pt idx="19">
                  <c:v>719</c:v>
                </c:pt>
              </c:numCache>
            </c:numRef>
          </c:xVal>
          <c:yVal>
            <c:numRef>
              <c:f>'effect of HPC moisture '!$I$13:$I$32</c:f>
              <c:numCache>
                <c:formatCode>0.000</c:formatCode>
                <c:ptCount val="20"/>
                <c:pt idx="0">
                  <c:v>0.28249626400000061</c:v>
                </c:pt>
                <c:pt idx="1">
                  <c:v>0.28990763900000038</c:v>
                </c:pt>
                <c:pt idx="2">
                  <c:v>1.1401031909999999</c:v>
                </c:pt>
                <c:pt idx="3">
                  <c:v>1.1305909839999999</c:v>
                </c:pt>
                <c:pt idx="4">
                  <c:v>1.524316236</c:v>
                </c:pt>
                <c:pt idx="5">
                  <c:v>1.5559103399999998</c:v>
                </c:pt>
                <c:pt idx="6">
                  <c:v>2.4753053599999997</c:v>
                </c:pt>
                <c:pt idx="7">
                  <c:v>2.4250501249999967</c:v>
                </c:pt>
                <c:pt idx="8">
                  <c:v>3.0044086819999998</c:v>
                </c:pt>
                <c:pt idx="9">
                  <c:v>3.008450726</c:v>
                </c:pt>
                <c:pt idx="10">
                  <c:v>3.2607578090000011</c:v>
                </c:pt>
                <c:pt idx="11">
                  <c:v>3.3738780119999987</c:v>
                </c:pt>
                <c:pt idx="12">
                  <c:v>3.5272103580000054</c:v>
                </c:pt>
                <c:pt idx="13">
                  <c:v>3.5947418289999997</c:v>
                </c:pt>
                <c:pt idx="14">
                  <c:v>3.6647716020000054</c:v>
                </c:pt>
                <c:pt idx="15">
                  <c:v>3.6474882620000049</c:v>
                </c:pt>
                <c:pt idx="16">
                  <c:v>3.8846563189999999</c:v>
                </c:pt>
                <c:pt idx="17">
                  <c:v>3.8500316149999998</c:v>
                </c:pt>
                <c:pt idx="18">
                  <c:v>4.1814717779999899</c:v>
                </c:pt>
                <c:pt idx="19">
                  <c:v>4.2869730820000118</c:v>
                </c:pt>
              </c:numCache>
            </c:numRef>
          </c:yVal>
        </c:ser>
        <c:ser>
          <c:idx val="3"/>
          <c:order val="3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7030A0"/>
                </a:solidFill>
              </a:ln>
            </c:spPr>
          </c:marker>
          <c:xVal>
            <c:numRef>
              <c:f>'effect of HPC moisture '!$K$13:$K$28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191.17</c:v>
                </c:pt>
                <c:pt idx="9">
                  <c:v>191.17</c:v>
                </c:pt>
                <c:pt idx="10">
                  <c:v>383</c:v>
                </c:pt>
                <c:pt idx="11">
                  <c:v>383</c:v>
                </c:pt>
                <c:pt idx="12">
                  <c:v>575</c:v>
                </c:pt>
                <c:pt idx="13">
                  <c:v>575</c:v>
                </c:pt>
                <c:pt idx="14">
                  <c:v>719</c:v>
                </c:pt>
                <c:pt idx="15">
                  <c:v>719</c:v>
                </c:pt>
              </c:numCache>
            </c:numRef>
          </c:xVal>
          <c:yVal>
            <c:numRef>
              <c:f>'effect of HPC moisture '!$L$13:$L$28</c:f>
              <c:numCache>
                <c:formatCode>0.000</c:formatCode>
                <c:ptCount val="16"/>
                <c:pt idx="0">
                  <c:v>0.28249626400000061</c:v>
                </c:pt>
                <c:pt idx="1">
                  <c:v>0.28990763900000038</c:v>
                </c:pt>
                <c:pt idx="2">
                  <c:v>0.43961643100000092</c:v>
                </c:pt>
                <c:pt idx="3">
                  <c:v>0.43811598900000104</c:v>
                </c:pt>
                <c:pt idx="4">
                  <c:v>0.63653861800000133</c:v>
                </c:pt>
                <c:pt idx="5">
                  <c:v>0.60458395700000001</c:v>
                </c:pt>
                <c:pt idx="6">
                  <c:v>0.86276441600000209</c:v>
                </c:pt>
                <c:pt idx="7">
                  <c:v>0.89750850299999996</c:v>
                </c:pt>
                <c:pt idx="8">
                  <c:v>1.0830023799999999</c:v>
                </c:pt>
                <c:pt idx="9">
                  <c:v>1.0611703909999972</c:v>
                </c:pt>
                <c:pt idx="10">
                  <c:v>1.399194541</c:v>
                </c:pt>
                <c:pt idx="11">
                  <c:v>1.3511171010000029</c:v>
                </c:pt>
                <c:pt idx="12">
                  <c:v>1.673641532</c:v>
                </c:pt>
                <c:pt idx="13">
                  <c:v>1.686981665</c:v>
                </c:pt>
                <c:pt idx="14">
                  <c:v>1.85097076</c:v>
                </c:pt>
                <c:pt idx="15">
                  <c:v>1.7816130139999975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'effect of HPC moisture 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HPC moisture '!$C$38:$C$88</c:f>
              <c:numCache>
                <c:formatCode>General</c:formatCode>
                <c:ptCount val="51"/>
                <c:pt idx="0">
                  <c:v>0.28000000000000008</c:v>
                </c:pt>
                <c:pt idx="1">
                  <c:v>1.6888339999999999</c:v>
                </c:pt>
                <c:pt idx="2">
                  <c:v>2.8283579999999997</c:v>
                </c:pt>
                <c:pt idx="3">
                  <c:v>3.762578</c:v>
                </c:pt>
                <c:pt idx="4">
                  <c:v>4.5408080000000002</c:v>
                </c:pt>
                <c:pt idx="5">
                  <c:v>5.2010529999999999</c:v>
                </c:pt>
                <c:pt idx="6">
                  <c:v>5.7726129999999998</c:v>
                </c:pt>
                <c:pt idx="7">
                  <c:v>6.2780980000000097</c:v>
                </c:pt>
                <c:pt idx="8">
                  <c:v>6.7349639999999997</c:v>
                </c:pt>
                <c:pt idx="9">
                  <c:v>7.1567030000000003</c:v>
                </c:pt>
                <c:pt idx="10">
                  <c:v>7.5537599999999996</c:v>
                </c:pt>
                <c:pt idx="11">
                  <c:v>7.9342300000000003</c:v>
                </c:pt>
                <c:pt idx="12">
                  <c:v>8.3044060000000215</c:v>
                </c:pt>
                <c:pt idx="13">
                  <c:v>8.6691900000000004</c:v>
                </c:pt>
                <c:pt idx="14">
                  <c:v>9.0324170000000006</c:v>
                </c:pt>
                <c:pt idx="15">
                  <c:v>9.3970960000000048</c:v>
                </c:pt>
                <c:pt idx="16">
                  <c:v>9.7656070000000028</c:v>
                </c:pt>
                <c:pt idx="17">
                  <c:v>10.139839</c:v>
                </c:pt>
                <c:pt idx="18">
                  <c:v>10.521305999999999</c:v>
                </c:pt>
                <c:pt idx="19">
                  <c:v>10.911233000000001</c:v>
                </c:pt>
                <c:pt idx="20">
                  <c:v>11.310619000000004</c:v>
                </c:pt>
                <c:pt idx="21">
                  <c:v>11.720290999999998</c:v>
                </c:pt>
                <c:pt idx="22">
                  <c:v>12.140940000000001</c:v>
                </c:pt>
                <c:pt idx="23">
                  <c:v>12.573154000000002</c:v>
                </c:pt>
                <c:pt idx="24">
                  <c:v>13.017435000000004</c:v>
                </c:pt>
                <c:pt idx="25">
                  <c:v>13.474221999999999</c:v>
                </c:pt>
                <c:pt idx="26">
                  <c:v>13.943900999999999</c:v>
                </c:pt>
                <c:pt idx="27">
                  <c:v>14.426812</c:v>
                </c:pt>
                <c:pt idx="28">
                  <c:v>14.923265000000001</c:v>
                </c:pt>
                <c:pt idx="29">
                  <c:v>15.433534000000023</c:v>
                </c:pt>
                <c:pt idx="30">
                  <c:v>15.95787</c:v>
                </c:pt>
                <c:pt idx="31">
                  <c:v>16.496497000000002</c:v>
                </c:pt>
                <c:pt idx="32">
                  <c:v>17.049620999999952</c:v>
                </c:pt>
                <c:pt idx="33">
                  <c:v>17.617424000000035</c:v>
                </c:pt>
                <c:pt idx="34">
                  <c:v>18.200067000000001</c:v>
                </c:pt>
                <c:pt idx="35">
                  <c:v>18.797692999999956</c:v>
                </c:pt>
                <c:pt idx="36">
                  <c:v>19.410423999999956</c:v>
                </c:pt>
                <c:pt idx="37">
                  <c:v>20.038360000000001</c:v>
                </c:pt>
                <c:pt idx="38">
                  <c:v>20.681581000000001</c:v>
                </c:pt>
                <c:pt idx="39">
                  <c:v>21.340143999999956</c:v>
                </c:pt>
                <c:pt idx="40">
                  <c:v>22.014084000000047</c:v>
                </c:pt>
                <c:pt idx="41">
                  <c:v>22.703411999999989</c:v>
                </c:pt>
                <c:pt idx="42">
                  <c:v>23.408114999999956</c:v>
                </c:pt>
                <c:pt idx="43">
                  <c:v>24.128153999999999</c:v>
                </c:pt>
                <c:pt idx="44">
                  <c:v>24.863465000000001</c:v>
                </c:pt>
                <c:pt idx="45">
                  <c:v>25.613955000000082</c:v>
                </c:pt>
                <c:pt idx="46">
                  <c:v>26.379505000000005</c:v>
                </c:pt>
                <c:pt idx="47">
                  <c:v>27.159967000000055</c:v>
                </c:pt>
                <c:pt idx="48">
                  <c:v>27.955164</c:v>
                </c:pt>
                <c:pt idx="49">
                  <c:v>28.764887000000005</c:v>
                </c:pt>
                <c:pt idx="50">
                  <c:v>29.588901</c:v>
                </c:pt>
              </c:numCache>
            </c:numRef>
          </c:yVal>
        </c:ser>
        <c:ser>
          <c:idx val="5"/>
          <c:order val="5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'effect of HPC moisture 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HPC moisture '!$D$38:$D$88</c:f>
              <c:numCache>
                <c:formatCode>General</c:formatCode>
                <c:ptCount val="51"/>
                <c:pt idx="0">
                  <c:v>0.28000000000000008</c:v>
                </c:pt>
                <c:pt idx="1">
                  <c:v>1.6435239999999998</c:v>
                </c:pt>
                <c:pt idx="2">
                  <c:v>2.667608</c:v>
                </c:pt>
                <c:pt idx="3">
                  <c:v>3.4393749999999987</c:v>
                </c:pt>
                <c:pt idx="4">
                  <c:v>4.023615999999989</c:v>
                </c:pt>
                <c:pt idx="5">
                  <c:v>4.4685119999999889</c:v>
                </c:pt>
                <c:pt idx="6">
                  <c:v>4.8098839999999985</c:v>
                </c:pt>
                <c:pt idx="7">
                  <c:v>5.0743679999999998</c:v>
                </c:pt>
                <c:pt idx="8">
                  <c:v>5.2817650000000107</c:v>
                </c:pt>
                <c:pt idx="9">
                  <c:v>5.4467960000000097</c:v>
                </c:pt>
                <c:pt idx="10">
                  <c:v>5.5804049999999945</c:v>
                </c:pt>
                <c:pt idx="11">
                  <c:v>5.6907290000000001</c:v>
                </c:pt>
                <c:pt idx="12">
                  <c:v>5.783817</c:v>
                </c:pt>
                <c:pt idx="13">
                  <c:v>5.8641659999999849</c:v>
                </c:pt>
                <c:pt idx="14">
                  <c:v>5.9351200000000004</c:v>
                </c:pt>
                <c:pt idx="15">
                  <c:v>5.9991659999999998</c:v>
                </c:pt>
                <c:pt idx="16">
                  <c:v>6.05815199999999</c:v>
                </c:pt>
                <c:pt idx="17">
                  <c:v>6.1134529999999945</c:v>
                </c:pt>
                <c:pt idx="18">
                  <c:v>6.1660919999999955</c:v>
                </c:pt>
                <c:pt idx="19">
                  <c:v>6.2168289999999997</c:v>
                </c:pt>
                <c:pt idx="20">
                  <c:v>6.2662310000000003</c:v>
                </c:pt>
                <c:pt idx="21">
                  <c:v>6.3147179999999858</c:v>
                </c:pt>
                <c:pt idx="22">
                  <c:v>6.3626039999999975</c:v>
                </c:pt>
                <c:pt idx="23">
                  <c:v>6.4101239999999997</c:v>
                </c:pt>
                <c:pt idx="24">
                  <c:v>6.4574499999999997</c:v>
                </c:pt>
                <c:pt idx="25">
                  <c:v>6.50471299999999</c:v>
                </c:pt>
                <c:pt idx="26">
                  <c:v>6.5520099999999966</c:v>
                </c:pt>
                <c:pt idx="27">
                  <c:v>6.5994139999999986</c:v>
                </c:pt>
                <c:pt idx="28">
                  <c:v>6.6469799999999966</c:v>
                </c:pt>
                <c:pt idx="29">
                  <c:v>6.6947469999999889</c:v>
                </c:pt>
                <c:pt idx="30">
                  <c:v>6.7427479999999997</c:v>
                </c:pt>
                <c:pt idx="31">
                  <c:v>6.7910060000000003</c:v>
                </c:pt>
                <c:pt idx="32">
                  <c:v>6.8395380000000001</c:v>
                </c:pt>
                <c:pt idx="33">
                  <c:v>6.8883580000000002</c:v>
                </c:pt>
                <c:pt idx="34">
                  <c:v>6.9374779999999996</c:v>
                </c:pt>
                <c:pt idx="35">
                  <c:v>6.9869050000000001</c:v>
                </c:pt>
                <c:pt idx="36">
                  <c:v>7.0366470000000119</c:v>
                </c:pt>
                <c:pt idx="37">
                  <c:v>7.0867089999999999</c:v>
                </c:pt>
                <c:pt idx="38">
                  <c:v>7.1370949999999898</c:v>
                </c:pt>
                <c:pt idx="39">
                  <c:v>7.1878099999999945</c:v>
                </c:pt>
                <c:pt idx="40">
                  <c:v>7.2388570000000003</c:v>
                </c:pt>
                <c:pt idx="41">
                  <c:v>7.2902380000000004</c:v>
                </c:pt>
                <c:pt idx="42">
                  <c:v>7.3419569999999945</c:v>
                </c:pt>
                <c:pt idx="43">
                  <c:v>7.3940159999999819</c:v>
                </c:pt>
                <c:pt idx="44">
                  <c:v>7.4464180000000004</c:v>
                </c:pt>
                <c:pt idx="45">
                  <c:v>7.4991640000000004</c:v>
                </c:pt>
                <c:pt idx="46">
                  <c:v>7.5522580000000001</c:v>
                </c:pt>
                <c:pt idx="47">
                  <c:v>7.6056999999999997</c:v>
                </c:pt>
                <c:pt idx="48">
                  <c:v>7.6594930000000003</c:v>
                </c:pt>
                <c:pt idx="49">
                  <c:v>7.7136389999999997</c:v>
                </c:pt>
                <c:pt idx="50">
                  <c:v>7.768141</c:v>
                </c:pt>
              </c:numCache>
            </c:numRef>
          </c:yVal>
        </c:ser>
        <c:ser>
          <c:idx val="6"/>
          <c:order val="6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'effect of HPC moisture 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HPC moisture '!$E$38:$E$88</c:f>
              <c:numCache>
                <c:formatCode>General</c:formatCode>
                <c:ptCount val="51"/>
                <c:pt idx="0">
                  <c:v>0.28000000000000008</c:v>
                </c:pt>
                <c:pt idx="1">
                  <c:v>1.4312279999999975</c:v>
                </c:pt>
                <c:pt idx="2">
                  <c:v>2.0348399999999978</c:v>
                </c:pt>
                <c:pt idx="3">
                  <c:v>2.3608659999999944</c:v>
                </c:pt>
                <c:pt idx="4">
                  <c:v>2.5472000000000001</c:v>
                </c:pt>
                <c:pt idx="5">
                  <c:v>2.6636289999999998</c:v>
                </c:pt>
                <c:pt idx="6">
                  <c:v>2.7453159999999999</c:v>
                </c:pt>
                <c:pt idx="7">
                  <c:v>2.8099439999999967</c:v>
                </c:pt>
                <c:pt idx="8">
                  <c:v>2.8663999999999987</c:v>
                </c:pt>
                <c:pt idx="9">
                  <c:v>2.9191509999999967</c:v>
                </c:pt>
                <c:pt idx="10">
                  <c:v>2.9704479999999949</c:v>
                </c:pt>
                <c:pt idx="11">
                  <c:v>3.021423</c:v>
                </c:pt>
                <c:pt idx="12">
                  <c:v>3.072655999999991</c:v>
                </c:pt>
                <c:pt idx="13">
                  <c:v>3.124441</c:v>
                </c:pt>
                <c:pt idx="14">
                  <c:v>3.1769340000000001</c:v>
                </c:pt>
                <c:pt idx="15">
                  <c:v>3.2302209999999998</c:v>
                </c:pt>
                <c:pt idx="16">
                  <c:v>3.2843499999999999</c:v>
                </c:pt>
                <c:pt idx="17">
                  <c:v>3.3393549999999967</c:v>
                </c:pt>
                <c:pt idx="18">
                  <c:v>3.3952589999999909</c:v>
                </c:pt>
                <c:pt idx="19">
                  <c:v>3.4520809999999953</c:v>
                </c:pt>
                <c:pt idx="20">
                  <c:v>3.5098370000000001</c:v>
                </c:pt>
                <c:pt idx="21">
                  <c:v>3.5685440000000002</c:v>
                </c:pt>
                <c:pt idx="22">
                  <c:v>3.6282179999999999</c:v>
                </c:pt>
                <c:pt idx="23">
                  <c:v>3.6888749999999999</c:v>
                </c:pt>
                <c:pt idx="24">
                  <c:v>3.7505299999999999</c:v>
                </c:pt>
                <c:pt idx="25">
                  <c:v>3.813199</c:v>
                </c:pt>
                <c:pt idx="26">
                  <c:v>3.876898999999991</c:v>
                </c:pt>
                <c:pt idx="27">
                  <c:v>3.9416449999999967</c:v>
                </c:pt>
                <c:pt idx="28">
                  <c:v>4.0074549999999878</c:v>
                </c:pt>
                <c:pt idx="29">
                  <c:v>4.0743450000000001</c:v>
                </c:pt>
                <c:pt idx="30">
                  <c:v>4.1423329999999945</c:v>
                </c:pt>
                <c:pt idx="31">
                  <c:v>4.2114349999999945</c:v>
                </c:pt>
                <c:pt idx="32">
                  <c:v>4.2816700000000107</c:v>
                </c:pt>
                <c:pt idx="33">
                  <c:v>4.3530549999999897</c:v>
                </c:pt>
                <c:pt idx="34">
                  <c:v>4.4256089999999997</c:v>
                </c:pt>
                <c:pt idx="35">
                  <c:v>4.4993490000000129</c:v>
                </c:pt>
                <c:pt idx="36">
                  <c:v>4.5742940000000001</c:v>
                </c:pt>
                <c:pt idx="37">
                  <c:v>4.6504639999999995</c:v>
                </c:pt>
                <c:pt idx="38">
                  <c:v>4.7278769999999879</c:v>
                </c:pt>
                <c:pt idx="39">
                  <c:v>4.8065530000000001</c:v>
                </c:pt>
                <c:pt idx="40">
                  <c:v>4.88651199999999</c:v>
                </c:pt>
                <c:pt idx="41">
                  <c:v>4.9677730000000002</c:v>
                </c:pt>
                <c:pt idx="42">
                  <c:v>5.0503559999999945</c:v>
                </c:pt>
                <c:pt idx="43">
                  <c:v>5.1342839999999965</c:v>
                </c:pt>
                <c:pt idx="44">
                  <c:v>5.2195749999999945</c:v>
                </c:pt>
                <c:pt idx="45">
                  <c:v>5.3062519999999997</c:v>
                </c:pt>
                <c:pt idx="46">
                  <c:v>5.3943349999999839</c:v>
                </c:pt>
                <c:pt idx="47">
                  <c:v>5.4838469999999999</c:v>
                </c:pt>
                <c:pt idx="48">
                  <c:v>5.5748090000000001</c:v>
                </c:pt>
                <c:pt idx="49">
                  <c:v>5.6672439999999975</c:v>
                </c:pt>
                <c:pt idx="50">
                  <c:v>5.7611749999999899</c:v>
                </c:pt>
              </c:numCache>
            </c:numRef>
          </c:yVal>
        </c:ser>
        <c:ser>
          <c:idx val="7"/>
          <c:order val="7"/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'effect of HPC moisture '!$B$38:$B$88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  <c:pt idx="31">
                  <c:v>620</c:v>
                </c:pt>
                <c:pt idx="32">
                  <c:v>640</c:v>
                </c:pt>
                <c:pt idx="33">
                  <c:v>660</c:v>
                </c:pt>
                <c:pt idx="34">
                  <c:v>680</c:v>
                </c:pt>
                <c:pt idx="35">
                  <c:v>700</c:v>
                </c:pt>
                <c:pt idx="36">
                  <c:v>720</c:v>
                </c:pt>
                <c:pt idx="37">
                  <c:v>740</c:v>
                </c:pt>
                <c:pt idx="38">
                  <c:v>760</c:v>
                </c:pt>
                <c:pt idx="39">
                  <c:v>780</c:v>
                </c:pt>
                <c:pt idx="40">
                  <c:v>800</c:v>
                </c:pt>
                <c:pt idx="41">
                  <c:v>820</c:v>
                </c:pt>
                <c:pt idx="42">
                  <c:v>840</c:v>
                </c:pt>
                <c:pt idx="43">
                  <c:v>860</c:v>
                </c:pt>
                <c:pt idx="44">
                  <c:v>880</c:v>
                </c:pt>
                <c:pt idx="45">
                  <c:v>900</c:v>
                </c:pt>
                <c:pt idx="46">
                  <c:v>920</c:v>
                </c:pt>
                <c:pt idx="47">
                  <c:v>940</c:v>
                </c:pt>
                <c:pt idx="48">
                  <c:v>960</c:v>
                </c:pt>
                <c:pt idx="49">
                  <c:v>980</c:v>
                </c:pt>
                <c:pt idx="50">
                  <c:v>1000</c:v>
                </c:pt>
              </c:numCache>
            </c:numRef>
          </c:xVal>
          <c:yVal>
            <c:numRef>
              <c:f>'effect of HPC moisture '!$F$38:$F$88</c:f>
              <c:numCache>
                <c:formatCode>General</c:formatCode>
                <c:ptCount val="51"/>
                <c:pt idx="0">
                  <c:v>0.28000000000000008</c:v>
                </c:pt>
                <c:pt idx="1">
                  <c:v>0.72473399999999999</c:v>
                </c:pt>
                <c:pt idx="2">
                  <c:v>0.75882400000000172</c:v>
                </c:pt>
                <c:pt idx="3">
                  <c:v>0.78239800000000004</c:v>
                </c:pt>
                <c:pt idx="4">
                  <c:v>0.80638599999999949</c:v>
                </c:pt>
                <c:pt idx="5">
                  <c:v>0.83109999999999995</c:v>
                </c:pt>
                <c:pt idx="6">
                  <c:v>0.85657099999999997</c:v>
                </c:pt>
                <c:pt idx="7">
                  <c:v>0.882822</c:v>
                </c:pt>
                <c:pt idx="8">
                  <c:v>0.90987700000000005</c:v>
                </c:pt>
                <c:pt idx="9">
                  <c:v>0.93776099999999996</c:v>
                </c:pt>
                <c:pt idx="10">
                  <c:v>0.96649799999999997</c:v>
                </c:pt>
                <c:pt idx="11">
                  <c:v>0.99611499999999853</c:v>
                </c:pt>
                <c:pt idx="12">
                  <c:v>1.0266389999999999</c:v>
                </c:pt>
                <c:pt idx="13">
                  <c:v>1.058098</c:v>
                </c:pt>
                <c:pt idx="14">
                  <c:v>1.090519</c:v>
                </c:pt>
                <c:pt idx="15">
                  <c:v>1.1239329999999998</c:v>
                </c:pt>
                <c:pt idx="16">
                  <c:v>1.1583699999999999</c:v>
                </c:pt>
                <c:pt idx="17">
                  <c:v>1.1938609999999998</c:v>
                </c:pt>
                <c:pt idx="18">
                  <c:v>1.2304379999999999</c:v>
                </c:pt>
                <c:pt idx="19">
                  <c:v>1.268135</c:v>
                </c:pt>
                <c:pt idx="20">
                  <c:v>1.3069850000000001</c:v>
                </c:pt>
                <c:pt idx="21">
                  <c:v>1.3470239999999998</c:v>
                </c:pt>
                <c:pt idx="22">
                  <c:v>1.3882880000000024</c:v>
                </c:pt>
                <c:pt idx="23">
                  <c:v>1.4308139999999998</c:v>
                </c:pt>
                <c:pt idx="24">
                  <c:v>1.474642</c:v>
                </c:pt>
                <c:pt idx="25">
                  <c:v>1.5198099999999974</c:v>
                </c:pt>
                <c:pt idx="26">
                  <c:v>1.56636</c:v>
                </c:pt>
                <c:pt idx="27">
                  <c:v>1.6143339999999999</c:v>
                </c:pt>
                <c:pt idx="28">
                  <c:v>1.663775</c:v>
                </c:pt>
                <c:pt idx="29">
                  <c:v>1.7147279999999998</c:v>
                </c:pt>
                <c:pt idx="30">
                  <c:v>1.7672389999999998</c:v>
                </c:pt>
                <c:pt idx="31">
                  <c:v>1.821356</c:v>
                </c:pt>
                <c:pt idx="32">
                  <c:v>1.877127</c:v>
                </c:pt>
                <c:pt idx="33">
                  <c:v>1.9346019999999999</c:v>
                </c:pt>
                <c:pt idx="34">
                  <c:v>1.993835</c:v>
                </c:pt>
                <c:pt idx="35">
                  <c:v>2.0548779999999987</c:v>
                </c:pt>
                <c:pt idx="36">
                  <c:v>2.1177860000000002</c:v>
                </c:pt>
                <c:pt idx="37">
                  <c:v>2.182617</c:v>
                </c:pt>
                <c:pt idx="38">
                  <c:v>2.249428</c:v>
                </c:pt>
                <c:pt idx="39">
                  <c:v>2.3182809999999967</c:v>
                </c:pt>
                <c:pt idx="40">
                  <c:v>2.3892359999999977</c:v>
                </c:pt>
                <c:pt idx="41">
                  <c:v>2.4623579999999987</c:v>
                </c:pt>
                <c:pt idx="42">
                  <c:v>2.5377139999999998</c:v>
                </c:pt>
                <c:pt idx="43">
                  <c:v>2.61537</c:v>
                </c:pt>
                <c:pt idx="44">
                  <c:v>2.6953969999999998</c:v>
                </c:pt>
                <c:pt idx="45">
                  <c:v>2.7778659999999977</c:v>
                </c:pt>
                <c:pt idx="46">
                  <c:v>2.862852999999991</c:v>
                </c:pt>
                <c:pt idx="47">
                  <c:v>2.9504319999999997</c:v>
                </c:pt>
                <c:pt idx="48">
                  <c:v>3.0406840000000002</c:v>
                </c:pt>
                <c:pt idx="49">
                  <c:v>3.1336889999999977</c:v>
                </c:pt>
                <c:pt idx="50">
                  <c:v>3.2295300000000053</c:v>
                </c:pt>
              </c:numCache>
            </c:numRef>
          </c:yVal>
        </c:ser>
        <c:axId val="76696576"/>
        <c:axId val="76719232"/>
      </c:scatterChart>
      <c:valAx>
        <c:axId val="76696576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</c:title>
        <c:numFmt formatCode="General" sourceLinked="1"/>
        <c:tickLblPos val="nextTo"/>
        <c:spPr>
          <a:ln w="19050">
            <a:solidFill>
              <a:sysClr val="windowText" lastClr="000000"/>
            </a:solidFill>
          </a:ln>
        </c:spPr>
        <c:crossAx val="76719232"/>
        <c:crosses val="autoZero"/>
        <c:crossBetween val="midCat"/>
      </c:valAx>
      <c:valAx>
        <c:axId val="76719232"/>
        <c:scaling>
          <c:orientation val="minMax"/>
          <c:max val="2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lactam mole%</a:t>
                </a:r>
              </a:p>
            </c:rich>
          </c:tx>
          <c:layout/>
        </c:title>
        <c:numFmt formatCode="0.000" sourceLinked="1"/>
        <c:tickLblPos val="nextTo"/>
        <c:spPr>
          <a:ln w="19050">
            <a:solidFill>
              <a:schemeClr val="tx1"/>
            </a:solidFill>
          </a:ln>
        </c:spPr>
        <c:crossAx val="76696576"/>
        <c:crosses val="autoZero"/>
        <c:crossBetween val="midCat"/>
        <c:majorUnit val="4"/>
      </c:valAx>
    </c:plotArea>
    <c:plotVisOnly val="1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0.71995</cdr:x>
      <cdr:y>0.58242</cdr:y>
    </cdr:from>
    <cdr:to>
      <cdr:x>0.87986</cdr:x>
      <cdr:y>0.65309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9943" y="2095869"/>
          <a:ext cx="877330" cy="25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err="1">
              <a:latin typeface="Calibri" pitchFamily="34" charset="0"/>
              <a:cs typeface="Calibri" pitchFamily="34" charset="0"/>
            </a:rPr>
            <a:t>Gaba</a:t>
          </a:r>
          <a:r>
            <a:rPr lang="en-US" sz="1400" b="1" baseline="0" dirty="0">
              <a:latin typeface="Calibri" pitchFamily="34" charset="0"/>
              <a:cs typeface="Calibri" pitchFamily="34" charset="0"/>
            </a:rPr>
            <a:t> 40C </a:t>
          </a:r>
          <a:r>
            <a:rPr lang="en-US" sz="1400" b="1" baseline="0" dirty="0" smtClean="0">
              <a:latin typeface="Calibri" pitchFamily="34" charset="0"/>
              <a:cs typeface="Calibri" pitchFamily="34" charset="0"/>
            </a:rPr>
            <a:t>5%RH</a:t>
          </a:r>
          <a:endParaRPr lang="en-US" sz="14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0.74418</cdr:x>
      <cdr:y>0.14283</cdr:y>
    </cdr:from>
    <cdr:to>
      <cdr:x>0.90409</cdr:x>
      <cdr:y>0.2135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82895" y="513991"/>
          <a:ext cx="877331" cy="2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err="1"/>
            <a:t>Gaba</a:t>
          </a:r>
          <a:r>
            <a:rPr lang="en-US" sz="1400" b="1" baseline="0" dirty="0"/>
            <a:t> 50C </a:t>
          </a:r>
          <a:r>
            <a:rPr lang="en-US" sz="1400" b="1" baseline="0" dirty="0" smtClean="0"/>
            <a:t>5%RH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0.40144</cdr:x>
      <cdr:y>0.11423</cdr:y>
    </cdr:from>
    <cdr:to>
      <cdr:x>0.56135</cdr:x>
      <cdr:y>0.1849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02447" y="411068"/>
          <a:ext cx="877330" cy="2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err="1"/>
            <a:t>Gaba</a:t>
          </a:r>
          <a:r>
            <a:rPr lang="en-US" sz="1400" b="1" baseline="0" dirty="0"/>
            <a:t> 60C </a:t>
          </a:r>
          <a:r>
            <a:rPr lang="en-US" sz="1400" b="1" baseline="0" dirty="0" smtClean="0"/>
            <a:t>5%RH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9387FF-2AA6-49F2-B830-848F6D9682E8}" type="datetimeFigureOut">
              <a:rPr lang="en-US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E5F179-6937-450E-B41A-921C90B3A9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5E0D70-615C-42F2-B826-05ECC089EBCF}" type="datetimeFigureOut">
              <a:rPr lang="en-US"/>
              <a:pPr/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140663-1089-435D-A885-3DB442E86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AE19B-D885-40CD-A773-7583DBDC8CB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F3604C-3AA4-410B-8A23-174060E8332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0D704-27F4-48E0-A71E-5EEA36BC347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FACF8-0BC7-429F-92A2-977AFBFE315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CE037-2182-4BEF-A115-82E2601BAB9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lackcoplogo.tif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6038"/>
            <a:ext cx="1720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IP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6472238"/>
            <a:ext cx="21018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8EC546B7-B639-46D6-80F8-6AEDC9F80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C564DDC-266F-4C0C-8B69-1F6B7C9F5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E66529B-0DA1-4419-8CC3-89933CF23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19-434F-48D0-917C-D1A3959266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4094-F650-4554-B86B-B6C871FFA3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204-2B29-491A-B709-FA140D17F5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22AD-38CD-433A-90EA-ECFA7C16C5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FB0E-71B9-4DAD-8D94-F764E4F383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01-5D34-4249-A299-48D8BAA66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9208-1E94-4BE0-9A4E-36DB49EA6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24D-956B-4BFE-8E80-915881DA2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CCA65216-176F-42C7-BD49-D87D07005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7AC7-6ECA-4237-B393-5CDAF50A90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FDD7-60BA-453D-8156-FC21F94C9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5BD-8B57-41CD-9C76-35D261465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fld id="{B6FAB847-95E0-4566-A4A6-93F10F6F4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fld id="{B2928236-87D4-4AA9-BE3A-CA0A992A6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A06D7D2-E7BC-4648-9E70-7BD860C16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AD568048-F029-485A-AAE8-5C2C758E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84D20FC-FD45-4379-9D44-B9890C957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2E5DCB6-E657-4DDE-B660-C5E701AB7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E2E5F4-C27D-4935-AA9E-6173976B2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F8FB4-0849-47B8-87D3-CD9C006DA0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6248400"/>
            <a:ext cx="297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6248400"/>
            <a:ext cx="297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Linking Drug Stability to Manufacturing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Physical Chemical Foundations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err="1" smtClean="0">
                <a:solidFill>
                  <a:schemeClr val="accent1"/>
                </a:solidFill>
              </a:rPr>
              <a:t>Gabapentin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0" y="3886200"/>
            <a:ext cx="28436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cs typeface="+mn-cs"/>
              </a:rPr>
              <a:t>L. E. Kirsch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cs typeface="+mn-cs"/>
              </a:rPr>
              <a:t>Stability team leader</a:t>
            </a:r>
            <a:endParaRPr lang="en-US" sz="2400" b="1" dirty="0">
              <a:latin typeface="+mj-lt"/>
              <a:cs typeface="+mn-cs"/>
            </a:endParaRPr>
          </a:p>
        </p:txBody>
      </p:sp>
      <p:pic>
        <p:nvPicPr>
          <p:cNvPr id="26628" name="Picture 6" descr="blackcoplogo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8225"/>
            <a:ext cx="27955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NIP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775" y="6334125"/>
            <a:ext cx="294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Solid state degradation kinetics</a:t>
            </a:r>
            <a:br>
              <a:rPr lang="en-US" dirty="0" smtClean="0"/>
            </a:br>
            <a:r>
              <a:rPr lang="en-US" sz="2800" dirty="0" smtClean="0"/>
              <a:t>40 C 5% RH, </a:t>
            </a:r>
            <a:r>
              <a:rPr lang="en-US" sz="2800" u="sng" dirty="0" smtClean="0"/>
              <a:t>milled</a:t>
            </a:r>
            <a:r>
              <a:rPr lang="en-US" sz="2800" dirty="0" smtClean="0"/>
              <a:t> </a:t>
            </a:r>
            <a:r>
              <a:rPr lang="en-US" sz="2800" dirty="0" err="1" smtClean="0"/>
              <a:t>gabapentin</a:t>
            </a:r>
            <a:endParaRPr lang="en-US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69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317500" y="4930775"/>
            <a:ext cx="2362200" cy="369332"/>
            <a:chOff x="304800" y="4724400"/>
            <a:chExt cx="236220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724400"/>
              <a:ext cx="166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initial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lactam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057400" y="4876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15"/>
          <p:cNvGrpSpPr/>
          <p:nvPr/>
        </p:nvGrpSpPr>
        <p:grpSpPr>
          <a:xfrm>
            <a:off x="2755900" y="4244975"/>
            <a:ext cx="5949176" cy="990600"/>
            <a:chOff x="2743200" y="4038600"/>
            <a:chExt cx="5949176" cy="990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743200" y="4038600"/>
              <a:ext cx="838200" cy="990600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4495800"/>
              <a:ext cx="503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rapid degradation of process-damaged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gaba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2984500" y="1577975"/>
            <a:ext cx="4419600" cy="2590800"/>
            <a:chOff x="2971800" y="1371600"/>
            <a:chExt cx="4419600" cy="2590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343400" y="1371600"/>
              <a:ext cx="3048000" cy="2590800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1676400"/>
              <a:ext cx="3589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autocatalytic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lactam</a:t>
              </a:r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 formation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Solid state Degradation Model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DF6E-6268-4D3C-92DA-B4C285C3037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33400" y="1600200"/>
            <a:ext cx="8077200" cy="2426732"/>
            <a:chOff x="533400" y="2590800"/>
            <a:chExt cx="8077200" cy="2426732"/>
          </a:xfrm>
        </p:grpSpPr>
        <p:sp>
          <p:nvSpPr>
            <p:cNvPr id="5" name="Oval 4"/>
            <p:cNvSpPr/>
            <p:nvPr/>
          </p:nvSpPr>
          <p:spPr>
            <a:xfrm>
              <a:off x="533400" y="3429000"/>
              <a:ext cx="18288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GABA </a:t>
              </a:r>
              <a:r>
                <a:rPr lang="en-US" b="1" dirty="0">
                  <a:solidFill>
                    <a:schemeClr val="tx1"/>
                  </a:solidFill>
                </a:rPr>
                <a:t>(G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(stable form)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781800" y="3429000"/>
              <a:ext cx="18288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LACTAM (L)</a:t>
              </a:r>
            </a:p>
          </p:txBody>
        </p:sp>
        <p:cxnSp>
          <p:nvCxnSpPr>
            <p:cNvPr id="8" name="Straight Arrow Connector 7"/>
            <p:cNvCxnSpPr>
              <a:stCxn id="5" idx="7"/>
              <a:endCxn id="45" idx="1"/>
            </p:cNvCxnSpPr>
            <p:nvPr/>
          </p:nvCxnSpPr>
          <p:spPr>
            <a:xfrm rot="5400000" flipH="1" flipV="1">
              <a:off x="3053579" y="2592550"/>
              <a:ext cx="1588" cy="191840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5" idx="6"/>
              <a:endCxn id="6" idx="2"/>
            </p:cNvCxnSpPr>
            <p:nvPr/>
          </p:nvCxnSpPr>
          <p:spPr>
            <a:xfrm>
              <a:off x="5638800" y="3848100"/>
              <a:ext cx="1143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0" name="TextBox 11"/>
            <p:cNvSpPr txBox="1">
              <a:spLocks noChangeArrowheads="1"/>
            </p:cNvSpPr>
            <p:nvPr/>
          </p:nvSpPr>
          <p:spPr bwMode="auto">
            <a:xfrm>
              <a:off x="1752600" y="2590800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</a:rPr>
                <a:t>autocatalytic branching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301" name="TextBox 12"/>
            <p:cNvSpPr txBox="1">
              <a:spLocks noChangeArrowheads="1"/>
            </p:cNvSpPr>
            <p:nvPr/>
          </p:nvSpPr>
          <p:spPr bwMode="auto">
            <a:xfrm>
              <a:off x="4800600" y="2971800"/>
              <a:ext cx="3122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  <a:latin typeface="Calibri" pitchFamily="34" charset="0"/>
                </a:rPr>
                <a:t>spontaneous dehydration</a:t>
              </a:r>
              <a:endParaRPr lang="en-US" b="1" i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752600" y="4648200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</a:rPr>
                <a:t>branching termination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37" name="Straight Arrow Connector 36"/>
            <p:cNvCxnSpPr>
              <a:endCxn id="5" idx="5"/>
            </p:cNvCxnSpPr>
            <p:nvPr/>
          </p:nvCxnSpPr>
          <p:spPr>
            <a:xfrm rot="10800000" flipV="1">
              <a:off x="2094378" y="4114801"/>
              <a:ext cx="1791822" cy="2964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2057400" y="2971800"/>
            <a:ext cx="1917700" cy="440553"/>
          </p:xfrm>
          <a:graphic>
            <a:graphicData uri="http://schemas.openxmlformats.org/presentationml/2006/ole">
              <p:oleObj spid="_x0000_s12294" name="Equation" r:id="rId3" imgW="939600" imgH="215640" progId="Equation.3">
                <p:embed/>
              </p:oleObj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5791200" y="3352800"/>
            <a:ext cx="776288" cy="442913"/>
          </p:xfrm>
          <a:graphic>
            <a:graphicData uri="http://schemas.openxmlformats.org/presentationml/2006/ole">
              <p:oleObj spid="_x0000_s12295" name="Equation" r:id="rId4" imgW="380880" imgH="215640" progId="Equation.3">
                <p:embed/>
              </p:oleObj>
            </a:graphicData>
          </a:graphic>
        </p:graphicFrame>
        <p:sp>
          <p:nvSpPr>
            <p:cNvPr id="45" name="Oval 44"/>
            <p:cNvSpPr/>
            <p:nvPr/>
          </p:nvSpPr>
          <p:spPr>
            <a:xfrm>
              <a:off x="3733800" y="3429000"/>
              <a:ext cx="19050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GABA (D)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(unstable form)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2438400" y="4191000"/>
            <a:ext cx="1139825" cy="468313"/>
          </p:xfrm>
          <a:graphic>
            <a:graphicData uri="http://schemas.openxmlformats.org/presentationml/2006/ole">
              <p:oleObj spid="_x0000_s12296" name="Equation" r:id="rId5" imgW="558720" imgH="228600" progId="Equation.3">
                <p:embed/>
              </p:oleObj>
            </a:graphicData>
          </a:graphic>
        </p:graphicFrame>
      </p:grpSp>
      <p:sp>
        <p:nvSpPr>
          <p:cNvPr id="71" name="TextBox 70"/>
          <p:cNvSpPr txBox="1"/>
          <p:nvPr/>
        </p:nvSpPr>
        <p:spPr>
          <a:xfrm>
            <a:off x="381000" y="4648200"/>
            <a:ext cx="849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Hypothesis: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Manufacturing stress determines initial conditions (G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, D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 and L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Environmental (storage) stress determines kinetics (k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, 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 and 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)</a:t>
            </a:r>
            <a:endParaRPr lang="en-US" sz="2000" b="1" dirty="0" smtClean="0">
              <a:solidFill>
                <a:srgbClr val="C00000"/>
              </a:solidFill>
              <a:latin typeface="Rockwell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Building a quantitative degradation model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1905000"/>
            <a:ext cx="6477000" cy="3810000"/>
            <a:chOff x="1143000" y="2819400"/>
            <a:chExt cx="6477000" cy="3810000"/>
          </a:xfrm>
        </p:grpSpPr>
        <p:sp>
          <p:nvSpPr>
            <p:cNvPr id="5" name="Oval 4"/>
            <p:cNvSpPr/>
            <p:nvPr/>
          </p:nvSpPr>
          <p:spPr>
            <a:xfrm>
              <a:off x="2819400" y="2819400"/>
              <a:ext cx="3276600" cy="2209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Drug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Stability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00400" y="4495800"/>
              <a:ext cx="2438400" cy="21336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Compositional </a:t>
              </a:r>
            </a:p>
            <a:p>
              <a:pPr algn="ctr"/>
              <a:r>
                <a:rPr lang="en-US" b="1" dirty="0" smtClean="0"/>
                <a:t>Factors</a:t>
              </a:r>
            </a:p>
            <a:p>
              <a:pPr algn="ctr"/>
              <a:r>
                <a:rPr lang="en-US" b="1" dirty="0" smtClean="0"/>
                <a:t>(e.g. </a:t>
              </a:r>
              <a:r>
                <a:rPr lang="en-US" b="1" dirty="0" err="1" smtClean="0"/>
                <a:t>excipients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3124200"/>
              <a:ext cx="2438400" cy="21336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Environmental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3124200"/>
              <a:ext cx="2438400" cy="2133600"/>
            </a:xfrm>
            <a:prstGeom prst="ellipse">
              <a:avLst/>
            </a:prstGeom>
            <a:solidFill>
              <a:schemeClr val="accent3">
                <a:lumMod val="5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Manufacturing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Effects of Manufacturing Stress:</a:t>
            </a:r>
            <a:br>
              <a:rPr lang="en-US" sz="3600" b="1" smtClean="0"/>
            </a:br>
            <a:r>
              <a:rPr lang="en-US" sz="3600" b="1" smtClean="0"/>
              <a:t>Initial Lactam and Instability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990600" y="1371600"/>
            <a:ext cx="7427913" cy="5064125"/>
            <a:chOff x="5814010" y="5154856"/>
            <a:chExt cx="7557858" cy="5061325"/>
          </a:xfrm>
        </p:grpSpPr>
        <p:grpSp>
          <p:nvGrpSpPr>
            <p:cNvPr id="3082" name="Group 51"/>
            <p:cNvGrpSpPr>
              <a:grpSpLocks/>
            </p:cNvGrpSpPr>
            <p:nvPr/>
          </p:nvGrpSpPr>
          <p:grpSpPr bwMode="auto">
            <a:xfrm>
              <a:off x="5814010" y="5154856"/>
              <a:ext cx="7557858" cy="5061325"/>
              <a:chOff x="5814010" y="5154856"/>
              <a:chExt cx="7557858" cy="5061325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5814010" y="5154856"/>
              <a:ext cx="6550255" cy="5061325"/>
            </p:xfrm>
            <a:graphic>
              <a:graphicData uri="http://schemas.openxmlformats.org/presentationml/2006/ole">
                <p:oleObj spid="_x0000_s3074" name="Graph" r:id="rId5" imgW="4023360" imgH="3108960" progId="">
                  <p:embed/>
                </p:oleObj>
              </a:graphicData>
            </a:graphic>
          </p:graphicFrame>
          <p:sp>
            <p:nvSpPr>
              <p:cNvPr id="3084" name="TextBox 7"/>
              <p:cNvSpPr txBox="1">
                <a:spLocks noChangeArrowheads="1"/>
              </p:cNvSpPr>
              <p:nvPr/>
            </p:nvSpPr>
            <p:spPr bwMode="auto">
              <a:xfrm>
                <a:off x="11085866" y="5916353"/>
                <a:ext cx="2286002" cy="3414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60 min milled</a:t>
                </a:r>
              </a:p>
              <a:p>
                <a:endParaRPr lang="en-US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45 min milled</a:t>
                </a: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15 min milled</a:t>
                </a: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API as received</a:t>
                </a:r>
              </a:p>
            </p:txBody>
          </p:sp>
        </p:grpSp>
        <p:sp>
          <p:nvSpPr>
            <p:cNvPr id="3083" name="TextBox 5"/>
            <p:cNvSpPr txBox="1">
              <a:spLocks noChangeArrowheads="1"/>
            </p:cNvSpPr>
            <p:nvPr/>
          </p:nvSpPr>
          <p:spPr bwMode="auto">
            <a:xfrm>
              <a:off x="7984774" y="5535605"/>
              <a:ext cx="3058310" cy="33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Thermal stressed at 50 °C, 5%RH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4343400"/>
            <a:ext cx="533400" cy="1752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876800"/>
            <a:ext cx="1905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Lactam generated during milling</a:t>
            </a:r>
          </a:p>
          <a:p>
            <a:r>
              <a:rPr lang="en-US" sz="1700">
                <a:solidFill>
                  <a:srgbClr val="FF0000"/>
                </a:solidFill>
                <a:latin typeface="Calibri" pitchFamily="34" charset="0"/>
              </a:rPr>
              <a:t>(in-process lactam)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22113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Milling caused faster degradation rate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0" y="3200400"/>
            <a:ext cx="1143000" cy="28956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DA9-DB75-4839-8D82-B2C166717C54}" type="slidenum">
              <a:rPr lang="en-US"/>
              <a:pPr/>
              <a:t>13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202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Can Surface Area account for </a:t>
            </a:r>
            <a:r>
              <a:rPr lang="en-US" sz="3600" b="1" dirty="0" err="1" smtClean="0"/>
              <a:t>Lactamization</a:t>
            </a:r>
            <a:r>
              <a:rPr lang="en-US" sz="3600" b="1" dirty="0" smtClean="0"/>
              <a:t> Rate Changes upon Mechanical </a:t>
            </a:r>
            <a:r>
              <a:rPr lang="en-US" sz="3600" b="1" dirty="0" err="1" smtClean="0"/>
              <a:t>Stess</a:t>
            </a:r>
            <a:r>
              <a:rPr lang="en-US" sz="3600" b="1" dirty="0" smtClean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524000"/>
          <a:ext cx="6172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096000" y="24384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Samples milled for different time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038600" y="3810000"/>
            <a:ext cx="385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Sieved aliquots of 15min milled sample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876800" y="4267200"/>
            <a:ext cx="344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  <a:latin typeface="Calibri" pitchFamily="34" charset="0"/>
              </a:rPr>
              <a:t>Sieved aliquots of unmilled sample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066800" y="54102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NO, ALSO increased </a:t>
            </a:r>
            <a:r>
              <a:rPr lang="en-US" dirty="0">
                <a:latin typeface="Calibri" pitchFamily="34" charset="0"/>
              </a:rPr>
              <a:t>regions of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crystal disorder </a:t>
            </a:r>
            <a:r>
              <a:rPr lang="en-US" dirty="0">
                <a:latin typeface="Calibri" pitchFamily="34" charset="0"/>
              </a:rPr>
              <a:t>caused by the mechanical stress.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DBF6-F5EE-4ECD-9A4E-F33692A8DFA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 advTm="2046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Stress Impact on </a:t>
            </a:r>
            <a:r>
              <a:rPr lang="en-US" dirty="0" err="1" smtClean="0"/>
              <a:t>Lactam</a:t>
            </a:r>
            <a:r>
              <a:rPr lang="en-US" dirty="0" smtClean="0"/>
              <a:t> Formation at 50 °C: No kinetic effects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72200" y="2667000"/>
          <a:ext cx="2362200" cy="289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99"/>
                <a:gridCol w="787401"/>
              </a:tblGrid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Treatment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D</a:t>
                      </a:r>
                      <a:r>
                        <a:rPr lang="en-US" sz="2200" u="none" strike="noStrike" baseline="-25000" dirty="0" smtClean="0"/>
                        <a:t>0</a:t>
                      </a:r>
                    </a:p>
                    <a:p>
                      <a:pPr algn="ctr" fontAlgn="b"/>
                      <a:r>
                        <a:rPr lang="en-US" sz="2200" u="none" strike="noStrike" dirty="0" smtClean="0"/>
                        <a:t>(%)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unstressed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0.027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15min milled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0.46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45min milled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0.92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60min milled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1.30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5600" y="3276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alibri"/>
                <a:cs typeface="+mn-cs"/>
              </a:rPr>
              <a:t>60min</a:t>
            </a:r>
            <a:endParaRPr lang="en-US" b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457200" y="2133600"/>
          <a:ext cx="441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38862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45min</a:t>
            </a:r>
            <a:endParaRPr lang="en-US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7244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Calibri"/>
                <a:cs typeface="+mn-cs"/>
              </a:rPr>
              <a:t>15min</a:t>
            </a:r>
            <a:endParaRPr lang="en-US" b="1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1816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alibri"/>
                <a:cs typeface="+mn-cs"/>
              </a:rPr>
              <a:t>0 min</a:t>
            </a:r>
            <a:endParaRPr lang="en-US" b="1" dirty="0">
              <a:solidFill>
                <a:srgbClr val="0000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Effects of Temperature:</a:t>
            </a:r>
            <a:br>
              <a:rPr lang="en-US" sz="2800" dirty="0" smtClean="0"/>
            </a:br>
            <a:r>
              <a:rPr lang="en-US" sz="2800" dirty="0" smtClean="0"/>
              <a:t>predicted values based on parameterization of autocatalytic model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990600" y="1600200"/>
          <a:ext cx="6324600" cy="431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4188"/>
            <a:ext cx="7329488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Effects of Moisture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E9-0FD7-4D91-B73C-5A0ABFC87DA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Why moisture appears to slow and shut down lactam formation?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smtClean="0"/>
              <a:t>In general, effect of moisture is NOT to slow reaction rates</a:t>
            </a:r>
          </a:p>
          <a:p>
            <a:pPr>
              <a:spcAft>
                <a:spcPts val="600"/>
              </a:spcAft>
            </a:pPr>
            <a:r>
              <a:rPr lang="en-US" sz="2600" smtClean="0"/>
              <a:t>Analytical issue?</a:t>
            </a:r>
          </a:p>
          <a:p>
            <a:pPr>
              <a:spcAft>
                <a:spcPts val="600"/>
              </a:spcAft>
            </a:pPr>
            <a:endParaRPr lang="en-US" sz="2600" smtClean="0"/>
          </a:p>
          <a:p>
            <a:r>
              <a:rPr lang="en-US" sz="2600" smtClean="0"/>
              <a:t>Reversible reaction?</a:t>
            </a:r>
          </a:p>
          <a:p>
            <a:endParaRPr lang="en-US" sz="2600" smtClean="0"/>
          </a:p>
          <a:p>
            <a:pPr>
              <a:spcAft>
                <a:spcPts val="600"/>
              </a:spcAft>
            </a:pPr>
            <a:r>
              <a:rPr lang="en-US" sz="2600" smtClean="0"/>
              <a:t>Formation of stable hydrate?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1148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No gabapentin formed from gaba-L in solution or solid state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51054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No hydrate found from XRD </a:t>
            </a:r>
            <a:r>
              <a:rPr lang="en-US" dirty="0" smtClean="0">
                <a:latin typeface="Calibri" pitchFamily="34" charset="0"/>
              </a:rPr>
              <a:t>patterns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30480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Most gaba-L could be recovered from solid powder, only ignorable gaba-L was detected in saturated salt solution.  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467350"/>
            <a:ext cx="5975350" cy="957263"/>
            <a:chOff x="685800" y="5553075"/>
            <a:chExt cx="5975034" cy="956965"/>
          </a:xfrm>
        </p:grpSpPr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685800" y="6048375"/>
              <a:ext cx="59750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Moisture-facilitated termination of branching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009846" y="5819692"/>
              <a:ext cx="534821" cy="1588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762000" y="2819400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3886200"/>
            <a:ext cx="274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4876800"/>
            <a:ext cx="381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DFE7-AFC3-4106-AE81-02EA85D7EC1E}" type="slidenum">
              <a:rPr lang="en-US"/>
              <a:pPr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cs typeface="Times New Roman" pitchFamily="18" charset="0"/>
              </a:rPr>
              <a:t>Effect of Moisture:</a:t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z="3600" b="1" smtClean="0">
                <a:cs typeface="Times New Roman" pitchFamily="18" charset="0"/>
              </a:rPr>
              <a:t>Shut down Lactam Formation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1295400" y="1905000"/>
          <a:ext cx="6132513" cy="4129088"/>
        </p:xfrm>
        <a:graphic>
          <a:graphicData uri="http://schemas.openxmlformats.org/presentationml/2006/ole">
            <p:oleObj spid="_x0000_s11266" name="Worksheet" r:id="rId4" imgW="4571910" imgH="2590890" progId="Excel.Sheet.12">
              <p:embed/>
            </p:oleObj>
          </a:graphicData>
        </a:graphic>
      </p:graphicFrame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90800" y="2362200"/>
            <a:ext cx="6248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Pretreated at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5% RH </a:t>
            </a:r>
            <a:r>
              <a:rPr lang="en-US" b="1" dirty="0">
                <a:latin typeface="Calibri" pitchFamily="34" charset="0"/>
              </a:rPr>
              <a:t>25°C for 24 hours before thermal stress</a:t>
            </a: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Pretreated at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81% RH </a:t>
            </a:r>
            <a:r>
              <a:rPr lang="en-US" b="1" dirty="0">
                <a:latin typeface="Calibri" pitchFamily="34" charset="0"/>
              </a:rPr>
              <a:t>25°C for 24 hours before thermal stress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10200" y="1752600"/>
            <a:ext cx="279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Thermal stress: 50</a:t>
            </a:r>
            <a:r>
              <a:rPr lang="en-US" b="1">
                <a:latin typeface="Calibri" pitchFamily="34" charset="0"/>
                <a:cs typeface="Calibri" pitchFamily="34" charset="0"/>
              </a:rPr>
              <a:t>°</a:t>
            </a:r>
            <a:r>
              <a:rPr lang="en-US" b="1">
                <a:latin typeface="Calibri" pitchFamily="34" charset="0"/>
              </a:rPr>
              <a:t>C  5%RH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6F6-1A86-4D64-85C7-B30646B4C12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Stability Team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838200"/>
          <a:ext cx="7391400" cy="5368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635"/>
                <a:gridCol w="535876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Minnesota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Raj Suryanarayanan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Aditya</a:t>
                      </a:r>
                      <a:r>
                        <a:rPr lang="en-US" baseline="0" dirty="0" smtClean="0"/>
                        <a:t> Kaushal (post-doc)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rowSpan="3">
                  <a:txBody>
                    <a:bodyPr/>
                    <a:lstStyle/>
                    <a:p>
                      <a:r>
                        <a:rPr lang="en-US" b="1" dirty="0" smtClean="0"/>
                        <a:t>Kansas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 Munson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Dewey Barich (post-doc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Elodie</a:t>
                      </a:r>
                      <a:r>
                        <a:rPr lang="en-US" baseline="0" dirty="0" smtClean="0"/>
                        <a:t> Dempah, Eric Gorman (grad. students)</a:t>
                      </a:r>
                    </a:p>
                  </a:txBody>
                  <a:tcPr/>
                </a:tc>
              </a:tr>
              <a:tr h="387350">
                <a:tc rowSpan="3">
                  <a:txBody>
                    <a:bodyPr/>
                    <a:lstStyle/>
                    <a:p>
                      <a:r>
                        <a:rPr lang="en-US" b="1" dirty="0" smtClean="0"/>
                        <a:t>Iowa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Lee Kirsch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Greg Huang (Analytical</a:t>
                      </a:r>
                      <a:r>
                        <a:rPr lang="en-US" baseline="0" dirty="0" smtClean="0"/>
                        <a:t> Chemist)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Salil Desai,</a:t>
                      </a:r>
                      <a:r>
                        <a:rPr lang="en-US" baseline="0" dirty="0" smtClean="0"/>
                        <a:t> Zhixin Zong, Tinmanee Radaduen, Hoa Nguyen, Jiang Qiu (grad students) </a:t>
                      </a:r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Duquesne</a:t>
                      </a:r>
                      <a:endParaRPr lang="en-US" b="1" dirty="0"/>
                    </a:p>
                    <a:p>
                      <a:r>
                        <a:rPr lang="en-US" dirty="0" smtClean="0"/>
                        <a:t>(Unit-op team </a:t>
                      </a:r>
                      <a:endParaRPr lang="en-US" dirty="0"/>
                    </a:p>
                    <a:p>
                      <a:r>
                        <a:rPr lang="en-US" dirty="0" smtClean="0"/>
                        <a:t>Interface)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</a:t>
                      </a:r>
                      <a:r>
                        <a:rPr lang="en-US" baseline="0" dirty="0" smtClean="0"/>
                        <a:t> Buckner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11699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1171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222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IP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2406725" cy="42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1973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effects (40 °C)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3886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3505200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5% RH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95800"/>
            <a:ext cx="936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11% RH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510540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30% RH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41020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80"/>
                </a:solidFill>
              </a:rPr>
              <a:t>50% RH</a:t>
            </a:r>
            <a:endParaRPr lang="en-US" sz="1600" b="1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124200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k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 termination</a:t>
            </a:r>
            <a:endParaRPr lang="en-US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191000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k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</a:rPr>
              <a:t> branching</a:t>
            </a:r>
            <a:endParaRPr lang="en-US" sz="1600" b="1" baseline="-25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4478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lactam</a:t>
            </a:r>
            <a:r>
              <a:rPr lang="en-US" b="1" u="sng" dirty="0" smtClean="0"/>
              <a:t> time profiles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15240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rate constants </a:t>
            </a:r>
            <a:r>
              <a:rPr lang="en-US" b="1" u="sng" dirty="0" err="1" smtClean="0"/>
              <a:t>vs</a:t>
            </a:r>
            <a:r>
              <a:rPr lang="en-US" b="1" u="sng" dirty="0" smtClean="0"/>
              <a:t> RH</a:t>
            </a:r>
            <a:endParaRPr lang="en-US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590800"/>
            <a:ext cx="148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02B"/>
                </a:solidFill>
              </a:rPr>
              <a:t>k</a:t>
            </a:r>
            <a:r>
              <a:rPr lang="en-US" sz="1600" b="1" baseline="-25000" dirty="0" smtClean="0">
                <a:solidFill>
                  <a:srgbClr val="00602B"/>
                </a:solidFill>
              </a:rPr>
              <a:t>2</a:t>
            </a:r>
            <a:r>
              <a:rPr lang="en-US" sz="1600" b="1" dirty="0" smtClean="0">
                <a:solidFill>
                  <a:srgbClr val="00602B"/>
                </a:solidFill>
              </a:rPr>
              <a:t> </a:t>
            </a:r>
            <a:r>
              <a:rPr lang="en-US" sz="1600" b="1" dirty="0" err="1" smtClean="0">
                <a:solidFill>
                  <a:srgbClr val="00602B"/>
                </a:solidFill>
              </a:rPr>
              <a:t>cyclization</a:t>
            </a:r>
            <a:endParaRPr lang="en-US" sz="1600" b="1" baseline="-25000" dirty="0">
              <a:solidFill>
                <a:srgbClr val="00602B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Mixtures of </a:t>
            </a:r>
            <a:r>
              <a:rPr lang="en-US" dirty="0" err="1" smtClean="0"/>
              <a:t>gabapentin</a:t>
            </a:r>
            <a:r>
              <a:rPr lang="en-US" dirty="0" smtClean="0"/>
              <a:t> &amp; </a:t>
            </a:r>
            <a:r>
              <a:rPr lang="en-US" dirty="0" err="1" smtClean="0"/>
              <a:t>excipients</a:t>
            </a:r>
            <a:endParaRPr lang="en-US" dirty="0" smtClean="0"/>
          </a:p>
          <a:p>
            <a:pPr lvl="1"/>
            <a:r>
              <a:rPr lang="en-US" dirty="0" smtClean="0"/>
              <a:t>Co-milled</a:t>
            </a:r>
          </a:p>
          <a:p>
            <a:pPr lvl="1"/>
            <a:r>
              <a:rPr lang="en-US" dirty="0" smtClean="0"/>
              <a:t>Storage conditions: 5 to 50% RH at  50 </a:t>
            </a:r>
            <a:r>
              <a:rPr lang="en-US" dirty="0">
                <a:cs typeface="Calibri"/>
              </a:rPr>
              <a:t>˚</a:t>
            </a:r>
            <a:r>
              <a:rPr lang="en-US" dirty="0" smtClean="0"/>
              <a:t>C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err="1" smtClean="0"/>
              <a:t>Excipients</a:t>
            </a:r>
            <a:r>
              <a:rPr lang="en-US" b="1" dirty="0" smtClean="0"/>
              <a:t> (50% w/w)</a:t>
            </a:r>
          </a:p>
          <a:p>
            <a:pPr lvl="1"/>
            <a:r>
              <a:rPr lang="en-US" dirty="0" smtClean="0"/>
              <a:t>CaHPO</a:t>
            </a:r>
            <a:r>
              <a:rPr lang="en-US" baseline="-25000" dirty="0" smtClean="0"/>
              <a:t>4</a:t>
            </a:r>
            <a:r>
              <a:rPr lang="en-US" dirty="0" smtClean="0"/>
              <a:t>.2H</a:t>
            </a:r>
            <a:r>
              <a:rPr lang="en-US" baseline="-25000" dirty="0" smtClean="0"/>
              <a:t>2</a:t>
            </a:r>
            <a:r>
              <a:rPr lang="en-US" dirty="0" smtClean="0"/>
              <a:t>0 (</a:t>
            </a:r>
            <a:r>
              <a:rPr lang="en-US" dirty="0" err="1" smtClean="0"/>
              <a:t>Emcompress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Corn starch</a:t>
            </a:r>
          </a:p>
          <a:p>
            <a:pPr lvl="1"/>
            <a:r>
              <a:rPr lang="en-US" dirty="0" smtClean="0"/>
              <a:t>Microcrystalline cellulose (</a:t>
            </a:r>
            <a:r>
              <a:rPr lang="en-US" dirty="0" err="1" smtClean="0"/>
              <a:t>Avicel</a:t>
            </a:r>
            <a:r>
              <a:rPr lang="en-US" dirty="0" smtClean="0"/>
              <a:t> PH101)</a:t>
            </a:r>
          </a:p>
          <a:p>
            <a:pPr lvl="1"/>
            <a:r>
              <a:rPr lang="en-US" dirty="0" smtClean="0"/>
              <a:t>HPMC 4000</a:t>
            </a:r>
          </a:p>
          <a:p>
            <a:pPr lvl="1"/>
            <a:r>
              <a:rPr lang="en-US" dirty="0" smtClean="0"/>
              <a:t>Colloidal SiO</a:t>
            </a:r>
            <a:r>
              <a:rPr lang="en-US" baseline="-25000" dirty="0" smtClean="0"/>
              <a:t>2 </a:t>
            </a:r>
            <a:r>
              <a:rPr lang="en-US" dirty="0" smtClean="0"/>
              <a:t>(Cab-O-</a:t>
            </a:r>
            <a:r>
              <a:rPr lang="en-US" dirty="0" err="1" smtClean="0"/>
              <a:t>Sil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Talc (Mg silicate)</a:t>
            </a:r>
          </a:p>
          <a:p>
            <a:pPr lvl="1"/>
            <a:r>
              <a:rPr lang="en-US" dirty="0" smtClean="0"/>
              <a:t>HPC </a:t>
            </a:r>
            <a:r>
              <a:rPr lang="en-US" i="1" dirty="0" smtClean="0"/>
              <a:t>(6.5% w/w)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baseline="-25000" dirty="0" smtClean="0"/>
          </a:p>
          <a:p>
            <a:pPr lvl="0"/>
            <a:endParaRPr lang="en-US" baseline="-25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Evaluation of the role of </a:t>
            </a:r>
            <a:r>
              <a:rPr lang="en-US" dirty="0" err="1" smtClean="0"/>
              <a:t>excipients</a:t>
            </a:r>
            <a:r>
              <a:rPr lang="en-US" dirty="0" smtClean="0"/>
              <a:t> in </a:t>
            </a:r>
            <a:r>
              <a:rPr lang="en-US" dirty="0" err="1" smtClean="0"/>
              <a:t>gabapentin</a:t>
            </a:r>
            <a:r>
              <a:rPr lang="en-US" dirty="0" smtClean="0"/>
              <a:t> SS degradation</a:t>
            </a:r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838200"/>
            <a:ext cx="1371600" cy="19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25"/>
          <p:cNvGrpSpPr/>
          <p:nvPr/>
        </p:nvGrpSpPr>
        <p:grpSpPr>
          <a:xfrm>
            <a:off x="6934200" y="3048000"/>
            <a:ext cx="1905000" cy="1652263"/>
            <a:chOff x="6477000" y="2133600"/>
            <a:chExt cx="2514601" cy="2586411"/>
          </a:xfrm>
        </p:grpSpPr>
        <p:grpSp>
          <p:nvGrpSpPr>
            <p:cNvPr id="67" name="Group 23"/>
            <p:cNvGrpSpPr/>
            <p:nvPr/>
          </p:nvGrpSpPr>
          <p:grpSpPr>
            <a:xfrm>
              <a:off x="6477000" y="2133600"/>
              <a:ext cx="2514601" cy="1828800"/>
              <a:chOff x="6629400" y="2895600"/>
              <a:chExt cx="2362201" cy="1676400"/>
            </a:xfrm>
          </p:grpSpPr>
          <p:grpSp>
            <p:nvGrpSpPr>
              <p:cNvPr id="69" name="Group 22"/>
              <p:cNvGrpSpPr/>
              <p:nvPr/>
            </p:nvGrpSpPr>
            <p:grpSpPr>
              <a:xfrm>
                <a:off x="6629400" y="2895600"/>
                <a:ext cx="2362201" cy="1676400"/>
                <a:chOff x="990600" y="2362200"/>
                <a:chExt cx="3352800" cy="2514600"/>
              </a:xfrm>
            </p:grpSpPr>
            <p:sp>
              <p:nvSpPr>
                <p:cNvPr id="82" name="Flowchart: Magnetic Disk 81"/>
                <p:cNvSpPr/>
                <p:nvPr/>
              </p:nvSpPr>
              <p:spPr>
                <a:xfrm>
                  <a:off x="1447800" y="2667000"/>
                  <a:ext cx="2438400" cy="1676400"/>
                </a:xfrm>
                <a:prstGeom prst="flowChartMagneticDisk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lowchart: Manual Operation 82"/>
                <p:cNvSpPr/>
                <p:nvPr/>
              </p:nvSpPr>
              <p:spPr>
                <a:xfrm rot="10800000">
                  <a:off x="990600" y="2362200"/>
                  <a:ext cx="3352800" cy="838200"/>
                </a:xfrm>
                <a:prstGeom prst="flowChartManualOperation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lowchart: Magnetic Disk 83"/>
                <p:cNvSpPr/>
                <p:nvPr/>
              </p:nvSpPr>
              <p:spPr>
                <a:xfrm>
                  <a:off x="1447800" y="3962400"/>
                  <a:ext cx="2438400" cy="914400"/>
                </a:xfrm>
                <a:prstGeom prst="flowChartMagneticDisk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lowchart: Magnetic Disk 84"/>
                <p:cNvSpPr/>
                <p:nvPr/>
              </p:nvSpPr>
              <p:spPr>
                <a:xfrm>
                  <a:off x="1447800" y="4495800"/>
                  <a:ext cx="2438400" cy="381000"/>
                </a:xfrm>
                <a:prstGeom prst="flowChartMagneticDisk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oup 26"/>
              <p:cNvGrpSpPr/>
              <p:nvPr/>
            </p:nvGrpSpPr>
            <p:grpSpPr>
              <a:xfrm>
                <a:off x="7162800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80" name="Can 79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Can 80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27"/>
              <p:cNvGrpSpPr/>
              <p:nvPr/>
            </p:nvGrpSpPr>
            <p:grpSpPr>
              <a:xfrm>
                <a:off x="7484918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8" name="Can 77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Can 78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30"/>
              <p:cNvGrpSpPr/>
              <p:nvPr/>
            </p:nvGrpSpPr>
            <p:grpSpPr>
              <a:xfrm>
                <a:off x="7807036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6" name="Can 75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Can 76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33"/>
              <p:cNvGrpSpPr/>
              <p:nvPr/>
            </p:nvGrpSpPr>
            <p:grpSpPr>
              <a:xfrm>
                <a:off x="8182841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4" name="Can 73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Can 74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6712744" y="3660083"/>
              <a:ext cx="2121694" cy="10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Saturated solution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50˚C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cxnSp>
        <p:nvCxnSpPr>
          <p:cNvPr id="87" name="Straight Arrow Connector 86"/>
          <p:cNvCxnSpPr/>
          <p:nvPr/>
        </p:nvCxnSpPr>
        <p:spPr bwMode="auto">
          <a:xfrm rot="5400000">
            <a:off x="7696994" y="2818606"/>
            <a:ext cx="4572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5400000">
            <a:off x="7663697" y="4470673"/>
            <a:ext cx="4572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6324600" y="4648200"/>
            <a:ext cx="2553551" cy="1828800"/>
            <a:chOff x="494449" y="1371600"/>
            <a:chExt cx="2966587" cy="2068381"/>
          </a:xfrm>
        </p:grpSpPr>
        <p:pic>
          <p:nvPicPr>
            <p:cNvPr id="9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960" r="32594" b="4075"/>
            <a:stretch>
              <a:fillRect/>
            </a:stretch>
          </p:blipFill>
          <p:spPr bwMode="auto">
            <a:xfrm>
              <a:off x="659607" y="1371600"/>
              <a:ext cx="2397918" cy="185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" name="TextBox 90"/>
            <p:cNvSpPr txBox="1"/>
            <p:nvPr/>
          </p:nvSpPr>
          <p:spPr>
            <a:xfrm>
              <a:off x="2426494" y="2794218"/>
              <a:ext cx="4363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srgbClr val="000099"/>
                  </a:solidFill>
                  <a:latin typeface="Calibri"/>
                  <a:cs typeface="+mn-cs"/>
                </a:rPr>
                <a:t>Gaba</a:t>
              </a:r>
              <a:endParaRPr lang="en-US" sz="900" b="1" dirty="0">
                <a:solidFill>
                  <a:srgbClr val="000099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71800" y="2438400"/>
              <a:ext cx="489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7030A0"/>
                  </a:solidFill>
                  <a:latin typeface="Calibri"/>
                  <a:cs typeface="+mn-cs"/>
                </a:rPr>
                <a:t>Starch</a:t>
              </a:r>
              <a:endParaRPr lang="en-US" sz="900" b="1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09800" y="1828800"/>
              <a:ext cx="5725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00B0F0"/>
                  </a:solidFill>
                  <a:latin typeface="Calibri"/>
                  <a:cs typeface="+mn-cs"/>
                </a:rPr>
                <a:t>CaHPO4</a:t>
              </a:r>
              <a:endParaRPr lang="en-US" sz="900" b="1" dirty="0">
                <a:solidFill>
                  <a:srgbClr val="00B0F0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00200" y="1905000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SiO2</a:t>
              </a:r>
              <a:endParaRPr lang="en-US" sz="9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95600" y="1524000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HPC 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71800" y="1676400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srgbClr val="7030A0"/>
                  </a:solidFill>
                  <a:latin typeface="Calibri"/>
                  <a:cs typeface="+mn-cs"/>
                </a:rPr>
                <a:t>Avicel</a:t>
              </a:r>
              <a:endParaRPr lang="en-US" sz="900" b="1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71800" y="1828800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0066"/>
                  </a:solidFill>
                  <a:latin typeface="Calibri"/>
                  <a:cs typeface="+mn-cs"/>
                </a:rPr>
                <a:t>HPMC</a:t>
              </a:r>
              <a:endParaRPr lang="en-US" sz="900" b="1" dirty="0">
                <a:solidFill>
                  <a:srgbClr val="FF0066"/>
                </a:solidFill>
                <a:latin typeface="Calibri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71800" y="2057400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663300"/>
                  </a:solidFill>
                  <a:latin typeface="Calibri"/>
                  <a:cs typeface="+mn-cs"/>
                </a:rPr>
                <a:t>Talc</a:t>
              </a:r>
              <a:endParaRPr lang="en-US" sz="900" b="1" dirty="0">
                <a:solidFill>
                  <a:srgbClr val="663300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155253" y="2076697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Lactam</a:t>
              </a: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 mole %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74602" y="3209149"/>
              <a:ext cx="6238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Time (hr)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200400" cy="1143000"/>
          </a:xfrm>
        </p:spPr>
        <p:txBody>
          <a:bodyPr/>
          <a:lstStyle/>
          <a:p>
            <a:pPr algn="l"/>
            <a:r>
              <a:rPr lang="en-US" sz="2800" u="sng" dirty="0" err="1" smtClean="0"/>
              <a:t>Excipient</a:t>
            </a:r>
            <a:r>
              <a:rPr lang="en-US" sz="2800" u="sng" dirty="0" smtClean="0"/>
              <a:t> Effects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controlled temperature (40-60 C) and humidity (5-50% RH)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267200" y="914400"/>
          <a:ext cx="4267199" cy="243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67200" y="2819400"/>
          <a:ext cx="41672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9906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err="1" smtClean="0"/>
              <a:t>excipient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114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6.5% HPC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81000" y="30480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i="1" dirty="0" smtClean="0"/>
              <a:t>Crystal damage (D</a:t>
            </a:r>
            <a:r>
              <a:rPr lang="en-US" i="1" baseline="-25000" dirty="0" smtClean="0"/>
              <a:t>0</a:t>
            </a:r>
            <a:r>
              <a:rPr lang="en-US" i="1" dirty="0" smtClean="0"/>
              <a:t>) during milling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Kinetics of branching(k</a:t>
            </a:r>
            <a:r>
              <a:rPr lang="en-US" i="1" baseline="-25000" dirty="0" smtClean="0"/>
              <a:t>1</a:t>
            </a:r>
            <a:r>
              <a:rPr lang="en-US" i="1" dirty="0" smtClean="0"/>
              <a:t>) and termination(k</a:t>
            </a:r>
            <a:r>
              <a:rPr lang="en-US" i="1" baseline="-25000" dirty="0" smtClean="0"/>
              <a:t>3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Effect of co-milled </a:t>
            </a:r>
            <a:r>
              <a:rPr lang="en-US" dirty="0" err="1" smtClean="0"/>
              <a:t>excipients</a:t>
            </a:r>
            <a:r>
              <a:rPr lang="en-US" dirty="0" smtClean="0"/>
              <a:t> on crystal damage during milling</a:t>
            </a:r>
            <a:endParaRPr lang="en-US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842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2514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Excipients</a:t>
            </a:r>
            <a:endParaRPr lang="en-US" b="1" dirty="0" smtClean="0"/>
          </a:p>
          <a:p>
            <a:r>
              <a:rPr lang="en-US" b="1" dirty="0" smtClean="0"/>
              <a:t>50% w/w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 and </a:t>
            </a:r>
            <a:r>
              <a:rPr lang="en-US" dirty="0" err="1" smtClean="0"/>
              <a:t>excipient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295400"/>
            <a:ext cx="135210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No </a:t>
            </a:r>
            <a:r>
              <a:rPr lang="en-US" dirty="0" err="1" smtClean="0">
                <a:solidFill>
                  <a:prstClr val="white"/>
                </a:solidFill>
              </a:rPr>
              <a:t>excipient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259923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Co-milled </a:t>
            </a:r>
            <a:r>
              <a:rPr lang="en-US" dirty="0" err="1" smtClean="0">
                <a:solidFill>
                  <a:prstClr val="white"/>
                </a:solidFill>
              </a:rPr>
              <a:t>excipient</a:t>
            </a:r>
            <a:r>
              <a:rPr lang="en-US" dirty="0" smtClean="0">
                <a:solidFill>
                  <a:prstClr val="white"/>
                </a:solidFill>
              </a:rPr>
              <a:t> (SiO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4196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Calibri"/>
                <a:cs typeface="+mn-cs"/>
              </a:rPr>
              <a:t>5 %RH</a:t>
            </a:r>
            <a:endParaRPr lang="en-US" b="1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alibri"/>
                <a:cs typeface="+mn-cs"/>
              </a:rPr>
              <a:t>11 %RH</a:t>
            </a:r>
            <a:endParaRPr lang="en-US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495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+mn-cs"/>
              </a:rPr>
              <a:t>30 %RH</a:t>
            </a:r>
            <a:endParaRPr lang="en-US" b="1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876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50 %RH</a:t>
            </a:r>
            <a:endParaRPr lang="en-US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667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alibri"/>
                <a:cs typeface="+mn-cs"/>
              </a:rPr>
              <a:t>11 %RH</a:t>
            </a:r>
            <a:endParaRPr lang="en-US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057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+mn-cs"/>
              </a:rPr>
              <a:t>30 %RH</a:t>
            </a:r>
            <a:endParaRPr lang="en-US" b="1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505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50 %RH</a:t>
            </a:r>
            <a:endParaRPr lang="en-US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6670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Calibri"/>
                <a:cs typeface="+mn-cs"/>
              </a:rPr>
              <a:t>5 %RH</a:t>
            </a:r>
            <a:endParaRPr lang="en-US" b="1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 cstate="print"/>
          <a:srcRect t="18822" r="4260" b="3870"/>
          <a:stretch>
            <a:fillRect/>
          </a:stretch>
        </p:blipFill>
        <p:spPr bwMode="auto">
          <a:xfrm>
            <a:off x="4267200" y="1371600"/>
            <a:ext cx="4208818" cy="450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 rot="16200000">
            <a:off x="-248498" y="314410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  <a:cs typeface="+mn-cs"/>
              </a:rPr>
              <a:t>Lactam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mole %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8674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Time (hr)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5" cstate="print"/>
          <a:srcRect l="4260" t="19255" r="15022" b="3823"/>
          <a:stretch>
            <a:fillRect/>
          </a:stretch>
        </p:blipFill>
        <p:spPr bwMode="auto">
          <a:xfrm>
            <a:off x="685800" y="1447800"/>
            <a:ext cx="3733800" cy="44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 </a:t>
            </a:r>
            <a:r>
              <a:rPr lang="en-US" dirty="0" smtClean="0">
                <a:solidFill>
                  <a:schemeClr val="tx1"/>
                </a:solidFill>
              </a:rPr>
              <a:t>Moisture on </a:t>
            </a:r>
            <a:r>
              <a:rPr lang="en-US" dirty="0" err="1" smtClean="0">
                <a:solidFill>
                  <a:schemeClr val="tx1"/>
                </a:solidFill>
              </a:rPr>
              <a:t>Lactamization</a:t>
            </a:r>
            <a:r>
              <a:rPr lang="en-US" dirty="0" smtClean="0">
                <a:solidFill>
                  <a:schemeClr val="tx1"/>
                </a:solidFill>
              </a:rPr>
              <a:t> Kinetics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 err="1" smtClean="0">
                <a:solidFill>
                  <a:schemeClr val="tx1"/>
                </a:solidFill>
              </a:rPr>
              <a:t>gabapentin</a:t>
            </a:r>
            <a:r>
              <a:rPr lang="en-US" sz="2400" dirty="0" smtClean="0">
                <a:solidFill>
                  <a:schemeClr val="tx1"/>
                </a:solidFill>
              </a:rPr>
              <a:t>/HPC (6.5%) mixtures: </a:t>
            </a:r>
            <a:r>
              <a:rPr lang="en-US" sz="2400" dirty="0" smtClean="0"/>
              <a:t>blue</a:t>
            </a:r>
            <a:r>
              <a:rPr lang="en-US" sz="2400" dirty="0" smtClean="0"/>
              <a:t>: HPC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red: no HPC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5956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05600" y="4724400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 (k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/k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)</a:t>
            </a:r>
            <a:endParaRPr lang="en-US" sz="20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9718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branching</a:t>
            </a:r>
            <a:endParaRPr lang="en-US" sz="20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8288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termination</a:t>
            </a:r>
            <a:endParaRPr lang="en-US" sz="2000" b="1" baseline="-25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Linking Stability in Design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1905001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Design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Space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Model</a:t>
            </a:r>
            <a:endParaRPr lang="en-US" sz="2800" b="1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219200"/>
            <a:ext cx="663964" cy="1077218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L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endParaRPr lang="en-US" sz="3200" b="1" baseline="-25000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838200"/>
            <a:ext cx="2438400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Post-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Degradation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Model</a:t>
            </a:r>
            <a:endParaRPr lang="en-US" sz="2800" b="1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066800"/>
            <a:ext cx="1090748" cy="1415772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L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of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Expiry</a:t>
            </a: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 bwMode="auto">
          <a:xfrm>
            <a:off x="2286001" y="1746141"/>
            <a:ext cx="457199" cy="64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5" idx="1"/>
          </p:cNvCxnSpPr>
          <p:nvPr/>
        </p:nvCxnSpPr>
        <p:spPr bwMode="auto">
          <a:xfrm flipV="1">
            <a:off x="3352800" y="1746141"/>
            <a:ext cx="685800" cy="64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6" idx="1"/>
          </p:cNvCxnSpPr>
          <p:nvPr/>
        </p:nvCxnSpPr>
        <p:spPr bwMode="auto">
          <a:xfrm>
            <a:off x="6477000" y="1752600"/>
            <a:ext cx="609600" cy="220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2743200"/>
            <a:ext cx="8229600" cy="29257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Key Research Findings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Manufacturing Stress impacts drug stability upon storage: 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L0 (in-process </a:t>
            </a:r>
            <a:r>
              <a:rPr lang="en-US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lactam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D0 (unstable </a:t>
            </a:r>
            <a:r>
              <a:rPr lang="en-US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gabapentin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Predictive model for drug stability includes: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Environment factor: temperature (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) &amp; humidity ()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Compositional factors: both kinetic and initial condition effects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Manufacturing factors: L0 and D0</a:t>
            </a:r>
            <a:endParaRPr lang="en-US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Model validation: completion of long term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manufacturing stress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2209800"/>
          </a:xfrm>
        </p:spPr>
        <p:txBody>
          <a:bodyPr/>
          <a:lstStyle/>
          <a:p>
            <a:r>
              <a:rPr lang="en-US" sz="2400" dirty="0" smtClean="0"/>
              <a:t>Physical methods</a:t>
            </a:r>
          </a:p>
          <a:p>
            <a:pPr lvl="1"/>
            <a:r>
              <a:rPr lang="en-US" dirty="0" smtClean="0"/>
              <a:t>Raj Suryanarayanan (University of Minnesota) </a:t>
            </a:r>
          </a:p>
          <a:p>
            <a:pPr lvl="1"/>
            <a:r>
              <a:rPr lang="en-US" dirty="0" smtClean="0"/>
              <a:t>Eric Munson (University of Kentucky)</a:t>
            </a:r>
          </a:p>
          <a:p>
            <a:r>
              <a:rPr lang="en-US" sz="2400" dirty="0" smtClean="0"/>
              <a:t>Chemical and kinetic measurements</a:t>
            </a:r>
          </a:p>
          <a:p>
            <a:pPr lvl="1"/>
            <a:r>
              <a:rPr lang="en-US" dirty="0" smtClean="0"/>
              <a:t>Lee Kirsch (University of Iowa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7249885" cy="2963382"/>
        </p:xfrm>
        <a:graphic>
          <a:graphicData uri="http://schemas.openxmlformats.org/drawingml/2006/table">
            <a:tbl>
              <a:tblPr/>
              <a:tblGrid>
                <a:gridCol w="4898571"/>
                <a:gridCol w="2351314"/>
              </a:tblGrid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Solid State NMR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Kansas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Raman 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spectroscopy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Powder x-ray diffraction (XRD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  <a:defRPr/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DSC/TGA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Water vapor 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sorption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>
                          <a:latin typeface="Calibri"/>
                          <a:ea typeface="Calibri"/>
                          <a:cs typeface="Times New Roman"/>
                        </a:rPr>
                        <a:t>HPLC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Iowa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Chromatographic </a:t>
            </a:r>
            <a:r>
              <a:rPr lang="en-US" dirty="0" smtClean="0"/>
              <a:t>Approach for Manufacturing Stability Measurement</a:t>
            </a:r>
            <a:endParaRPr lang="en-US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447800"/>
            <a:ext cx="2819400" cy="3926034"/>
            <a:chOff x="381000" y="1447800"/>
            <a:chExt cx="2819400" cy="3925868"/>
          </a:xfrm>
        </p:grpSpPr>
        <p:pic>
          <p:nvPicPr>
            <p:cNvPr id="1537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447800"/>
              <a:ext cx="2819399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4"/>
            <p:cNvSpPr>
              <a:spLocks noChangeArrowheads="1"/>
            </p:cNvSpPr>
            <p:nvPr/>
          </p:nvSpPr>
          <p:spPr bwMode="auto">
            <a:xfrm>
              <a:off x="609600" y="4419601"/>
              <a:ext cx="2590800" cy="9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0.004%.</a:t>
              </a:r>
              <a:endParaRPr lang="en-US" sz="2000" b="1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29000" y="1447800"/>
            <a:ext cx="2819400" cy="3849482"/>
            <a:chOff x="3429000" y="1447800"/>
            <a:chExt cx="2819400" cy="3849781"/>
          </a:xfrm>
        </p:grpSpPr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447800"/>
              <a:ext cx="2819400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3733800" y="4343400"/>
              <a:ext cx="2438400" cy="9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0.059%.</a:t>
              </a:r>
              <a:endParaRPr lang="en-US" sz="2000" b="1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72200" y="1447800"/>
            <a:ext cx="2743200" cy="3849482"/>
            <a:chOff x="6172200" y="1447800"/>
            <a:chExt cx="2743200" cy="3849781"/>
          </a:xfrm>
        </p:grpSpPr>
        <p:pic>
          <p:nvPicPr>
            <p:cNvPr id="1536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1447800"/>
              <a:ext cx="2743200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6400800" y="4343400"/>
              <a:ext cx="2514600" cy="9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0.174%.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Manufacturing-stability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In process </a:t>
            </a:r>
            <a:r>
              <a:rPr lang="en-US" dirty="0" err="1" smtClean="0"/>
              <a:t>lactam</a:t>
            </a:r>
            <a:r>
              <a:rPr lang="en-US" dirty="0" smtClean="0"/>
              <a:t> </a:t>
            </a:r>
            <a:r>
              <a:rPr lang="en-US" sz="2800" dirty="0" smtClean="0"/>
              <a:t>(L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err="1" smtClean="0"/>
              <a:t>lactam</a:t>
            </a:r>
            <a:r>
              <a:rPr lang="en-US" dirty="0" smtClean="0"/>
              <a:t> levels during specific treatment or unit operation in % </a:t>
            </a:r>
            <a:r>
              <a:rPr lang="en-US" dirty="0" err="1" smtClean="0"/>
              <a:t>lactam</a:t>
            </a:r>
            <a:r>
              <a:rPr lang="en-US" dirty="0" smtClean="0"/>
              <a:t>/</a:t>
            </a:r>
            <a:r>
              <a:rPr lang="en-US" dirty="0" err="1" smtClean="0"/>
              <a:t>gabapentin</a:t>
            </a:r>
            <a:r>
              <a:rPr lang="en-US" dirty="0" smtClean="0"/>
              <a:t> on molar basis</a:t>
            </a:r>
          </a:p>
          <a:p>
            <a:r>
              <a:rPr lang="en-US" dirty="0" smtClean="0"/>
              <a:t>Initial Rate of </a:t>
            </a:r>
            <a:r>
              <a:rPr lang="en-US" dirty="0" err="1" smtClean="0"/>
              <a:t>Lactam</a:t>
            </a:r>
            <a:r>
              <a:rPr lang="en-US" dirty="0" smtClean="0"/>
              <a:t> Formation 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or STS)</a:t>
            </a:r>
          </a:p>
          <a:p>
            <a:pPr lvl="1"/>
            <a:r>
              <a:rPr lang="en-US" dirty="0" smtClean="0"/>
              <a:t>Daily rate of </a:t>
            </a:r>
            <a:r>
              <a:rPr lang="en-US" dirty="0" err="1" smtClean="0"/>
              <a:t>lactam</a:t>
            </a:r>
            <a:r>
              <a:rPr lang="en-US" dirty="0" smtClean="0"/>
              <a:t> formation upon thermal stress at 50°C under low humidity</a:t>
            </a:r>
          </a:p>
          <a:p>
            <a:r>
              <a:rPr lang="en-US" sz="2400" dirty="0" smtClean="0"/>
              <a:t>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dirty="0" smtClean="0"/>
              <a:t>from Chemical Analysis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87875" y="3862388"/>
          <a:ext cx="3060700" cy="1951037"/>
        </p:xfrm>
        <a:graphic>
          <a:graphicData uri="http://schemas.openxmlformats.org/presentationml/2006/ole">
            <p:oleObj spid="_x0000_s135170" name="Equation" r:id="rId3" imgW="14731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Linking manufacturing to stability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8048-F029-485A-AAE8-5C2C758E5C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6" descr="blackcoplogo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8225"/>
            <a:ext cx="27955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IP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6334125"/>
            <a:ext cx="294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1905000"/>
            <a:ext cx="7086600" cy="19856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Manufacturing Stress  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34340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2362200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API*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4343400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Degradant</a:t>
            </a:r>
            <a:endParaRPr lang="en-US" sz="36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971802"/>
            <a:ext cx="1600199" cy="129539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2200" y="3581400"/>
            <a:ext cx="1295400" cy="990601"/>
          </a:xfrm>
          <a:prstGeom prst="straightConnector1">
            <a:avLst/>
          </a:prstGeom>
          <a:ln w="889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048000"/>
            <a:ext cx="1752600" cy="1143000"/>
          </a:xfrm>
          <a:prstGeom prst="straightConnector1">
            <a:avLst/>
          </a:prstGeom>
          <a:ln w="889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6600" y="4648200"/>
            <a:ext cx="2667000" cy="1588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rved Right Arrow 39"/>
          <p:cNvSpPr/>
          <p:nvPr/>
        </p:nvSpPr>
        <p:spPr>
          <a:xfrm>
            <a:off x="2514600" y="2209800"/>
            <a:ext cx="304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Left Arrow 41"/>
          <p:cNvSpPr/>
          <p:nvPr/>
        </p:nvSpPr>
        <p:spPr>
          <a:xfrm>
            <a:off x="6248400" y="2286000"/>
            <a:ext cx="3048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775345">
            <a:off x="1376482" y="3416484"/>
            <a:ext cx="2605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Physical </a:t>
            </a:r>
          </a:p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transformation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 rot="18487273">
            <a:off x="4139556" y="356937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Chemical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transformation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5105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(Stable 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3124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(Unstable form)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dirty="0" err="1" smtClean="0"/>
              <a:t>Sury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Applied Manufacturing-stability Measurements to Design Space and Risk Assessment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Laboratory scale stability design space</a:t>
            </a:r>
          </a:p>
          <a:p>
            <a:r>
              <a:rPr lang="en-US" sz="2800" dirty="0" smtClean="0"/>
              <a:t>Pilot scale stability design space</a:t>
            </a:r>
          </a:p>
          <a:p>
            <a:r>
              <a:rPr lang="en-US" sz="2800" dirty="0" smtClean="0"/>
              <a:t>Risk assessment using Manufacturing-stability Measurements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Gabapentin</a:t>
            </a:r>
            <a:r>
              <a:rPr lang="en-US" sz="3600" b="1" dirty="0" smtClean="0"/>
              <a:t> as a model drug substance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990600" y="1600200"/>
          <a:ext cx="3205162" cy="2658781"/>
        </p:xfrm>
        <a:graphic>
          <a:graphicData uri="http://schemas.openxmlformats.org/presentationml/2006/ole">
            <p:oleObj spid="_x0000_s1026" name="CS ChemDraw Drawing" r:id="rId4" imgW="1724760" imgH="142767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524000"/>
            <a:ext cx="4419600" cy="1200329"/>
          </a:xfrm>
          <a:prstGeom prst="rect">
            <a:avLst/>
          </a:prstGeom>
          <a:noFill/>
          <a:ln w="44450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crystalline forms</a:t>
            </a:r>
          </a:p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Susceptible to stress-induced physical transformations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Susceptible to chemical degradation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079030" y="4646613"/>
          <a:ext cx="6731470" cy="1296987"/>
        </p:xfrm>
        <a:graphic>
          <a:graphicData uri="http://schemas.openxmlformats.org/presentationml/2006/ole">
            <p:oleObj spid="_x0000_s1027" name="CS ChemDraw Drawing" r:id="rId5" imgW="6281550" imgH="1202307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5099-416E-465F-9304-304540992EDE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743200"/>
            <a:ext cx="4419600" cy="1754326"/>
          </a:xfrm>
          <a:prstGeom prst="rect">
            <a:avLst/>
          </a:prstGeom>
          <a:noFill/>
          <a:ln w="44450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284163" indent="-284163"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KEY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physical and chemical instability linked?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can manufacturing-induced stress be incorporated in a quantitative chemical instability model?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Crystalline Forms of </a:t>
            </a:r>
            <a:r>
              <a:rPr lang="en-US" sz="3600" dirty="0" err="1" smtClean="0"/>
              <a:t>Gabapentin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371598"/>
          <a:ext cx="4648200" cy="456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35"/>
                <a:gridCol w="2691065"/>
              </a:tblGrid>
              <a:tr h="685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API form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Crystalline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II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III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8382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Ibers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Acta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Cryst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c57, 2001  and Reece and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Levendis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Acta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Cryst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 c64 2008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51875" t="57111" r="7961" b="16463"/>
          <a:stretch>
            <a:fillRect/>
          </a:stretch>
        </p:blipFill>
        <p:spPr bwMode="auto">
          <a:xfrm>
            <a:off x="3200400" y="3276600"/>
            <a:ext cx="1962112" cy="8068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9513" t="48000" r="50715" b="21677"/>
          <a:stretch>
            <a:fillRect/>
          </a:stretch>
        </p:blipFill>
        <p:spPr bwMode="auto">
          <a:xfrm>
            <a:off x="3200400" y="4191000"/>
            <a:ext cx="1981198" cy="7642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l="9931" t="33000" r="50602" b="39655"/>
          <a:stretch>
            <a:fillRect/>
          </a:stretch>
        </p:blipFill>
        <p:spPr bwMode="auto">
          <a:xfrm>
            <a:off x="3200400" y="5105400"/>
            <a:ext cx="1981198" cy="81710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6096000"/>
            <a:ext cx="838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Transition between forms by mechanical stress, humidity, and thermal stress 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r="5263" b="8860"/>
          <a:stretch>
            <a:fillRect/>
          </a:stretch>
        </p:blipFill>
        <p:spPr bwMode="auto">
          <a:xfrm>
            <a:off x="3276601" y="2133600"/>
            <a:ext cx="18287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62600" y="23622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Hydrate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3352800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Stable polymorph </a:t>
            </a:r>
          </a:p>
          <a:p>
            <a:r>
              <a:rPr lang="en-US" sz="2000" dirty="0" smtClean="0"/>
              <a:t>(API)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562600" y="41910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Intramolecular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H-bonding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7200" y="1447800"/>
          <a:ext cx="6400800" cy="5133590"/>
        </p:xfrm>
        <a:graphic>
          <a:graphicData uri="http://schemas.openxmlformats.org/presentationml/2006/ole">
            <p:oleObj spid="_x0000_s152578" name="Graph" r:id="rId3" imgW="3900960" imgH="29865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transformation by    Mechanical Stress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895600"/>
            <a:ext cx="8419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Form 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181600"/>
            <a:ext cx="89967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Form III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733800"/>
            <a:ext cx="1282210" cy="64633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Milled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Physical transformation by Humidity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5867400"/>
            <a:ext cx="81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2theta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hart 2"/>
          <p:cNvPicPr>
            <a:picLocks noChangeArrowheads="1"/>
          </p:cNvPicPr>
          <p:nvPr/>
        </p:nvPicPr>
        <p:blipFill>
          <a:blip r:embed="rId4" cstate="print"/>
          <a:srcRect l="2276" t="-2959" r="-996" b="7496"/>
          <a:stretch>
            <a:fillRect/>
          </a:stretch>
        </p:blipFill>
        <p:spPr bwMode="auto">
          <a:xfrm>
            <a:off x="1066800" y="15240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360616" y="3677985"/>
            <a:ext cx="10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Intensity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438400"/>
            <a:ext cx="220980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47 hrs in 40C 31 %RH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29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17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7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0 hr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Physical transformation by Thermal Stress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981862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4931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Kaushal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Suryanarayanan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., Minnesota Univ. AAPS poster 2009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Aqueous degradation kinetics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88890"/>
            <a:ext cx="4275138" cy="42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57800"/>
            <a:ext cx="3641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4267200" cy="216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21336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Irreversible </a:t>
            </a:r>
            <a:r>
              <a:rPr lang="en-US" dirty="0" err="1" smtClean="0"/>
              <a:t>cyclization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743200" y="4800600"/>
            <a:ext cx="177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toxic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USP limit: &lt; 0.4%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lid-State Degradation of Gabapentin&amp;#x0D;&amp;#x0A;&amp;quot;&quot;/&gt;&lt;property id=&quot;20307&quot; value=&quot;256&quot;/&gt;&lt;/object&gt;&lt;object type=&quot;3&quot; unique_id=&quot;10008&quot;&gt;&lt;property id=&quot;20148&quot; value=&quot;5&quot;/&gt;&lt;property id=&quot;20300&quot; value=&quot;Slide 2 - &amp;quot;Incorporating Stability in Design Space&amp;quot;&quot;/&gt;&lt;property id=&quot;20307&quot; value=&quot;285&quot;/&gt;&lt;/object&gt;&lt;object type=&quot;3&quot; unique_id=&quot;10009&quot;&gt;&lt;property id=&quot;20148&quot; value=&quot;5&quot;/&gt;&lt;property id=&quot;20300&quot; value=&quot;Slide 5 - &amp;quot;Model Drug:   Gabapentin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Gabapentin Physical Forms&amp;quot;&quot;/&gt;&lt;property id=&quot;20307&quot; value=&quot;260&quot;/&gt;&lt;/object&gt;&lt;object type=&quot;3&quot; unique_id=&quot;10012&quot;&gt;&lt;property id=&quot;20148&quot; value=&quot;5&quot;/&gt;&lt;property id=&quot;20300&quot; value=&quot;Slide 6 - &amp;quot;Minimizing Lactamization is a Critical Product Quality Attribute&amp;quot;&quot;/&gt;&lt;property id=&quot;20307&quot; value=&quot;259&quot;/&gt;&lt;/object&gt;&lt;object type=&quot;3&quot; unique_id=&quot;10017&quot;&gt;&lt;property id=&quot;20148&quot; value=&quot;5&quot;/&gt;&lt;property id=&quot;20300&quot; value=&quot;Slide 8 - &amp;quot;Representative HPLC Chromatogram&amp;quot;&quot;/&gt;&lt;property id=&quot;20307&quot; value=&quot;261&quot;/&gt;&lt;/object&gt;&lt;object type=&quot;3&quot; unique_id=&quot;10039&quot;&gt;&lt;property id=&quot;20148&quot; value=&quot;5&quot;/&gt;&lt;property id=&quot;20300&quot; value=&quot;Slide 33 - &amp;quot;Acknowledgement&amp;quot;&quot;/&gt;&lt;property id=&quot;20307&quot; value=&quot;291&quot;/&gt;&lt;/object&gt;&lt;object type=&quot;3&quot; unique_id=&quot;10627&quot;&gt;&lt;property id=&quot;20148&quot; value=&quot;5&quot;/&gt;&lt;property id=&quot;20300&quot; value=&quot;Slide 16 - &amp;quot;Distribution of In-process Lactam(L0) Results from All Batches&amp;quot;&quot;/&gt;&lt;property id=&quot;20307&quot; value=&quot;308&quot;/&gt;&lt;/object&gt;&lt;object type=&quot;3&quot; unique_id=&quot;10628&quot;&gt;&lt;property id=&quot;20148&quot; value=&quot;5&quot;/&gt;&lt;property id=&quot;20300&quot; value=&quot;Slide 17 - &amp;quot;Distribution of Initial Lactamization Rate(V0) From All Batches&amp;quot;&quot;/&gt;&lt;property id=&quot;20307&quot; value=&quot;309&quot;/&gt;&lt;/object&gt;&lt;object type=&quot;3&quot; unique_id=&quot;11302&quot;&gt;&lt;property id=&quot;20148&quot; value=&quot;5&quot;/&gt;&lt;property id=&quot;20300&quot; value=&quot;Slide 3 - &amp;quot;Manufacturing Design Space Model&amp;quot;&quot;/&gt;&lt;property id=&quot;20307&quot; value=&quot;311&quot;/&gt;&lt;/object&gt;&lt;object type=&quot;3&quot; unique_id=&quot;11460&quot;&gt;&lt;property id=&quot;20148&quot; value=&quot;5&quot;/&gt;&lt;property id=&quot;20300&quot; value=&quot;Slide 9 - &amp;quot;Effects of Manufacturing Stress:&amp;#x0D;&amp;#x0A;Initial Lactam and Instability&amp;quot;&quot;/&gt;&lt;property id=&quot;20307&quot; value=&quot;314&quot;/&gt;&lt;/object&gt;&lt;object type=&quot;3&quot; unique_id=&quot;11461&quot;&gt;&lt;property id=&quot;20148&quot; value=&quot;5&quot;/&gt;&lt;property id=&quot;20300&quot; value=&quot;Slide 11 - &amp;quot;Is the Increase of Lactamization Rate solely due to Increase of Surface Area?&amp;quot;&quot;/&gt;&lt;property id=&quot;20307&quot; value=&quot;313&quot;/&gt;&lt;/object&gt;&lt;object type=&quot;3&quot; unique_id=&quot;11620&quot;&gt;&lt;property id=&quot;20148&quot; value=&quot;5&quot;/&gt;&lt;property id=&quot;20300&quot; value=&quot;Slide 10 - &amp;quot;Effects of Milling Stress:&amp;#x0D;&amp;#x0A;Specific Surface Area&amp;quot;&quot;/&gt;&lt;property id=&quot;20307&quot; value=&quot;315&quot;/&gt;&lt;/object&gt;&lt;object type=&quot;3&quot; unique_id=&quot;11855&quot;&gt;&lt;property id=&quot;20148&quot; value=&quot;5&quot;/&gt;&lt;property id=&quot;20300&quot; value=&quot;Slide 12 - &amp;quot;Effects of Milling Stress:&amp;#x0D;&amp;#x0A;Powder XRD&amp;quot;&quot;/&gt;&lt;property id=&quot;20307&quot; value=&quot;316&quot;/&gt;&lt;/object&gt;&lt;object type=&quot;3&quot; unique_id=&quot;11856&quot;&gt;&lt;property id=&quot;20148&quot; value=&quot;5&quot;/&gt;&lt;property id=&quot;20300&quot; value=&quot;Slide 13 - &amp;quot;Effects of Milling Stress:&amp;#x0D;&amp;#x0A;Solid State NMR&amp;quot;&quot;/&gt;&lt;property id=&quot;20307&quot; value=&quot;317&quot;/&gt;&lt;/object&gt;&lt;object type=&quot;3&quot; unique_id=&quot;11857&quot;&gt;&lt;property id=&quot;20148&quot; value=&quot;5&quot;/&gt;&lt;property id=&quot;20300&quot; value=&quot;Slide 14 - &amp;quot;Effects of Manufacturing Stress&amp;quot;&quot;/&gt;&lt;property id=&quot;20307&quot; value=&quot;318&quot;/&gt;&lt;/object&gt;&lt;object type=&quot;3&quot; unique_id=&quot;11858&quot;&gt;&lt;property id=&quot;20148&quot; value=&quot;5&quot;/&gt;&lt;property id=&quot;20300&quot; value=&quot;Slide 19 - &amp;quot;Post-Manufacturing Stability Model&amp;quot;&quot;/&gt;&lt;property id=&quot;20307&quot; value=&quot;319&quot;/&gt;&lt;/object&gt;&lt;object type=&quot;3&quot; unique_id=&quot;12237&quot;&gt;&lt;property id=&quot;20148&quot; value=&quot;5&quot;/&gt;&lt;property id=&quot;20300&quot; value=&quot;Slide 20 - &amp;quot;Preliminary Post-Manufacturing Degradation Model&amp;quot;&quot;/&gt;&lt;property id=&quot;20307&quot; value=&quot;321&quot;/&gt;&lt;/object&gt;&lt;object type=&quot;3&quot; unique_id=&quot;12344&quot;&gt;&lt;property id=&quot;20148&quot; value=&quot;5&quot;/&gt;&lt;property id=&quot;20300&quot; value=&quot;Slide 21 - &amp;quot;Kinetics of Lactam Formation&amp;quot;&quot;/&gt;&lt;property id=&quot;20307&quot; value=&quot;322&quot;/&gt;&lt;/object&gt;&lt;object type=&quot;3&quot; unique_id=&quot;12520&quot;&gt;&lt;property id=&quot;20148&quot; value=&quot;5&quot;/&gt;&lt;property id=&quot;20300&quot; value=&quot;Slide 22 - &amp;quot;Degradation Kinetics&amp;quot;&quot;/&gt;&lt;property id=&quot;20307&quot; value=&quot;323&quot;/&gt;&lt;/object&gt;&lt;object type=&quot;3&quot; unique_id=&quot;12881&quot;&gt;&lt;property id=&quot;20148&quot; value=&quot;5&quot;/&gt;&lt;property id=&quot;20300&quot; value=&quot;Slide 23 - &amp;quot;Effects of Temperature:&amp;#x0D;&amp;#x0A;Predicted Value vs. Observed Value&amp;quot;&quot;/&gt;&lt;property id=&quot;20307&quot; value=&quot;324&quot;/&gt;&lt;/object&gt;&lt;object type=&quot;3&quot; unique_id=&quot;12882&quot;&gt;&lt;property id=&quot;20148&quot; value=&quot;5&quot;/&gt;&lt;property id=&quot;20300&quot; value=&quot;Slide 24 - &amp;quot;Effect of Moisture:&amp;#x0D;&amp;#x0A;Lactam Formation at Different RH  &amp;#x0D;&amp;#x0A;&amp;quot;&quot;/&gt;&lt;property id=&quot;20307&quot; value=&quot;325&quot;/&gt;&lt;/object&gt;&lt;object type=&quot;3&quot; unique_id=&quot;12886&quot;&gt;&lt;property id=&quot;20148&quot; value=&quot;5&quot;/&gt;&lt;property id=&quot;20300&quot; value=&quot;Slide 26 - &amp;quot;Why moisture appears to slow and shut down lactam formation?&amp;quot;&quot;/&gt;&lt;property id=&quot;20307&quot; value=&quot;329&quot;/&gt;&lt;/object&gt;&lt;object type=&quot;3&quot; unique_id=&quot;12888&quot;&gt;&lt;property id=&quot;20148&quot; value=&quot;5&quot;/&gt;&lt;property id=&quot;20300&quot; value=&quot;Slide 25 - &amp;quot;Effect of Moisture:&amp;#x0D;&amp;#x0A;Shut down Lactam Formation&amp;quot;&quot;/&gt;&lt;property id=&quot;20307&quot; value=&quot;331&quot;/&gt;&lt;/object&gt;&lt;object type=&quot;3&quot; unique_id=&quot;13005&quot;&gt;&lt;property id=&quot;20148&quot; value=&quot;5&quot;/&gt;&lt;property id=&quot;20300&quot; value=&quot;Slide 28 - &amp;quot;Effects of Moisture&amp;#x0D;&amp;#x0A;Predicted Value vs. Observed Value&amp;quot;&quot;/&gt;&lt;property id=&quot;20307&quot; value=&quot;332&quot;/&gt;&lt;/object&gt;&lt;object type=&quot;3&quot; unique_id=&quot;13243&quot;&gt;&lt;property id=&quot;20148&quot; value=&quot;5&quot;/&gt;&lt;property id=&quot;20300&quot; value=&quot;Slide 27 - &amp;quot;Post-Manufacturing Degradation Model&amp;quot;&quot;/&gt;&lt;property id=&quot;20307&quot; value=&quot;333&quot;/&gt;&lt;/object&gt;&lt;object type=&quot;3&quot; unique_id=&quot;13409&quot;&gt;&lt;property id=&quot;20148&quot; value=&quot;5&quot;/&gt;&lt;property id=&quot;20300&quot; value=&quot;Slide 29 - &amp;quot;Model Parameterization&amp;quot;&quot;/&gt;&lt;property id=&quot;20307&quot; value=&quot;334&quot;/&gt;&lt;/object&gt;&lt;object type=&quot;3&quot; unique_id=&quot;13650&quot;&gt;&lt;property id=&quot;20148&quot; value=&quot;5&quot;/&gt;&lt;property id=&quot;20300&quot; value=&quot;Slide 32 - &amp;quot;Stability in Design Space&amp;quot;&quot;/&gt;&lt;property id=&quot;20307&quot; value=&quot;337&quot;/&gt;&lt;/object&gt;&lt;object type=&quot;3&quot; unique_id=&quot;14523&quot;&gt;&lt;property id=&quot;20148&quot; value=&quot;5&quot;/&gt;&lt;property id=&quot;20300&quot; value=&quot;Slide 15 - &amp;quot;Manufacturing-Stability Measurements&amp;quot;&quot;/&gt;&lt;property id=&quot;20307&quot; value=&quot;339&quot;/&gt;&lt;/object&gt;&lt;object type=&quot;3&quot; unique_id=&quot;14557&quot;&gt;&lt;property id=&quot;20148&quot; value=&quot;5&quot;/&gt;&lt;property id=&quot;20300&quot; value=&quot;Slide 4 - &amp;quot;Post-Manufacturing Stability Model&amp;quot;&quot;/&gt;&lt;property id=&quot;20307&quot; value=&quot;340&quot;/&gt;&lt;/object&gt;&lt;object type=&quot;3&quot; unique_id=&quot;14956&quot;&gt;&lt;property id=&quot;20148&quot; value=&quot;5&quot;/&gt;&lt;property id=&quot;20300&quot; value=&quot;Slide 18 - &amp;quot;Manufacturing Design Space Model&amp;quot;&quot;/&gt;&lt;property id=&quot;20307&quot; value=&quot;341&quot;/&gt;&lt;/object&gt;&lt;object type=&quot;3&quot; unique_id=&quot;16256&quot;&gt;&lt;property id=&quot;20148&quot; value=&quot;5&quot;/&gt;&lt;property id=&quot;20300&quot; value=&quot;Slide 30 - &amp;quot;Excipient Effects&amp;#x0D;&amp;#x0A;Neet gabapentin and gabapentin/HPC&amp;#x0D;&amp;#x0A;controlled temperature (40-60 C) and humidity (5-50% RH)&amp;quot;&quot;/&gt;&lt;property id=&quot;20307&quot; value=&quot;342&quot;/&gt;&lt;/object&gt;&lt;object type=&quot;3&quot; unique_id=&quot;16257&quot;&gt;&lt;property id=&quot;20148&quot; value=&quot;5&quot;/&gt;&lt;property id=&quot;20300&quot; value=&quot;Slide 31 - &amp;quot;Effects of Excipients&amp;#x0D;&amp;#x0A;&amp;quot;&quot;/&gt;&lt;property id=&quot;20307&quot; value=&quot;34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9|34|2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40.7|53.7|13.1"/>
</p:tagLst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1986144</TotalTime>
  <Words>1134</Words>
  <Application>Microsoft Office PowerPoint</Application>
  <PresentationFormat>On-screen Show (4:3)</PresentationFormat>
  <Paragraphs>329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Presentation3</vt:lpstr>
      <vt:lpstr>Office Theme</vt:lpstr>
      <vt:lpstr>2_Default Design</vt:lpstr>
      <vt:lpstr>3_Default Design</vt:lpstr>
      <vt:lpstr>CS ChemDraw Drawing</vt:lpstr>
      <vt:lpstr>Graph</vt:lpstr>
      <vt:lpstr>Equation</vt:lpstr>
      <vt:lpstr>Worksheet</vt:lpstr>
      <vt:lpstr>Linking Drug Stability to Manufacturing Physical Chemical Foundations Gabapentin  </vt:lpstr>
      <vt:lpstr>Stability Team</vt:lpstr>
      <vt:lpstr>Linking manufacturing to stability</vt:lpstr>
      <vt:lpstr>Gabapentin as a model drug substance</vt:lpstr>
      <vt:lpstr>Some Crystalline Forms of Gabapentin</vt:lpstr>
      <vt:lpstr>Physical transformation by    Mechanical Stress</vt:lpstr>
      <vt:lpstr>Physical transformation by Humidity</vt:lpstr>
      <vt:lpstr>Physical transformation by Thermal Stress</vt:lpstr>
      <vt:lpstr>Aqueous degradation kinetics</vt:lpstr>
      <vt:lpstr>Solid state degradation kinetics 40 C 5% RH, milled gabapentin</vt:lpstr>
      <vt:lpstr>Solid state Degradation Model</vt:lpstr>
      <vt:lpstr>Building a quantitative degradation model</vt:lpstr>
      <vt:lpstr>Effects of Manufacturing Stress: Initial Lactam and Instability</vt:lpstr>
      <vt:lpstr>Can Surface Area account for Lactamization Rate Changes upon Mechanical Stess?</vt:lpstr>
      <vt:lpstr>Mechanical Stress Impact on Lactam Formation at 50 °C: No kinetic effects</vt:lpstr>
      <vt:lpstr>Effects of Temperature: predicted values based on parameterization of autocatalytic model</vt:lpstr>
      <vt:lpstr>Effects of Moisture </vt:lpstr>
      <vt:lpstr>Why moisture appears to slow and shut down lactam formation?</vt:lpstr>
      <vt:lpstr>Effect of Moisture: Shut down Lactam Formation</vt:lpstr>
      <vt:lpstr>Humidity effects (40 °C)</vt:lpstr>
      <vt:lpstr>Evaluation of the role of excipients in gabapentin SS degradation</vt:lpstr>
      <vt:lpstr>Excipient Effects controlled temperature (40-60 C) and humidity (5-50% RH)  </vt:lpstr>
      <vt:lpstr>Effect of co-milled excipients on crystal damage during milling</vt:lpstr>
      <vt:lpstr>Moisture and excipient effects</vt:lpstr>
      <vt:lpstr>Effect Moisture on Lactamization Kinetics for gabapentin/HPC (6.5%) mixtures: blue: HPC and red: no HPC</vt:lpstr>
      <vt:lpstr>Linking Stability in Design Space</vt:lpstr>
      <vt:lpstr>Measuring the manufacturing stress effects</vt:lpstr>
      <vt:lpstr>Chromatographic Approach for Manufacturing Stability Measurement</vt:lpstr>
      <vt:lpstr>Manufacturing-stability measurements</vt:lpstr>
      <vt:lpstr>Insert Sury</vt:lpstr>
      <vt:lpstr>Insert Eric</vt:lpstr>
      <vt:lpstr>Applied Manufacturing-stability Measurements to Design Space and Risk Assessment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Stabilizing Effect of Moisture on the Solid-State Degradation of Gabapentin</dc:title>
  <dc:creator>Zhixin Zong</dc:creator>
  <cp:lastModifiedBy>lkirsch</cp:lastModifiedBy>
  <cp:revision>378</cp:revision>
  <dcterms:created xsi:type="dcterms:W3CDTF">2009-11-01T22:49:53Z</dcterms:created>
  <dcterms:modified xsi:type="dcterms:W3CDTF">2010-10-31T16:21:30Z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 [Autosaved] Temp</vt:lpwstr>
  </property>
  <property fmtid="{D5CDD505-2E9C-101B-9397-08002B2CF9AE}" pid="4" name="ArticulateGUID">
    <vt:lpwstr>170D1ED1-8EAA-40D6-3F3F-3F3F3F3F3F64</vt:lpwstr>
  </property>
  <property fmtid="{D5CDD505-2E9C-101B-9397-08002B2CF9AE}" pid="5" name="ArticulateProjectFull">
    <vt:lpwstr>C:\Users\hawkeye\Desktop\Solid State of Gaba.ppta</vt:lpwstr>
  </property>
</Properties>
</file>