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2.xml" ContentType="application/vnd.openxmlformats-officedocument.drawingml.char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4" r:id="rId2"/>
    <p:sldId id="322" r:id="rId3"/>
    <p:sldId id="337" r:id="rId4"/>
    <p:sldId id="338" r:id="rId5"/>
    <p:sldId id="315" r:id="rId6"/>
    <p:sldId id="320" r:id="rId7"/>
    <p:sldId id="316" r:id="rId8"/>
    <p:sldId id="317" r:id="rId9"/>
    <p:sldId id="335" r:id="rId10"/>
    <p:sldId id="336" r:id="rId11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41596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8801" autoAdjust="0"/>
    <p:restoredTop sz="95695" autoAdjust="0"/>
  </p:normalViewPr>
  <p:slideViewPr>
    <p:cSldViewPr snapToGrid="0">
      <p:cViewPr varScale="1">
        <p:scale>
          <a:sx n="142" d="100"/>
          <a:sy n="142" d="100"/>
        </p:scale>
        <p:origin x="-194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BSOFT\MyCodes\powderTensileStrength\2D\p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BSOFT\MyCodes\powderTensileStrength\2D\p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smoothMarker"/>
        <c:ser>
          <c:idx val="0"/>
          <c:order val="0"/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pd!$A$1:$A$112</c:f>
              <c:numCache>
                <c:formatCode>0.00E+00</c:formatCode>
                <c:ptCount val="112"/>
                <c:pt idx="0">
                  <c:v>0.0</c:v>
                </c:pt>
                <c:pt idx="1">
                  <c:v>-0.16667</c:v>
                </c:pt>
                <c:pt idx="2">
                  <c:v>-0.333330000000001</c:v>
                </c:pt>
                <c:pt idx="3">
                  <c:v>-0.5</c:v>
                </c:pt>
                <c:pt idx="4">
                  <c:v>-0.666670000000003</c:v>
                </c:pt>
                <c:pt idx="5">
                  <c:v>-0.83333</c:v>
                </c:pt>
                <c:pt idx="6">
                  <c:v>-1.0</c:v>
                </c:pt>
                <c:pt idx="7">
                  <c:v>-1.1667</c:v>
                </c:pt>
                <c:pt idx="8">
                  <c:v>-1.333299999999997</c:v>
                </c:pt>
                <c:pt idx="9">
                  <c:v>-1.5</c:v>
                </c:pt>
                <c:pt idx="10">
                  <c:v>-1.6667</c:v>
                </c:pt>
                <c:pt idx="11">
                  <c:v>-2.083300000000001</c:v>
                </c:pt>
                <c:pt idx="12">
                  <c:v>-2.5</c:v>
                </c:pt>
                <c:pt idx="13">
                  <c:v>-2.916699999999992</c:v>
                </c:pt>
                <c:pt idx="14">
                  <c:v>-3.333299999999998</c:v>
                </c:pt>
                <c:pt idx="15">
                  <c:v>-3.75</c:v>
                </c:pt>
                <c:pt idx="16">
                  <c:v>-4.1667</c:v>
                </c:pt>
                <c:pt idx="17">
                  <c:v>-4.5833</c:v>
                </c:pt>
                <c:pt idx="18">
                  <c:v>-5.0</c:v>
                </c:pt>
                <c:pt idx="19">
                  <c:v>-5.416700000000001</c:v>
                </c:pt>
                <c:pt idx="20">
                  <c:v>-5.8333</c:v>
                </c:pt>
                <c:pt idx="21">
                  <c:v>-6.25</c:v>
                </c:pt>
                <c:pt idx="22">
                  <c:v>-6.6667</c:v>
                </c:pt>
                <c:pt idx="23">
                  <c:v>-7.0833</c:v>
                </c:pt>
                <c:pt idx="24">
                  <c:v>-7.5</c:v>
                </c:pt>
                <c:pt idx="25">
                  <c:v>-7.916700000000001</c:v>
                </c:pt>
                <c:pt idx="26">
                  <c:v>-8.333300000000001</c:v>
                </c:pt>
                <c:pt idx="27">
                  <c:v>-8.75</c:v>
                </c:pt>
                <c:pt idx="28">
                  <c:v>-9.1667</c:v>
                </c:pt>
                <c:pt idx="29">
                  <c:v>-9.583300000000001</c:v>
                </c:pt>
                <c:pt idx="30">
                  <c:v>-10.0</c:v>
                </c:pt>
                <c:pt idx="31">
                  <c:v>-9.991700000000001</c:v>
                </c:pt>
                <c:pt idx="32">
                  <c:v>-9.983300000000001</c:v>
                </c:pt>
                <c:pt idx="33">
                  <c:v>-9.975000000000006</c:v>
                </c:pt>
                <c:pt idx="34">
                  <c:v>-9.966700000000004</c:v>
                </c:pt>
                <c:pt idx="35">
                  <c:v>-9.958400000000002</c:v>
                </c:pt>
                <c:pt idx="36">
                  <c:v>-9.950000000000002</c:v>
                </c:pt>
                <c:pt idx="37">
                  <c:v>-9.941700000000001</c:v>
                </c:pt>
                <c:pt idx="38">
                  <c:v>-9.9334</c:v>
                </c:pt>
                <c:pt idx="39">
                  <c:v>-9.9251</c:v>
                </c:pt>
                <c:pt idx="40">
                  <c:v>-9.9167</c:v>
                </c:pt>
                <c:pt idx="41">
                  <c:v>-9.8335</c:v>
                </c:pt>
                <c:pt idx="42">
                  <c:v>-9.750200000000001</c:v>
                </c:pt>
                <c:pt idx="43">
                  <c:v>-9.6669</c:v>
                </c:pt>
                <c:pt idx="44">
                  <c:v>-9.5837</c:v>
                </c:pt>
                <c:pt idx="45">
                  <c:v>-9.5004</c:v>
                </c:pt>
                <c:pt idx="46">
                  <c:v>-9.417200000000001</c:v>
                </c:pt>
                <c:pt idx="47">
                  <c:v>-9.333900000000003</c:v>
                </c:pt>
                <c:pt idx="48">
                  <c:v>-9.2506</c:v>
                </c:pt>
                <c:pt idx="49">
                  <c:v>-9.1674</c:v>
                </c:pt>
                <c:pt idx="50">
                  <c:v>-9.084100000000001</c:v>
                </c:pt>
                <c:pt idx="51">
                  <c:v>-9.000800000000003</c:v>
                </c:pt>
                <c:pt idx="52">
                  <c:v>-8.9176</c:v>
                </c:pt>
                <c:pt idx="53">
                  <c:v>-8.834299999999998</c:v>
                </c:pt>
                <c:pt idx="54">
                  <c:v>-8.751000000000001</c:v>
                </c:pt>
                <c:pt idx="55">
                  <c:v>-8.667800000000001</c:v>
                </c:pt>
                <c:pt idx="56">
                  <c:v>-8.5845</c:v>
                </c:pt>
                <c:pt idx="57">
                  <c:v>-8.501199999999998</c:v>
                </c:pt>
                <c:pt idx="58">
                  <c:v>-8.418000000000001</c:v>
                </c:pt>
                <c:pt idx="59">
                  <c:v>-8.334700000000001</c:v>
                </c:pt>
                <c:pt idx="60">
                  <c:v>-8.2515</c:v>
                </c:pt>
                <c:pt idx="61">
                  <c:v>-7.8351</c:v>
                </c:pt>
                <c:pt idx="62">
                  <c:v>-7.4188</c:v>
                </c:pt>
                <c:pt idx="63">
                  <c:v>-7.0025</c:v>
                </c:pt>
                <c:pt idx="64">
                  <c:v>-6.586200000000001</c:v>
                </c:pt>
                <c:pt idx="65">
                  <c:v>-6.169899999999997</c:v>
                </c:pt>
                <c:pt idx="66">
                  <c:v>-5.7535</c:v>
                </c:pt>
                <c:pt idx="67">
                  <c:v>-5.3372</c:v>
                </c:pt>
                <c:pt idx="68">
                  <c:v>-4.9209</c:v>
                </c:pt>
                <c:pt idx="69">
                  <c:v>-4.504599999999995</c:v>
                </c:pt>
                <c:pt idx="70">
                  <c:v>-4.0883</c:v>
                </c:pt>
                <c:pt idx="71">
                  <c:v>-3.671899999999998</c:v>
                </c:pt>
                <c:pt idx="72">
                  <c:v>-3.2556</c:v>
                </c:pt>
                <c:pt idx="73">
                  <c:v>-2.839299999999993</c:v>
                </c:pt>
                <c:pt idx="74">
                  <c:v>-2.423</c:v>
                </c:pt>
                <c:pt idx="75">
                  <c:v>-2.006699999999998</c:v>
                </c:pt>
                <c:pt idx="76">
                  <c:v>-1.5903</c:v>
                </c:pt>
                <c:pt idx="77">
                  <c:v>-1.173999999999997</c:v>
                </c:pt>
                <c:pt idx="78">
                  <c:v>-0.757700000000002</c:v>
                </c:pt>
                <c:pt idx="79">
                  <c:v>-0.341380000000001</c:v>
                </c:pt>
                <c:pt idx="80">
                  <c:v>0.0225</c:v>
                </c:pt>
                <c:pt idx="81">
                  <c:v>0.0725000000000001</c:v>
                </c:pt>
                <c:pt idx="82">
                  <c:v>0.1225</c:v>
                </c:pt>
                <c:pt idx="83">
                  <c:v>0.1725</c:v>
                </c:pt>
                <c:pt idx="84">
                  <c:v>0.2225</c:v>
                </c:pt>
                <c:pt idx="85">
                  <c:v>0.2725</c:v>
                </c:pt>
                <c:pt idx="86">
                  <c:v>0.322500000000001</c:v>
                </c:pt>
                <c:pt idx="87">
                  <c:v>0.372500000000001</c:v>
                </c:pt>
                <c:pt idx="88">
                  <c:v>0.4225</c:v>
                </c:pt>
                <c:pt idx="89">
                  <c:v>0.4725</c:v>
                </c:pt>
                <c:pt idx="90">
                  <c:v>0.5225</c:v>
                </c:pt>
                <c:pt idx="91">
                  <c:v>0.5725</c:v>
                </c:pt>
                <c:pt idx="92">
                  <c:v>0.6225</c:v>
                </c:pt>
                <c:pt idx="93">
                  <c:v>0.672500000000001</c:v>
                </c:pt>
                <c:pt idx="94">
                  <c:v>0.7225</c:v>
                </c:pt>
                <c:pt idx="95">
                  <c:v>0.7725</c:v>
                </c:pt>
                <c:pt idx="96">
                  <c:v>0.8225</c:v>
                </c:pt>
                <c:pt idx="97">
                  <c:v>0.8725</c:v>
                </c:pt>
                <c:pt idx="98">
                  <c:v>0.9225</c:v>
                </c:pt>
                <c:pt idx="99">
                  <c:v>0.9725</c:v>
                </c:pt>
                <c:pt idx="100">
                  <c:v>1.0225</c:v>
                </c:pt>
                <c:pt idx="101">
                  <c:v>1.0725</c:v>
                </c:pt>
                <c:pt idx="102">
                  <c:v>1.1225</c:v>
                </c:pt>
                <c:pt idx="103">
                  <c:v>1.1725</c:v>
                </c:pt>
                <c:pt idx="104">
                  <c:v>1.222499999999997</c:v>
                </c:pt>
                <c:pt idx="105">
                  <c:v>1.2725</c:v>
                </c:pt>
                <c:pt idx="106">
                  <c:v>1.3225</c:v>
                </c:pt>
                <c:pt idx="107">
                  <c:v>1.3725</c:v>
                </c:pt>
                <c:pt idx="108">
                  <c:v>1.422499999999997</c:v>
                </c:pt>
                <c:pt idx="109">
                  <c:v>1.472499999999997</c:v>
                </c:pt>
                <c:pt idx="110">
                  <c:v>1.5225</c:v>
                </c:pt>
                <c:pt idx="111">
                  <c:v>1.5725</c:v>
                </c:pt>
              </c:numCache>
            </c:numRef>
          </c:xVal>
          <c:yVal>
            <c:numRef>
              <c:f>pd!$B$1:$B$112</c:f>
              <c:numCache>
                <c:formatCode>0.00E+00</c:formatCode>
                <c:ptCount val="112"/>
                <c:pt idx="0">
                  <c:v>0.0957770000000002</c:v>
                </c:pt>
                <c:pt idx="1">
                  <c:v>-9.788799999999998</c:v>
                </c:pt>
                <c:pt idx="2">
                  <c:v>-27.852</c:v>
                </c:pt>
                <c:pt idx="3">
                  <c:v>-51.24200000000001</c:v>
                </c:pt>
                <c:pt idx="4">
                  <c:v>-78.12799999999998</c:v>
                </c:pt>
                <c:pt idx="5">
                  <c:v>-104.33</c:v>
                </c:pt>
                <c:pt idx="6">
                  <c:v>-19.32700000000002</c:v>
                </c:pt>
                <c:pt idx="7">
                  <c:v>-19.187</c:v>
                </c:pt>
                <c:pt idx="8">
                  <c:v>-23.08599999999994</c:v>
                </c:pt>
                <c:pt idx="9">
                  <c:v>-28.68</c:v>
                </c:pt>
                <c:pt idx="10">
                  <c:v>-35.56500000000001</c:v>
                </c:pt>
                <c:pt idx="11">
                  <c:v>-61.94600000000001</c:v>
                </c:pt>
                <c:pt idx="12">
                  <c:v>-87.13899999999998</c:v>
                </c:pt>
                <c:pt idx="13">
                  <c:v>-117.29</c:v>
                </c:pt>
                <c:pt idx="14">
                  <c:v>-149.36</c:v>
                </c:pt>
                <c:pt idx="15">
                  <c:v>-184.0</c:v>
                </c:pt>
                <c:pt idx="16">
                  <c:v>-219.4</c:v>
                </c:pt>
                <c:pt idx="17">
                  <c:v>-256.6600000000002</c:v>
                </c:pt>
                <c:pt idx="18">
                  <c:v>-295.13</c:v>
                </c:pt>
                <c:pt idx="19">
                  <c:v>-334.9899999999991</c:v>
                </c:pt>
                <c:pt idx="20">
                  <c:v>-376.58</c:v>
                </c:pt>
                <c:pt idx="21">
                  <c:v>-420.08</c:v>
                </c:pt>
                <c:pt idx="22">
                  <c:v>-464.9899999999991</c:v>
                </c:pt>
                <c:pt idx="23">
                  <c:v>-511.87</c:v>
                </c:pt>
                <c:pt idx="24">
                  <c:v>-560.8099999999994</c:v>
                </c:pt>
                <c:pt idx="25">
                  <c:v>-611.8099999999994</c:v>
                </c:pt>
                <c:pt idx="26">
                  <c:v>-664.92</c:v>
                </c:pt>
                <c:pt idx="27">
                  <c:v>-720.49</c:v>
                </c:pt>
                <c:pt idx="28">
                  <c:v>-778.49</c:v>
                </c:pt>
                <c:pt idx="29">
                  <c:v>-839.41</c:v>
                </c:pt>
                <c:pt idx="30">
                  <c:v>-903.16</c:v>
                </c:pt>
                <c:pt idx="31">
                  <c:v>-874.04</c:v>
                </c:pt>
                <c:pt idx="32">
                  <c:v>-872.08</c:v>
                </c:pt>
                <c:pt idx="33">
                  <c:v>-870.02</c:v>
                </c:pt>
                <c:pt idx="34">
                  <c:v>-868.01</c:v>
                </c:pt>
                <c:pt idx="35">
                  <c:v>-866.0</c:v>
                </c:pt>
                <c:pt idx="36">
                  <c:v>-864.0</c:v>
                </c:pt>
                <c:pt idx="37">
                  <c:v>-862.0</c:v>
                </c:pt>
                <c:pt idx="38">
                  <c:v>-860.0</c:v>
                </c:pt>
                <c:pt idx="39">
                  <c:v>-858.0</c:v>
                </c:pt>
                <c:pt idx="40">
                  <c:v>-856.01</c:v>
                </c:pt>
                <c:pt idx="41">
                  <c:v>-830.19</c:v>
                </c:pt>
                <c:pt idx="42">
                  <c:v>-810.53</c:v>
                </c:pt>
                <c:pt idx="43">
                  <c:v>-791.1800000000005</c:v>
                </c:pt>
                <c:pt idx="44">
                  <c:v>-772.13</c:v>
                </c:pt>
                <c:pt idx="45">
                  <c:v>-753.4</c:v>
                </c:pt>
                <c:pt idx="46">
                  <c:v>-734.98</c:v>
                </c:pt>
                <c:pt idx="47">
                  <c:v>-716.87</c:v>
                </c:pt>
                <c:pt idx="48">
                  <c:v>-698.91</c:v>
                </c:pt>
                <c:pt idx="49">
                  <c:v>-681.24</c:v>
                </c:pt>
                <c:pt idx="50">
                  <c:v>-663.7800000000005</c:v>
                </c:pt>
                <c:pt idx="51">
                  <c:v>-646.66</c:v>
                </c:pt>
                <c:pt idx="52">
                  <c:v>-629.7900000000005</c:v>
                </c:pt>
                <c:pt idx="53">
                  <c:v>-613.21</c:v>
                </c:pt>
                <c:pt idx="54">
                  <c:v>-596.87</c:v>
                </c:pt>
                <c:pt idx="55">
                  <c:v>-580.8099999999994</c:v>
                </c:pt>
                <c:pt idx="56">
                  <c:v>-564.98</c:v>
                </c:pt>
                <c:pt idx="57">
                  <c:v>-549.47</c:v>
                </c:pt>
                <c:pt idx="58">
                  <c:v>-534.2</c:v>
                </c:pt>
                <c:pt idx="59">
                  <c:v>-519.0499999999994</c:v>
                </c:pt>
                <c:pt idx="60">
                  <c:v>-504.2</c:v>
                </c:pt>
                <c:pt idx="61">
                  <c:v>-412.82</c:v>
                </c:pt>
                <c:pt idx="62">
                  <c:v>-347.66</c:v>
                </c:pt>
                <c:pt idx="63">
                  <c:v>-288.0</c:v>
                </c:pt>
                <c:pt idx="64">
                  <c:v>-233.43</c:v>
                </c:pt>
                <c:pt idx="65">
                  <c:v>-183.42</c:v>
                </c:pt>
                <c:pt idx="66">
                  <c:v>-138.05</c:v>
                </c:pt>
                <c:pt idx="67">
                  <c:v>-98.442</c:v>
                </c:pt>
                <c:pt idx="68">
                  <c:v>-64.67499999999998</c:v>
                </c:pt>
                <c:pt idx="69">
                  <c:v>-37.09</c:v>
                </c:pt>
                <c:pt idx="70">
                  <c:v>-15.901</c:v>
                </c:pt>
                <c:pt idx="71">
                  <c:v>0.737830000000001</c:v>
                </c:pt>
                <c:pt idx="72">
                  <c:v>14.28</c:v>
                </c:pt>
                <c:pt idx="73">
                  <c:v>24.51300000000002</c:v>
                </c:pt>
                <c:pt idx="74">
                  <c:v>31.13400000000006</c:v>
                </c:pt>
                <c:pt idx="75">
                  <c:v>35.90900000000001</c:v>
                </c:pt>
                <c:pt idx="76">
                  <c:v>34.934</c:v>
                </c:pt>
                <c:pt idx="77">
                  <c:v>34.931</c:v>
                </c:pt>
                <c:pt idx="78">
                  <c:v>33.161</c:v>
                </c:pt>
                <c:pt idx="79">
                  <c:v>32.47300000000001</c:v>
                </c:pt>
                <c:pt idx="80">
                  <c:v>30.83100000000003</c:v>
                </c:pt>
                <c:pt idx="81">
                  <c:v>28.206</c:v>
                </c:pt>
                <c:pt idx="82">
                  <c:v>26.241</c:v>
                </c:pt>
                <c:pt idx="83">
                  <c:v>25.45</c:v>
                </c:pt>
                <c:pt idx="84">
                  <c:v>24.97599999999994</c:v>
                </c:pt>
                <c:pt idx="85">
                  <c:v>24.591</c:v>
                </c:pt>
                <c:pt idx="86">
                  <c:v>24.238</c:v>
                </c:pt>
                <c:pt idx="87">
                  <c:v>23.65300000000001</c:v>
                </c:pt>
                <c:pt idx="88">
                  <c:v>23.29299999999998</c:v>
                </c:pt>
                <c:pt idx="89">
                  <c:v>23.149</c:v>
                </c:pt>
                <c:pt idx="90">
                  <c:v>23.13100000000006</c:v>
                </c:pt>
                <c:pt idx="91">
                  <c:v>23.007</c:v>
                </c:pt>
                <c:pt idx="92">
                  <c:v>22.92899999999994</c:v>
                </c:pt>
                <c:pt idx="93">
                  <c:v>22.92199999999999</c:v>
                </c:pt>
                <c:pt idx="94">
                  <c:v>22.48099999999999</c:v>
                </c:pt>
                <c:pt idx="95">
                  <c:v>22.47299999999994</c:v>
                </c:pt>
                <c:pt idx="96">
                  <c:v>22.593</c:v>
                </c:pt>
                <c:pt idx="97">
                  <c:v>20.855</c:v>
                </c:pt>
                <c:pt idx="98">
                  <c:v>20.64399999999999</c:v>
                </c:pt>
                <c:pt idx="99">
                  <c:v>20.399</c:v>
                </c:pt>
                <c:pt idx="100">
                  <c:v>20.075</c:v>
                </c:pt>
                <c:pt idx="101">
                  <c:v>19.86199999999999</c:v>
                </c:pt>
                <c:pt idx="102">
                  <c:v>19.70799999999999</c:v>
                </c:pt>
                <c:pt idx="103">
                  <c:v>19.623</c:v>
                </c:pt>
                <c:pt idx="104">
                  <c:v>19.67599999999999</c:v>
                </c:pt>
                <c:pt idx="105">
                  <c:v>19.773</c:v>
                </c:pt>
                <c:pt idx="106">
                  <c:v>19.90799999999999</c:v>
                </c:pt>
                <c:pt idx="107">
                  <c:v>20.03100000000001</c:v>
                </c:pt>
                <c:pt idx="108">
                  <c:v>20.184</c:v>
                </c:pt>
                <c:pt idx="109">
                  <c:v>20.30700000000001</c:v>
                </c:pt>
                <c:pt idx="110">
                  <c:v>20.435</c:v>
                </c:pt>
                <c:pt idx="111">
                  <c:v>20.521</c:v>
                </c:pt>
              </c:numCache>
            </c:numRef>
          </c:yVal>
          <c:smooth val="1"/>
        </c:ser>
        <c:axId val="609489576"/>
        <c:axId val="723256136"/>
      </c:scatterChart>
      <c:valAx>
        <c:axId val="609489576"/>
        <c:scaling>
          <c:orientation val="minMax"/>
        </c:scaling>
        <c:axPos val="b"/>
        <c:numFmt formatCode="General" sourceLinked="0"/>
        <c:majorTickMark val="in"/>
        <c:tickLblPos val="nextTo"/>
        <c:crossAx val="723256136"/>
        <c:crosses val="autoZero"/>
        <c:crossBetween val="midCat"/>
      </c:valAx>
      <c:valAx>
        <c:axId val="723256136"/>
        <c:scaling>
          <c:orientation val="minMax"/>
        </c:scaling>
        <c:axPos val="l"/>
        <c:numFmt formatCode="General" sourceLinked="0"/>
        <c:majorTickMark val="in"/>
        <c:tickLblPos val="nextTo"/>
        <c:crossAx val="609489576"/>
        <c:crosses val="autoZero"/>
        <c:crossBetween val="midCat"/>
      </c:valAx>
      <c:spPr>
        <a:ln>
          <a:noFill/>
        </a:ln>
      </c:spPr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smoothMarker"/>
        <c:ser>
          <c:idx val="0"/>
          <c:order val="0"/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pd!$A$1:$A$112</c:f>
              <c:numCache>
                <c:formatCode>0.00E+00</c:formatCode>
                <c:ptCount val="112"/>
                <c:pt idx="0">
                  <c:v>0.0</c:v>
                </c:pt>
                <c:pt idx="1">
                  <c:v>-0.16667</c:v>
                </c:pt>
                <c:pt idx="2">
                  <c:v>-0.333330000000001</c:v>
                </c:pt>
                <c:pt idx="3">
                  <c:v>-0.5</c:v>
                </c:pt>
                <c:pt idx="4">
                  <c:v>-0.666670000000003</c:v>
                </c:pt>
                <c:pt idx="5">
                  <c:v>-0.83333</c:v>
                </c:pt>
                <c:pt idx="6">
                  <c:v>-1.0</c:v>
                </c:pt>
                <c:pt idx="7">
                  <c:v>-1.1667</c:v>
                </c:pt>
                <c:pt idx="8">
                  <c:v>-1.333299999999997</c:v>
                </c:pt>
                <c:pt idx="9">
                  <c:v>-1.5</c:v>
                </c:pt>
                <c:pt idx="10">
                  <c:v>-1.6667</c:v>
                </c:pt>
                <c:pt idx="11">
                  <c:v>-2.083300000000001</c:v>
                </c:pt>
                <c:pt idx="12">
                  <c:v>-2.5</c:v>
                </c:pt>
                <c:pt idx="13">
                  <c:v>-2.916699999999991</c:v>
                </c:pt>
                <c:pt idx="14">
                  <c:v>-3.333299999999998</c:v>
                </c:pt>
                <c:pt idx="15">
                  <c:v>-3.75</c:v>
                </c:pt>
                <c:pt idx="16">
                  <c:v>-4.1667</c:v>
                </c:pt>
                <c:pt idx="17">
                  <c:v>-4.5833</c:v>
                </c:pt>
                <c:pt idx="18">
                  <c:v>-5.0</c:v>
                </c:pt>
                <c:pt idx="19">
                  <c:v>-5.416700000000001</c:v>
                </c:pt>
                <c:pt idx="20">
                  <c:v>-5.8333</c:v>
                </c:pt>
                <c:pt idx="21">
                  <c:v>-6.25</c:v>
                </c:pt>
                <c:pt idx="22">
                  <c:v>-6.6667</c:v>
                </c:pt>
                <c:pt idx="23">
                  <c:v>-7.0833</c:v>
                </c:pt>
                <c:pt idx="24">
                  <c:v>-7.5</c:v>
                </c:pt>
                <c:pt idx="25">
                  <c:v>-7.916700000000001</c:v>
                </c:pt>
                <c:pt idx="26">
                  <c:v>-8.333300000000001</c:v>
                </c:pt>
                <c:pt idx="27">
                  <c:v>-8.75</c:v>
                </c:pt>
                <c:pt idx="28">
                  <c:v>-9.1667</c:v>
                </c:pt>
                <c:pt idx="29">
                  <c:v>-9.583300000000001</c:v>
                </c:pt>
                <c:pt idx="30">
                  <c:v>-10.0</c:v>
                </c:pt>
                <c:pt idx="31">
                  <c:v>-9.991700000000001</c:v>
                </c:pt>
                <c:pt idx="32">
                  <c:v>-9.983300000000001</c:v>
                </c:pt>
                <c:pt idx="33">
                  <c:v>-9.975000000000006</c:v>
                </c:pt>
                <c:pt idx="34">
                  <c:v>-9.966700000000004</c:v>
                </c:pt>
                <c:pt idx="35">
                  <c:v>-9.958400000000002</c:v>
                </c:pt>
                <c:pt idx="36">
                  <c:v>-9.950000000000002</c:v>
                </c:pt>
                <c:pt idx="37">
                  <c:v>-9.941700000000001</c:v>
                </c:pt>
                <c:pt idx="38">
                  <c:v>-9.9334</c:v>
                </c:pt>
                <c:pt idx="39">
                  <c:v>-9.9251</c:v>
                </c:pt>
                <c:pt idx="40">
                  <c:v>-9.9167</c:v>
                </c:pt>
                <c:pt idx="41">
                  <c:v>-9.8335</c:v>
                </c:pt>
                <c:pt idx="42">
                  <c:v>-9.750200000000001</c:v>
                </c:pt>
                <c:pt idx="43">
                  <c:v>-9.6669</c:v>
                </c:pt>
                <c:pt idx="44">
                  <c:v>-9.5837</c:v>
                </c:pt>
                <c:pt idx="45">
                  <c:v>-9.5004</c:v>
                </c:pt>
                <c:pt idx="46">
                  <c:v>-9.417200000000001</c:v>
                </c:pt>
                <c:pt idx="47">
                  <c:v>-9.333900000000003</c:v>
                </c:pt>
                <c:pt idx="48">
                  <c:v>-9.2506</c:v>
                </c:pt>
                <c:pt idx="49">
                  <c:v>-9.1674</c:v>
                </c:pt>
                <c:pt idx="50">
                  <c:v>-9.084100000000001</c:v>
                </c:pt>
                <c:pt idx="51">
                  <c:v>-9.000800000000003</c:v>
                </c:pt>
                <c:pt idx="52">
                  <c:v>-8.9176</c:v>
                </c:pt>
                <c:pt idx="53">
                  <c:v>-8.834299999999998</c:v>
                </c:pt>
                <c:pt idx="54">
                  <c:v>-8.751000000000001</c:v>
                </c:pt>
                <c:pt idx="55">
                  <c:v>-8.667800000000001</c:v>
                </c:pt>
                <c:pt idx="56">
                  <c:v>-8.5845</c:v>
                </c:pt>
                <c:pt idx="57">
                  <c:v>-8.501199999999998</c:v>
                </c:pt>
                <c:pt idx="58">
                  <c:v>-8.418000000000001</c:v>
                </c:pt>
                <c:pt idx="59">
                  <c:v>-8.334700000000001</c:v>
                </c:pt>
                <c:pt idx="60">
                  <c:v>-8.2515</c:v>
                </c:pt>
                <c:pt idx="61">
                  <c:v>-7.8351</c:v>
                </c:pt>
                <c:pt idx="62">
                  <c:v>-7.4188</c:v>
                </c:pt>
                <c:pt idx="63">
                  <c:v>-7.0025</c:v>
                </c:pt>
                <c:pt idx="64">
                  <c:v>-6.586200000000001</c:v>
                </c:pt>
                <c:pt idx="65">
                  <c:v>-6.169899999999997</c:v>
                </c:pt>
                <c:pt idx="66">
                  <c:v>-5.7535</c:v>
                </c:pt>
                <c:pt idx="67">
                  <c:v>-5.3372</c:v>
                </c:pt>
                <c:pt idx="68">
                  <c:v>-4.9209</c:v>
                </c:pt>
                <c:pt idx="69">
                  <c:v>-4.504599999999995</c:v>
                </c:pt>
                <c:pt idx="70">
                  <c:v>-4.0883</c:v>
                </c:pt>
                <c:pt idx="71">
                  <c:v>-3.671899999999998</c:v>
                </c:pt>
                <c:pt idx="72">
                  <c:v>-3.2556</c:v>
                </c:pt>
                <c:pt idx="73">
                  <c:v>-2.839299999999992</c:v>
                </c:pt>
                <c:pt idx="74">
                  <c:v>-2.423</c:v>
                </c:pt>
                <c:pt idx="75">
                  <c:v>-2.006699999999998</c:v>
                </c:pt>
                <c:pt idx="76">
                  <c:v>-1.5903</c:v>
                </c:pt>
                <c:pt idx="77">
                  <c:v>-1.173999999999997</c:v>
                </c:pt>
                <c:pt idx="78">
                  <c:v>-0.757700000000002</c:v>
                </c:pt>
                <c:pt idx="79">
                  <c:v>-0.341380000000002</c:v>
                </c:pt>
                <c:pt idx="80">
                  <c:v>0.0225000000000001</c:v>
                </c:pt>
                <c:pt idx="81">
                  <c:v>0.0725000000000001</c:v>
                </c:pt>
                <c:pt idx="82">
                  <c:v>0.1225</c:v>
                </c:pt>
                <c:pt idx="83">
                  <c:v>0.1725</c:v>
                </c:pt>
                <c:pt idx="84">
                  <c:v>0.2225</c:v>
                </c:pt>
                <c:pt idx="85">
                  <c:v>0.2725</c:v>
                </c:pt>
                <c:pt idx="86">
                  <c:v>0.322500000000001</c:v>
                </c:pt>
                <c:pt idx="87">
                  <c:v>0.372500000000001</c:v>
                </c:pt>
                <c:pt idx="88">
                  <c:v>0.4225</c:v>
                </c:pt>
                <c:pt idx="89">
                  <c:v>0.4725</c:v>
                </c:pt>
                <c:pt idx="90">
                  <c:v>0.5225</c:v>
                </c:pt>
                <c:pt idx="91">
                  <c:v>0.5725</c:v>
                </c:pt>
                <c:pt idx="92">
                  <c:v>0.6225</c:v>
                </c:pt>
                <c:pt idx="93">
                  <c:v>0.672500000000001</c:v>
                </c:pt>
                <c:pt idx="94">
                  <c:v>0.7225</c:v>
                </c:pt>
                <c:pt idx="95">
                  <c:v>0.7725</c:v>
                </c:pt>
                <c:pt idx="96">
                  <c:v>0.8225</c:v>
                </c:pt>
                <c:pt idx="97">
                  <c:v>0.8725</c:v>
                </c:pt>
                <c:pt idx="98">
                  <c:v>0.9225</c:v>
                </c:pt>
                <c:pt idx="99">
                  <c:v>0.9725</c:v>
                </c:pt>
                <c:pt idx="100">
                  <c:v>1.0225</c:v>
                </c:pt>
                <c:pt idx="101">
                  <c:v>1.0725</c:v>
                </c:pt>
                <c:pt idx="102">
                  <c:v>1.1225</c:v>
                </c:pt>
                <c:pt idx="103">
                  <c:v>1.1725</c:v>
                </c:pt>
                <c:pt idx="104">
                  <c:v>1.222499999999995</c:v>
                </c:pt>
                <c:pt idx="105">
                  <c:v>1.2725</c:v>
                </c:pt>
                <c:pt idx="106">
                  <c:v>1.3225</c:v>
                </c:pt>
                <c:pt idx="107">
                  <c:v>1.3725</c:v>
                </c:pt>
                <c:pt idx="108">
                  <c:v>1.422499999999995</c:v>
                </c:pt>
                <c:pt idx="109">
                  <c:v>1.472499999999995</c:v>
                </c:pt>
                <c:pt idx="110">
                  <c:v>1.5225</c:v>
                </c:pt>
                <c:pt idx="111">
                  <c:v>1.5725</c:v>
                </c:pt>
              </c:numCache>
            </c:numRef>
          </c:xVal>
          <c:yVal>
            <c:numRef>
              <c:f>pd!$B$1:$B$112</c:f>
              <c:numCache>
                <c:formatCode>0.00E+00</c:formatCode>
                <c:ptCount val="112"/>
                <c:pt idx="0">
                  <c:v>0.0957770000000002</c:v>
                </c:pt>
                <c:pt idx="1">
                  <c:v>-9.788799999999998</c:v>
                </c:pt>
                <c:pt idx="2">
                  <c:v>-27.852</c:v>
                </c:pt>
                <c:pt idx="3">
                  <c:v>-51.24200000000001</c:v>
                </c:pt>
                <c:pt idx="4">
                  <c:v>-78.12799999999998</c:v>
                </c:pt>
                <c:pt idx="5">
                  <c:v>-104.33</c:v>
                </c:pt>
                <c:pt idx="6">
                  <c:v>-19.32700000000002</c:v>
                </c:pt>
                <c:pt idx="7">
                  <c:v>-19.187</c:v>
                </c:pt>
                <c:pt idx="8">
                  <c:v>-23.08599999999993</c:v>
                </c:pt>
                <c:pt idx="9">
                  <c:v>-28.68</c:v>
                </c:pt>
                <c:pt idx="10">
                  <c:v>-35.56500000000001</c:v>
                </c:pt>
                <c:pt idx="11">
                  <c:v>-61.94600000000001</c:v>
                </c:pt>
                <c:pt idx="12">
                  <c:v>-87.13899999999998</c:v>
                </c:pt>
                <c:pt idx="13">
                  <c:v>-117.29</c:v>
                </c:pt>
                <c:pt idx="14">
                  <c:v>-149.36</c:v>
                </c:pt>
                <c:pt idx="15">
                  <c:v>-184.0</c:v>
                </c:pt>
                <c:pt idx="16">
                  <c:v>-219.4</c:v>
                </c:pt>
                <c:pt idx="17">
                  <c:v>-256.6600000000002</c:v>
                </c:pt>
                <c:pt idx="18">
                  <c:v>-295.13</c:v>
                </c:pt>
                <c:pt idx="19">
                  <c:v>-334.9899999999989</c:v>
                </c:pt>
                <c:pt idx="20">
                  <c:v>-376.58</c:v>
                </c:pt>
                <c:pt idx="21">
                  <c:v>-420.08</c:v>
                </c:pt>
                <c:pt idx="22">
                  <c:v>-464.9899999999989</c:v>
                </c:pt>
                <c:pt idx="23">
                  <c:v>-511.87</c:v>
                </c:pt>
                <c:pt idx="24">
                  <c:v>-560.8099999999994</c:v>
                </c:pt>
                <c:pt idx="25">
                  <c:v>-611.8099999999994</c:v>
                </c:pt>
                <c:pt idx="26">
                  <c:v>-664.92</c:v>
                </c:pt>
                <c:pt idx="27">
                  <c:v>-720.49</c:v>
                </c:pt>
                <c:pt idx="28">
                  <c:v>-778.49</c:v>
                </c:pt>
                <c:pt idx="29">
                  <c:v>-839.41</c:v>
                </c:pt>
                <c:pt idx="30">
                  <c:v>-903.16</c:v>
                </c:pt>
                <c:pt idx="31">
                  <c:v>-874.04</c:v>
                </c:pt>
                <c:pt idx="32">
                  <c:v>-872.08</c:v>
                </c:pt>
                <c:pt idx="33">
                  <c:v>-870.02</c:v>
                </c:pt>
                <c:pt idx="34">
                  <c:v>-868.01</c:v>
                </c:pt>
                <c:pt idx="35">
                  <c:v>-866.0</c:v>
                </c:pt>
                <c:pt idx="36">
                  <c:v>-864.0</c:v>
                </c:pt>
                <c:pt idx="37">
                  <c:v>-862.0</c:v>
                </c:pt>
                <c:pt idx="38">
                  <c:v>-860.0</c:v>
                </c:pt>
                <c:pt idx="39">
                  <c:v>-858.0</c:v>
                </c:pt>
                <c:pt idx="40">
                  <c:v>-856.01</c:v>
                </c:pt>
                <c:pt idx="41">
                  <c:v>-830.19</c:v>
                </c:pt>
                <c:pt idx="42">
                  <c:v>-810.53</c:v>
                </c:pt>
                <c:pt idx="43">
                  <c:v>-791.1800000000005</c:v>
                </c:pt>
                <c:pt idx="44">
                  <c:v>-772.13</c:v>
                </c:pt>
                <c:pt idx="45">
                  <c:v>-753.4</c:v>
                </c:pt>
                <c:pt idx="46">
                  <c:v>-734.98</c:v>
                </c:pt>
                <c:pt idx="47">
                  <c:v>-716.87</c:v>
                </c:pt>
                <c:pt idx="48">
                  <c:v>-698.91</c:v>
                </c:pt>
                <c:pt idx="49">
                  <c:v>-681.24</c:v>
                </c:pt>
                <c:pt idx="50">
                  <c:v>-663.7800000000005</c:v>
                </c:pt>
                <c:pt idx="51">
                  <c:v>-646.66</c:v>
                </c:pt>
                <c:pt idx="52">
                  <c:v>-629.7900000000005</c:v>
                </c:pt>
                <c:pt idx="53">
                  <c:v>-613.21</c:v>
                </c:pt>
                <c:pt idx="54">
                  <c:v>-596.87</c:v>
                </c:pt>
                <c:pt idx="55">
                  <c:v>-580.8099999999994</c:v>
                </c:pt>
                <c:pt idx="56">
                  <c:v>-564.98</c:v>
                </c:pt>
                <c:pt idx="57">
                  <c:v>-549.47</c:v>
                </c:pt>
                <c:pt idx="58">
                  <c:v>-534.2</c:v>
                </c:pt>
                <c:pt idx="59">
                  <c:v>-519.0499999999994</c:v>
                </c:pt>
                <c:pt idx="60">
                  <c:v>-504.2</c:v>
                </c:pt>
                <c:pt idx="61">
                  <c:v>-412.82</c:v>
                </c:pt>
                <c:pt idx="62">
                  <c:v>-347.66</c:v>
                </c:pt>
                <c:pt idx="63">
                  <c:v>-288.0</c:v>
                </c:pt>
                <c:pt idx="64">
                  <c:v>-233.43</c:v>
                </c:pt>
                <c:pt idx="65">
                  <c:v>-183.42</c:v>
                </c:pt>
                <c:pt idx="66">
                  <c:v>-138.05</c:v>
                </c:pt>
                <c:pt idx="67">
                  <c:v>-98.442</c:v>
                </c:pt>
                <c:pt idx="68">
                  <c:v>-64.67499999999998</c:v>
                </c:pt>
                <c:pt idx="69">
                  <c:v>-37.09</c:v>
                </c:pt>
                <c:pt idx="70">
                  <c:v>-15.901</c:v>
                </c:pt>
                <c:pt idx="71">
                  <c:v>0.737830000000001</c:v>
                </c:pt>
                <c:pt idx="72">
                  <c:v>14.28</c:v>
                </c:pt>
                <c:pt idx="73">
                  <c:v>24.51300000000002</c:v>
                </c:pt>
                <c:pt idx="74">
                  <c:v>31.13400000000007</c:v>
                </c:pt>
                <c:pt idx="75">
                  <c:v>35.90900000000001</c:v>
                </c:pt>
                <c:pt idx="76">
                  <c:v>34.934</c:v>
                </c:pt>
                <c:pt idx="77">
                  <c:v>34.931</c:v>
                </c:pt>
                <c:pt idx="78">
                  <c:v>33.161</c:v>
                </c:pt>
                <c:pt idx="79">
                  <c:v>32.47300000000001</c:v>
                </c:pt>
                <c:pt idx="80">
                  <c:v>30.83100000000003</c:v>
                </c:pt>
                <c:pt idx="81">
                  <c:v>28.206</c:v>
                </c:pt>
                <c:pt idx="82">
                  <c:v>26.241</c:v>
                </c:pt>
                <c:pt idx="83">
                  <c:v>25.45</c:v>
                </c:pt>
                <c:pt idx="84">
                  <c:v>24.97599999999994</c:v>
                </c:pt>
                <c:pt idx="85">
                  <c:v>24.591</c:v>
                </c:pt>
                <c:pt idx="86">
                  <c:v>24.238</c:v>
                </c:pt>
                <c:pt idx="87">
                  <c:v>23.65300000000001</c:v>
                </c:pt>
                <c:pt idx="88">
                  <c:v>23.29299999999998</c:v>
                </c:pt>
                <c:pt idx="89">
                  <c:v>23.149</c:v>
                </c:pt>
                <c:pt idx="90">
                  <c:v>23.13100000000007</c:v>
                </c:pt>
                <c:pt idx="91">
                  <c:v>23.007</c:v>
                </c:pt>
                <c:pt idx="92">
                  <c:v>22.92899999999992</c:v>
                </c:pt>
                <c:pt idx="93">
                  <c:v>22.92199999999999</c:v>
                </c:pt>
                <c:pt idx="94">
                  <c:v>22.48099999999999</c:v>
                </c:pt>
                <c:pt idx="95">
                  <c:v>22.47299999999993</c:v>
                </c:pt>
                <c:pt idx="96">
                  <c:v>22.593</c:v>
                </c:pt>
                <c:pt idx="97">
                  <c:v>20.855</c:v>
                </c:pt>
                <c:pt idx="98">
                  <c:v>20.64399999999999</c:v>
                </c:pt>
                <c:pt idx="99">
                  <c:v>20.399</c:v>
                </c:pt>
                <c:pt idx="100">
                  <c:v>20.075</c:v>
                </c:pt>
                <c:pt idx="101">
                  <c:v>19.86199999999999</c:v>
                </c:pt>
                <c:pt idx="102">
                  <c:v>19.70799999999999</c:v>
                </c:pt>
                <c:pt idx="103">
                  <c:v>19.623</c:v>
                </c:pt>
                <c:pt idx="104">
                  <c:v>19.67599999999999</c:v>
                </c:pt>
                <c:pt idx="105">
                  <c:v>19.773</c:v>
                </c:pt>
                <c:pt idx="106">
                  <c:v>19.90799999999999</c:v>
                </c:pt>
                <c:pt idx="107">
                  <c:v>20.03100000000001</c:v>
                </c:pt>
                <c:pt idx="108">
                  <c:v>20.184</c:v>
                </c:pt>
                <c:pt idx="109">
                  <c:v>20.30700000000001</c:v>
                </c:pt>
                <c:pt idx="110">
                  <c:v>20.435</c:v>
                </c:pt>
                <c:pt idx="111">
                  <c:v>20.521</c:v>
                </c:pt>
              </c:numCache>
            </c:numRef>
          </c:yVal>
          <c:smooth val="1"/>
        </c:ser>
        <c:axId val="723219656"/>
        <c:axId val="586818200"/>
      </c:scatterChart>
      <c:valAx>
        <c:axId val="723219656"/>
        <c:scaling>
          <c:orientation val="minMax"/>
        </c:scaling>
        <c:axPos val="b"/>
        <c:numFmt formatCode="General" sourceLinked="0"/>
        <c:majorTickMark val="in"/>
        <c:tickLblPos val="nextTo"/>
        <c:crossAx val="586818200"/>
        <c:crosses val="autoZero"/>
        <c:crossBetween val="midCat"/>
      </c:valAx>
      <c:valAx>
        <c:axId val="586818200"/>
        <c:scaling>
          <c:orientation val="minMax"/>
        </c:scaling>
        <c:axPos val="l"/>
        <c:numFmt formatCode="General" sourceLinked="0"/>
        <c:majorTickMark val="in"/>
        <c:tickLblPos val="nextTo"/>
        <c:crossAx val="723219656"/>
        <c:crosses val="autoZero"/>
        <c:crossBetween val="midCat"/>
      </c:valAx>
      <c:spPr>
        <a:ln>
          <a:noFill/>
        </a:ln>
      </c:spPr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16E8B-404A-4A03-A5E4-87BA60B22216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F456A-B3A8-46FA-83CB-17438F01B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16AE2-29A7-4C63-8669-CBE6989C5B1E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B194D-A1F3-4B13-BB24-4B67CE13F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B194D-A1F3-4B13-BB24-4B67CE13F14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18C3F-4C5D-45C0-A26B-3BDB6391C4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C13D2-53CF-4341-B12C-AD6C7691B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65F94-69B1-442B-89C6-BDBFEC94A5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50748-5424-44C6-86A0-867EC95E6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AACDE-A73B-48C9-AC00-464E7F901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62C13-4511-424E-9D3B-C53C0DBC21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FAEC6-6A5D-4A04-86A8-6205612DA0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4F721-758F-48E4-98FA-E136D40CFD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71985-63FC-4661-BAC0-A56078A1A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B8DA7-D4FB-48E9-8BF3-D13DA173E2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A2A6C-74B3-4D57-BDA9-518E7A2373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F79886-F6C0-40A8-8756-5792100988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19606187">
            <a:off x="544313" y="2749428"/>
            <a:ext cx="78182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3">
                    <a:lumMod val="95000"/>
                  </a:schemeClr>
                </a:solidFill>
              </a:rPr>
              <a:t>DRAFT</a:t>
            </a:r>
            <a:endParaRPr lang="en-US" sz="8800" dirty="0">
              <a:solidFill>
                <a:schemeClr val="accent3">
                  <a:lumMod val="9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9.jpeg"/><Relationship Id="rId13" Type="http://schemas.openxmlformats.org/officeDocument/2006/relationships/image" Target="../media/image10.png"/><Relationship Id="rId14" Type="http://schemas.openxmlformats.org/officeDocument/2006/relationships/chart" Target="../charts/chart1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pn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w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ideo" Target="file:///\\localhost\Users\cuitino\Documents\AC-Folders\Research\Presentations\Conferences\ASME\ASME2009\New_bond01.avi" TargetMode="Externa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INFLUENCE OF PHYSICS OF TABLET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COMPRESSION</a:t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latin typeface="Calibri" pitchFamily="34" charset="0"/>
                <a:cs typeface="Calibri" pitchFamily="34" charset="0"/>
              </a:rPr>
              <a:t>Scale-up</a:t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62547" y="4085376"/>
            <a:ext cx="6400800" cy="1446291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Presenter: Alberto Cuitino</a:t>
            </a:r>
          </a:p>
          <a:p>
            <a:r>
              <a:rPr lang="en-US" smtClean="0">
                <a:latin typeface="Calibri" pitchFamily="34" charset="0"/>
                <a:cs typeface="Calibri" pitchFamily="34" charset="0"/>
              </a:rPr>
              <a:t>November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3</a:t>
            </a:r>
            <a:r>
              <a:rPr lang="en-US" baseline="30000" smtClean="0">
                <a:latin typeface="Calibri" pitchFamily="34" charset="0"/>
                <a:cs typeface="Calibri" pitchFamily="34" charset="0"/>
              </a:rPr>
              <a:t>rd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 noChangeArrowheads="1"/>
          </p:cNvSpPr>
          <p:nvPr/>
        </p:nvSpPr>
        <p:spPr bwMode="auto">
          <a:xfrm>
            <a:off x="463550" y="1830388"/>
            <a:ext cx="8285163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/>
          <a:lstStyle/>
          <a:p>
            <a:pPr marL="341313" indent="-341313" defTabSz="457200">
              <a:spcBef>
                <a:spcPts val="600"/>
              </a:spcBef>
              <a:buClr>
                <a:schemeClr val="tx1"/>
              </a:buClr>
              <a:buSzPct val="100000"/>
              <a:buFont typeface="Arial" charset="0"/>
              <a:buNone/>
            </a:pPr>
            <a:endParaRPr lang="en-US" sz="2400">
              <a:cs typeface="Arial" charset="0"/>
            </a:endParaRPr>
          </a:p>
        </p:txBody>
      </p:sp>
      <p:cxnSp>
        <p:nvCxnSpPr>
          <p:cNvPr id="169993" name="Straight Connector 16"/>
          <p:cNvCxnSpPr>
            <a:cxnSpLocks noChangeShapeType="1"/>
          </p:cNvCxnSpPr>
          <p:nvPr/>
        </p:nvCxnSpPr>
        <p:spPr bwMode="auto">
          <a:xfrm rot="5400000">
            <a:off x="157162" y="3811588"/>
            <a:ext cx="3960813" cy="1588"/>
          </a:xfrm>
          <a:prstGeom prst="line">
            <a:avLst/>
          </a:prstGeom>
          <a:noFill/>
          <a:ln w="38100" algn="ctr">
            <a:solidFill>
              <a:schemeClr val="accent1"/>
            </a:solidFill>
            <a:prstDash val="dash"/>
            <a:round/>
            <a:headEnd/>
            <a:tailEnd/>
          </a:ln>
        </p:spPr>
      </p:cxnSp>
      <p:pic>
        <p:nvPicPr>
          <p:cNvPr id="169998" name="Picture 24"/>
          <p:cNvPicPr>
            <a:picLocks noChangeAspect="1"/>
          </p:cNvPicPr>
          <p:nvPr/>
        </p:nvPicPr>
        <p:blipFill>
          <a:blip r:embed="rId4" cstate="print"/>
          <a:srcRect l="57516" t="4221" r="3120" b="50862"/>
          <a:stretch>
            <a:fillRect/>
          </a:stretch>
        </p:blipFill>
        <p:spPr bwMode="auto">
          <a:xfrm>
            <a:off x="2341563" y="2198688"/>
            <a:ext cx="13652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9" name="Object 8"/>
          <p:cNvGraphicFramePr>
            <a:graphicFrameLocks noChangeAspect="1"/>
          </p:cNvGraphicFramePr>
          <p:nvPr/>
        </p:nvGraphicFramePr>
        <p:xfrm>
          <a:off x="5759450" y="2235200"/>
          <a:ext cx="1200150" cy="885825"/>
        </p:xfrm>
        <a:graphic>
          <a:graphicData uri="http://schemas.openxmlformats.org/presentationml/2006/ole">
            <p:oleObj spid="_x0000_s114690" name="Bitmap Image" r:id="rId5" imgW="7314286" imgH="4610744" progId="">
              <p:embed/>
            </p:oleObj>
          </a:graphicData>
        </a:graphic>
      </p:graphicFrame>
      <p:sp>
        <p:nvSpPr>
          <p:cNvPr id="46" name="Title 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Design Pharmaceutical Solids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0011" name="Picture 9"/>
          <p:cNvPicPr>
            <a:picLocks noGrp="1" noChangeAspect="1" noChangeArrowheads="1"/>
          </p:cNvPicPr>
          <p:nvPr>
            <p:ph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7400480" y="2244725"/>
            <a:ext cx="1308100" cy="871538"/>
          </a:xfrm>
        </p:spPr>
      </p:pic>
      <p:pic>
        <p:nvPicPr>
          <p:cNvPr id="1700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5775" y="2397125"/>
            <a:ext cx="649288" cy="841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0013" name="Picture 147" descr="initial level set"/>
          <p:cNvPicPr>
            <a:picLocks noChangeAspect="1" noChangeArrowheads="1"/>
          </p:cNvPicPr>
          <p:nvPr/>
        </p:nvPicPr>
        <p:blipFill>
          <a:blip r:embed="rId8" cstate="print"/>
          <a:srcRect t="20062"/>
          <a:stretch>
            <a:fillRect/>
          </a:stretch>
        </p:blipFill>
        <p:spPr bwMode="auto">
          <a:xfrm>
            <a:off x="7280275" y="4276725"/>
            <a:ext cx="14541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18" name="Picture 3" descr="C:\work\tablet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5113" y="2227263"/>
            <a:ext cx="11874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22" name="Picture 2" descr="Ger180tw-cro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2463" y="4181475"/>
            <a:ext cx="1090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2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0875" y="2239963"/>
            <a:ext cx="12414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30" name="Picture 46" descr="gradual"/>
          <p:cNvPicPr>
            <a:picLocks noChangeAspect="1" noChangeArrowheads="1"/>
          </p:cNvPicPr>
          <p:nvPr/>
        </p:nvPicPr>
        <p:blipFill>
          <a:blip r:embed="rId12" cstate="print"/>
          <a:srcRect l="4483" t="11732" r="32545" b="18607"/>
          <a:stretch>
            <a:fillRect/>
          </a:stretch>
        </p:blipFill>
        <p:spPr bwMode="auto">
          <a:xfrm>
            <a:off x="2386013" y="4162425"/>
            <a:ext cx="1228725" cy="1208088"/>
          </a:xfrm>
          <a:prstGeom prst="rect">
            <a:avLst/>
          </a:prstGeom>
          <a:noFill/>
        </p:spPr>
      </p:pic>
      <p:pic>
        <p:nvPicPr>
          <p:cNvPr id="170032" name="Picture 5" descr="Mix_config"/>
          <p:cNvPicPr>
            <a:picLocks noChangeAspect="1" noChangeArrowheads="1"/>
          </p:cNvPicPr>
          <p:nvPr/>
        </p:nvPicPr>
        <p:blipFill>
          <a:blip r:embed="rId13" cstate="print"/>
          <a:srcRect l="51645"/>
          <a:stretch>
            <a:fillRect/>
          </a:stretch>
        </p:blipFill>
        <p:spPr bwMode="auto">
          <a:xfrm>
            <a:off x="3997325" y="4095750"/>
            <a:ext cx="131762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Chart 28"/>
          <p:cNvGraphicFramePr/>
          <p:nvPr/>
        </p:nvGraphicFramePr>
        <p:xfrm>
          <a:off x="5510869" y="4106028"/>
          <a:ext cx="1565755" cy="105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550863" y="3540125"/>
            <a:ext cx="8223250" cy="309563"/>
            <a:chOff x="347" y="2230"/>
            <a:chExt cx="5180" cy="195"/>
          </a:xfrm>
        </p:grpSpPr>
        <p:sp>
          <p:nvSpPr>
            <p:cNvPr id="170000" name="TextBox 26"/>
            <p:cNvSpPr txBox="1">
              <a:spLocks noChangeArrowheads="1"/>
            </p:cNvSpPr>
            <p:nvPr/>
          </p:nvSpPr>
          <p:spPr bwMode="auto">
            <a:xfrm>
              <a:off x="1365" y="2230"/>
              <a:ext cx="103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cs typeface="Arial" charset="0"/>
                </a:rPr>
                <a:t>Die Filling</a:t>
              </a:r>
            </a:p>
          </p:txBody>
        </p:sp>
        <p:sp>
          <p:nvSpPr>
            <p:cNvPr id="170001" name="TextBox 27"/>
            <p:cNvSpPr txBox="1">
              <a:spLocks noChangeArrowheads="1"/>
            </p:cNvSpPr>
            <p:nvPr/>
          </p:nvSpPr>
          <p:spPr bwMode="auto">
            <a:xfrm>
              <a:off x="2427" y="2232"/>
              <a:ext cx="1005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cs typeface="Arial" charset="0"/>
                </a:rPr>
                <a:t>Compression</a:t>
              </a:r>
            </a:p>
          </p:txBody>
        </p:sp>
        <p:sp>
          <p:nvSpPr>
            <p:cNvPr id="170002" name="TextBox 28"/>
            <p:cNvSpPr txBox="1">
              <a:spLocks noChangeArrowheads="1"/>
            </p:cNvSpPr>
            <p:nvPr/>
          </p:nvSpPr>
          <p:spPr bwMode="auto">
            <a:xfrm>
              <a:off x="3693" y="2231"/>
              <a:ext cx="569" cy="19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cs typeface="Arial" charset="0"/>
                </a:rPr>
                <a:t>Breakup</a:t>
              </a:r>
              <a:endParaRPr lang="en-US" sz="1400" b="1" dirty="0">
                <a:cs typeface="Arial" charset="0"/>
              </a:endParaRPr>
            </a:p>
          </p:txBody>
        </p:sp>
        <p:sp>
          <p:nvSpPr>
            <p:cNvPr id="170003" name="TextBox 29"/>
            <p:cNvSpPr txBox="1">
              <a:spLocks noChangeArrowheads="1"/>
            </p:cNvSpPr>
            <p:nvPr/>
          </p:nvSpPr>
          <p:spPr bwMode="auto">
            <a:xfrm>
              <a:off x="4527" y="2232"/>
              <a:ext cx="100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cs typeface="Arial" charset="0"/>
                </a:rPr>
                <a:t>Dissolution</a:t>
              </a:r>
            </a:p>
          </p:txBody>
        </p:sp>
        <p:sp>
          <p:nvSpPr>
            <p:cNvPr id="170041" name="TextBox 27"/>
            <p:cNvSpPr txBox="1">
              <a:spLocks noChangeArrowheads="1"/>
            </p:cNvSpPr>
            <p:nvPr/>
          </p:nvSpPr>
          <p:spPr bwMode="auto">
            <a:xfrm>
              <a:off x="347" y="2233"/>
              <a:ext cx="985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cs typeface="Arial" charset="0"/>
                </a:rPr>
                <a:t>Mixing</a:t>
              </a:r>
            </a:p>
          </p:txBody>
        </p:sp>
      </p:grpSp>
      <p:cxnSp>
        <p:nvCxnSpPr>
          <p:cNvPr id="170046" name="Straight Connector 16"/>
          <p:cNvCxnSpPr>
            <a:cxnSpLocks noChangeShapeType="1"/>
          </p:cNvCxnSpPr>
          <p:nvPr/>
        </p:nvCxnSpPr>
        <p:spPr bwMode="auto">
          <a:xfrm rot="5400000">
            <a:off x="1793875" y="3789363"/>
            <a:ext cx="4056063" cy="26987"/>
          </a:xfrm>
          <a:prstGeom prst="line">
            <a:avLst/>
          </a:prstGeom>
          <a:noFill/>
          <a:ln w="38100" algn="ctr">
            <a:solidFill>
              <a:schemeClr val="accent1"/>
            </a:solidFill>
            <a:prstDash val="dash"/>
            <a:round/>
            <a:headEnd/>
            <a:tailEnd/>
          </a:ln>
        </p:spPr>
      </p:cxnSp>
      <p:cxnSp>
        <p:nvCxnSpPr>
          <p:cNvPr id="170047" name="Straight Connector 16"/>
          <p:cNvCxnSpPr>
            <a:cxnSpLocks noChangeShapeType="1"/>
          </p:cNvCxnSpPr>
          <p:nvPr/>
        </p:nvCxnSpPr>
        <p:spPr bwMode="auto">
          <a:xfrm rot="5400000">
            <a:off x="3444875" y="3792538"/>
            <a:ext cx="4075113" cy="7937"/>
          </a:xfrm>
          <a:prstGeom prst="line">
            <a:avLst/>
          </a:prstGeom>
          <a:noFill/>
          <a:ln w="38100" algn="ctr">
            <a:solidFill>
              <a:schemeClr val="accent1"/>
            </a:solidFill>
            <a:prstDash val="dash"/>
            <a:round/>
            <a:headEnd/>
            <a:tailEnd/>
          </a:ln>
        </p:spPr>
      </p:cxnSp>
      <p:cxnSp>
        <p:nvCxnSpPr>
          <p:cNvPr id="170048" name="Straight Connector 16"/>
          <p:cNvCxnSpPr>
            <a:cxnSpLocks noChangeShapeType="1"/>
          </p:cNvCxnSpPr>
          <p:nvPr/>
        </p:nvCxnSpPr>
        <p:spPr bwMode="auto">
          <a:xfrm rot="5400000">
            <a:off x="5138737" y="3752851"/>
            <a:ext cx="4017963" cy="17462"/>
          </a:xfrm>
          <a:prstGeom prst="line">
            <a:avLst/>
          </a:prstGeom>
          <a:noFill/>
          <a:ln w="38100" algn="ctr">
            <a:solidFill>
              <a:schemeClr val="accent1"/>
            </a:solidFill>
            <a:prstDash val="dash"/>
            <a:round/>
            <a:headEnd/>
            <a:tailEnd/>
          </a:ln>
        </p:spPr>
      </p:cxnSp>
      <p:sp>
        <p:nvSpPr>
          <p:cNvPr id="170050" name="Rectangle 8"/>
          <p:cNvSpPr>
            <a:spLocks noChangeArrowheads="1"/>
          </p:cNvSpPr>
          <p:nvPr/>
        </p:nvSpPr>
        <p:spPr bwMode="auto">
          <a:xfrm>
            <a:off x="490538" y="3863975"/>
            <a:ext cx="8347075" cy="1979613"/>
          </a:xfrm>
          <a:prstGeom prst="rect">
            <a:avLst/>
          </a:prstGeom>
          <a:noFill/>
          <a:ln w="2857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400" b="1">
              <a:cs typeface="Arial" charset="0"/>
            </a:endParaRPr>
          </a:p>
        </p:txBody>
      </p:sp>
      <p:sp>
        <p:nvSpPr>
          <p:cNvPr id="170051" name="Rectangle 8"/>
          <p:cNvSpPr>
            <a:spLocks noChangeArrowheads="1"/>
          </p:cNvSpPr>
          <p:nvPr/>
        </p:nvSpPr>
        <p:spPr bwMode="auto">
          <a:xfrm>
            <a:off x="490538" y="1549400"/>
            <a:ext cx="8347075" cy="1979613"/>
          </a:xfrm>
          <a:prstGeom prst="rect">
            <a:avLst/>
          </a:prstGeom>
          <a:noFill/>
          <a:ln w="28575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400" b="1">
              <a:cs typeface="Arial" charset="0"/>
            </a:endParaRPr>
          </a:p>
        </p:txBody>
      </p:sp>
      <p:sp>
        <p:nvSpPr>
          <p:cNvPr id="170055" name="Text Box 71"/>
          <p:cNvSpPr txBox="1">
            <a:spLocks noChangeArrowheads="1"/>
          </p:cNvSpPr>
          <p:nvPr/>
        </p:nvSpPr>
        <p:spPr bwMode="auto">
          <a:xfrm>
            <a:off x="574675" y="1574800"/>
            <a:ext cx="82010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09900"/>
                </a:solidFill>
              </a:rPr>
              <a:t>EXPERIMENTS </a:t>
            </a:r>
          </a:p>
        </p:txBody>
      </p:sp>
      <p:sp>
        <p:nvSpPr>
          <p:cNvPr id="170056" name="Text Box 72"/>
          <p:cNvSpPr txBox="1">
            <a:spLocks noChangeArrowheads="1"/>
          </p:cNvSpPr>
          <p:nvPr/>
        </p:nvSpPr>
        <p:spPr bwMode="auto">
          <a:xfrm>
            <a:off x="612775" y="5432425"/>
            <a:ext cx="82010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000CC"/>
                </a:solidFill>
              </a:rPr>
              <a:t>MODELING &amp; SIMULATIONS</a:t>
            </a:r>
          </a:p>
        </p:txBody>
      </p:sp>
      <p:sp>
        <p:nvSpPr>
          <p:cNvPr id="170058" name="AutoShape 74"/>
          <p:cNvSpPr>
            <a:spLocks noChangeArrowheads="1"/>
          </p:cNvSpPr>
          <p:nvPr/>
        </p:nvSpPr>
        <p:spPr bwMode="auto">
          <a:xfrm>
            <a:off x="1123950" y="3171825"/>
            <a:ext cx="295275" cy="1009650"/>
          </a:xfrm>
          <a:prstGeom prst="upDownArrow">
            <a:avLst>
              <a:gd name="adj1" fmla="val 50000"/>
              <a:gd name="adj2" fmla="val 68387"/>
            </a:avLst>
          </a:prstGeom>
          <a:solidFill>
            <a:srgbClr val="FF00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>
              <a:solidFill>
                <a:srgbClr val="FF9900"/>
              </a:solidFill>
            </a:endParaRPr>
          </a:p>
        </p:txBody>
      </p:sp>
      <p:sp>
        <p:nvSpPr>
          <p:cNvPr id="170059" name="AutoShape 75"/>
          <p:cNvSpPr>
            <a:spLocks noChangeArrowheads="1"/>
          </p:cNvSpPr>
          <p:nvPr/>
        </p:nvSpPr>
        <p:spPr bwMode="auto">
          <a:xfrm>
            <a:off x="2838450" y="3143250"/>
            <a:ext cx="295275" cy="1009650"/>
          </a:xfrm>
          <a:prstGeom prst="upDownArrow">
            <a:avLst>
              <a:gd name="adj1" fmla="val 50000"/>
              <a:gd name="adj2" fmla="val 68387"/>
            </a:avLst>
          </a:prstGeom>
          <a:solidFill>
            <a:srgbClr val="FF00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>
              <a:solidFill>
                <a:srgbClr val="FF9900"/>
              </a:solidFill>
            </a:endParaRPr>
          </a:p>
        </p:txBody>
      </p:sp>
      <p:sp>
        <p:nvSpPr>
          <p:cNvPr id="170060" name="AutoShape 76"/>
          <p:cNvSpPr>
            <a:spLocks noChangeArrowheads="1"/>
          </p:cNvSpPr>
          <p:nvPr/>
        </p:nvSpPr>
        <p:spPr bwMode="auto">
          <a:xfrm>
            <a:off x="4495800" y="3152775"/>
            <a:ext cx="295275" cy="1009650"/>
          </a:xfrm>
          <a:prstGeom prst="upDownArrow">
            <a:avLst>
              <a:gd name="adj1" fmla="val 50000"/>
              <a:gd name="adj2" fmla="val 68387"/>
            </a:avLst>
          </a:prstGeom>
          <a:solidFill>
            <a:srgbClr val="FF00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>
              <a:solidFill>
                <a:srgbClr val="FF9900"/>
              </a:solidFill>
            </a:endParaRPr>
          </a:p>
        </p:txBody>
      </p:sp>
      <p:sp>
        <p:nvSpPr>
          <p:cNvPr id="170061" name="AutoShape 77"/>
          <p:cNvSpPr>
            <a:spLocks noChangeArrowheads="1"/>
          </p:cNvSpPr>
          <p:nvPr/>
        </p:nvSpPr>
        <p:spPr bwMode="auto">
          <a:xfrm>
            <a:off x="6200775" y="3143250"/>
            <a:ext cx="295275" cy="1009650"/>
          </a:xfrm>
          <a:prstGeom prst="upDownArrow">
            <a:avLst>
              <a:gd name="adj1" fmla="val 50000"/>
              <a:gd name="adj2" fmla="val 68387"/>
            </a:avLst>
          </a:prstGeom>
          <a:solidFill>
            <a:srgbClr val="FF00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>
              <a:solidFill>
                <a:srgbClr val="FF9900"/>
              </a:solidFill>
            </a:endParaRPr>
          </a:p>
        </p:txBody>
      </p:sp>
      <p:sp>
        <p:nvSpPr>
          <p:cNvPr id="170062" name="AutoShape 78"/>
          <p:cNvSpPr>
            <a:spLocks noChangeArrowheads="1"/>
          </p:cNvSpPr>
          <p:nvPr/>
        </p:nvSpPr>
        <p:spPr bwMode="auto">
          <a:xfrm>
            <a:off x="7858125" y="3152775"/>
            <a:ext cx="295275" cy="1009650"/>
          </a:xfrm>
          <a:prstGeom prst="upDownArrow">
            <a:avLst>
              <a:gd name="adj1" fmla="val 50000"/>
              <a:gd name="adj2" fmla="val 68387"/>
            </a:avLst>
          </a:prstGeom>
          <a:solidFill>
            <a:srgbClr val="FF00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>
              <a:solidFill>
                <a:srgbClr val="FF9900"/>
              </a:solidFill>
            </a:endParaRPr>
          </a:p>
        </p:txBody>
      </p:sp>
      <p:sp>
        <p:nvSpPr>
          <p:cNvPr id="170065" name="AutoShape 81"/>
          <p:cNvSpPr>
            <a:spLocks noChangeArrowheads="1"/>
          </p:cNvSpPr>
          <p:nvPr/>
        </p:nvSpPr>
        <p:spPr bwMode="auto">
          <a:xfrm>
            <a:off x="4371975" y="5534025"/>
            <a:ext cx="4248150" cy="152400"/>
          </a:xfrm>
          <a:custGeom>
            <a:avLst/>
            <a:gdLst>
              <a:gd name="G0" fmla="+- 17213 0 0"/>
              <a:gd name="G1" fmla="+- 5400 0 0"/>
              <a:gd name="G2" fmla="+- 21600 0 5400"/>
              <a:gd name="G3" fmla="+- 10800 0 5400"/>
              <a:gd name="G4" fmla="+- 21600 0 17213"/>
              <a:gd name="G5" fmla="*/ G4 G3 10800"/>
              <a:gd name="G6" fmla="+- 21600 0 G5"/>
              <a:gd name="T0" fmla="*/ 17213 w 21600"/>
              <a:gd name="T1" fmla="*/ 0 h 21600"/>
              <a:gd name="T2" fmla="*/ 0 w 21600"/>
              <a:gd name="T3" fmla="*/ 10800 h 21600"/>
              <a:gd name="T4" fmla="*/ 1721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213" y="0"/>
                </a:moveTo>
                <a:lnTo>
                  <a:pt x="17213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7213" y="16200"/>
                </a:lnTo>
                <a:lnTo>
                  <a:pt x="1721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066" name="AutoShape 82"/>
          <p:cNvSpPr>
            <a:spLocks noChangeArrowheads="1"/>
          </p:cNvSpPr>
          <p:nvPr/>
        </p:nvSpPr>
        <p:spPr bwMode="auto">
          <a:xfrm>
            <a:off x="4352925" y="1657350"/>
            <a:ext cx="4248150" cy="152400"/>
          </a:xfrm>
          <a:custGeom>
            <a:avLst/>
            <a:gdLst>
              <a:gd name="G0" fmla="+- 17213 0 0"/>
              <a:gd name="G1" fmla="+- 5400 0 0"/>
              <a:gd name="G2" fmla="+- 21600 0 5400"/>
              <a:gd name="G3" fmla="+- 10800 0 5400"/>
              <a:gd name="G4" fmla="+- 21600 0 17213"/>
              <a:gd name="G5" fmla="*/ G4 G3 10800"/>
              <a:gd name="G6" fmla="+- 21600 0 G5"/>
              <a:gd name="T0" fmla="*/ 17213 w 21600"/>
              <a:gd name="T1" fmla="*/ 0 h 21600"/>
              <a:gd name="T2" fmla="*/ 0 w 21600"/>
              <a:gd name="T3" fmla="*/ 10800 h 21600"/>
              <a:gd name="T4" fmla="*/ 1721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213" y="0"/>
                </a:moveTo>
                <a:lnTo>
                  <a:pt x="17213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7213" y="16200"/>
                </a:lnTo>
                <a:lnTo>
                  <a:pt x="1721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069" name="Text Box 85"/>
          <p:cNvSpPr txBox="1">
            <a:spLocks noChangeArrowheads="1"/>
          </p:cNvSpPr>
          <p:nvPr/>
        </p:nvSpPr>
        <p:spPr bwMode="auto">
          <a:xfrm>
            <a:off x="5565775" y="1746250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9900"/>
                </a:solidFill>
              </a:rPr>
              <a:t>Integrated </a:t>
            </a:r>
          </a:p>
        </p:txBody>
      </p:sp>
      <p:sp>
        <p:nvSpPr>
          <p:cNvPr id="170070" name="Text Box 86"/>
          <p:cNvSpPr txBox="1">
            <a:spLocks noChangeArrowheads="1"/>
          </p:cNvSpPr>
          <p:nvPr/>
        </p:nvSpPr>
        <p:spPr bwMode="auto">
          <a:xfrm>
            <a:off x="5632450" y="5203825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Integrated </a:t>
            </a:r>
          </a:p>
        </p:txBody>
      </p:sp>
      <p:sp>
        <p:nvSpPr>
          <p:cNvPr id="47" name="Oval 46"/>
          <p:cNvSpPr/>
          <p:nvPr/>
        </p:nvSpPr>
        <p:spPr>
          <a:xfrm>
            <a:off x="1734236" y="1269872"/>
            <a:ext cx="4984223" cy="4792749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0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0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0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0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0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0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0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0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0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0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0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0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0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0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0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0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0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0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0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0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0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0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0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50" grpId="0" animBg="1"/>
      <p:bldP spid="170051" grpId="0" animBg="1"/>
      <p:bldP spid="170055" grpId="0" animBg="1"/>
      <p:bldP spid="170056" grpId="0" animBg="1"/>
      <p:bldP spid="170058" grpId="0" animBg="1"/>
      <p:bldP spid="170059" grpId="0" animBg="1"/>
      <p:bldP spid="170060" grpId="0" animBg="1"/>
      <p:bldP spid="170061" grpId="0" animBg="1"/>
      <p:bldP spid="170062" grpId="0" animBg="1"/>
      <p:bldP spid="170065" grpId="0" animBg="1"/>
      <p:bldP spid="170066" grpId="0" animBg="1"/>
      <p:bldP spid="170069" grpId="0"/>
      <p:bldP spid="170070" grpId="0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dirty="0" smtClean="0"/>
              <a:t>echanistic models are used to generate coarse-graining schemes </a:t>
            </a:r>
            <a:r>
              <a:rPr lang="en-US" dirty="0" smtClean="0"/>
              <a:t>(</a:t>
            </a:r>
            <a:r>
              <a:rPr lang="en-US" dirty="0" smtClean="0"/>
              <a:t>response surface) for scaled-up systems</a:t>
            </a:r>
          </a:p>
          <a:p>
            <a:r>
              <a:rPr lang="en-US" dirty="0" smtClean="0"/>
              <a:t>Response surface is utilized for selecting best mechanistic parameters</a:t>
            </a:r>
          </a:p>
          <a:p>
            <a:r>
              <a:rPr lang="en-US" dirty="0" smtClean="0"/>
              <a:t>Parameters are utilized for overall product level optimization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Key modeling aspect for scale-up: Bonding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Object 3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8384" y="1450975"/>
            <a:ext cx="3849688" cy="24606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83971" name="Object 3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672" y="1481138"/>
            <a:ext cx="3603625" cy="230028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2" name="Freeform 11"/>
          <p:cNvSpPr/>
          <p:nvPr/>
        </p:nvSpPr>
        <p:spPr>
          <a:xfrm>
            <a:off x="2476907" y="1386254"/>
            <a:ext cx="2593731" cy="416169"/>
          </a:xfrm>
          <a:custGeom>
            <a:avLst/>
            <a:gdLst>
              <a:gd name="connsiteX0" fmla="*/ 0 w 2593731"/>
              <a:gd name="connsiteY0" fmla="*/ 345831 h 416169"/>
              <a:gd name="connsiteX1" fmla="*/ 1468315 w 2593731"/>
              <a:gd name="connsiteY1" fmla="*/ 11723 h 416169"/>
              <a:gd name="connsiteX2" fmla="*/ 2593731 w 2593731"/>
              <a:gd name="connsiteY2" fmla="*/ 416169 h 41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3731" h="416169">
                <a:moveTo>
                  <a:pt x="0" y="345831"/>
                </a:moveTo>
                <a:cubicBezTo>
                  <a:pt x="518013" y="172915"/>
                  <a:pt x="1036027" y="0"/>
                  <a:pt x="1468315" y="11723"/>
                </a:cubicBezTo>
                <a:cubicBezTo>
                  <a:pt x="1900603" y="23446"/>
                  <a:pt x="2247167" y="219807"/>
                  <a:pt x="2593731" y="416169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365"/>
          <p:cNvSpPr txBox="1">
            <a:spLocks noChangeArrowheads="1"/>
          </p:cNvSpPr>
          <p:nvPr/>
        </p:nvSpPr>
        <p:spPr bwMode="auto">
          <a:xfrm>
            <a:off x="5248253" y="1820473"/>
            <a:ext cx="20317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389438"/>
            <a:r>
              <a:rPr lang="en-US" sz="1200" dirty="0"/>
              <a:t>Modified Logistic Equation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492" y="4303084"/>
            <a:ext cx="3495675" cy="1412875"/>
          </a:xfrm>
          <a:prstGeom prst="rect">
            <a:avLst/>
          </a:prstGeom>
          <a:noFill/>
        </p:spPr>
      </p:pic>
      <p:pic>
        <p:nvPicPr>
          <p:cNvPr id="83973" name="Object 3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8213" y="4267200"/>
            <a:ext cx="3806825" cy="2432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grpSp>
        <p:nvGrpSpPr>
          <p:cNvPr id="2" name="Group 31"/>
          <p:cNvGrpSpPr/>
          <p:nvPr/>
        </p:nvGrpSpPr>
        <p:grpSpPr>
          <a:xfrm>
            <a:off x="6459782" y="5137882"/>
            <a:ext cx="1743441" cy="1069487"/>
            <a:chOff x="6679590" y="4926867"/>
            <a:chExt cx="2716631" cy="1660525"/>
          </a:xfrm>
        </p:grpSpPr>
        <p:sp>
          <p:nvSpPr>
            <p:cNvPr id="24" name="Oval 335"/>
            <p:cNvSpPr>
              <a:spLocks noChangeAspect="1" noChangeArrowheads="1"/>
            </p:cNvSpPr>
            <p:nvPr/>
          </p:nvSpPr>
          <p:spPr bwMode="auto">
            <a:xfrm>
              <a:off x="7011376" y="5333267"/>
              <a:ext cx="508000" cy="5095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36"/>
            <p:cNvSpPr>
              <a:spLocks noChangeAspect="1" noChangeArrowheads="1"/>
            </p:cNvSpPr>
            <p:nvPr/>
          </p:nvSpPr>
          <p:spPr bwMode="auto">
            <a:xfrm>
              <a:off x="7022489" y="5671405"/>
              <a:ext cx="508000" cy="5095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337"/>
            <p:cNvSpPr>
              <a:spLocks noChangeAspect="1" noChangeShapeType="1"/>
            </p:cNvSpPr>
            <p:nvPr/>
          </p:nvSpPr>
          <p:spPr bwMode="auto">
            <a:xfrm>
              <a:off x="7276489" y="4926867"/>
              <a:ext cx="0" cy="40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38"/>
            <p:cNvSpPr>
              <a:spLocks noChangeAspect="1" noChangeShapeType="1"/>
            </p:cNvSpPr>
            <p:nvPr/>
          </p:nvSpPr>
          <p:spPr bwMode="auto">
            <a:xfrm>
              <a:off x="7276489" y="6180992"/>
              <a:ext cx="0" cy="40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339"/>
            <p:cNvSpPr txBox="1">
              <a:spLocks noChangeAspect="1" noChangeArrowheads="1"/>
            </p:cNvSpPr>
            <p:nvPr/>
          </p:nvSpPr>
          <p:spPr bwMode="auto">
            <a:xfrm>
              <a:off x="6679590" y="5547580"/>
              <a:ext cx="377686" cy="427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l-GR" sz="1600" b="1" dirty="0">
                  <a:latin typeface="Arial" charset="0"/>
                  <a:cs typeface="Arial" charset="0"/>
                </a:rPr>
                <a:t>σ</a:t>
              </a:r>
            </a:p>
          </p:txBody>
        </p:sp>
        <p:sp>
          <p:nvSpPr>
            <p:cNvPr id="30" name="Line 360"/>
            <p:cNvSpPr>
              <a:spLocks noChangeShapeType="1"/>
            </p:cNvSpPr>
            <p:nvPr/>
          </p:nvSpPr>
          <p:spPr bwMode="auto">
            <a:xfrm>
              <a:off x="7012964" y="5755542"/>
              <a:ext cx="682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361"/>
            <p:cNvSpPr txBox="1">
              <a:spLocks noChangeAspect="1" noChangeArrowheads="1"/>
            </p:cNvSpPr>
            <p:nvPr/>
          </p:nvSpPr>
          <p:spPr bwMode="auto">
            <a:xfrm>
              <a:off x="7587639" y="5411055"/>
              <a:ext cx="1808582" cy="388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latin typeface="Arial" charset="0"/>
                  <a:cs typeface="Arial" charset="0"/>
                </a:rPr>
                <a:t>A – contact area</a:t>
              </a:r>
              <a:endParaRPr lang="el-GR" sz="14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892968" y="2259623"/>
            <a:ext cx="113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Bonding Force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00444" y="4100146"/>
            <a:ext cx="228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History-dependent strength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History-Dependent Bonding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00298" y="1915886"/>
            <a:ext cx="2142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Color represents the strongest bond a particle has with its neighbors.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837" y="3914490"/>
            <a:ext cx="2534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Young’s Modulus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E=25GPa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Poisson Ratio</a:t>
            </a:r>
          </a:p>
          <a:p>
            <a:pPr algn="ctr"/>
            <a:r>
              <a:rPr lang="el-GR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ν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=0.3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Size Range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Avicel 101:  60±10</a:t>
            </a:r>
            <a:r>
              <a:rPr lang="el-GR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 - 50%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Avicel 102 :110±10</a:t>
            </a:r>
            <a:r>
              <a:rPr lang="el-GR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 - 50%</a:t>
            </a:r>
          </a:p>
          <a:p>
            <a:pPr algn="ctr"/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10" name="New_bond01.avi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779413" y="1915887"/>
            <a:ext cx="6143059" cy="4041293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History-Dependent Bonding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2113084" y="2039816"/>
          <a:ext cx="5281246" cy="3752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25415" y="2400300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Displacement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263053" y="534865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Pressure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845169" y="4495800"/>
            <a:ext cx="1245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Compressive Loading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7900" y="3584331"/>
            <a:ext cx="124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Relaxation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2253" y="1896207"/>
            <a:ext cx="1245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Tensile Loading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2361" y="2256693"/>
            <a:ext cx="124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Failure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2501900"/>
            <a:ext cx="52070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Tablet Compaction and Tensile Loading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ns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3464" y="1418244"/>
            <a:ext cx="6300088" cy="464806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Tablet Compaction and Tensile Loading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goes the connection with the Abbott Data (Steve)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5594</TotalTime>
  <Words>178</Words>
  <Application>Microsoft Macintosh PowerPoint</Application>
  <PresentationFormat>On-screen Show (4:3)</PresentationFormat>
  <Paragraphs>44</Paragraphs>
  <Slides>10</Slides>
  <Notes>1</Notes>
  <HiddenSlides>0</HiddenSlides>
  <MMClips>1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Bitmap Image</vt:lpstr>
      <vt:lpstr>INFLUENCE OF PHYSICS OF TABLET COMPRESSION  Scale-up </vt:lpstr>
      <vt:lpstr>Design Pharmaceutical Solids</vt:lpstr>
      <vt:lpstr>Large-Scale</vt:lpstr>
      <vt:lpstr>Key modeling aspect for scale-up: Bonding </vt:lpstr>
      <vt:lpstr>History-Dependent Bonding </vt:lpstr>
      <vt:lpstr>History-Dependent Bonding</vt:lpstr>
      <vt:lpstr>Tablet Compaction and Tensile Loading</vt:lpstr>
      <vt:lpstr>Tablet Compaction and Tensile Loading</vt:lpstr>
      <vt:lpstr>Here goes the connection with the Abbott Data (Steve)</vt:lpstr>
      <vt:lpstr>Conclusion</vt:lpstr>
    </vt:vector>
  </TitlesOfParts>
  <Company>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Reactive Bubble Swarms: Impact of Hydrodynamics on Yields and Selectivities</dc:title>
  <dc:creator>Athanas</dc:creator>
  <cp:lastModifiedBy>Alberto Cuitino</cp:lastModifiedBy>
  <cp:revision>110</cp:revision>
  <dcterms:created xsi:type="dcterms:W3CDTF">2010-10-29T17:29:26Z</dcterms:created>
  <dcterms:modified xsi:type="dcterms:W3CDTF">2010-10-29T19:04:36Z</dcterms:modified>
</cp:coreProperties>
</file>