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handoutMasterIdLst>
    <p:handoutMasterId r:id="rId25"/>
  </p:handoutMasterIdLst>
  <p:sldIdLst>
    <p:sldId id="334" r:id="rId2"/>
    <p:sldId id="322" r:id="rId3"/>
    <p:sldId id="324" r:id="rId4"/>
    <p:sldId id="325" r:id="rId5"/>
    <p:sldId id="327" r:id="rId6"/>
    <p:sldId id="328" r:id="rId7"/>
    <p:sldId id="329" r:id="rId8"/>
    <p:sldId id="330" r:id="rId9"/>
    <p:sldId id="297" r:id="rId10"/>
    <p:sldId id="298" r:id="rId11"/>
    <p:sldId id="299" r:id="rId12"/>
    <p:sldId id="300" r:id="rId13"/>
    <p:sldId id="305" r:id="rId14"/>
    <p:sldId id="306" r:id="rId15"/>
    <p:sldId id="308" r:id="rId16"/>
    <p:sldId id="309" r:id="rId17"/>
    <p:sldId id="310" r:id="rId18"/>
    <p:sldId id="314" r:id="rId19"/>
    <p:sldId id="331" r:id="rId20"/>
    <p:sldId id="332" r:id="rId21"/>
    <p:sldId id="333" r:id="rId22"/>
    <p:sldId id="335"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41596"/>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8801" autoAdjust="0"/>
    <p:restoredTop sz="95695" autoAdjust="0"/>
  </p:normalViewPr>
  <p:slideViewPr>
    <p:cSldViewPr snapToGrid="0">
      <p:cViewPr varScale="1">
        <p:scale>
          <a:sx n="142" d="100"/>
          <a:sy n="142" d="100"/>
        </p:scale>
        <p:origin x="-194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ABSOFT\MyCodes\powderTensileStrength\2D\p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BSOFT\MyCodes\powderTensileStrength\2D\p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smoothMarker"/>
        <c:ser>
          <c:idx val="0"/>
          <c:order val="0"/>
          <c:spPr>
            <a:ln>
              <a:solidFill>
                <a:schemeClr val="accent2">
                  <a:lumMod val="50000"/>
                </a:schemeClr>
              </a:solidFill>
            </a:ln>
          </c:spPr>
          <c:marker>
            <c:symbol val="none"/>
          </c:marker>
          <c:xVal>
            <c:numRef>
              <c:f>pd!$A$1:$A$112</c:f>
              <c:numCache>
                <c:formatCode>0.00E+00</c:formatCode>
                <c:ptCount val="112"/>
                <c:pt idx="0">
                  <c:v>0.0</c:v>
                </c:pt>
                <c:pt idx="1">
                  <c:v>-0.16667</c:v>
                </c:pt>
                <c:pt idx="2">
                  <c:v>-0.333330000000001</c:v>
                </c:pt>
                <c:pt idx="3">
                  <c:v>-0.5</c:v>
                </c:pt>
                <c:pt idx="4">
                  <c:v>-0.666670000000003</c:v>
                </c:pt>
                <c:pt idx="5">
                  <c:v>-0.83333</c:v>
                </c:pt>
                <c:pt idx="6">
                  <c:v>-1.0</c:v>
                </c:pt>
                <c:pt idx="7">
                  <c:v>-1.1667</c:v>
                </c:pt>
                <c:pt idx="8">
                  <c:v>-1.333299999999997</c:v>
                </c:pt>
                <c:pt idx="9">
                  <c:v>-1.5</c:v>
                </c:pt>
                <c:pt idx="10">
                  <c:v>-1.6667</c:v>
                </c:pt>
                <c:pt idx="11">
                  <c:v>-2.083300000000001</c:v>
                </c:pt>
                <c:pt idx="12">
                  <c:v>-2.5</c:v>
                </c:pt>
                <c:pt idx="13">
                  <c:v>-2.916699999999992</c:v>
                </c:pt>
                <c:pt idx="14">
                  <c:v>-3.333299999999998</c:v>
                </c:pt>
                <c:pt idx="15">
                  <c:v>-3.75</c:v>
                </c:pt>
                <c:pt idx="16">
                  <c:v>-4.1667</c:v>
                </c:pt>
                <c:pt idx="17">
                  <c:v>-4.5833</c:v>
                </c:pt>
                <c:pt idx="18">
                  <c:v>-5.0</c:v>
                </c:pt>
                <c:pt idx="19">
                  <c:v>-5.416700000000001</c:v>
                </c:pt>
                <c:pt idx="20">
                  <c:v>-5.8333</c:v>
                </c:pt>
                <c:pt idx="21">
                  <c:v>-6.25</c:v>
                </c:pt>
                <c:pt idx="22">
                  <c:v>-6.6667</c:v>
                </c:pt>
                <c:pt idx="23">
                  <c:v>-7.0833</c:v>
                </c:pt>
                <c:pt idx="24">
                  <c:v>-7.5</c:v>
                </c:pt>
                <c:pt idx="25">
                  <c:v>-7.916700000000001</c:v>
                </c:pt>
                <c:pt idx="26">
                  <c:v>-8.333300000000001</c:v>
                </c:pt>
                <c:pt idx="27">
                  <c:v>-8.75</c:v>
                </c:pt>
                <c:pt idx="28">
                  <c:v>-9.1667</c:v>
                </c:pt>
                <c:pt idx="29">
                  <c:v>-9.583300000000001</c:v>
                </c:pt>
                <c:pt idx="30">
                  <c:v>-10.0</c:v>
                </c:pt>
                <c:pt idx="31">
                  <c:v>-9.991700000000001</c:v>
                </c:pt>
                <c:pt idx="32">
                  <c:v>-9.983300000000001</c:v>
                </c:pt>
                <c:pt idx="33">
                  <c:v>-9.975000000000006</c:v>
                </c:pt>
                <c:pt idx="34">
                  <c:v>-9.966700000000004</c:v>
                </c:pt>
                <c:pt idx="35">
                  <c:v>-9.958400000000002</c:v>
                </c:pt>
                <c:pt idx="36">
                  <c:v>-9.950000000000002</c:v>
                </c:pt>
                <c:pt idx="37">
                  <c:v>-9.941700000000001</c:v>
                </c:pt>
                <c:pt idx="38">
                  <c:v>-9.9334</c:v>
                </c:pt>
                <c:pt idx="39">
                  <c:v>-9.9251</c:v>
                </c:pt>
                <c:pt idx="40">
                  <c:v>-9.9167</c:v>
                </c:pt>
                <c:pt idx="41">
                  <c:v>-9.8335</c:v>
                </c:pt>
                <c:pt idx="42">
                  <c:v>-9.750200000000001</c:v>
                </c:pt>
                <c:pt idx="43">
                  <c:v>-9.6669</c:v>
                </c:pt>
                <c:pt idx="44">
                  <c:v>-9.5837</c:v>
                </c:pt>
                <c:pt idx="45">
                  <c:v>-9.5004</c:v>
                </c:pt>
                <c:pt idx="46">
                  <c:v>-9.417200000000001</c:v>
                </c:pt>
                <c:pt idx="47">
                  <c:v>-9.333900000000003</c:v>
                </c:pt>
                <c:pt idx="48">
                  <c:v>-9.2506</c:v>
                </c:pt>
                <c:pt idx="49">
                  <c:v>-9.1674</c:v>
                </c:pt>
                <c:pt idx="50">
                  <c:v>-9.084100000000001</c:v>
                </c:pt>
                <c:pt idx="51">
                  <c:v>-9.000800000000003</c:v>
                </c:pt>
                <c:pt idx="52">
                  <c:v>-8.9176</c:v>
                </c:pt>
                <c:pt idx="53">
                  <c:v>-8.834300000000001</c:v>
                </c:pt>
                <c:pt idx="54">
                  <c:v>-8.751000000000001</c:v>
                </c:pt>
                <c:pt idx="55">
                  <c:v>-8.667800000000001</c:v>
                </c:pt>
                <c:pt idx="56">
                  <c:v>-8.5845</c:v>
                </c:pt>
                <c:pt idx="57">
                  <c:v>-8.501200000000001</c:v>
                </c:pt>
                <c:pt idx="58">
                  <c:v>-8.418000000000001</c:v>
                </c:pt>
                <c:pt idx="59">
                  <c:v>-8.334700000000001</c:v>
                </c:pt>
                <c:pt idx="60">
                  <c:v>-8.2515</c:v>
                </c:pt>
                <c:pt idx="61">
                  <c:v>-7.8351</c:v>
                </c:pt>
                <c:pt idx="62">
                  <c:v>-7.4188</c:v>
                </c:pt>
                <c:pt idx="63">
                  <c:v>-7.0025</c:v>
                </c:pt>
                <c:pt idx="64">
                  <c:v>-6.586200000000001</c:v>
                </c:pt>
                <c:pt idx="65">
                  <c:v>-6.169899999999997</c:v>
                </c:pt>
                <c:pt idx="66">
                  <c:v>-5.7535</c:v>
                </c:pt>
                <c:pt idx="67">
                  <c:v>-5.3372</c:v>
                </c:pt>
                <c:pt idx="68">
                  <c:v>-4.9209</c:v>
                </c:pt>
                <c:pt idx="69">
                  <c:v>-4.504599999999995</c:v>
                </c:pt>
                <c:pt idx="70">
                  <c:v>-4.0883</c:v>
                </c:pt>
                <c:pt idx="71">
                  <c:v>-3.671899999999998</c:v>
                </c:pt>
                <c:pt idx="72">
                  <c:v>-3.2556</c:v>
                </c:pt>
                <c:pt idx="73">
                  <c:v>-2.839299999999993</c:v>
                </c:pt>
                <c:pt idx="74">
                  <c:v>-2.423</c:v>
                </c:pt>
                <c:pt idx="75">
                  <c:v>-2.006699999999998</c:v>
                </c:pt>
                <c:pt idx="76">
                  <c:v>-1.5903</c:v>
                </c:pt>
                <c:pt idx="77">
                  <c:v>-1.173999999999997</c:v>
                </c:pt>
                <c:pt idx="78">
                  <c:v>-0.757700000000002</c:v>
                </c:pt>
                <c:pt idx="79">
                  <c:v>-0.341380000000001</c:v>
                </c:pt>
                <c:pt idx="80">
                  <c:v>0.0225</c:v>
                </c:pt>
                <c:pt idx="81">
                  <c:v>0.0725000000000001</c:v>
                </c:pt>
                <c:pt idx="82">
                  <c:v>0.1225</c:v>
                </c:pt>
                <c:pt idx="83">
                  <c:v>0.1725</c:v>
                </c:pt>
                <c:pt idx="84">
                  <c:v>0.2225</c:v>
                </c:pt>
                <c:pt idx="85">
                  <c:v>0.2725</c:v>
                </c:pt>
                <c:pt idx="86">
                  <c:v>0.322500000000001</c:v>
                </c:pt>
                <c:pt idx="87">
                  <c:v>0.372500000000001</c:v>
                </c:pt>
                <c:pt idx="88">
                  <c:v>0.4225</c:v>
                </c:pt>
                <c:pt idx="89">
                  <c:v>0.4725</c:v>
                </c:pt>
                <c:pt idx="90">
                  <c:v>0.5225</c:v>
                </c:pt>
                <c:pt idx="91">
                  <c:v>0.5725</c:v>
                </c:pt>
                <c:pt idx="92">
                  <c:v>0.6225</c:v>
                </c:pt>
                <c:pt idx="93">
                  <c:v>0.672500000000001</c:v>
                </c:pt>
                <c:pt idx="94">
                  <c:v>0.7225</c:v>
                </c:pt>
                <c:pt idx="95">
                  <c:v>0.7725</c:v>
                </c:pt>
                <c:pt idx="96">
                  <c:v>0.8225</c:v>
                </c:pt>
                <c:pt idx="97">
                  <c:v>0.8725</c:v>
                </c:pt>
                <c:pt idx="98">
                  <c:v>0.9225</c:v>
                </c:pt>
                <c:pt idx="99">
                  <c:v>0.9725</c:v>
                </c:pt>
                <c:pt idx="100">
                  <c:v>1.0225</c:v>
                </c:pt>
                <c:pt idx="101">
                  <c:v>1.0725</c:v>
                </c:pt>
                <c:pt idx="102">
                  <c:v>1.1225</c:v>
                </c:pt>
                <c:pt idx="103">
                  <c:v>1.1725</c:v>
                </c:pt>
                <c:pt idx="104">
                  <c:v>1.222499999999997</c:v>
                </c:pt>
                <c:pt idx="105">
                  <c:v>1.2725</c:v>
                </c:pt>
                <c:pt idx="106">
                  <c:v>1.3225</c:v>
                </c:pt>
                <c:pt idx="107">
                  <c:v>1.3725</c:v>
                </c:pt>
                <c:pt idx="108">
                  <c:v>1.422499999999997</c:v>
                </c:pt>
                <c:pt idx="109">
                  <c:v>1.472499999999997</c:v>
                </c:pt>
                <c:pt idx="110">
                  <c:v>1.5225</c:v>
                </c:pt>
                <c:pt idx="111">
                  <c:v>1.5725</c:v>
                </c:pt>
              </c:numCache>
            </c:numRef>
          </c:xVal>
          <c:yVal>
            <c:numRef>
              <c:f>pd!$B$1:$B$112</c:f>
              <c:numCache>
                <c:formatCode>0.00E+00</c:formatCode>
                <c:ptCount val="112"/>
                <c:pt idx="0">
                  <c:v>0.0957770000000002</c:v>
                </c:pt>
                <c:pt idx="1">
                  <c:v>-9.7888</c:v>
                </c:pt>
                <c:pt idx="2">
                  <c:v>-27.852</c:v>
                </c:pt>
                <c:pt idx="3">
                  <c:v>-51.24200000000001</c:v>
                </c:pt>
                <c:pt idx="4">
                  <c:v>-78.12799999999998</c:v>
                </c:pt>
                <c:pt idx="5">
                  <c:v>-104.33</c:v>
                </c:pt>
                <c:pt idx="6">
                  <c:v>-19.32700000000002</c:v>
                </c:pt>
                <c:pt idx="7">
                  <c:v>-19.187</c:v>
                </c:pt>
                <c:pt idx="8">
                  <c:v>-23.08599999999993</c:v>
                </c:pt>
                <c:pt idx="9">
                  <c:v>-28.68</c:v>
                </c:pt>
                <c:pt idx="10">
                  <c:v>-35.56500000000001</c:v>
                </c:pt>
                <c:pt idx="11">
                  <c:v>-61.94600000000001</c:v>
                </c:pt>
                <c:pt idx="12">
                  <c:v>-87.13899999999998</c:v>
                </c:pt>
                <c:pt idx="13">
                  <c:v>-117.29</c:v>
                </c:pt>
                <c:pt idx="14">
                  <c:v>-149.36</c:v>
                </c:pt>
                <c:pt idx="15">
                  <c:v>-184.0</c:v>
                </c:pt>
                <c:pt idx="16">
                  <c:v>-219.4</c:v>
                </c:pt>
                <c:pt idx="17">
                  <c:v>-256.6600000000002</c:v>
                </c:pt>
                <c:pt idx="18">
                  <c:v>-295.13</c:v>
                </c:pt>
                <c:pt idx="19">
                  <c:v>-334.989999999999</c:v>
                </c:pt>
                <c:pt idx="20">
                  <c:v>-376.58</c:v>
                </c:pt>
                <c:pt idx="21">
                  <c:v>-420.08</c:v>
                </c:pt>
                <c:pt idx="22">
                  <c:v>-464.989999999999</c:v>
                </c:pt>
                <c:pt idx="23">
                  <c:v>-511.87</c:v>
                </c:pt>
                <c:pt idx="24">
                  <c:v>-560.8099999999994</c:v>
                </c:pt>
                <c:pt idx="25">
                  <c:v>-611.8099999999994</c:v>
                </c:pt>
                <c:pt idx="26">
                  <c:v>-664.92</c:v>
                </c:pt>
                <c:pt idx="27">
                  <c:v>-720.49</c:v>
                </c:pt>
                <c:pt idx="28">
                  <c:v>-778.49</c:v>
                </c:pt>
                <c:pt idx="29">
                  <c:v>-839.41</c:v>
                </c:pt>
                <c:pt idx="30">
                  <c:v>-903.16</c:v>
                </c:pt>
                <c:pt idx="31">
                  <c:v>-874.04</c:v>
                </c:pt>
                <c:pt idx="32">
                  <c:v>-872.08</c:v>
                </c:pt>
                <c:pt idx="33">
                  <c:v>-870.02</c:v>
                </c:pt>
                <c:pt idx="34">
                  <c:v>-868.01</c:v>
                </c:pt>
                <c:pt idx="35">
                  <c:v>-866.0</c:v>
                </c:pt>
                <c:pt idx="36">
                  <c:v>-864.0</c:v>
                </c:pt>
                <c:pt idx="37">
                  <c:v>-862.0</c:v>
                </c:pt>
                <c:pt idx="38">
                  <c:v>-860.0</c:v>
                </c:pt>
                <c:pt idx="39">
                  <c:v>-858.0</c:v>
                </c:pt>
                <c:pt idx="40">
                  <c:v>-856.01</c:v>
                </c:pt>
                <c:pt idx="41">
                  <c:v>-830.19</c:v>
                </c:pt>
                <c:pt idx="42">
                  <c:v>-810.53</c:v>
                </c:pt>
                <c:pt idx="43">
                  <c:v>-791.1800000000005</c:v>
                </c:pt>
                <c:pt idx="44">
                  <c:v>-772.13</c:v>
                </c:pt>
                <c:pt idx="45">
                  <c:v>-753.4</c:v>
                </c:pt>
                <c:pt idx="46">
                  <c:v>-734.98</c:v>
                </c:pt>
                <c:pt idx="47">
                  <c:v>-716.87</c:v>
                </c:pt>
                <c:pt idx="48">
                  <c:v>-698.91</c:v>
                </c:pt>
                <c:pt idx="49">
                  <c:v>-681.24</c:v>
                </c:pt>
                <c:pt idx="50">
                  <c:v>-663.7800000000005</c:v>
                </c:pt>
                <c:pt idx="51">
                  <c:v>-646.66</c:v>
                </c:pt>
                <c:pt idx="52">
                  <c:v>-629.7900000000005</c:v>
                </c:pt>
                <c:pt idx="53">
                  <c:v>-613.21</c:v>
                </c:pt>
                <c:pt idx="54">
                  <c:v>-596.87</c:v>
                </c:pt>
                <c:pt idx="55">
                  <c:v>-580.8099999999994</c:v>
                </c:pt>
                <c:pt idx="56">
                  <c:v>-564.98</c:v>
                </c:pt>
                <c:pt idx="57">
                  <c:v>-549.47</c:v>
                </c:pt>
                <c:pt idx="58">
                  <c:v>-534.2</c:v>
                </c:pt>
                <c:pt idx="59">
                  <c:v>-519.0499999999994</c:v>
                </c:pt>
                <c:pt idx="60">
                  <c:v>-504.2</c:v>
                </c:pt>
                <c:pt idx="61">
                  <c:v>-412.82</c:v>
                </c:pt>
                <c:pt idx="62">
                  <c:v>-347.66</c:v>
                </c:pt>
                <c:pt idx="63">
                  <c:v>-288.0</c:v>
                </c:pt>
                <c:pt idx="64">
                  <c:v>-233.43</c:v>
                </c:pt>
                <c:pt idx="65">
                  <c:v>-183.42</c:v>
                </c:pt>
                <c:pt idx="66">
                  <c:v>-138.05</c:v>
                </c:pt>
                <c:pt idx="67">
                  <c:v>-98.442</c:v>
                </c:pt>
                <c:pt idx="68">
                  <c:v>-64.67499999999998</c:v>
                </c:pt>
                <c:pt idx="69">
                  <c:v>-37.09</c:v>
                </c:pt>
                <c:pt idx="70">
                  <c:v>-15.901</c:v>
                </c:pt>
                <c:pt idx="71">
                  <c:v>0.737830000000001</c:v>
                </c:pt>
                <c:pt idx="72">
                  <c:v>14.28</c:v>
                </c:pt>
                <c:pt idx="73">
                  <c:v>24.51300000000002</c:v>
                </c:pt>
                <c:pt idx="74">
                  <c:v>31.13400000000006</c:v>
                </c:pt>
                <c:pt idx="75">
                  <c:v>35.90900000000001</c:v>
                </c:pt>
                <c:pt idx="76">
                  <c:v>34.934</c:v>
                </c:pt>
                <c:pt idx="77">
                  <c:v>34.931</c:v>
                </c:pt>
                <c:pt idx="78">
                  <c:v>33.161</c:v>
                </c:pt>
                <c:pt idx="79">
                  <c:v>32.47300000000001</c:v>
                </c:pt>
                <c:pt idx="80">
                  <c:v>30.83100000000003</c:v>
                </c:pt>
                <c:pt idx="81">
                  <c:v>28.206</c:v>
                </c:pt>
                <c:pt idx="82">
                  <c:v>26.241</c:v>
                </c:pt>
                <c:pt idx="83">
                  <c:v>25.45</c:v>
                </c:pt>
                <c:pt idx="84">
                  <c:v>24.97599999999994</c:v>
                </c:pt>
                <c:pt idx="85">
                  <c:v>24.591</c:v>
                </c:pt>
                <c:pt idx="86">
                  <c:v>24.238</c:v>
                </c:pt>
                <c:pt idx="87">
                  <c:v>23.65300000000001</c:v>
                </c:pt>
                <c:pt idx="88">
                  <c:v>23.29299999999998</c:v>
                </c:pt>
                <c:pt idx="89">
                  <c:v>23.149</c:v>
                </c:pt>
                <c:pt idx="90">
                  <c:v>23.13100000000006</c:v>
                </c:pt>
                <c:pt idx="91">
                  <c:v>23.007</c:v>
                </c:pt>
                <c:pt idx="92">
                  <c:v>22.92899999999993</c:v>
                </c:pt>
                <c:pt idx="93">
                  <c:v>22.92199999999999</c:v>
                </c:pt>
                <c:pt idx="94">
                  <c:v>22.48099999999998</c:v>
                </c:pt>
                <c:pt idx="95">
                  <c:v>22.47299999999993</c:v>
                </c:pt>
                <c:pt idx="96">
                  <c:v>22.593</c:v>
                </c:pt>
                <c:pt idx="97">
                  <c:v>20.855</c:v>
                </c:pt>
                <c:pt idx="98">
                  <c:v>20.64399999999999</c:v>
                </c:pt>
                <c:pt idx="99">
                  <c:v>20.399</c:v>
                </c:pt>
                <c:pt idx="100">
                  <c:v>20.075</c:v>
                </c:pt>
                <c:pt idx="101">
                  <c:v>19.86199999999999</c:v>
                </c:pt>
                <c:pt idx="102">
                  <c:v>19.70799999999999</c:v>
                </c:pt>
                <c:pt idx="103">
                  <c:v>19.623</c:v>
                </c:pt>
                <c:pt idx="104">
                  <c:v>19.67599999999999</c:v>
                </c:pt>
                <c:pt idx="105">
                  <c:v>19.773</c:v>
                </c:pt>
                <c:pt idx="106">
                  <c:v>19.90799999999999</c:v>
                </c:pt>
                <c:pt idx="107">
                  <c:v>20.03100000000001</c:v>
                </c:pt>
                <c:pt idx="108">
                  <c:v>20.184</c:v>
                </c:pt>
                <c:pt idx="109">
                  <c:v>20.30700000000001</c:v>
                </c:pt>
                <c:pt idx="110">
                  <c:v>20.435</c:v>
                </c:pt>
                <c:pt idx="111">
                  <c:v>20.521</c:v>
                </c:pt>
              </c:numCache>
            </c:numRef>
          </c:yVal>
          <c:smooth val="1"/>
        </c:ser>
        <c:axId val="1078749032"/>
        <c:axId val="849550024"/>
      </c:scatterChart>
      <c:valAx>
        <c:axId val="1078749032"/>
        <c:scaling>
          <c:orientation val="minMax"/>
        </c:scaling>
        <c:axPos val="b"/>
        <c:numFmt formatCode="General" sourceLinked="0"/>
        <c:majorTickMark val="in"/>
        <c:tickLblPos val="nextTo"/>
        <c:crossAx val="849550024"/>
        <c:crosses val="autoZero"/>
        <c:crossBetween val="midCat"/>
      </c:valAx>
      <c:valAx>
        <c:axId val="849550024"/>
        <c:scaling>
          <c:orientation val="minMax"/>
        </c:scaling>
        <c:axPos val="l"/>
        <c:numFmt formatCode="General" sourceLinked="0"/>
        <c:majorTickMark val="in"/>
        <c:tickLblPos val="nextTo"/>
        <c:crossAx val="1078749032"/>
        <c:crosses val="autoZero"/>
        <c:crossBetween val="midCat"/>
      </c:valAx>
      <c:spPr>
        <a:ln>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955062473127749"/>
          <c:y val="0.102977837123616"/>
          <c:w val="0.86839234004859"/>
          <c:h val="0.860583851278796"/>
        </c:manualLayout>
      </c:layout>
      <c:scatterChart>
        <c:scatterStyle val="smoothMarker"/>
        <c:ser>
          <c:idx val="0"/>
          <c:order val="0"/>
          <c:spPr>
            <a:ln>
              <a:solidFill>
                <a:schemeClr val="accent2">
                  <a:lumMod val="50000"/>
                </a:schemeClr>
              </a:solidFill>
            </a:ln>
          </c:spPr>
          <c:marker>
            <c:symbol val="none"/>
          </c:marker>
          <c:xVal>
            <c:numRef>
              <c:f>pd!$A$1:$A$112</c:f>
              <c:numCache>
                <c:formatCode>0.00E+00</c:formatCode>
                <c:ptCount val="112"/>
                <c:pt idx="0">
                  <c:v>0.0</c:v>
                </c:pt>
                <c:pt idx="1">
                  <c:v>-0.16667</c:v>
                </c:pt>
                <c:pt idx="2">
                  <c:v>-0.333330000000001</c:v>
                </c:pt>
                <c:pt idx="3">
                  <c:v>-0.5</c:v>
                </c:pt>
                <c:pt idx="4">
                  <c:v>-0.666670000000003</c:v>
                </c:pt>
                <c:pt idx="5">
                  <c:v>-0.83333</c:v>
                </c:pt>
                <c:pt idx="6">
                  <c:v>-1.0</c:v>
                </c:pt>
                <c:pt idx="7">
                  <c:v>-1.1667</c:v>
                </c:pt>
                <c:pt idx="8">
                  <c:v>-1.333299999999997</c:v>
                </c:pt>
                <c:pt idx="9">
                  <c:v>-1.5</c:v>
                </c:pt>
                <c:pt idx="10">
                  <c:v>-1.6667</c:v>
                </c:pt>
                <c:pt idx="11">
                  <c:v>-2.083300000000001</c:v>
                </c:pt>
                <c:pt idx="12">
                  <c:v>-2.5</c:v>
                </c:pt>
                <c:pt idx="13">
                  <c:v>-2.916699999999992</c:v>
                </c:pt>
                <c:pt idx="14">
                  <c:v>-3.333299999999998</c:v>
                </c:pt>
                <c:pt idx="15">
                  <c:v>-3.75</c:v>
                </c:pt>
                <c:pt idx="16">
                  <c:v>-4.1667</c:v>
                </c:pt>
                <c:pt idx="17">
                  <c:v>-4.5833</c:v>
                </c:pt>
                <c:pt idx="18">
                  <c:v>-5.0</c:v>
                </c:pt>
                <c:pt idx="19">
                  <c:v>-5.416700000000001</c:v>
                </c:pt>
                <c:pt idx="20">
                  <c:v>-5.8333</c:v>
                </c:pt>
                <c:pt idx="21">
                  <c:v>-6.25</c:v>
                </c:pt>
                <c:pt idx="22">
                  <c:v>-6.6667</c:v>
                </c:pt>
                <c:pt idx="23">
                  <c:v>-7.0833</c:v>
                </c:pt>
                <c:pt idx="24">
                  <c:v>-7.5</c:v>
                </c:pt>
                <c:pt idx="25">
                  <c:v>-7.916700000000001</c:v>
                </c:pt>
                <c:pt idx="26">
                  <c:v>-8.333300000000001</c:v>
                </c:pt>
                <c:pt idx="27">
                  <c:v>-8.75</c:v>
                </c:pt>
                <c:pt idx="28">
                  <c:v>-9.1667</c:v>
                </c:pt>
                <c:pt idx="29">
                  <c:v>-9.583300000000001</c:v>
                </c:pt>
                <c:pt idx="30">
                  <c:v>-10.0</c:v>
                </c:pt>
                <c:pt idx="31">
                  <c:v>-9.991700000000001</c:v>
                </c:pt>
                <c:pt idx="32">
                  <c:v>-9.983300000000001</c:v>
                </c:pt>
                <c:pt idx="33">
                  <c:v>-9.975000000000006</c:v>
                </c:pt>
                <c:pt idx="34">
                  <c:v>-9.966700000000004</c:v>
                </c:pt>
                <c:pt idx="35">
                  <c:v>-9.958400000000002</c:v>
                </c:pt>
                <c:pt idx="36">
                  <c:v>-9.950000000000002</c:v>
                </c:pt>
                <c:pt idx="37">
                  <c:v>-9.941700000000001</c:v>
                </c:pt>
                <c:pt idx="38">
                  <c:v>-9.9334</c:v>
                </c:pt>
                <c:pt idx="39">
                  <c:v>-9.9251</c:v>
                </c:pt>
                <c:pt idx="40">
                  <c:v>-9.9167</c:v>
                </c:pt>
                <c:pt idx="41">
                  <c:v>-9.8335</c:v>
                </c:pt>
                <c:pt idx="42">
                  <c:v>-9.750200000000001</c:v>
                </c:pt>
                <c:pt idx="43">
                  <c:v>-9.6669</c:v>
                </c:pt>
                <c:pt idx="44">
                  <c:v>-9.5837</c:v>
                </c:pt>
                <c:pt idx="45">
                  <c:v>-9.5004</c:v>
                </c:pt>
                <c:pt idx="46">
                  <c:v>-9.417200000000001</c:v>
                </c:pt>
                <c:pt idx="47">
                  <c:v>-9.333900000000003</c:v>
                </c:pt>
                <c:pt idx="48">
                  <c:v>-9.2506</c:v>
                </c:pt>
                <c:pt idx="49">
                  <c:v>-9.1674</c:v>
                </c:pt>
                <c:pt idx="50">
                  <c:v>-9.084100000000001</c:v>
                </c:pt>
                <c:pt idx="51">
                  <c:v>-9.000800000000003</c:v>
                </c:pt>
                <c:pt idx="52">
                  <c:v>-8.9176</c:v>
                </c:pt>
                <c:pt idx="53">
                  <c:v>-8.834300000000001</c:v>
                </c:pt>
                <c:pt idx="54">
                  <c:v>-8.751000000000001</c:v>
                </c:pt>
                <c:pt idx="55">
                  <c:v>-8.667800000000001</c:v>
                </c:pt>
                <c:pt idx="56">
                  <c:v>-8.5845</c:v>
                </c:pt>
                <c:pt idx="57">
                  <c:v>-8.501200000000001</c:v>
                </c:pt>
                <c:pt idx="58">
                  <c:v>-8.418000000000001</c:v>
                </c:pt>
                <c:pt idx="59">
                  <c:v>-8.334700000000001</c:v>
                </c:pt>
                <c:pt idx="60">
                  <c:v>-8.2515</c:v>
                </c:pt>
                <c:pt idx="61">
                  <c:v>-7.8351</c:v>
                </c:pt>
                <c:pt idx="62">
                  <c:v>-7.4188</c:v>
                </c:pt>
                <c:pt idx="63">
                  <c:v>-7.0025</c:v>
                </c:pt>
                <c:pt idx="64">
                  <c:v>-6.586200000000001</c:v>
                </c:pt>
                <c:pt idx="65">
                  <c:v>-6.169899999999997</c:v>
                </c:pt>
                <c:pt idx="66">
                  <c:v>-5.7535</c:v>
                </c:pt>
                <c:pt idx="67">
                  <c:v>-5.3372</c:v>
                </c:pt>
                <c:pt idx="68">
                  <c:v>-4.9209</c:v>
                </c:pt>
                <c:pt idx="69">
                  <c:v>-4.504599999999995</c:v>
                </c:pt>
                <c:pt idx="70">
                  <c:v>-4.0883</c:v>
                </c:pt>
                <c:pt idx="71">
                  <c:v>-3.671899999999998</c:v>
                </c:pt>
                <c:pt idx="72">
                  <c:v>-3.2556</c:v>
                </c:pt>
                <c:pt idx="73">
                  <c:v>-2.839299999999993</c:v>
                </c:pt>
                <c:pt idx="74">
                  <c:v>-2.423</c:v>
                </c:pt>
                <c:pt idx="75">
                  <c:v>-2.006699999999998</c:v>
                </c:pt>
                <c:pt idx="76">
                  <c:v>-1.5903</c:v>
                </c:pt>
                <c:pt idx="77">
                  <c:v>-1.173999999999997</c:v>
                </c:pt>
                <c:pt idx="78">
                  <c:v>-0.757700000000002</c:v>
                </c:pt>
                <c:pt idx="79">
                  <c:v>-0.341380000000001</c:v>
                </c:pt>
                <c:pt idx="80">
                  <c:v>0.0225</c:v>
                </c:pt>
                <c:pt idx="81">
                  <c:v>0.0725000000000001</c:v>
                </c:pt>
                <c:pt idx="82">
                  <c:v>0.1225</c:v>
                </c:pt>
                <c:pt idx="83">
                  <c:v>0.1725</c:v>
                </c:pt>
                <c:pt idx="84">
                  <c:v>0.2225</c:v>
                </c:pt>
                <c:pt idx="85">
                  <c:v>0.2725</c:v>
                </c:pt>
                <c:pt idx="86">
                  <c:v>0.322500000000001</c:v>
                </c:pt>
                <c:pt idx="87">
                  <c:v>0.372500000000001</c:v>
                </c:pt>
                <c:pt idx="88">
                  <c:v>0.4225</c:v>
                </c:pt>
                <c:pt idx="89">
                  <c:v>0.4725</c:v>
                </c:pt>
                <c:pt idx="90">
                  <c:v>0.5225</c:v>
                </c:pt>
                <c:pt idx="91">
                  <c:v>0.5725</c:v>
                </c:pt>
                <c:pt idx="92">
                  <c:v>0.6225</c:v>
                </c:pt>
                <c:pt idx="93">
                  <c:v>0.672500000000001</c:v>
                </c:pt>
                <c:pt idx="94">
                  <c:v>0.7225</c:v>
                </c:pt>
                <c:pt idx="95">
                  <c:v>0.7725</c:v>
                </c:pt>
                <c:pt idx="96">
                  <c:v>0.8225</c:v>
                </c:pt>
                <c:pt idx="97">
                  <c:v>0.8725</c:v>
                </c:pt>
                <c:pt idx="98">
                  <c:v>0.9225</c:v>
                </c:pt>
                <c:pt idx="99">
                  <c:v>0.9725</c:v>
                </c:pt>
                <c:pt idx="100">
                  <c:v>1.0225</c:v>
                </c:pt>
                <c:pt idx="101">
                  <c:v>1.0725</c:v>
                </c:pt>
                <c:pt idx="102">
                  <c:v>1.1225</c:v>
                </c:pt>
                <c:pt idx="103">
                  <c:v>1.1725</c:v>
                </c:pt>
                <c:pt idx="104">
                  <c:v>1.222499999999997</c:v>
                </c:pt>
                <c:pt idx="105">
                  <c:v>1.2725</c:v>
                </c:pt>
                <c:pt idx="106">
                  <c:v>1.3225</c:v>
                </c:pt>
                <c:pt idx="107">
                  <c:v>1.3725</c:v>
                </c:pt>
                <c:pt idx="108">
                  <c:v>1.422499999999997</c:v>
                </c:pt>
                <c:pt idx="109">
                  <c:v>1.472499999999997</c:v>
                </c:pt>
                <c:pt idx="110">
                  <c:v>1.5225</c:v>
                </c:pt>
                <c:pt idx="111">
                  <c:v>1.5725</c:v>
                </c:pt>
              </c:numCache>
            </c:numRef>
          </c:xVal>
          <c:yVal>
            <c:numRef>
              <c:f>pd!$B$1:$B$112</c:f>
              <c:numCache>
                <c:formatCode>0.00E+00</c:formatCode>
                <c:ptCount val="112"/>
                <c:pt idx="0">
                  <c:v>0.0957770000000002</c:v>
                </c:pt>
                <c:pt idx="1">
                  <c:v>-9.7888</c:v>
                </c:pt>
                <c:pt idx="2">
                  <c:v>-27.852</c:v>
                </c:pt>
                <c:pt idx="3">
                  <c:v>-51.24200000000001</c:v>
                </c:pt>
                <c:pt idx="4">
                  <c:v>-78.12799999999998</c:v>
                </c:pt>
                <c:pt idx="5">
                  <c:v>-104.33</c:v>
                </c:pt>
                <c:pt idx="6">
                  <c:v>-19.32700000000002</c:v>
                </c:pt>
                <c:pt idx="7">
                  <c:v>-19.187</c:v>
                </c:pt>
                <c:pt idx="8">
                  <c:v>-23.08599999999993</c:v>
                </c:pt>
                <c:pt idx="9">
                  <c:v>-28.68</c:v>
                </c:pt>
                <c:pt idx="10">
                  <c:v>-35.56500000000001</c:v>
                </c:pt>
                <c:pt idx="11">
                  <c:v>-61.94600000000001</c:v>
                </c:pt>
                <c:pt idx="12">
                  <c:v>-87.13899999999998</c:v>
                </c:pt>
                <c:pt idx="13">
                  <c:v>-117.29</c:v>
                </c:pt>
                <c:pt idx="14">
                  <c:v>-149.36</c:v>
                </c:pt>
                <c:pt idx="15">
                  <c:v>-184.0</c:v>
                </c:pt>
                <c:pt idx="16">
                  <c:v>-219.4</c:v>
                </c:pt>
                <c:pt idx="17">
                  <c:v>-256.6600000000002</c:v>
                </c:pt>
                <c:pt idx="18">
                  <c:v>-295.13</c:v>
                </c:pt>
                <c:pt idx="19">
                  <c:v>-334.989999999999</c:v>
                </c:pt>
                <c:pt idx="20">
                  <c:v>-376.58</c:v>
                </c:pt>
                <c:pt idx="21">
                  <c:v>-420.08</c:v>
                </c:pt>
                <c:pt idx="22">
                  <c:v>-464.989999999999</c:v>
                </c:pt>
                <c:pt idx="23">
                  <c:v>-511.87</c:v>
                </c:pt>
                <c:pt idx="24">
                  <c:v>-560.8099999999994</c:v>
                </c:pt>
                <c:pt idx="25">
                  <c:v>-611.8099999999994</c:v>
                </c:pt>
                <c:pt idx="26">
                  <c:v>-664.92</c:v>
                </c:pt>
                <c:pt idx="27">
                  <c:v>-720.49</c:v>
                </c:pt>
                <c:pt idx="28">
                  <c:v>-778.49</c:v>
                </c:pt>
                <c:pt idx="29">
                  <c:v>-839.41</c:v>
                </c:pt>
                <c:pt idx="30">
                  <c:v>-903.16</c:v>
                </c:pt>
                <c:pt idx="31">
                  <c:v>-874.04</c:v>
                </c:pt>
                <c:pt idx="32">
                  <c:v>-872.08</c:v>
                </c:pt>
                <c:pt idx="33">
                  <c:v>-870.02</c:v>
                </c:pt>
                <c:pt idx="34">
                  <c:v>-868.01</c:v>
                </c:pt>
                <c:pt idx="35">
                  <c:v>-866.0</c:v>
                </c:pt>
                <c:pt idx="36">
                  <c:v>-864.0</c:v>
                </c:pt>
                <c:pt idx="37">
                  <c:v>-862.0</c:v>
                </c:pt>
                <c:pt idx="38">
                  <c:v>-860.0</c:v>
                </c:pt>
                <c:pt idx="39">
                  <c:v>-858.0</c:v>
                </c:pt>
                <c:pt idx="40">
                  <c:v>-856.01</c:v>
                </c:pt>
                <c:pt idx="41">
                  <c:v>-830.19</c:v>
                </c:pt>
                <c:pt idx="42">
                  <c:v>-810.53</c:v>
                </c:pt>
                <c:pt idx="43">
                  <c:v>-791.1800000000005</c:v>
                </c:pt>
                <c:pt idx="44">
                  <c:v>-772.13</c:v>
                </c:pt>
                <c:pt idx="45">
                  <c:v>-753.4</c:v>
                </c:pt>
                <c:pt idx="46">
                  <c:v>-734.98</c:v>
                </c:pt>
                <c:pt idx="47">
                  <c:v>-716.87</c:v>
                </c:pt>
                <c:pt idx="48">
                  <c:v>-698.91</c:v>
                </c:pt>
                <c:pt idx="49">
                  <c:v>-681.24</c:v>
                </c:pt>
                <c:pt idx="50">
                  <c:v>-663.7800000000005</c:v>
                </c:pt>
                <c:pt idx="51">
                  <c:v>-646.66</c:v>
                </c:pt>
                <c:pt idx="52">
                  <c:v>-629.7900000000005</c:v>
                </c:pt>
                <c:pt idx="53">
                  <c:v>-613.21</c:v>
                </c:pt>
                <c:pt idx="54">
                  <c:v>-596.87</c:v>
                </c:pt>
                <c:pt idx="55">
                  <c:v>-580.8099999999994</c:v>
                </c:pt>
                <c:pt idx="56">
                  <c:v>-564.98</c:v>
                </c:pt>
                <c:pt idx="57">
                  <c:v>-549.47</c:v>
                </c:pt>
                <c:pt idx="58">
                  <c:v>-534.2</c:v>
                </c:pt>
                <c:pt idx="59">
                  <c:v>-519.0499999999994</c:v>
                </c:pt>
                <c:pt idx="60">
                  <c:v>-504.2</c:v>
                </c:pt>
                <c:pt idx="61">
                  <c:v>-412.82</c:v>
                </c:pt>
                <c:pt idx="62">
                  <c:v>-347.66</c:v>
                </c:pt>
                <c:pt idx="63">
                  <c:v>-288.0</c:v>
                </c:pt>
                <c:pt idx="64">
                  <c:v>-233.43</c:v>
                </c:pt>
                <c:pt idx="65">
                  <c:v>-183.42</c:v>
                </c:pt>
                <c:pt idx="66">
                  <c:v>-138.05</c:v>
                </c:pt>
                <c:pt idx="67">
                  <c:v>-98.442</c:v>
                </c:pt>
                <c:pt idx="68">
                  <c:v>-64.67499999999998</c:v>
                </c:pt>
                <c:pt idx="69">
                  <c:v>-37.09</c:v>
                </c:pt>
                <c:pt idx="70">
                  <c:v>-15.901</c:v>
                </c:pt>
                <c:pt idx="71">
                  <c:v>0.737830000000001</c:v>
                </c:pt>
                <c:pt idx="72">
                  <c:v>14.28</c:v>
                </c:pt>
                <c:pt idx="73">
                  <c:v>24.51300000000002</c:v>
                </c:pt>
                <c:pt idx="74">
                  <c:v>31.13400000000006</c:v>
                </c:pt>
                <c:pt idx="75">
                  <c:v>35.90900000000001</c:v>
                </c:pt>
                <c:pt idx="76">
                  <c:v>34.934</c:v>
                </c:pt>
                <c:pt idx="77">
                  <c:v>34.931</c:v>
                </c:pt>
                <c:pt idx="78">
                  <c:v>33.161</c:v>
                </c:pt>
                <c:pt idx="79">
                  <c:v>32.47300000000001</c:v>
                </c:pt>
                <c:pt idx="80">
                  <c:v>30.83100000000003</c:v>
                </c:pt>
                <c:pt idx="81">
                  <c:v>28.206</c:v>
                </c:pt>
                <c:pt idx="82">
                  <c:v>26.241</c:v>
                </c:pt>
                <c:pt idx="83">
                  <c:v>25.45</c:v>
                </c:pt>
                <c:pt idx="84">
                  <c:v>24.97599999999994</c:v>
                </c:pt>
                <c:pt idx="85">
                  <c:v>24.591</c:v>
                </c:pt>
                <c:pt idx="86">
                  <c:v>24.238</c:v>
                </c:pt>
                <c:pt idx="87">
                  <c:v>23.65300000000001</c:v>
                </c:pt>
                <c:pt idx="88">
                  <c:v>23.29299999999998</c:v>
                </c:pt>
                <c:pt idx="89">
                  <c:v>23.149</c:v>
                </c:pt>
                <c:pt idx="90">
                  <c:v>23.13100000000006</c:v>
                </c:pt>
                <c:pt idx="91">
                  <c:v>23.007</c:v>
                </c:pt>
                <c:pt idx="92">
                  <c:v>22.92899999999993</c:v>
                </c:pt>
                <c:pt idx="93">
                  <c:v>22.92199999999999</c:v>
                </c:pt>
                <c:pt idx="94">
                  <c:v>22.48099999999998</c:v>
                </c:pt>
                <c:pt idx="95">
                  <c:v>22.47299999999993</c:v>
                </c:pt>
                <c:pt idx="96">
                  <c:v>22.593</c:v>
                </c:pt>
                <c:pt idx="97">
                  <c:v>20.855</c:v>
                </c:pt>
                <c:pt idx="98">
                  <c:v>20.64399999999999</c:v>
                </c:pt>
                <c:pt idx="99">
                  <c:v>20.399</c:v>
                </c:pt>
                <c:pt idx="100">
                  <c:v>20.075</c:v>
                </c:pt>
                <c:pt idx="101">
                  <c:v>19.86199999999999</c:v>
                </c:pt>
                <c:pt idx="102">
                  <c:v>19.70799999999999</c:v>
                </c:pt>
                <c:pt idx="103">
                  <c:v>19.623</c:v>
                </c:pt>
                <c:pt idx="104">
                  <c:v>19.67599999999999</c:v>
                </c:pt>
                <c:pt idx="105">
                  <c:v>19.773</c:v>
                </c:pt>
                <c:pt idx="106">
                  <c:v>19.90799999999999</c:v>
                </c:pt>
                <c:pt idx="107">
                  <c:v>20.03100000000001</c:v>
                </c:pt>
                <c:pt idx="108">
                  <c:v>20.184</c:v>
                </c:pt>
                <c:pt idx="109">
                  <c:v>20.30700000000001</c:v>
                </c:pt>
                <c:pt idx="110">
                  <c:v>20.435</c:v>
                </c:pt>
                <c:pt idx="111">
                  <c:v>20.521</c:v>
                </c:pt>
              </c:numCache>
            </c:numRef>
          </c:yVal>
          <c:smooth val="1"/>
        </c:ser>
        <c:axId val="719295704"/>
        <c:axId val="719291448"/>
      </c:scatterChart>
      <c:valAx>
        <c:axId val="719295704"/>
        <c:scaling>
          <c:orientation val="minMax"/>
        </c:scaling>
        <c:axPos val="b"/>
        <c:numFmt formatCode="General" sourceLinked="0"/>
        <c:majorTickMark val="in"/>
        <c:tickLblPos val="nextTo"/>
        <c:crossAx val="719291448"/>
        <c:crosses val="autoZero"/>
        <c:crossBetween val="midCat"/>
      </c:valAx>
      <c:valAx>
        <c:axId val="719291448"/>
        <c:scaling>
          <c:orientation val="minMax"/>
        </c:scaling>
        <c:axPos val="l"/>
        <c:numFmt formatCode="General" sourceLinked="0"/>
        <c:majorTickMark val="in"/>
        <c:tickLblPos val="nextTo"/>
        <c:crossAx val="719295704"/>
        <c:crosses val="autoZero"/>
        <c:crossBetween val="midCat"/>
      </c:valAx>
      <c:spPr>
        <a:ln>
          <a:noFill/>
        </a:ln>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2416E8B-404A-4A03-A5E4-87BA60B22216}" type="datetimeFigureOut">
              <a:rPr lang="en-US" smtClean="0"/>
              <a:pPr/>
              <a:t>10/29/10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13F456A-B3A8-46FA-83CB-17438F01B5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C016AE2-29A7-4C63-8669-CBE6989C5B1E}" type="datetimeFigureOut">
              <a:rPr lang="en-US" smtClean="0"/>
              <a:pPr/>
              <a:t>10/29/10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C6B194D-A1F3-4B13-BB24-4B67CE13F1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6B194D-A1F3-4B13-BB24-4B67CE13F14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Text Box 3"/>
          <p:cNvSpPr txBox="1">
            <a:spLocks noGrp="1" noChangeArrowheads="1"/>
          </p:cNvSpPr>
          <p:nvPr>
            <p:ph type="body" idx="1"/>
          </p:nvPr>
        </p:nvSpPr>
        <p:spPr>
          <a:noFill/>
          <a:ln/>
        </p:spPr>
        <p:txBody>
          <a:bodyPr/>
          <a:lstStyle/>
          <a:p>
            <a:r>
              <a:rPr lang="en-US" smtClean="0"/>
              <a:t>Dissolution predictions for blends B3 (9% Mic.Acetaminophen + 45% Avicel 102 + 45% Pharmatose + 1% MgSt) and B6 (9% Mic.Acetaminophen + 44% Avicel 102 + 44% Pharmatose + 1% MgSt + 1% Cab-O-Sil + 1% Talc) Modeling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18C3F-4C5D-45C0-A26B-3BDB6391C4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DC13D2-53CF-4341-B12C-AD6C7691B6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65F94-69B1-442B-89C6-BDBFEC94A5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C50748-5424-44C6-86A0-867EC95E610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3AACDE-A73B-48C9-AC00-464E7F901A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562C13-4511-424E-9D3B-C53C0DBC21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0FAEC6-6A5D-4A04-86A8-6205612DA0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A4F721-758F-48E4-98FA-E136D40CFD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271985-63FC-4661-BAC0-A56078A1AD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6B8DA7-D4FB-48E9-8BF3-D13DA173E2F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3A2A6C-74B3-4D57-BDA9-518E7A2373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F79886-F6C0-40A8-8756-57921009880B}" type="slidenum">
              <a:rPr lang="en-US"/>
              <a:pPr/>
              <a:t>‹#›</a:t>
            </a:fld>
            <a:endParaRPr lang="en-US"/>
          </a:p>
        </p:txBody>
      </p:sp>
      <p:sp>
        <p:nvSpPr>
          <p:cNvPr id="7" name="TextBox 6"/>
          <p:cNvSpPr txBox="1"/>
          <p:nvPr userDrawn="1"/>
        </p:nvSpPr>
        <p:spPr>
          <a:xfrm rot="19606187">
            <a:off x="544313" y="2749428"/>
            <a:ext cx="7818274" cy="2215991"/>
          </a:xfrm>
          <a:prstGeom prst="rect">
            <a:avLst/>
          </a:prstGeom>
          <a:noFill/>
        </p:spPr>
        <p:txBody>
          <a:bodyPr wrap="square" rtlCol="0">
            <a:spAutoFit/>
          </a:bodyPr>
          <a:lstStyle/>
          <a:p>
            <a:pPr algn="ctr"/>
            <a:r>
              <a:rPr lang="en-US" sz="13800" dirty="0" smtClean="0">
                <a:solidFill>
                  <a:schemeClr val="accent3">
                    <a:lumMod val="95000"/>
                  </a:schemeClr>
                </a:solidFill>
              </a:rPr>
              <a:t>DRAFT</a:t>
            </a:r>
            <a:endParaRPr lang="en-US" sz="8800" dirty="0">
              <a:solidFill>
                <a:schemeClr val="accent3">
                  <a:lumMod val="9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5.png"/><Relationship Id="rId1" Type="http://schemas.openxmlformats.org/officeDocument/2006/relationships/video" Target="file:///\\localhost\Users\cuitino\Documents\AC-Folders\Research\Presentations\Conferences\ASME\ASME2009\New_loose_2c.avi" TargetMode="Externa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 Id="rId3"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video" Target="file:///C:\aiche07\part_rearr.avi" TargetMode="Externa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wmf"/><Relationship Id="rId3" Type="http://schemas.openxmlformats.org/officeDocument/2006/relationships/image" Target="../media/image5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emf"/><Relationship Id="rId3" Type="http://schemas.openxmlformats.org/officeDocument/2006/relationships/image" Target="../media/image57.wmf"/></Relationships>
</file>

<file path=ppt/slides/_rels/slide17.x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emf"/><Relationship Id="rId1" Type="http://schemas.openxmlformats.org/officeDocument/2006/relationships/slideLayout" Target="../slideLayouts/slideLayout6.xml"/><Relationship Id="rId2" Type="http://schemas.openxmlformats.org/officeDocument/2006/relationships/image" Target="../media/image58.w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0.png"/><Relationship Id="rId5" Type="http://schemas.openxmlformats.org/officeDocument/2006/relationships/image" Target="../media/image16.wmf"/><Relationship Id="rId6" Type="http://schemas.openxmlformats.org/officeDocument/2006/relationships/image" Target="../media/image15.png"/><Relationship Id="rId7"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2.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jpeg"/><Relationship Id="rId13" Type="http://schemas.openxmlformats.org/officeDocument/2006/relationships/image" Target="../media/image10.png"/><Relationship Id="rId14"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pn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tags" Target="../tags/tag1.xml"/><Relationship Id="rId2"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video" Target="file:///\\localhost\Users\cuitino\Documents\AC-Folders\Research\Presentations\Conferences\ASME\ASME2009\ct-1.wmv" TargetMode="Externa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png"/><Relationship Id="rId1" Type="http://schemas.openxmlformats.org/officeDocument/2006/relationships/video" Target="file:///C:\Documents%20and%20Settings\amc\My%20Documents\AC-Folders\ERC\Documents\2009\compression01.wmv" TargetMode="Externa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oleObject" Target="../embeddings/Microsoft_Excel_97_-_2004_Worksheet1.xls"/><Relationship Id="rId5" Type="http://schemas.openxmlformats.org/officeDocument/2006/relationships/oleObject" Target="../embeddings/Microsoft_Excel_97_-_2004_Worksheet2.xls"/><Relationship Id="rId6" Type="http://schemas.openxmlformats.org/officeDocument/2006/relationships/image" Target="../media/image30.wmf"/><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2.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41.emf"/><Relationship Id="rId1" Type="http://schemas.openxmlformats.org/officeDocument/2006/relationships/video" Target="file:///\\localhost\Users\cuitino\Documents\AC-Folders\Research\Presentations\Conferences\ASME\ASME2009\Level_test_surface.avi" TargetMode="Externa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video" Target="file:///\\localhost\Users\cuitino\Documents\AC-Folders\Research\Presentations\Conferences\ASME\ASME2009\New_closed.avi" TargetMode="Externa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Calibri" pitchFamily="34" charset="0"/>
                <a:cs typeface="Calibri" pitchFamily="34" charset="0"/>
              </a:rPr>
              <a:t>INFLUENCE OF PHYSICS OF TABLET COMPRESSION</a:t>
            </a:r>
            <a:br>
              <a:rPr lang="en-US" b="1" dirty="0" smtClean="0">
                <a:latin typeface="Calibri" pitchFamily="34" charset="0"/>
                <a:cs typeface="Calibri" pitchFamily="34" charset="0"/>
              </a:rPr>
            </a:br>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b="1" dirty="0" smtClean="0">
                <a:latin typeface="Calibri" pitchFamily="34" charset="0"/>
                <a:cs typeface="Calibri" pitchFamily="34" charset="0"/>
              </a:rPr>
              <a:t>Small-Scale </a:t>
            </a:r>
            <a:br>
              <a:rPr lang="en-US" b="1"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5" name="Subtitle 4"/>
          <p:cNvSpPr>
            <a:spLocks noGrp="1"/>
          </p:cNvSpPr>
          <p:nvPr>
            <p:ph type="subTitle" idx="1"/>
          </p:nvPr>
        </p:nvSpPr>
        <p:spPr>
          <a:xfrm>
            <a:off x="1362547" y="4085376"/>
            <a:ext cx="6400800" cy="1446291"/>
          </a:xfrm>
        </p:spPr>
        <p:txBody>
          <a:bodyPr/>
          <a:lstStyle/>
          <a:p>
            <a:r>
              <a:rPr lang="en-US" dirty="0" smtClean="0">
                <a:latin typeface="Calibri" pitchFamily="34" charset="0"/>
                <a:cs typeface="Calibri" pitchFamily="34" charset="0"/>
              </a:rPr>
              <a:t>Presenter: Alberto Cuitino</a:t>
            </a:r>
          </a:p>
          <a:p>
            <a:r>
              <a:rPr lang="en-US" smtClean="0">
                <a:latin typeface="Calibri" pitchFamily="34" charset="0"/>
                <a:cs typeface="Calibri" pitchFamily="34" charset="0"/>
              </a:rPr>
              <a:t>November</a:t>
            </a:r>
            <a:r>
              <a:rPr lang="en-US" smtClean="0">
                <a:latin typeface="Calibri" pitchFamily="34" charset="0"/>
                <a:cs typeface="Calibri" pitchFamily="34" charset="0"/>
              </a:rPr>
              <a:t> </a:t>
            </a:r>
            <a:r>
              <a:rPr lang="en-US" smtClean="0">
                <a:latin typeface="Calibri" pitchFamily="34" charset="0"/>
                <a:cs typeface="Calibri" pitchFamily="34" charset="0"/>
              </a:rPr>
              <a:t>3</a:t>
            </a:r>
            <a:r>
              <a:rPr lang="en-US" baseline="30000" smtClean="0">
                <a:latin typeface="Calibri" pitchFamily="34" charset="0"/>
                <a:cs typeface="Calibri" pitchFamily="34" charset="0"/>
              </a:rPr>
              <a:t>rd</a:t>
            </a:r>
            <a:r>
              <a:rPr lang="en-US" smtClean="0">
                <a:latin typeface="Calibri" pitchFamily="34" charset="0"/>
                <a:cs typeface="Calibri" pitchFamily="34" charset="0"/>
              </a:rPr>
              <a:t>, </a:t>
            </a:r>
            <a:r>
              <a:rPr lang="en-US" dirty="0" smtClean="0">
                <a:latin typeface="Calibri" pitchFamily="34" charset="0"/>
                <a:cs typeface="Calibri" pitchFamily="34" charset="0"/>
              </a:rPr>
              <a:t>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print"/>
          <a:srcRect/>
          <a:stretch>
            <a:fillRect/>
          </a:stretch>
        </p:blipFill>
        <p:spPr bwMode="auto">
          <a:xfrm>
            <a:off x="6850063" y="5772150"/>
            <a:ext cx="2085975" cy="833438"/>
          </a:xfrm>
          <a:prstGeom prst="rect">
            <a:avLst/>
          </a:prstGeom>
          <a:noFill/>
        </p:spPr>
      </p:pic>
      <p:sp>
        <p:nvSpPr>
          <p:cNvPr id="27655" name="Text Box 7"/>
          <p:cNvSpPr txBox="1">
            <a:spLocks noChangeArrowheads="1"/>
          </p:cNvSpPr>
          <p:nvPr/>
        </p:nvSpPr>
        <p:spPr bwMode="auto">
          <a:xfrm>
            <a:off x="429271" y="1897299"/>
            <a:ext cx="3255490" cy="1200329"/>
          </a:xfrm>
          <a:prstGeom prst="rect">
            <a:avLst/>
          </a:prstGeom>
          <a:noFill/>
          <a:ln w="9525">
            <a:noFill/>
            <a:miter lim="800000"/>
            <a:headEnd/>
            <a:tailEnd/>
          </a:ln>
          <a:effectLst/>
        </p:spPr>
        <p:txBody>
          <a:bodyPr wrap="square">
            <a:spAutoFit/>
          </a:bodyPr>
          <a:lstStyle/>
          <a:p>
            <a:pPr marL="342900" indent="-342900">
              <a:buFontTx/>
              <a:buChar char="•"/>
            </a:pPr>
            <a:r>
              <a:rPr lang="en-US" dirty="0" smtClean="0">
                <a:latin typeface="Calibri" pitchFamily="34" charset="0"/>
                <a:cs typeface="Calibri" pitchFamily="34" charset="0"/>
              </a:rPr>
              <a:t>Individual </a:t>
            </a:r>
            <a:r>
              <a:rPr lang="en-US" dirty="0">
                <a:latin typeface="Calibri" pitchFamily="34" charset="0"/>
                <a:cs typeface="Calibri" pitchFamily="34" charset="0"/>
              </a:rPr>
              <a:t>particles are dropped from the top of the container,   falling until they reach a stable position</a:t>
            </a:r>
            <a:r>
              <a:rPr lang="en-US" dirty="0" smtClean="0">
                <a:latin typeface="Calibri" pitchFamily="34" charset="0"/>
                <a:cs typeface="Calibri" pitchFamily="34" charset="0"/>
              </a:rPr>
              <a:t>.</a:t>
            </a:r>
          </a:p>
        </p:txBody>
      </p:sp>
      <p:pic>
        <p:nvPicPr>
          <p:cNvPr id="26" name="New_loose_2c.avi">
            <a:hlinkClick r:id="" action="ppaction://media"/>
          </p:cNvPr>
          <p:cNvPicPr/>
          <p:nvPr>
            <a:videoFile r:link="rId1"/>
          </p:nvPr>
        </p:nvPicPr>
        <p:blipFill>
          <a:blip r:embed="rId4" cstate="print"/>
          <a:stretch>
            <a:fillRect/>
          </a:stretch>
        </p:blipFill>
        <p:spPr>
          <a:xfrm>
            <a:off x="3827463" y="1651534"/>
            <a:ext cx="5063378" cy="4572000"/>
          </a:xfrm>
          <a:prstGeom prst="rect">
            <a:avLst/>
          </a:prstGeom>
        </p:spPr>
      </p:pic>
      <p:sp>
        <p:nvSpPr>
          <p:cNvPr id="27" name="Rectangle 26"/>
          <p:cNvSpPr/>
          <p:nvPr/>
        </p:nvSpPr>
        <p:spPr>
          <a:xfrm>
            <a:off x="419100" y="3605920"/>
            <a:ext cx="3251200" cy="1200329"/>
          </a:xfrm>
          <a:prstGeom prst="rect">
            <a:avLst/>
          </a:prstGeom>
        </p:spPr>
        <p:txBody>
          <a:bodyPr wrap="square">
            <a:spAutoFit/>
          </a:bodyPr>
          <a:lstStyle/>
          <a:p>
            <a:pPr marL="342900" indent="-342900">
              <a:buFontTx/>
              <a:buChar char="•"/>
            </a:pPr>
            <a:r>
              <a:rPr lang="en-US" dirty="0" smtClean="0">
                <a:latin typeface="Calibri" pitchFamily="34" charset="0"/>
                <a:cs typeface="Calibri" pitchFamily="34" charset="0"/>
              </a:rPr>
              <a:t>Multiple powders can be considered with different size distributions and physical properties.</a:t>
            </a:r>
            <a:endParaRPr lang="en-US" dirty="0">
              <a:latin typeface="Calibri" pitchFamily="34" charset="0"/>
              <a:cs typeface="Calibri" pitchFamily="34" charset="0"/>
            </a:endParaRPr>
          </a:p>
        </p:txBody>
      </p:sp>
      <p:sp>
        <p:nvSpPr>
          <p:cNvPr id="12" name="Title 11"/>
          <p:cNvSpPr>
            <a:spLocks noGrp="1"/>
          </p:cNvSpPr>
          <p:nvPr>
            <p:ph type="title"/>
          </p:nvPr>
        </p:nvSpPr>
        <p:spPr/>
        <p:txBody>
          <a:bodyPr/>
          <a:lstStyle/>
          <a:p>
            <a:r>
              <a:rPr lang="en-US" dirty="0" err="1" smtClean="0">
                <a:latin typeface="Calibri" pitchFamily="34" charset="0"/>
                <a:cs typeface="Calibri" pitchFamily="34" charset="0"/>
              </a:rPr>
              <a:t>Multicomponents</a:t>
            </a:r>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6"/>
                                        </p:tgtEl>
                                      </p:cBhvr>
                                    </p:cmd>
                                  </p:childTnLst>
                                </p:cTn>
                              </p:par>
                            </p:childTnLst>
                          </p:cTn>
                        </p:par>
                      </p:childTnLst>
                    </p:cTn>
                  </p:par>
                </p:childTnLst>
              </p:cTn>
              <p:nextCondLst>
                <p:cond evt="onClick" delay="0">
                  <p:tgtEl>
                    <p:spTgt spid="26"/>
                  </p:tgtEl>
                </p:cond>
              </p:nextCondLst>
            </p:seq>
            <p:video>
              <p:cMediaNode>
                <p:cTn id="7" fill="hold" display="0">
                  <p:stCondLst>
                    <p:cond delay="indefinite"/>
                  </p:stCondLst>
                  <p:endCondLst>
                    <p:cond evt="onNext" delay="0">
                      <p:tgtEl>
                        <p:sldTgt/>
                      </p:tgtEl>
                    </p:cond>
                    <p:cond evt="onPrev" delay="0">
                      <p:tgtEl>
                        <p:sldTgt/>
                      </p:tgtEl>
                    </p:cond>
                  </p:endCondLst>
                </p:cTn>
                <p:tgtEl>
                  <p:spTgt spid="26"/>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411163" y="1444625"/>
            <a:ext cx="8343538" cy="923330"/>
          </a:xfrm>
          <a:prstGeom prst="rect">
            <a:avLst/>
          </a:prstGeom>
          <a:noFill/>
          <a:ln w="9525">
            <a:noFill/>
            <a:miter lim="800000"/>
            <a:headEnd/>
            <a:tailEnd/>
          </a:ln>
          <a:effectLst/>
        </p:spPr>
        <p:txBody>
          <a:bodyPr wrap="square">
            <a:spAutoFit/>
          </a:bodyPr>
          <a:lstStyle/>
          <a:p>
            <a:pPr marL="342900" indent="-342900">
              <a:buFontTx/>
              <a:buChar char="•"/>
            </a:pPr>
            <a:r>
              <a:rPr lang="en-US" dirty="0" smtClean="0">
                <a:latin typeface="Calibri" pitchFamily="34" charset="0"/>
                <a:cs typeface="Calibri" pitchFamily="34" charset="0"/>
              </a:rPr>
              <a:t>Particle </a:t>
            </a:r>
            <a:r>
              <a:rPr lang="en-US" dirty="0" err="1" smtClean="0">
                <a:latin typeface="Calibri" pitchFamily="34" charset="0"/>
                <a:cs typeface="Calibri" pitchFamily="34" charset="0"/>
              </a:rPr>
              <a:t>cohesivity</a:t>
            </a:r>
            <a:r>
              <a:rPr lang="en-US" dirty="0" smtClean="0">
                <a:latin typeface="Calibri" pitchFamily="34" charset="0"/>
                <a:cs typeface="Calibri" pitchFamily="34" charset="0"/>
              </a:rPr>
              <a:t> determines the stability of structures in the powder bed.</a:t>
            </a:r>
          </a:p>
          <a:p>
            <a:pPr marL="342900" indent="-342900">
              <a:buFontTx/>
              <a:buChar char="•"/>
            </a:pPr>
            <a:r>
              <a:rPr lang="en-US" dirty="0" smtClean="0">
                <a:latin typeface="Calibri" pitchFamily="34" charset="0"/>
                <a:cs typeface="Calibri" pitchFamily="34" charset="0"/>
              </a:rPr>
              <a:t>Cohesion is considered through the critical angle, at which a particle will start rolling.</a:t>
            </a:r>
            <a:endParaRPr lang="en-US" dirty="0">
              <a:latin typeface="Calibri" pitchFamily="34" charset="0"/>
              <a:cs typeface="Calibri" pitchFamily="34" charset="0"/>
            </a:endParaRPr>
          </a:p>
        </p:txBody>
      </p:sp>
      <p:pic>
        <p:nvPicPr>
          <p:cNvPr id="26" name="Picture 25" descr="initial_2cp.jpg"/>
          <p:cNvPicPr>
            <a:picLocks noChangeAspect="1"/>
          </p:cNvPicPr>
          <p:nvPr/>
        </p:nvPicPr>
        <p:blipFill>
          <a:blip r:embed="rId2" cstate="print"/>
          <a:stretch>
            <a:fillRect/>
          </a:stretch>
        </p:blipFill>
        <p:spPr>
          <a:xfrm>
            <a:off x="694786" y="2759075"/>
            <a:ext cx="3652112" cy="3297693"/>
          </a:xfrm>
          <a:prstGeom prst="rect">
            <a:avLst/>
          </a:prstGeom>
        </p:spPr>
      </p:pic>
      <p:pic>
        <p:nvPicPr>
          <p:cNvPr id="27" name="Picture 26" descr="loose_frame.jpg"/>
          <p:cNvPicPr>
            <a:picLocks noChangeAspect="1"/>
          </p:cNvPicPr>
          <p:nvPr/>
        </p:nvPicPr>
        <p:blipFill>
          <a:blip r:embed="rId3" cstate="print"/>
          <a:stretch>
            <a:fillRect/>
          </a:stretch>
        </p:blipFill>
        <p:spPr>
          <a:xfrm>
            <a:off x="4487864" y="2755900"/>
            <a:ext cx="3660256" cy="3305047"/>
          </a:xfrm>
          <a:prstGeom prst="rect">
            <a:avLst/>
          </a:prstGeom>
        </p:spPr>
      </p:pic>
      <p:sp>
        <p:nvSpPr>
          <p:cNvPr id="12" name="Title 11"/>
          <p:cNvSpPr>
            <a:spLocks noGrp="1"/>
          </p:cNvSpPr>
          <p:nvPr>
            <p:ph type="title"/>
          </p:nvPr>
        </p:nvSpPr>
        <p:spPr/>
        <p:txBody>
          <a:bodyPr/>
          <a:lstStyle/>
          <a:p>
            <a:r>
              <a:rPr lang="en-US" dirty="0" smtClean="0">
                <a:latin typeface="Calibri" pitchFamily="34" charset="0"/>
                <a:cs typeface="Calibri" pitchFamily="34" charset="0"/>
              </a:rPr>
              <a:t>Cohesion</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64" name="Picture 16"/>
          <p:cNvPicPr>
            <a:picLocks noChangeAspect="1" noChangeArrowheads="1"/>
          </p:cNvPicPr>
          <p:nvPr/>
        </p:nvPicPr>
        <p:blipFill>
          <a:blip r:embed="rId2" cstate="print"/>
          <a:srcRect/>
          <a:stretch>
            <a:fillRect/>
          </a:stretch>
        </p:blipFill>
        <p:spPr bwMode="auto">
          <a:xfrm>
            <a:off x="3116263" y="2181225"/>
            <a:ext cx="2057400" cy="2463800"/>
          </a:xfrm>
          <a:prstGeom prst="rect">
            <a:avLst/>
          </a:prstGeom>
          <a:noFill/>
          <a:ln w="12700">
            <a:noFill/>
            <a:miter lim="800000"/>
            <a:headEnd/>
            <a:tailEnd/>
          </a:ln>
          <a:effectLst/>
        </p:spPr>
      </p:pic>
      <p:pic>
        <p:nvPicPr>
          <p:cNvPr id="27665" name="Picture 17"/>
          <p:cNvPicPr>
            <a:picLocks noChangeAspect="1" noChangeArrowheads="1"/>
          </p:cNvPicPr>
          <p:nvPr/>
        </p:nvPicPr>
        <p:blipFill>
          <a:blip r:embed="rId3" cstate="print"/>
          <a:srcRect/>
          <a:stretch>
            <a:fillRect/>
          </a:stretch>
        </p:blipFill>
        <p:spPr bwMode="auto">
          <a:xfrm>
            <a:off x="835025" y="2181225"/>
            <a:ext cx="2078038" cy="2470150"/>
          </a:xfrm>
          <a:prstGeom prst="rect">
            <a:avLst/>
          </a:prstGeom>
          <a:noFill/>
          <a:ln w="12700">
            <a:noFill/>
            <a:miter lim="800000"/>
            <a:headEnd/>
            <a:tailEnd/>
          </a:ln>
          <a:effectLst/>
        </p:spPr>
      </p:pic>
      <p:sp>
        <p:nvSpPr>
          <p:cNvPr id="27666" name="Text Box 18"/>
          <p:cNvSpPr txBox="1">
            <a:spLocks noChangeArrowheads="1"/>
          </p:cNvSpPr>
          <p:nvPr/>
        </p:nvSpPr>
        <p:spPr bwMode="auto">
          <a:xfrm>
            <a:off x="1143394" y="4681538"/>
            <a:ext cx="1349728" cy="369332"/>
          </a:xfrm>
          <a:prstGeom prst="rect">
            <a:avLst/>
          </a:prstGeom>
          <a:noFill/>
          <a:ln w="9525">
            <a:noFill/>
            <a:miter lim="800000"/>
            <a:headEnd/>
            <a:tailEnd/>
          </a:ln>
          <a:effectLst/>
        </p:spPr>
        <p:txBody>
          <a:bodyPr wrap="none">
            <a:spAutoFit/>
          </a:bodyPr>
          <a:lstStyle/>
          <a:p>
            <a:r>
              <a:rPr lang="en-US" dirty="0">
                <a:latin typeface="Calibri" pitchFamily="34" charset="0"/>
                <a:cs typeface="Calibri" pitchFamily="34" charset="0"/>
              </a:rPr>
              <a:t>No cohesion</a:t>
            </a:r>
          </a:p>
        </p:txBody>
      </p:sp>
      <p:sp>
        <p:nvSpPr>
          <p:cNvPr id="27667" name="Text Box 19"/>
          <p:cNvSpPr txBox="1">
            <a:spLocks noChangeArrowheads="1"/>
          </p:cNvSpPr>
          <p:nvPr/>
        </p:nvSpPr>
        <p:spPr bwMode="auto">
          <a:xfrm>
            <a:off x="3600089" y="4677892"/>
            <a:ext cx="1053494" cy="369332"/>
          </a:xfrm>
          <a:prstGeom prst="rect">
            <a:avLst/>
          </a:prstGeom>
          <a:noFill/>
          <a:ln w="9525">
            <a:noFill/>
            <a:miter lim="800000"/>
            <a:headEnd/>
            <a:tailEnd/>
          </a:ln>
          <a:effectLst/>
        </p:spPr>
        <p:txBody>
          <a:bodyPr wrap="none">
            <a:spAutoFit/>
          </a:bodyPr>
          <a:lstStyle/>
          <a:p>
            <a:r>
              <a:rPr lang="en-US" dirty="0">
                <a:latin typeface="Calibri" pitchFamily="34" charset="0"/>
                <a:cs typeface="Calibri" pitchFamily="34" charset="0"/>
              </a:rPr>
              <a:t>Cohesion</a:t>
            </a:r>
          </a:p>
        </p:txBody>
      </p:sp>
      <p:sp>
        <p:nvSpPr>
          <p:cNvPr id="27668" name="Line 20"/>
          <p:cNvSpPr>
            <a:spLocks noChangeShapeType="1"/>
          </p:cNvSpPr>
          <p:nvPr/>
        </p:nvSpPr>
        <p:spPr bwMode="auto">
          <a:xfrm>
            <a:off x="6632575" y="3540125"/>
            <a:ext cx="1617663" cy="0"/>
          </a:xfrm>
          <a:prstGeom prst="line">
            <a:avLst/>
          </a:prstGeom>
          <a:noFill/>
          <a:ln w="9525">
            <a:solidFill>
              <a:schemeClr val="tx1"/>
            </a:solidFill>
            <a:round/>
            <a:headEnd/>
            <a:tailEnd/>
          </a:ln>
          <a:effectLst/>
        </p:spPr>
        <p:txBody>
          <a:bodyPr/>
          <a:lstStyle/>
          <a:p>
            <a:endParaRPr lang="en-US"/>
          </a:p>
        </p:txBody>
      </p:sp>
      <p:sp>
        <p:nvSpPr>
          <p:cNvPr id="27669" name="Oval 21"/>
          <p:cNvSpPr>
            <a:spLocks noChangeArrowheads="1"/>
          </p:cNvSpPr>
          <p:nvPr/>
        </p:nvSpPr>
        <p:spPr bwMode="auto">
          <a:xfrm>
            <a:off x="6651625" y="3208338"/>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7108825" y="3217863"/>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1" name="Oval 23"/>
          <p:cNvSpPr>
            <a:spLocks noChangeArrowheads="1"/>
          </p:cNvSpPr>
          <p:nvPr/>
        </p:nvSpPr>
        <p:spPr bwMode="auto">
          <a:xfrm>
            <a:off x="6886575" y="2955925"/>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6886575" y="2616200"/>
            <a:ext cx="352425" cy="323850"/>
          </a:xfrm>
          <a:prstGeom prst="ellipse">
            <a:avLst/>
          </a:prstGeom>
          <a:noFill/>
          <a:ln w="9525">
            <a:solidFill>
              <a:schemeClr val="tx1"/>
            </a:solidFill>
            <a:prstDash val="dash"/>
            <a:round/>
            <a:headEnd/>
            <a:tailEnd/>
          </a:ln>
          <a:effectLst/>
        </p:spPr>
        <p:txBody>
          <a:bodyPr wrap="none" anchor="ctr"/>
          <a:lstStyle/>
          <a:p>
            <a:endParaRPr lang="en-US"/>
          </a:p>
        </p:txBody>
      </p:sp>
      <p:sp>
        <p:nvSpPr>
          <p:cNvPr id="27673" name="Oval 25"/>
          <p:cNvSpPr>
            <a:spLocks noChangeArrowheads="1"/>
          </p:cNvSpPr>
          <p:nvPr/>
        </p:nvSpPr>
        <p:spPr bwMode="auto">
          <a:xfrm>
            <a:off x="6883400" y="1958975"/>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4" name="Line 26"/>
          <p:cNvSpPr>
            <a:spLocks noChangeShapeType="1"/>
          </p:cNvSpPr>
          <p:nvPr/>
        </p:nvSpPr>
        <p:spPr bwMode="auto">
          <a:xfrm>
            <a:off x="7072313" y="2236788"/>
            <a:ext cx="0" cy="287337"/>
          </a:xfrm>
          <a:prstGeom prst="line">
            <a:avLst/>
          </a:prstGeom>
          <a:noFill/>
          <a:ln w="9525">
            <a:solidFill>
              <a:schemeClr val="tx1"/>
            </a:solidFill>
            <a:round/>
            <a:headEnd/>
            <a:tailEnd type="triangle" w="med" len="med"/>
          </a:ln>
          <a:effectLst/>
        </p:spPr>
        <p:txBody>
          <a:bodyPr/>
          <a:lstStyle/>
          <a:p>
            <a:endParaRPr lang="en-US"/>
          </a:p>
        </p:txBody>
      </p:sp>
      <p:sp>
        <p:nvSpPr>
          <p:cNvPr id="27675" name="Line 27"/>
          <p:cNvSpPr>
            <a:spLocks noChangeShapeType="1"/>
          </p:cNvSpPr>
          <p:nvPr/>
        </p:nvSpPr>
        <p:spPr bwMode="auto">
          <a:xfrm>
            <a:off x="6646863" y="4953000"/>
            <a:ext cx="1617662" cy="0"/>
          </a:xfrm>
          <a:prstGeom prst="line">
            <a:avLst/>
          </a:prstGeom>
          <a:noFill/>
          <a:ln w="9525">
            <a:solidFill>
              <a:schemeClr val="tx1"/>
            </a:solidFill>
            <a:round/>
            <a:headEnd/>
            <a:tailEnd/>
          </a:ln>
          <a:effectLst/>
        </p:spPr>
        <p:txBody>
          <a:bodyPr/>
          <a:lstStyle/>
          <a:p>
            <a:endParaRPr lang="en-US"/>
          </a:p>
        </p:txBody>
      </p:sp>
      <p:sp>
        <p:nvSpPr>
          <p:cNvPr id="27676" name="Oval 28"/>
          <p:cNvSpPr>
            <a:spLocks noChangeArrowheads="1"/>
          </p:cNvSpPr>
          <p:nvPr/>
        </p:nvSpPr>
        <p:spPr bwMode="auto">
          <a:xfrm>
            <a:off x="6665913" y="4621213"/>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7" name="Oval 29"/>
          <p:cNvSpPr>
            <a:spLocks noChangeArrowheads="1"/>
          </p:cNvSpPr>
          <p:nvPr/>
        </p:nvSpPr>
        <p:spPr bwMode="auto">
          <a:xfrm>
            <a:off x="7123113" y="4630738"/>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8" name="Oval 30"/>
          <p:cNvSpPr>
            <a:spLocks noChangeArrowheads="1"/>
          </p:cNvSpPr>
          <p:nvPr/>
        </p:nvSpPr>
        <p:spPr bwMode="auto">
          <a:xfrm>
            <a:off x="6900863" y="4368800"/>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79" name="Oval 31"/>
          <p:cNvSpPr>
            <a:spLocks noChangeArrowheads="1"/>
          </p:cNvSpPr>
          <p:nvPr/>
        </p:nvSpPr>
        <p:spPr bwMode="auto">
          <a:xfrm>
            <a:off x="6900863" y="4029075"/>
            <a:ext cx="352425" cy="323850"/>
          </a:xfrm>
          <a:prstGeom prst="ellipse">
            <a:avLst/>
          </a:prstGeom>
          <a:noFill/>
          <a:ln w="9525">
            <a:solidFill>
              <a:schemeClr val="tx1"/>
            </a:solidFill>
            <a:prstDash val="dash"/>
            <a:round/>
            <a:headEnd/>
            <a:tailEnd/>
          </a:ln>
          <a:effectLst/>
        </p:spPr>
        <p:txBody>
          <a:bodyPr wrap="none" anchor="ctr"/>
          <a:lstStyle/>
          <a:p>
            <a:endParaRPr lang="en-US"/>
          </a:p>
        </p:txBody>
      </p:sp>
      <p:sp>
        <p:nvSpPr>
          <p:cNvPr id="27682" name="Oval 34"/>
          <p:cNvSpPr>
            <a:spLocks noChangeArrowheads="1"/>
          </p:cNvSpPr>
          <p:nvPr/>
        </p:nvSpPr>
        <p:spPr bwMode="auto">
          <a:xfrm>
            <a:off x="7265988" y="4340225"/>
            <a:ext cx="352425" cy="323850"/>
          </a:xfrm>
          <a:prstGeom prst="ellipse">
            <a:avLst/>
          </a:prstGeom>
          <a:noFill/>
          <a:ln w="9525">
            <a:solidFill>
              <a:schemeClr val="tx1"/>
            </a:solidFill>
            <a:round/>
            <a:headEnd/>
            <a:tailEnd/>
          </a:ln>
          <a:effectLst/>
        </p:spPr>
        <p:txBody>
          <a:bodyPr wrap="none" anchor="ctr"/>
          <a:lstStyle/>
          <a:p>
            <a:endParaRPr lang="en-US"/>
          </a:p>
        </p:txBody>
      </p:sp>
      <p:sp>
        <p:nvSpPr>
          <p:cNvPr id="27683" name="Freeform 35"/>
          <p:cNvSpPr>
            <a:spLocks/>
          </p:cNvSpPr>
          <p:nvPr/>
        </p:nvSpPr>
        <p:spPr bwMode="auto">
          <a:xfrm>
            <a:off x="7164388" y="4146550"/>
            <a:ext cx="296862" cy="354013"/>
          </a:xfrm>
          <a:custGeom>
            <a:avLst/>
            <a:gdLst/>
            <a:ahLst/>
            <a:cxnLst>
              <a:cxn ang="0">
                <a:pos x="0" y="2"/>
              </a:cxn>
              <a:cxn ang="0">
                <a:pos x="146" y="37"/>
              </a:cxn>
              <a:cxn ang="0">
                <a:pos x="187" y="223"/>
              </a:cxn>
            </a:cxnLst>
            <a:rect l="0" t="0" r="r" b="b"/>
            <a:pathLst>
              <a:path w="187" h="223">
                <a:moveTo>
                  <a:pt x="0" y="2"/>
                </a:moveTo>
                <a:cubicBezTo>
                  <a:pt x="57" y="1"/>
                  <a:pt x="115" y="0"/>
                  <a:pt x="146" y="37"/>
                </a:cubicBezTo>
                <a:cubicBezTo>
                  <a:pt x="177" y="74"/>
                  <a:pt x="179" y="194"/>
                  <a:pt x="187" y="223"/>
                </a:cubicBezTo>
              </a:path>
            </a:pathLst>
          </a:custGeom>
          <a:noFill/>
          <a:ln w="9525">
            <a:solidFill>
              <a:schemeClr val="tx1"/>
            </a:solidFill>
            <a:round/>
            <a:headEnd/>
            <a:tailEnd type="triangle" w="med" len="med"/>
          </a:ln>
          <a:effectLst/>
        </p:spPr>
        <p:txBody>
          <a:bodyPr/>
          <a:lstStyle/>
          <a:p>
            <a:endParaRPr lang="en-US"/>
          </a:p>
        </p:txBody>
      </p:sp>
      <p:sp>
        <p:nvSpPr>
          <p:cNvPr id="27" name="Title 26"/>
          <p:cNvSpPr>
            <a:spLocks noGrp="1"/>
          </p:cNvSpPr>
          <p:nvPr>
            <p:ph type="title"/>
          </p:nvPr>
        </p:nvSpPr>
        <p:spPr/>
        <p:txBody>
          <a:bodyPr/>
          <a:lstStyle/>
          <a:p>
            <a:r>
              <a:rPr lang="en-US" dirty="0" smtClean="0">
                <a:latin typeface="Calibri" pitchFamily="34" charset="0"/>
                <a:cs typeface="Calibri" pitchFamily="34" charset="0"/>
              </a:rPr>
              <a:t>Cohesion</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711" name="part_rearr.avi">
            <a:hlinkClick r:id="" action="ppaction://media"/>
          </p:cNvPr>
          <p:cNvPicPr/>
          <p:nvPr>
            <a:videoFile r:link="rId1"/>
          </p:nvPr>
        </p:nvPicPr>
        <p:blipFill>
          <a:blip r:embed="rId3" cstate="print"/>
          <a:srcRect/>
          <a:stretch>
            <a:fillRect/>
          </a:stretch>
        </p:blipFill>
        <p:spPr bwMode="auto">
          <a:xfrm>
            <a:off x="1123761" y="1839300"/>
            <a:ext cx="2278063" cy="2836863"/>
          </a:xfrm>
          <a:prstGeom prst="rect">
            <a:avLst/>
          </a:prstGeom>
          <a:noFill/>
        </p:spPr>
      </p:pic>
      <p:grpSp>
        <p:nvGrpSpPr>
          <p:cNvPr id="2" name="Group 19"/>
          <p:cNvGrpSpPr>
            <a:grpSpLocks/>
          </p:cNvGrpSpPr>
          <p:nvPr/>
        </p:nvGrpSpPr>
        <p:grpSpPr bwMode="auto">
          <a:xfrm>
            <a:off x="4503784" y="2357705"/>
            <a:ext cx="3568700" cy="1800225"/>
            <a:chOff x="2546" y="6066"/>
            <a:chExt cx="5552" cy="2310"/>
          </a:xfrm>
        </p:grpSpPr>
        <p:pic>
          <p:nvPicPr>
            <p:cNvPr id="29712" name="Picture 16" descr="rearr01"/>
            <p:cNvPicPr>
              <a:picLocks noChangeAspect="1" noChangeArrowheads="1"/>
            </p:cNvPicPr>
            <p:nvPr/>
          </p:nvPicPr>
          <p:blipFill>
            <a:blip r:embed="rId4" cstate="print"/>
            <a:srcRect/>
            <a:stretch>
              <a:fillRect/>
            </a:stretch>
          </p:blipFill>
          <p:spPr bwMode="auto">
            <a:xfrm>
              <a:off x="2546" y="6072"/>
              <a:ext cx="1808" cy="2304"/>
            </a:xfrm>
            <a:prstGeom prst="rect">
              <a:avLst/>
            </a:prstGeom>
            <a:noFill/>
          </p:spPr>
        </p:pic>
        <p:pic>
          <p:nvPicPr>
            <p:cNvPr id="29713" name="Picture 17" descr="rearr02"/>
            <p:cNvPicPr>
              <a:picLocks noChangeAspect="1" noChangeArrowheads="1"/>
            </p:cNvPicPr>
            <p:nvPr/>
          </p:nvPicPr>
          <p:blipFill>
            <a:blip r:embed="rId5" cstate="print"/>
            <a:srcRect/>
            <a:stretch>
              <a:fillRect/>
            </a:stretch>
          </p:blipFill>
          <p:spPr bwMode="auto">
            <a:xfrm>
              <a:off x="4418" y="6066"/>
              <a:ext cx="1808" cy="2304"/>
            </a:xfrm>
            <a:prstGeom prst="rect">
              <a:avLst/>
            </a:prstGeom>
            <a:noFill/>
          </p:spPr>
        </p:pic>
        <p:pic>
          <p:nvPicPr>
            <p:cNvPr id="29714" name="Picture 18" descr="rearr03"/>
            <p:cNvPicPr>
              <a:picLocks noChangeAspect="1" noChangeArrowheads="1"/>
            </p:cNvPicPr>
            <p:nvPr/>
          </p:nvPicPr>
          <p:blipFill>
            <a:blip r:embed="rId6" cstate="print"/>
            <a:srcRect/>
            <a:stretch>
              <a:fillRect/>
            </a:stretch>
          </p:blipFill>
          <p:spPr bwMode="auto">
            <a:xfrm>
              <a:off x="6290" y="6066"/>
              <a:ext cx="1808" cy="2304"/>
            </a:xfrm>
            <a:prstGeom prst="rect">
              <a:avLst/>
            </a:prstGeom>
            <a:noFill/>
          </p:spPr>
        </p:pic>
      </p:grpSp>
      <p:sp>
        <p:nvSpPr>
          <p:cNvPr id="15" name="Title 14"/>
          <p:cNvSpPr>
            <a:spLocks noGrp="1"/>
          </p:cNvSpPr>
          <p:nvPr>
            <p:ph type="title"/>
          </p:nvPr>
        </p:nvSpPr>
        <p:spPr>
          <a:xfrm>
            <a:off x="515258" y="245610"/>
            <a:ext cx="8229600" cy="1143000"/>
          </a:xfrm>
        </p:spPr>
        <p:txBody>
          <a:bodyPr/>
          <a:lstStyle/>
          <a:p>
            <a:r>
              <a:rPr lang="en-US" dirty="0" smtClean="0">
                <a:latin typeface="Calibri" pitchFamily="34" charset="0"/>
                <a:cs typeface="Calibri" pitchFamily="34" charset="0"/>
              </a:rPr>
              <a:t>Particle Rearrangement</a:t>
            </a:r>
            <a:endParaRPr lang="en-US" dirty="0">
              <a:latin typeface="Calibri" pitchFamily="34" charset="0"/>
              <a:cs typeface="Calibri" pitchFamily="34" charset="0"/>
            </a:endParaRPr>
          </a:p>
        </p:txBody>
      </p:sp>
      <p:sp>
        <p:nvSpPr>
          <p:cNvPr id="11" name="Right Arrow 10"/>
          <p:cNvSpPr/>
          <p:nvPr/>
        </p:nvSpPr>
        <p:spPr>
          <a:xfrm>
            <a:off x="3603279" y="3132499"/>
            <a:ext cx="715224" cy="289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711"/>
                                        </p:tgtEl>
                                      </p:cBhvr>
                                    </p:cmd>
                                  </p:childTnLst>
                                </p:cTn>
                              </p:par>
                            </p:childTnLst>
                          </p:cTn>
                        </p:par>
                      </p:childTnLst>
                    </p:cTn>
                  </p:par>
                </p:childTnLst>
              </p:cTn>
              <p:nextCondLst>
                <p:cond evt="onClick" delay="0">
                  <p:tgtEl>
                    <p:spTgt spid="29711"/>
                  </p:tgtEl>
                </p:cond>
              </p:nextCondLst>
            </p:seq>
            <p:video>
              <p:cMediaNode>
                <p:cTn id="7" fill="hold" display="0">
                  <p:stCondLst>
                    <p:cond delay="indefinite"/>
                  </p:stCondLst>
                  <p:endCondLst>
                    <p:cond evt="onNext" delay="0">
                      <p:tgtEl>
                        <p:sldTgt/>
                      </p:tgtEl>
                    </p:cond>
                    <p:cond evt="onPrev" delay="0">
                      <p:tgtEl>
                        <p:sldTgt/>
                      </p:tgtEl>
                    </p:cond>
                  </p:endCondLst>
                </p:cTn>
                <p:tgtEl>
                  <p:spTgt spid="29711"/>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553267" y="2041808"/>
            <a:ext cx="7564438" cy="3277820"/>
          </a:xfrm>
          <a:prstGeom prst="rect">
            <a:avLst/>
          </a:prstGeom>
          <a:noFill/>
          <a:ln w="9525">
            <a:noFill/>
            <a:miter lim="800000"/>
            <a:headEnd/>
            <a:tailEnd/>
          </a:ln>
          <a:effectLst/>
        </p:spPr>
        <p:txBody>
          <a:bodyPr>
            <a:spAutoFit/>
          </a:bodyPr>
          <a:lstStyle/>
          <a:p>
            <a:pPr algn="just">
              <a:spcBef>
                <a:spcPct val="50000"/>
              </a:spcBef>
              <a:buFontTx/>
              <a:buChar char="•"/>
            </a:pPr>
            <a:r>
              <a:rPr lang="en-US" dirty="0"/>
              <a:t> </a:t>
            </a:r>
            <a:r>
              <a:rPr lang="en-US" dirty="0">
                <a:latin typeface="Calibri" pitchFamily="34" charset="0"/>
                <a:cs typeface="Calibri" pitchFamily="34" charset="0"/>
              </a:rPr>
              <a:t>Once the particles are closely packed, further increases in pressure lead to particle deformation as the only mechanism available for volume reduction.</a:t>
            </a:r>
          </a:p>
          <a:p>
            <a:pPr algn="just">
              <a:spcBef>
                <a:spcPct val="50000"/>
              </a:spcBef>
              <a:buFontTx/>
              <a:buChar char="•"/>
            </a:pPr>
            <a:r>
              <a:rPr lang="en-US" dirty="0">
                <a:latin typeface="Calibri" pitchFamily="34" charset="0"/>
                <a:cs typeface="Calibri" pitchFamily="34" charset="0"/>
              </a:rPr>
              <a:t>  The compaction stage is modeled using a </a:t>
            </a:r>
            <a:r>
              <a:rPr lang="en-US" i="1" dirty="0">
                <a:latin typeface="Calibri" pitchFamily="34" charset="0"/>
                <a:cs typeface="Calibri" pitchFamily="34" charset="0"/>
              </a:rPr>
              <a:t>mixed discrete-continuum approach</a:t>
            </a:r>
            <a:r>
              <a:rPr lang="en-US" dirty="0">
                <a:latin typeface="Calibri" pitchFamily="34" charset="0"/>
                <a:cs typeface="Calibri" pitchFamily="34" charset="0"/>
              </a:rPr>
              <a:t>.</a:t>
            </a:r>
          </a:p>
          <a:p>
            <a:pPr algn="just">
              <a:spcBef>
                <a:spcPct val="50000"/>
              </a:spcBef>
              <a:buFontTx/>
              <a:buChar char="•"/>
            </a:pPr>
            <a:r>
              <a:rPr lang="en-US" dirty="0">
                <a:latin typeface="Calibri" pitchFamily="34" charset="0"/>
                <a:cs typeface="Calibri" pitchFamily="34" charset="0"/>
              </a:rPr>
              <a:t> The particle motion is constrained by a grid with dimensions of the same order as the size of the system.</a:t>
            </a:r>
          </a:p>
          <a:p>
            <a:pPr algn="just">
              <a:spcBef>
                <a:spcPct val="50000"/>
              </a:spcBef>
              <a:buFontTx/>
              <a:buChar char="•"/>
            </a:pPr>
            <a:r>
              <a:rPr lang="en-US" dirty="0">
                <a:latin typeface="Calibri" pitchFamily="34" charset="0"/>
                <a:cs typeface="Calibri" pitchFamily="34" charset="0"/>
              </a:rPr>
              <a:t> Standard Finite Element techniques are utilized to generate a grid, with the motion of each simulated particle described in terms of the behavior of the vertexes of the grid’s nodes.  Inter-particle interactions are modeled using local constitutive relations.</a:t>
            </a:r>
          </a:p>
        </p:txBody>
      </p:sp>
      <p:sp>
        <p:nvSpPr>
          <p:cNvPr id="10" name="Title 9"/>
          <p:cNvSpPr>
            <a:spLocks noGrp="1"/>
          </p:cNvSpPr>
          <p:nvPr>
            <p:ph type="title"/>
          </p:nvPr>
        </p:nvSpPr>
        <p:spPr/>
        <p:txBody>
          <a:bodyPr/>
          <a:lstStyle/>
          <a:p>
            <a:r>
              <a:rPr lang="en-US" dirty="0" smtClean="0">
                <a:latin typeface="Calibri" pitchFamily="34" charset="0"/>
                <a:cs typeface="Calibri" pitchFamily="34" charset="0"/>
              </a:rPr>
              <a:t>Compaction</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431800" y="3299093"/>
            <a:ext cx="2308225" cy="1168400"/>
          </a:xfrm>
          <a:prstGeom prst="rect">
            <a:avLst/>
          </a:prstGeom>
          <a:noFill/>
        </p:spPr>
      </p:pic>
      <p:sp>
        <p:nvSpPr>
          <p:cNvPr id="33801" name="Rectangle 9"/>
          <p:cNvSpPr>
            <a:spLocks noChangeArrowheads="1"/>
          </p:cNvSpPr>
          <p:nvPr/>
        </p:nvSpPr>
        <p:spPr bwMode="auto">
          <a:xfrm>
            <a:off x="514350" y="1579830"/>
            <a:ext cx="8421688" cy="1827213"/>
          </a:xfrm>
          <a:prstGeom prst="rect">
            <a:avLst/>
          </a:prstGeom>
          <a:noFill/>
          <a:ln w="9525">
            <a:noFill/>
            <a:miter lim="800000"/>
            <a:headEnd/>
            <a:tailEnd/>
          </a:ln>
          <a:effectLst/>
        </p:spPr>
        <p:txBody>
          <a:bodyPr lIns="92160" tIns="46080" rIns="92160" bIns="46080"/>
          <a:lstStyle/>
          <a:p>
            <a:pPr marL="63500" indent="-63500" algn="just" defTabSz="457200">
              <a:spcBef>
                <a:spcPct val="20000"/>
              </a:spcBef>
              <a:buFontTx/>
              <a:buChar char="•"/>
            </a:pPr>
            <a:r>
              <a:rPr lang="en-US" sz="1900" dirty="0">
                <a:latin typeface="Calibri" pitchFamily="34" charset="0"/>
                <a:cs typeface="Calibri" pitchFamily="34" charset="0"/>
              </a:rPr>
              <a:t> The particle interactions during the compaction process have a strong influence on the mechanical properties of solid product.  The types of interactions include contact forces (elastic, elastic-plastic, fully plastic) as well as tensile forces.  </a:t>
            </a:r>
          </a:p>
          <a:p>
            <a:pPr marL="63500" indent="-63500" algn="just" defTabSz="457200">
              <a:spcBef>
                <a:spcPct val="20000"/>
              </a:spcBef>
              <a:buFontTx/>
              <a:buChar char="•"/>
            </a:pPr>
            <a:r>
              <a:rPr lang="en-US" sz="1900" dirty="0">
                <a:latin typeface="Calibri" pitchFamily="34" charset="0"/>
                <a:cs typeface="Calibri" pitchFamily="34" charset="0"/>
              </a:rPr>
              <a:t>In the current implementation of the numerical method, the elastic contact is modeled using a </a:t>
            </a:r>
            <a:r>
              <a:rPr lang="en-US" sz="1900" dirty="0" err="1">
                <a:latin typeface="Calibri" pitchFamily="34" charset="0"/>
                <a:cs typeface="Calibri" pitchFamily="34" charset="0"/>
              </a:rPr>
              <a:t>Hertzian</a:t>
            </a:r>
            <a:r>
              <a:rPr lang="en-US" sz="1900" dirty="0">
                <a:latin typeface="Calibri" pitchFamily="34" charset="0"/>
                <a:cs typeface="Calibri" pitchFamily="34" charset="0"/>
              </a:rPr>
              <a:t> law.</a:t>
            </a:r>
          </a:p>
          <a:p>
            <a:pPr marL="63500" indent="-63500" defTabSz="457200">
              <a:lnSpc>
                <a:spcPct val="80000"/>
              </a:lnSpc>
              <a:spcBef>
                <a:spcPct val="20000"/>
              </a:spcBef>
            </a:pPr>
            <a:endParaRPr lang="en-US" sz="1900" dirty="0">
              <a:latin typeface="Verdana" pitchFamily="34" charset="0"/>
            </a:endParaRPr>
          </a:p>
        </p:txBody>
      </p:sp>
      <p:pic>
        <p:nvPicPr>
          <p:cNvPr id="76803" name="Picture 3"/>
          <p:cNvPicPr>
            <a:picLocks noChangeAspect="1" noChangeArrowheads="1"/>
          </p:cNvPicPr>
          <p:nvPr/>
        </p:nvPicPr>
        <p:blipFill>
          <a:blip r:embed="rId3" cstate="print"/>
          <a:srcRect/>
          <a:stretch>
            <a:fillRect/>
          </a:stretch>
        </p:blipFill>
        <p:spPr bwMode="auto">
          <a:xfrm>
            <a:off x="4597400" y="3556268"/>
            <a:ext cx="4368800" cy="914400"/>
          </a:xfrm>
          <a:prstGeom prst="rect">
            <a:avLst/>
          </a:prstGeom>
          <a:noFill/>
        </p:spPr>
      </p:pic>
      <p:sp>
        <p:nvSpPr>
          <p:cNvPr id="33803" name="Text Box 11"/>
          <p:cNvSpPr txBox="1">
            <a:spLocks noChangeArrowheads="1"/>
          </p:cNvSpPr>
          <p:nvPr/>
        </p:nvSpPr>
        <p:spPr bwMode="auto">
          <a:xfrm>
            <a:off x="3180627" y="3817136"/>
            <a:ext cx="885825" cy="366713"/>
          </a:xfrm>
          <a:prstGeom prst="rect">
            <a:avLst/>
          </a:prstGeom>
          <a:noFill/>
          <a:ln w="9525">
            <a:noFill/>
            <a:miter lim="800000"/>
            <a:headEnd/>
            <a:tailEnd/>
          </a:ln>
          <a:effectLst/>
        </p:spPr>
        <p:txBody>
          <a:bodyPr wrap="none">
            <a:spAutoFit/>
          </a:bodyPr>
          <a:lstStyle/>
          <a:p>
            <a:pPr eaLnBrk="0" hangingPunct="0"/>
            <a:r>
              <a:rPr lang="en-US" dirty="0">
                <a:latin typeface="Verdana" pitchFamily="34" charset="0"/>
              </a:rPr>
              <a:t>where</a:t>
            </a:r>
          </a:p>
        </p:txBody>
      </p:sp>
      <p:sp>
        <p:nvSpPr>
          <p:cNvPr id="33804" name="Text Box 12"/>
          <p:cNvSpPr txBox="1">
            <a:spLocks noChangeArrowheads="1"/>
          </p:cNvSpPr>
          <p:nvPr/>
        </p:nvSpPr>
        <p:spPr bwMode="auto">
          <a:xfrm>
            <a:off x="509588" y="4646880"/>
            <a:ext cx="8418512" cy="923330"/>
          </a:xfrm>
          <a:prstGeom prst="rect">
            <a:avLst/>
          </a:prstGeom>
          <a:noFill/>
          <a:ln w="9525">
            <a:noFill/>
            <a:miter lim="800000"/>
            <a:headEnd/>
            <a:tailEnd/>
          </a:ln>
          <a:effectLst/>
        </p:spPr>
        <p:txBody>
          <a:bodyPr>
            <a:spAutoFit/>
          </a:bodyPr>
          <a:lstStyle/>
          <a:p>
            <a:pPr eaLnBrk="0" hangingPunct="0"/>
            <a:r>
              <a:rPr lang="en-US" dirty="0" err="1">
                <a:latin typeface="Calibri" pitchFamily="34" charset="0"/>
                <a:cs typeface="Calibri" pitchFamily="34" charset="0"/>
              </a:rPr>
              <a:t>E</a:t>
            </a:r>
            <a:r>
              <a:rPr lang="en-US" baseline="-25000" dirty="0" err="1">
                <a:latin typeface="Calibri" pitchFamily="34" charset="0"/>
                <a:cs typeface="Calibri" pitchFamily="34" charset="0"/>
              </a:rPr>
              <a:t>i</a:t>
            </a:r>
            <a:r>
              <a:rPr lang="en-US" dirty="0">
                <a:latin typeface="Calibri" pitchFamily="34" charset="0"/>
                <a:cs typeface="Calibri" pitchFamily="34" charset="0"/>
              </a:rPr>
              <a:t> and </a:t>
            </a:r>
            <a:r>
              <a:rPr lang="el-GR" dirty="0">
                <a:latin typeface="Calibri" pitchFamily="34" charset="0"/>
                <a:cs typeface="Calibri" pitchFamily="34" charset="0"/>
              </a:rPr>
              <a:t>ν</a:t>
            </a:r>
            <a:r>
              <a:rPr lang="en-US" baseline="-25000" dirty="0" err="1">
                <a:latin typeface="Calibri" pitchFamily="34" charset="0"/>
                <a:cs typeface="Calibri" pitchFamily="34" charset="0"/>
              </a:rPr>
              <a:t>i</a:t>
            </a:r>
            <a:r>
              <a:rPr lang="en-US" dirty="0">
                <a:latin typeface="Calibri" pitchFamily="34" charset="0"/>
                <a:cs typeface="Calibri" pitchFamily="34" charset="0"/>
              </a:rPr>
              <a:t> are the Young’s </a:t>
            </a:r>
            <a:r>
              <a:rPr lang="en-US" dirty="0" err="1">
                <a:latin typeface="Calibri" pitchFamily="34" charset="0"/>
                <a:cs typeface="Calibri" pitchFamily="34" charset="0"/>
              </a:rPr>
              <a:t>moduli</a:t>
            </a:r>
            <a:r>
              <a:rPr lang="en-US" dirty="0">
                <a:latin typeface="Calibri" pitchFamily="34" charset="0"/>
                <a:cs typeface="Calibri" pitchFamily="34" charset="0"/>
              </a:rPr>
              <a:t> and Poisson ratios of the particles in contact and </a:t>
            </a:r>
            <a:r>
              <a:rPr lang="en-US" dirty="0" err="1">
                <a:latin typeface="Calibri" pitchFamily="34" charset="0"/>
                <a:cs typeface="Calibri" pitchFamily="34" charset="0"/>
              </a:rPr>
              <a:t>R</a:t>
            </a:r>
            <a:r>
              <a:rPr lang="en-US" baseline="-25000" dirty="0" err="1">
                <a:latin typeface="Calibri" pitchFamily="34" charset="0"/>
                <a:cs typeface="Calibri" pitchFamily="34" charset="0"/>
              </a:rPr>
              <a:t>i</a:t>
            </a:r>
            <a:r>
              <a:rPr lang="en-US" dirty="0">
                <a:latin typeface="Calibri" pitchFamily="34" charset="0"/>
                <a:cs typeface="Calibri" pitchFamily="34" charset="0"/>
              </a:rPr>
              <a:t> are their radii.  The plastic regime following the elastic response is modeled using a power law, characterized by a hardening exponent.</a:t>
            </a:r>
          </a:p>
        </p:txBody>
      </p:sp>
      <p:sp>
        <p:nvSpPr>
          <p:cNvPr id="14" name="Title 13"/>
          <p:cNvSpPr>
            <a:spLocks noGrp="1"/>
          </p:cNvSpPr>
          <p:nvPr>
            <p:ph type="title"/>
          </p:nvPr>
        </p:nvSpPr>
        <p:spPr>
          <a:xfrm>
            <a:off x="420987" y="238424"/>
            <a:ext cx="8229600" cy="1143000"/>
          </a:xfrm>
        </p:spPr>
        <p:txBody>
          <a:bodyPr/>
          <a:lstStyle/>
          <a:p>
            <a:r>
              <a:rPr lang="en-US" dirty="0" smtClean="0">
                <a:latin typeface="Calibri" pitchFamily="34" charset="0"/>
                <a:cs typeface="Calibri" pitchFamily="34" charset="0"/>
              </a:rPr>
              <a:t>Compaction Forces</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4356100" y="2667000"/>
            <a:ext cx="4241800" cy="2705100"/>
          </a:xfrm>
          <a:prstGeom prst="rect">
            <a:avLst/>
          </a:prstGeom>
          <a:noFill/>
          <a:ln w="9525">
            <a:miter lim="800000"/>
            <a:headEnd/>
            <a:tailEnd/>
          </a:ln>
          <a:effectLst/>
        </p:spPr>
      </p:pic>
      <p:grpSp>
        <p:nvGrpSpPr>
          <p:cNvPr id="2" name="Group 12"/>
          <p:cNvGrpSpPr>
            <a:grpSpLocks/>
          </p:cNvGrpSpPr>
          <p:nvPr/>
        </p:nvGrpSpPr>
        <p:grpSpPr bwMode="auto">
          <a:xfrm>
            <a:off x="422117" y="3675707"/>
            <a:ext cx="3688155" cy="1874067"/>
            <a:chOff x="72" y="2304"/>
            <a:chExt cx="2600" cy="1384"/>
          </a:xfrm>
        </p:grpSpPr>
        <p:sp>
          <p:nvSpPr>
            <p:cNvPr id="35853" name="Oval 13"/>
            <p:cNvSpPr>
              <a:spLocks noChangeArrowheads="1"/>
            </p:cNvSpPr>
            <p:nvPr/>
          </p:nvSpPr>
          <p:spPr bwMode="auto">
            <a:xfrm>
              <a:off x="1432" y="2544"/>
              <a:ext cx="1240" cy="1048"/>
            </a:xfrm>
            <a:prstGeom prst="ellipse">
              <a:avLst/>
            </a:prstGeom>
            <a:noFill/>
            <a:ln w="9525">
              <a:solidFill>
                <a:schemeClr val="tx1"/>
              </a:solidFill>
              <a:round/>
              <a:headEnd/>
              <a:tailEnd/>
            </a:ln>
            <a:effectLst/>
          </p:spPr>
          <p:txBody>
            <a:bodyPr wrap="none" anchor="ctr"/>
            <a:lstStyle/>
            <a:p>
              <a:endParaRPr lang="en-US"/>
            </a:p>
          </p:txBody>
        </p:sp>
        <p:sp>
          <p:nvSpPr>
            <p:cNvPr id="35854" name="Oval 14"/>
            <p:cNvSpPr>
              <a:spLocks noChangeArrowheads="1"/>
            </p:cNvSpPr>
            <p:nvPr/>
          </p:nvSpPr>
          <p:spPr bwMode="auto">
            <a:xfrm>
              <a:off x="72" y="2544"/>
              <a:ext cx="1240" cy="1048"/>
            </a:xfrm>
            <a:prstGeom prst="ellipse">
              <a:avLst/>
            </a:prstGeom>
            <a:noFill/>
            <a:ln w="9525">
              <a:solidFill>
                <a:schemeClr val="tx1"/>
              </a:solidFill>
              <a:round/>
              <a:headEnd/>
              <a:tailEnd/>
            </a:ln>
            <a:effectLst/>
          </p:spPr>
          <p:txBody>
            <a:bodyPr wrap="none" anchor="ctr"/>
            <a:lstStyle/>
            <a:p>
              <a:endParaRPr lang="en-US"/>
            </a:p>
          </p:txBody>
        </p:sp>
        <p:sp>
          <p:nvSpPr>
            <p:cNvPr id="35855" name="Arc 15"/>
            <p:cNvSpPr>
              <a:spLocks/>
            </p:cNvSpPr>
            <p:nvPr/>
          </p:nvSpPr>
          <p:spPr bwMode="auto">
            <a:xfrm rot="2630609" flipV="1">
              <a:off x="1216" y="2592"/>
              <a:ext cx="304"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35856" name="Arc 16"/>
            <p:cNvSpPr>
              <a:spLocks/>
            </p:cNvSpPr>
            <p:nvPr/>
          </p:nvSpPr>
          <p:spPr bwMode="auto">
            <a:xfrm rot="13283143" flipV="1">
              <a:off x="1224" y="3272"/>
              <a:ext cx="304"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35857" name="Line 17"/>
            <p:cNvSpPr>
              <a:spLocks noChangeShapeType="1"/>
            </p:cNvSpPr>
            <p:nvPr/>
          </p:nvSpPr>
          <p:spPr bwMode="auto">
            <a:xfrm flipV="1">
              <a:off x="672" y="2736"/>
              <a:ext cx="496" cy="344"/>
            </a:xfrm>
            <a:prstGeom prst="line">
              <a:avLst/>
            </a:prstGeom>
            <a:noFill/>
            <a:ln w="9525">
              <a:solidFill>
                <a:schemeClr val="tx1"/>
              </a:solidFill>
              <a:round/>
              <a:headEnd/>
              <a:tailEnd type="triangle" w="med" len="med"/>
            </a:ln>
            <a:effectLst/>
          </p:spPr>
          <p:txBody>
            <a:bodyPr/>
            <a:lstStyle/>
            <a:p>
              <a:endParaRPr lang="en-US"/>
            </a:p>
          </p:txBody>
        </p:sp>
        <p:sp>
          <p:nvSpPr>
            <p:cNvPr id="35858" name="Line 18"/>
            <p:cNvSpPr>
              <a:spLocks noChangeShapeType="1"/>
            </p:cNvSpPr>
            <p:nvPr/>
          </p:nvSpPr>
          <p:spPr bwMode="auto">
            <a:xfrm>
              <a:off x="1176" y="2536"/>
              <a:ext cx="1" cy="1152"/>
            </a:xfrm>
            <a:prstGeom prst="line">
              <a:avLst/>
            </a:prstGeom>
            <a:noFill/>
            <a:ln w="9525">
              <a:solidFill>
                <a:schemeClr val="tx1"/>
              </a:solidFill>
              <a:prstDash val="dash"/>
              <a:round/>
              <a:headEnd/>
              <a:tailEnd/>
            </a:ln>
            <a:effectLst/>
          </p:spPr>
          <p:txBody>
            <a:bodyPr/>
            <a:lstStyle/>
            <a:p>
              <a:endParaRPr lang="en-US"/>
            </a:p>
          </p:txBody>
        </p:sp>
        <p:sp>
          <p:nvSpPr>
            <p:cNvPr id="35859" name="Line 19"/>
            <p:cNvSpPr>
              <a:spLocks noChangeShapeType="1"/>
            </p:cNvSpPr>
            <p:nvPr/>
          </p:nvSpPr>
          <p:spPr bwMode="auto">
            <a:xfrm flipH="1" flipV="1">
              <a:off x="872" y="2304"/>
              <a:ext cx="312" cy="424"/>
            </a:xfrm>
            <a:prstGeom prst="line">
              <a:avLst/>
            </a:prstGeom>
            <a:noFill/>
            <a:ln w="9525">
              <a:solidFill>
                <a:schemeClr val="tx1"/>
              </a:solidFill>
              <a:round/>
              <a:headEnd/>
              <a:tailEnd/>
            </a:ln>
            <a:effectLst/>
          </p:spPr>
          <p:txBody>
            <a:bodyPr/>
            <a:lstStyle/>
            <a:p>
              <a:endParaRPr lang="en-US"/>
            </a:p>
          </p:txBody>
        </p:sp>
        <p:sp>
          <p:nvSpPr>
            <p:cNvPr id="35860" name="Line 20"/>
            <p:cNvSpPr>
              <a:spLocks noChangeShapeType="1"/>
            </p:cNvSpPr>
            <p:nvPr/>
          </p:nvSpPr>
          <p:spPr bwMode="auto">
            <a:xfrm flipV="1">
              <a:off x="1184" y="3216"/>
              <a:ext cx="248" cy="160"/>
            </a:xfrm>
            <a:prstGeom prst="line">
              <a:avLst/>
            </a:prstGeom>
            <a:noFill/>
            <a:ln w="9525">
              <a:solidFill>
                <a:schemeClr val="tx1"/>
              </a:solidFill>
              <a:round/>
              <a:headEnd/>
              <a:tailEnd/>
            </a:ln>
            <a:effectLst/>
          </p:spPr>
          <p:txBody>
            <a:bodyPr/>
            <a:lstStyle/>
            <a:p>
              <a:endParaRPr lang="en-US"/>
            </a:p>
          </p:txBody>
        </p:sp>
        <p:sp>
          <p:nvSpPr>
            <p:cNvPr id="35861" name="Arc 21"/>
            <p:cNvSpPr>
              <a:spLocks/>
            </p:cNvSpPr>
            <p:nvPr/>
          </p:nvSpPr>
          <p:spPr bwMode="auto">
            <a:xfrm rot="10673194" flipV="1">
              <a:off x="935" y="2457"/>
              <a:ext cx="150" cy="125"/>
            </a:xfrm>
            <a:custGeom>
              <a:avLst/>
              <a:gdLst>
                <a:gd name="G0" fmla="+- 0 0 0"/>
                <a:gd name="G1" fmla="+- 17633 0 0"/>
                <a:gd name="G2" fmla="+- 21600 0 0"/>
                <a:gd name="T0" fmla="*/ 12476 w 21600"/>
                <a:gd name="T1" fmla="*/ 0 h 17633"/>
                <a:gd name="T2" fmla="*/ 21600 w 21600"/>
                <a:gd name="T3" fmla="*/ 17633 h 17633"/>
                <a:gd name="T4" fmla="*/ 0 w 21600"/>
                <a:gd name="T5" fmla="*/ 17633 h 17633"/>
              </a:gdLst>
              <a:ahLst/>
              <a:cxnLst>
                <a:cxn ang="0">
                  <a:pos x="T0" y="T1"/>
                </a:cxn>
                <a:cxn ang="0">
                  <a:pos x="T2" y="T3"/>
                </a:cxn>
                <a:cxn ang="0">
                  <a:pos x="T4" y="T5"/>
                </a:cxn>
              </a:cxnLst>
              <a:rect l="0" t="0" r="r" b="b"/>
              <a:pathLst>
                <a:path w="21600" h="17633" fill="none" extrusionOk="0">
                  <a:moveTo>
                    <a:pt x="12475" y="0"/>
                  </a:moveTo>
                  <a:cubicBezTo>
                    <a:pt x="18198" y="4049"/>
                    <a:pt x="21600" y="10623"/>
                    <a:pt x="21600" y="17633"/>
                  </a:cubicBezTo>
                </a:path>
                <a:path w="21600" h="17633" stroke="0" extrusionOk="0">
                  <a:moveTo>
                    <a:pt x="12475" y="0"/>
                  </a:moveTo>
                  <a:cubicBezTo>
                    <a:pt x="18198" y="4049"/>
                    <a:pt x="21600" y="10623"/>
                    <a:pt x="21600" y="17633"/>
                  </a:cubicBezTo>
                  <a:lnTo>
                    <a:pt x="0" y="17633"/>
                  </a:lnTo>
                  <a:close/>
                </a:path>
              </a:pathLst>
            </a:custGeom>
            <a:noFill/>
            <a:ln w="9525">
              <a:solidFill>
                <a:schemeClr val="tx1"/>
              </a:solidFill>
              <a:round/>
              <a:headEnd/>
              <a:tailEnd/>
            </a:ln>
            <a:effectLst/>
          </p:spPr>
          <p:txBody>
            <a:bodyPr wrap="none" anchor="ctr"/>
            <a:lstStyle/>
            <a:p>
              <a:endParaRPr lang="en-US"/>
            </a:p>
          </p:txBody>
        </p:sp>
        <p:sp>
          <p:nvSpPr>
            <p:cNvPr id="35862" name="Line 22"/>
            <p:cNvSpPr>
              <a:spLocks noChangeShapeType="1"/>
            </p:cNvSpPr>
            <p:nvPr/>
          </p:nvSpPr>
          <p:spPr bwMode="auto">
            <a:xfrm>
              <a:off x="1296" y="3056"/>
              <a:ext cx="136"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5863" name="Line 23"/>
            <p:cNvSpPr>
              <a:spLocks noChangeShapeType="1"/>
            </p:cNvSpPr>
            <p:nvPr/>
          </p:nvSpPr>
          <p:spPr bwMode="auto">
            <a:xfrm flipH="1">
              <a:off x="1176" y="3056"/>
              <a:ext cx="11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5864" name="Text Box 24"/>
            <p:cNvSpPr txBox="1">
              <a:spLocks noChangeArrowheads="1"/>
            </p:cNvSpPr>
            <p:nvPr/>
          </p:nvSpPr>
          <p:spPr bwMode="auto">
            <a:xfrm>
              <a:off x="726" y="2724"/>
              <a:ext cx="216" cy="231"/>
            </a:xfrm>
            <a:prstGeom prst="rect">
              <a:avLst/>
            </a:prstGeom>
            <a:noFill/>
            <a:ln w="9525">
              <a:noFill/>
              <a:miter lim="800000"/>
              <a:headEnd/>
              <a:tailEnd/>
            </a:ln>
            <a:effectLst/>
          </p:spPr>
          <p:txBody>
            <a:bodyPr wrap="none">
              <a:spAutoFit/>
            </a:bodyPr>
            <a:lstStyle/>
            <a:p>
              <a:pPr eaLnBrk="0" hangingPunct="0"/>
              <a:r>
                <a:rPr lang="en-US">
                  <a:latin typeface="Verdana" pitchFamily="34" charset="0"/>
                </a:rPr>
                <a:t>R</a:t>
              </a:r>
            </a:p>
          </p:txBody>
        </p:sp>
        <p:sp>
          <p:nvSpPr>
            <p:cNvPr id="35865" name="Text Box 25"/>
            <p:cNvSpPr txBox="1">
              <a:spLocks noChangeArrowheads="1"/>
            </p:cNvSpPr>
            <p:nvPr/>
          </p:nvSpPr>
          <p:spPr bwMode="auto">
            <a:xfrm>
              <a:off x="694" y="2340"/>
              <a:ext cx="206" cy="231"/>
            </a:xfrm>
            <a:prstGeom prst="rect">
              <a:avLst/>
            </a:prstGeom>
            <a:noFill/>
            <a:ln w="9525">
              <a:noFill/>
              <a:miter lim="800000"/>
              <a:headEnd/>
              <a:tailEnd/>
            </a:ln>
            <a:effectLst/>
          </p:spPr>
          <p:txBody>
            <a:bodyPr wrap="none">
              <a:spAutoFit/>
            </a:bodyPr>
            <a:lstStyle/>
            <a:p>
              <a:pPr eaLnBrk="0" hangingPunct="0"/>
              <a:r>
                <a:rPr lang="el-GR">
                  <a:latin typeface="Verdana" pitchFamily="34" charset="0"/>
                </a:rPr>
                <a:t>α</a:t>
              </a:r>
            </a:p>
          </p:txBody>
        </p:sp>
        <p:sp>
          <p:nvSpPr>
            <p:cNvPr id="35866" name="Text Box 26"/>
            <p:cNvSpPr txBox="1">
              <a:spLocks noChangeArrowheads="1"/>
            </p:cNvSpPr>
            <p:nvPr/>
          </p:nvSpPr>
          <p:spPr bwMode="auto">
            <a:xfrm>
              <a:off x="1254" y="3076"/>
              <a:ext cx="206" cy="231"/>
            </a:xfrm>
            <a:prstGeom prst="rect">
              <a:avLst/>
            </a:prstGeom>
            <a:noFill/>
            <a:ln w="9525">
              <a:noFill/>
              <a:miter lim="800000"/>
              <a:headEnd/>
              <a:tailEnd/>
            </a:ln>
            <a:effectLst/>
          </p:spPr>
          <p:txBody>
            <a:bodyPr wrap="none">
              <a:spAutoFit/>
            </a:bodyPr>
            <a:lstStyle/>
            <a:p>
              <a:pPr eaLnBrk="0" hangingPunct="0"/>
              <a:r>
                <a:rPr lang="el-GR">
                  <a:latin typeface="Verdana" pitchFamily="34" charset="0"/>
                </a:rPr>
                <a:t>θ</a:t>
              </a:r>
            </a:p>
          </p:txBody>
        </p:sp>
        <p:sp>
          <p:nvSpPr>
            <p:cNvPr id="35867" name="Text Box 27"/>
            <p:cNvSpPr txBox="1">
              <a:spLocks noChangeArrowheads="1"/>
            </p:cNvSpPr>
            <p:nvPr/>
          </p:nvSpPr>
          <p:spPr bwMode="auto">
            <a:xfrm>
              <a:off x="1254" y="2812"/>
              <a:ext cx="224" cy="231"/>
            </a:xfrm>
            <a:prstGeom prst="rect">
              <a:avLst/>
            </a:prstGeom>
            <a:noFill/>
            <a:ln w="9525">
              <a:noFill/>
              <a:miter lim="800000"/>
              <a:headEnd/>
              <a:tailEnd/>
            </a:ln>
            <a:effectLst/>
          </p:spPr>
          <p:txBody>
            <a:bodyPr wrap="none">
              <a:spAutoFit/>
            </a:bodyPr>
            <a:lstStyle/>
            <a:p>
              <a:pPr eaLnBrk="0" hangingPunct="0"/>
              <a:r>
                <a:rPr lang="en-US">
                  <a:latin typeface="Verdana" pitchFamily="34" charset="0"/>
                </a:rPr>
                <a:t>H</a:t>
              </a:r>
            </a:p>
          </p:txBody>
        </p:sp>
        <p:sp>
          <p:nvSpPr>
            <p:cNvPr id="35868" name="Text Box 28"/>
            <p:cNvSpPr txBox="1">
              <a:spLocks noChangeArrowheads="1"/>
            </p:cNvSpPr>
            <p:nvPr/>
          </p:nvSpPr>
          <p:spPr bwMode="auto">
            <a:xfrm>
              <a:off x="998" y="3020"/>
              <a:ext cx="206" cy="231"/>
            </a:xfrm>
            <a:prstGeom prst="rect">
              <a:avLst/>
            </a:prstGeom>
            <a:noFill/>
            <a:ln w="9525">
              <a:noFill/>
              <a:miter lim="800000"/>
              <a:headEnd/>
              <a:tailEnd/>
            </a:ln>
            <a:effectLst/>
          </p:spPr>
          <p:txBody>
            <a:bodyPr wrap="none">
              <a:spAutoFit/>
            </a:bodyPr>
            <a:lstStyle/>
            <a:p>
              <a:pPr eaLnBrk="0" hangingPunct="0"/>
              <a:r>
                <a:rPr lang="en-US">
                  <a:latin typeface="Verdana" pitchFamily="34" charset="0"/>
                </a:rPr>
                <a:t>d</a:t>
              </a:r>
            </a:p>
          </p:txBody>
        </p:sp>
      </p:grpSp>
      <p:sp>
        <p:nvSpPr>
          <p:cNvPr id="35869" name="Rectangle 29"/>
          <p:cNvSpPr>
            <a:spLocks noChangeArrowheads="1"/>
          </p:cNvSpPr>
          <p:nvPr/>
        </p:nvSpPr>
        <p:spPr bwMode="auto">
          <a:xfrm>
            <a:off x="3714750" y="5711825"/>
            <a:ext cx="3695700" cy="338554"/>
          </a:xfrm>
          <a:prstGeom prst="rect">
            <a:avLst/>
          </a:prstGeom>
          <a:noFill/>
          <a:ln w="9525">
            <a:noFill/>
            <a:miter lim="800000"/>
            <a:headEnd/>
            <a:tailEnd/>
          </a:ln>
          <a:effectLst/>
        </p:spPr>
        <p:txBody>
          <a:bodyPr>
            <a:spAutoFit/>
          </a:bodyPr>
          <a:lstStyle/>
          <a:p>
            <a:pPr defTabSz="4389438"/>
            <a:r>
              <a:rPr lang="en-US" sz="1600" dirty="0">
                <a:latin typeface="Calibri" pitchFamily="34" charset="0"/>
                <a:cs typeface="Calibri" pitchFamily="34" charset="0"/>
              </a:rPr>
              <a:t>Where </a:t>
            </a:r>
            <a:r>
              <a:rPr lang="el-GR" sz="1600" dirty="0">
                <a:latin typeface="Calibri" pitchFamily="34" charset="0"/>
                <a:cs typeface="Calibri" pitchFamily="34" charset="0"/>
              </a:rPr>
              <a:t>γ</a:t>
            </a:r>
            <a:r>
              <a:rPr lang="en-US" sz="1600" dirty="0">
                <a:latin typeface="Calibri" pitchFamily="34" charset="0"/>
                <a:cs typeface="Calibri" pitchFamily="34" charset="0"/>
              </a:rPr>
              <a:t> is the liquid surface tension</a:t>
            </a:r>
            <a:endParaRPr lang="el-GR" sz="1600" dirty="0">
              <a:latin typeface="Calibri" pitchFamily="34" charset="0"/>
              <a:cs typeface="Calibri" pitchFamily="34" charset="0"/>
            </a:endParaRPr>
          </a:p>
        </p:txBody>
      </p:sp>
      <p:sp>
        <p:nvSpPr>
          <p:cNvPr id="35870" name="Rectangle 30"/>
          <p:cNvSpPr>
            <a:spLocks noChangeArrowheads="1"/>
          </p:cNvSpPr>
          <p:nvPr/>
        </p:nvSpPr>
        <p:spPr bwMode="auto">
          <a:xfrm>
            <a:off x="514350" y="1333500"/>
            <a:ext cx="8421688" cy="993241"/>
          </a:xfrm>
          <a:prstGeom prst="rect">
            <a:avLst/>
          </a:prstGeom>
          <a:noFill/>
          <a:ln w="9525">
            <a:noFill/>
            <a:miter lim="800000"/>
            <a:headEnd/>
            <a:tailEnd/>
          </a:ln>
          <a:effectLst/>
        </p:spPr>
        <p:txBody>
          <a:bodyPr lIns="92160" tIns="46080" rIns="92160" bIns="46080"/>
          <a:lstStyle/>
          <a:p>
            <a:pPr marL="63500" indent="-63500" algn="just" defTabSz="457200">
              <a:lnSpc>
                <a:spcPct val="80000"/>
              </a:lnSpc>
              <a:spcBef>
                <a:spcPct val="20000"/>
              </a:spcBef>
              <a:buFontTx/>
              <a:buChar char="•"/>
            </a:pPr>
            <a:r>
              <a:rPr lang="en-US" sz="1900" dirty="0">
                <a:latin typeface="Verdana" pitchFamily="34" charset="0"/>
              </a:rPr>
              <a:t> </a:t>
            </a:r>
            <a:r>
              <a:rPr lang="en-US" sz="1900" dirty="0">
                <a:latin typeface="Calibri" pitchFamily="34" charset="0"/>
                <a:cs typeface="Calibri" pitchFamily="34" charset="0"/>
              </a:rPr>
              <a:t>Caused by the </a:t>
            </a:r>
            <a:r>
              <a:rPr lang="en-US" sz="1900" b="1" dirty="0">
                <a:latin typeface="Calibri" pitchFamily="34" charset="0"/>
                <a:cs typeface="Calibri" pitchFamily="34" charset="0"/>
              </a:rPr>
              <a:t>formation of liquid bridges</a:t>
            </a:r>
            <a:r>
              <a:rPr lang="en-US" sz="1900" dirty="0">
                <a:latin typeface="Calibri" pitchFamily="34" charset="0"/>
                <a:cs typeface="Calibri" pitchFamily="34" charset="0"/>
              </a:rPr>
              <a:t> – as liquid vapors from the ambient gas phase condensate on the particle surfaces, a liquid meniscus forms, bonding particles to each other.</a:t>
            </a:r>
          </a:p>
          <a:p>
            <a:pPr marL="63500" indent="-63500" algn="just" defTabSz="457200">
              <a:spcBef>
                <a:spcPct val="20000"/>
              </a:spcBef>
            </a:pPr>
            <a:endParaRPr lang="en-US" sz="1900" dirty="0">
              <a:latin typeface="Verdana" pitchFamily="34" charset="0"/>
              <a:cs typeface="Tahoma" pitchFamily="34" charset="0"/>
            </a:endParaRPr>
          </a:p>
          <a:p>
            <a:pPr marL="63500" indent="-63500" algn="just" defTabSz="457200">
              <a:spcBef>
                <a:spcPct val="20000"/>
              </a:spcBef>
              <a:buFontTx/>
              <a:buChar char="•"/>
            </a:pPr>
            <a:endParaRPr lang="en-US" sz="1900" dirty="0">
              <a:latin typeface="Verdana" pitchFamily="34" charset="0"/>
              <a:cs typeface="Tahoma" pitchFamily="34" charset="0"/>
            </a:endParaRPr>
          </a:p>
          <a:p>
            <a:pPr marL="63500" indent="-63500" defTabSz="457200">
              <a:lnSpc>
                <a:spcPct val="80000"/>
              </a:lnSpc>
              <a:spcBef>
                <a:spcPct val="20000"/>
              </a:spcBef>
            </a:pPr>
            <a:endParaRPr lang="en-US" sz="1900" dirty="0">
              <a:latin typeface="Verdana" pitchFamily="34" charset="0"/>
            </a:endParaRPr>
          </a:p>
        </p:txBody>
      </p:sp>
      <p:pic>
        <p:nvPicPr>
          <p:cNvPr id="77827" name="Picture 3"/>
          <p:cNvPicPr>
            <a:picLocks noChangeAspect="1" noChangeArrowheads="1"/>
          </p:cNvPicPr>
          <p:nvPr/>
        </p:nvPicPr>
        <p:blipFill>
          <a:blip r:embed="rId3" cstate="print"/>
          <a:srcRect/>
          <a:stretch>
            <a:fillRect/>
          </a:stretch>
        </p:blipFill>
        <p:spPr bwMode="auto">
          <a:xfrm>
            <a:off x="927100" y="2709863"/>
            <a:ext cx="2343150" cy="889000"/>
          </a:xfrm>
          <a:prstGeom prst="rect">
            <a:avLst/>
          </a:prstGeom>
          <a:noFill/>
        </p:spPr>
      </p:pic>
      <p:sp>
        <p:nvSpPr>
          <p:cNvPr id="31" name="Title 30"/>
          <p:cNvSpPr>
            <a:spLocks noGrp="1"/>
          </p:cNvSpPr>
          <p:nvPr>
            <p:ph type="title"/>
          </p:nvPr>
        </p:nvSpPr>
        <p:spPr/>
        <p:txBody>
          <a:bodyPr/>
          <a:lstStyle/>
          <a:p>
            <a:r>
              <a:rPr lang="en-US" dirty="0" smtClean="0">
                <a:latin typeface="Calibri" pitchFamily="34" charset="0"/>
                <a:cs typeface="Calibri" pitchFamily="34" charset="0"/>
              </a:rPr>
              <a:t>Compaction Forces </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654050" y="2309813"/>
            <a:ext cx="5640388" cy="800100"/>
          </a:xfrm>
          <a:prstGeom prst="rect">
            <a:avLst/>
          </a:prstGeom>
          <a:noFill/>
        </p:spPr>
      </p:pic>
      <p:pic>
        <p:nvPicPr>
          <p:cNvPr id="78851" name="Picture 3"/>
          <p:cNvPicPr>
            <a:picLocks noChangeAspect="1" noChangeArrowheads="1"/>
          </p:cNvPicPr>
          <p:nvPr/>
        </p:nvPicPr>
        <p:blipFill>
          <a:blip r:embed="rId3" cstate="print"/>
          <a:srcRect/>
          <a:stretch>
            <a:fillRect/>
          </a:stretch>
        </p:blipFill>
        <p:spPr bwMode="auto">
          <a:xfrm>
            <a:off x="732608" y="3466330"/>
            <a:ext cx="1539812" cy="379322"/>
          </a:xfrm>
          <a:prstGeom prst="rect">
            <a:avLst/>
          </a:prstGeom>
          <a:noFill/>
        </p:spPr>
      </p:pic>
      <p:sp>
        <p:nvSpPr>
          <p:cNvPr id="36894" name="Rectangle 30"/>
          <p:cNvSpPr>
            <a:spLocks noChangeArrowheads="1"/>
          </p:cNvSpPr>
          <p:nvPr/>
        </p:nvSpPr>
        <p:spPr bwMode="auto">
          <a:xfrm>
            <a:off x="514350" y="1295400"/>
            <a:ext cx="7926388" cy="887413"/>
          </a:xfrm>
          <a:prstGeom prst="rect">
            <a:avLst/>
          </a:prstGeom>
          <a:noFill/>
          <a:ln w="9525">
            <a:noFill/>
            <a:miter lim="800000"/>
            <a:headEnd/>
            <a:tailEnd/>
          </a:ln>
          <a:effectLst/>
        </p:spPr>
        <p:txBody>
          <a:bodyPr lIns="92160" tIns="46080" rIns="92160" bIns="46080"/>
          <a:lstStyle/>
          <a:p>
            <a:pPr marL="63500" indent="-63500" algn="just" defTabSz="457200">
              <a:lnSpc>
                <a:spcPct val="80000"/>
              </a:lnSpc>
              <a:spcBef>
                <a:spcPct val="20000"/>
              </a:spcBef>
              <a:buFontTx/>
              <a:buChar char="•"/>
            </a:pPr>
            <a:r>
              <a:rPr lang="en-US" sz="1900" dirty="0">
                <a:latin typeface="Verdana" pitchFamily="34" charset="0"/>
              </a:rPr>
              <a:t> </a:t>
            </a:r>
            <a:r>
              <a:rPr lang="en-US" sz="1900" b="1" dirty="0">
                <a:latin typeface="Calibri" pitchFamily="34" charset="0"/>
                <a:cs typeface="Calibri" pitchFamily="34" charset="0"/>
              </a:rPr>
              <a:t>Van </a:t>
            </a:r>
            <a:r>
              <a:rPr lang="en-US" sz="1900" b="1" dirty="0" err="1">
                <a:latin typeface="Calibri" pitchFamily="34" charset="0"/>
                <a:cs typeface="Calibri" pitchFamily="34" charset="0"/>
              </a:rPr>
              <a:t>der</a:t>
            </a:r>
            <a:r>
              <a:rPr lang="en-US" sz="1900" b="1" dirty="0">
                <a:latin typeface="Calibri" pitchFamily="34" charset="0"/>
                <a:cs typeface="Calibri" pitchFamily="34" charset="0"/>
              </a:rPr>
              <a:t> Waals forces</a:t>
            </a:r>
            <a:r>
              <a:rPr lang="en-US" sz="1900" dirty="0">
                <a:latin typeface="Calibri" pitchFamily="34" charset="0"/>
                <a:cs typeface="Calibri" pitchFamily="34" charset="0"/>
              </a:rPr>
              <a:t> – short range forces, usually dominant for either small particles or during the particle fragmentation stages of compaction.</a:t>
            </a:r>
          </a:p>
          <a:p>
            <a:pPr marL="63500" indent="-63500" algn="just" defTabSz="457200">
              <a:spcBef>
                <a:spcPct val="20000"/>
              </a:spcBef>
              <a:buFontTx/>
              <a:buChar char="•"/>
            </a:pPr>
            <a:endParaRPr lang="en-US" sz="1900" dirty="0">
              <a:latin typeface="Verdana" pitchFamily="34" charset="0"/>
            </a:endParaRPr>
          </a:p>
        </p:txBody>
      </p:sp>
      <p:pic>
        <p:nvPicPr>
          <p:cNvPr id="78852" name="Picture 4"/>
          <p:cNvPicPr>
            <a:picLocks noChangeAspect="1" noChangeArrowheads="1"/>
          </p:cNvPicPr>
          <p:nvPr/>
        </p:nvPicPr>
        <p:blipFill>
          <a:blip r:embed="rId4" cstate="print"/>
          <a:srcRect/>
          <a:stretch>
            <a:fillRect/>
          </a:stretch>
        </p:blipFill>
        <p:spPr bwMode="auto">
          <a:xfrm>
            <a:off x="4338009" y="3318645"/>
            <a:ext cx="4289943" cy="2719882"/>
          </a:xfrm>
          <a:prstGeom prst="rect">
            <a:avLst/>
          </a:prstGeom>
          <a:noFill/>
          <a:ln w="9525">
            <a:miter lim="800000"/>
            <a:headEnd/>
            <a:tailEnd/>
          </a:ln>
          <a:effectLst/>
        </p:spPr>
      </p:pic>
      <p:sp>
        <p:nvSpPr>
          <p:cNvPr id="36896" name="Text Box 32"/>
          <p:cNvSpPr txBox="1">
            <a:spLocks noChangeArrowheads="1"/>
          </p:cNvSpPr>
          <p:nvPr/>
        </p:nvSpPr>
        <p:spPr bwMode="auto">
          <a:xfrm>
            <a:off x="390525" y="4413250"/>
            <a:ext cx="3871913" cy="646331"/>
          </a:xfrm>
          <a:prstGeom prst="rect">
            <a:avLst/>
          </a:prstGeom>
          <a:noFill/>
          <a:ln w="9525">
            <a:noFill/>
            <a:miter lim="800000"/>
            <a:headEnd/>
            <a:tailEnd/>
          </a:ln>
          <a:effectLst/>
        </p:spPr>
        <p:txBody>
          <a:bodyPr>
            <a:spAutoFit/>
          </a:bodyPr>
          <a:lstStyle/>
          <a:p>
            <a:r>
              <a:rPr lang="el-GR" dirty="0">
                <a:latin typeface="Calibri" pitchFamily="34" charset="0"/>
                <a:cs typeface="Calibri" pitchFamily="34" charset="0"/>
              </a:rPr>
              <a:t>Δ</a:t>
            </a:r>
            <a:r>
              <a:rPr lang="en-US" dirty="0">
                <a:latin typeface="Calibri" pitchFamily="34" charset="0"/>
                <a:cs typeface="Calibri" pitchFamily="34" charset="0"/>
              </a:rPr>
              <a:t> – the distance between the particles.</a:t>
            </a:r>
            <a:endParaRPr lang="el-GR" dirty="0">
              <a:latin typeface="Calibri" pitchFamily="34" charset="0"/>
              <a:cs typeface="Calibri" pitchFamily="34" charset="0"/>
            </a:endParaRPr>
          </a:p>
          <a:p>
            <a:pPr eaLnBrk="0" hangingPunct="0"/>
            <a:endParaRPr lang="en-US" dirty="0">
              <a:latin typeface="Verdana" pitchFamily="34" charset="0"/>
            </a:endParaRPr>
          </a:p>
        </p:txBody>
      </p:sp>
      <p:sp>
        <p:nvSpPr>
          <p:cNvPr id="14" name="Title 13"/>
          <p:cNvSpPr>
            <a:spLocks noGrp="1"/>
          </p:cNvSpPr>
          <p:nvPr>
            <p:ph type="title"/>
          </p:nvPr>
        </p:nvSpPr>
        <p:spPr>
          <a:xfrm>
            <a:off x="457200" y="274638"/>
            <a:ext cx="8229600" cy="965687"/>
          </a:xfrm>
        </p:spPr>
        <p:txBody>
          <a:bodyPr/>
          <a:lstStyle/>
          <a:p>
            <a:r>
              <a:rPr lang="en-US" dirty="0" smtClean="0">
                <a:latin typeface="Calibri" pitchFamily="34" charset="0"/>
                <a:cs typeface="Calibri" pitchFamily="34" charset="0"/>
              </a:rPr>
              <a:t>Compaction Forces</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Box 21"/>
          <p:cNvSpPr txBox="1"/>
          <p:nvPr/>
        </p:nvSpPr>
        <p:spPr>
          <a:xfrm>
            <a:off x="6696075" y="2238375"/>
            <a:ext cx="1692258" cy="646331"/>
          </a:xfrm>
          <a:prstGeom prst="rect">
            <a:avLst/>
          </a:prstGeom>
          <a:noFill/>
        </p:spPr>
        <p:txBody>
          <a:bodyPr wrap="none" rtlCol="0">
            <a:spAutoFit/>
          </a:bodyPr>
          <a:lstStyle/>
          <a:p>
            <a:r>
              <a:rPr lang="en-US" dirty="0" smtClean="0">
                <a:latin typeface="Calibri" pitchFamily="34" charset="0"/>
                <a:cs typeface="Calibri" pitchFamily="34" charset="0"/>
              </a:rPr>
              <a:t>Tertiary Mixture</a:t>
            </a:r>
          </a:p>
          <a:p>
            <a:r>
              <a:rPr lang="en-US" dirty="0" smtClean="0">
                <a:latin typeface="Calibri" pitchFamily="34" charset="0"/>
                <a:cs typeface="Calibri" pitchFamily="34" charset="0"/>
              </a:rPr>
              <a:t>D and S2, S3, S4</a:t>
            </a:r>
            <a:endParaRPr lang="en-US" dirty="0">
              <a:latin typeface="Calibri" pitchFamily="34" charset="0"/>
              <a:cs typeface="Calibri" pitchFamily="34" charset="0"/>
            </a:endParaRPr>
          </a:p>
        </p:txBody>
      </p:sp>
      <p:pic>
        <p:nvPicPr>
          <p:cNvPr id="59395" name="Picture 3" descr="mix-contour"/>
          <p:cNvPicPr>
            <a:picLocks noChangeAspect="1" noChangeArrowheads="1"/>
          </p:cNvPicPr>
          <p:nvPr/>
        </p:nvPicPr>
        <p:blipFill>
          <a:blip r:embed="rId3" cstate="print"/>
          <a:srcRect/>
          <a:stretch>
            <a:fillRect/>
          </a:stretch>
        </p:blipFill>
        <p:spPr bwMode="auto">
          <a:xfrm>
            <a:off x="3824052" y="4479579"/>
            <a:ext cx="4563364" cy="2194560"/>
          </a:xfrm>
          <a:prstGeom prst="rect">
            <a:avLst/>
          </a:prstGeom>
          <a:noFill/>
          <a:ln w="9525">
            <a:noFill/>
            <a:miter lim="800000"/>
            <a:headEnd/>
            <a:tailEnd/>
          </a:ln>
        </p:spPr>
      </p:pic>
      <p:grpSp>
        <p:nvGrpSpPr>
          <p:cNvPr id="2" name="Group 4"/>
          <p:cNvGrpSpPr>
            <a:grpSpLocks/>
          </p:cNvGrpSpPr>
          <p:nvPr/>
        </p:nvGrpSpPr>
        <p:grpSpPr bwMode="auto">
          <a:xfrm>
            <a:off x="137160" y="1371600"/>
            <a:ext cx="4078224" cy="1920240"/>
            <a:chOff x="1080" y="5040"/>
            <a:chExt cx="9720" cy="4680"/>
          </a:xfrm>
        </p:grpSpPr>
        <p:pic>
          <p:nvPicPr>
            <p:cNvPr id="59397" name="Picture 5" descr="Mix_config"/>
            <p:cNvPicPr>
              <a:picLocks noChangeAspect="1" noChangeArrowheads="1"/>
            </p:cNvPicPr>
            <p:nvPr/>
          </p:nvPicPr>
          <p:blipFill>
            <a:blip r:embed="rId4" cstate="print"/>
            <a:srcRect/>
            <a:stretch>
              <a:fillRect/>
            </a:stretch>
          </p:blipFill>
          <p:spPr bwMode="auto">
            <a:xfrm>
              <a:off x="1080" y="5040"/>
              <a:ext cx="9720" cy="4578"/>
            </a:xfrm>
            <a:prstGeom prst="rect">
              <a:avLst/>
            </a:prstGeom>
            <a:noFill/>
            <a:ln w="9525">
              <a:noFill/>
              <a:miter lim="800000"/>
              <a:headEnd/>
              <a:tailEnd/>
            </a:ln>
          </p:spPr>
        </p:pic>
        <p:sp>
          <p:nvSpPr>
            <p:cNvPr id="59398" name="Text Box 6"/>
            <p:cNvSpPr txBox="1">
              <a:spLocks noChangeArrowheads="1"/>
            </p:cNvSpPr>
            <p:nvPr/>
          </p:nvSpPr>
          <p:spPr bwMode="auto">
            <a:xfrm>
              <a:off x="2340" y="9180"/>
              <a:ext cx="25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Initial configuration</a:t>
              </a:r>
              <a:endParaRPr kumimoji="0" lang="en-US" sz="1800" b="0" i="0" u="none" strike="noStrike" cap="none" normalizeH="0" baseline="0" smtClean="0">
                <a:ln>
                  <a:noFill/>
                </a:ln>
                <a:solidFill>
                  <a:schemeClr val="tx1"/>
                </a:solidFill>
                <a:effectLst/>
                <a:latin typeface="Arial" pitchFamily="34" charset="0"/>
              </a:endParaRPr>
            </a:p>
          </p:txBody>
        </p:sp>
        <p:sp>
          <p:nvSpPr>
            <p:cNvPr id="59399" name="Text Box 7"/>
            <p:cNvSpPr txBox="1">
              <a:spLocks noChangeArrowheads="1"/>
            </p:cNvSpPr>
            <p:nvPr/>
          </p:nvSpPr>
          <p:spPr bwMode="auto">
            <a:xfrm>
              <a:off x="6660" y="9180"/>
              <a:ext cx="36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Configuration after rearrangement</a:t>
              </a:r>
              <a:endParaRPr kumimoji="0" lang="en-US" sz="1800" b="0" i="0" u="none" strike="noStrike" cap="none" normalizeH="0" baseline="0" smtClean="0">
                <a:ln>
                  <a:noFill/>
                </a:ln>
                <a:solidFill>
                  <a:schemeClr val="tx1"/>
                </a:solidFill>
                <a:effectLst/>
                <a:latin typeface="Arial" pitchFamily="34" charset="0"/>
              </a:endParaRPr>
            </a:p>
          </p:txBody>
        </p:sp>
      </p:grpSp>
      <p:pic>
        <p:nvPicPr>
          <p:cNvPr id="59400" name="Picture 8" descr="mix_density_vs_pressure"/>
          <p:cNvPicPr>
            <a:picLocks noChangeAspect="1" noChangeArrowheads="1"/>
          </p:cNvPicPr>
          <p:nvPr/>
        </p:nvPicPr>
        <p:blipFill>
          <a:blip r:embed="rId5" cstate="print"/>
          <a:srcRect/>
          <a:stretch>
            <a:fillRect/>
          </a:stretch>
        </p:blipFill>
        <p:spPr bwMode="auto">
          <a:xfrm>
            <a:off x="666561" y="3921565"/>
            <a:ext cx="2433968" cy="2433968"/>
          </a:xfrm>
          <a:prstGeom prst="rect">
            <a:avLst/>
          </a:prstGeom>
          <a:noFill/>
          <a:ln w="9525">
            <a:noFill/>
            <a:miter lim="800000"/>
            <a:headEnd/>
            <a:tailEnd/>
          </a:ln>
        </p:spPr>
      </p:pic>
      <p:pic>
        <p:nvPicPr>
          <p:cNvPr id="59401" name="Picture 9" descr="config_after_compaction"/>
          <p:cNvPicPr>
            <a:picLocks noChangeAspect="1" noChangeArrowheads="1"/>
          </p:cNvPicPr>
          <p:nvPr/>
        </p:nvPicPr>
        <p:blipFill>
          <a:blip r:embed="rId6" cstate="print"/>
          <a:srcRect/>
          <a:stretch>
            <a:fillRect/>
          </a:stretch>
        </p:blipFill>
        <p:spPr bwMode="auto">
          <a:xfrm>
            <a:off x="4389120" y="1371600"/>
            <a:ext cx="2043684" cy="1920240"/>
          </a:xfrm>
          <a:prstGeom prst="rect">
            <a:avLst/>
          </a:prstGeom>
          <a:noFill/>
          <a:ln w="9525">
            <a:noFill/>
            <a:miter lim="800000"/>
            <a:headEnd/>
            <a:tailEnd/>
          </a:ln>
        </p:spPr>
      </p:pic>
      <p:graphicFrame>
        <p:nvGraphicFramePr>
          <p:cNvPr id="23" name="Table 22"/>
          <p:cNvGraphicFramePr>
            <a:graphicFrameLocks noGrp="1"/>
          </p:cNvGraphicFramePr>
          <p:nvPr/>
        </p:nvGraphicFramePr>
        <p:xfrm>
          <a:off x="3504143" y="3538642"/>
          <a:ext cx="5337809" cy="731520"/>
        </p:xfrm>
        <a:graphic>
          <a:graphicData uri="http://schemas.openxmlformats.org/drawingml/2006/table">
            <a:tbl>
              <a:tblPr/>
              <a:tblGrid>
                <a:gridCol w="761491"/>
                <a:gridCol w="1492438"/>
                <a:gridCol w="1169094"/>
                <a:gridCol w="1293376"/>
                <a:gridCol w="621410"/>
              </a:tblGrid>
              <a:tr h="0">
                <a:tc>
                  <a:txBody>
                    <a:bodyPr/>
                    <a:lstStyle/>
                    <a:p>
                      <a:pPr marL="0" marR="0" algn="ctr">
                        <a:spcBef>
                          <a:spcPts val="0"/>
                        </a:spcBef>
                        <a:spcAft>
                          <a:spcPts val="0"/>
                        </a:spcAft>
                      </a:pPr>
                      <a:r>
                        <a:rPr lang="en-US" sz="1200" dirty="0">
                          <a:latin typeface="Times New Roman"/>
                          <a:ea typeface="Times New Roman"/>
                          <a:cs typeface="Times New Roman"/>
                        </a:rPr>
                        <a:t>Mass (g)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Dimensions </a:t>
                      </a:r>
                    </a:p>
                    <a:p>
                      <a:pPr marL="0" marR="0" algn="ctr">
                        <a:spcBef>
                          <a:spcPts val="0"/>
                        </a:spcBef>
                        <a:spcAft>
                          <a:spcPts val="0"/>
                        </a:spcAft>
                      </a:pPr>
                      <a:r>
                        <a:rPr lang="en-US" sz="1200" dirty="0">
                          <a:latin typeface="Times New Roman"/>
                          <a:ea typeface="Times New Roman"/>
                          <a:cs typeface="Times New Roman"/>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Number of</a:t>
                      </a:r>
                    </a:p>
                    <a:p>
                      <a:pPr marL="0" marR="0" algn="ctr">
                        <a:spcBef>
                          <a:spcPts val="0"/>
                        </a:spcBef>
                        <a:spcAft>
                          <a:spcPts val="0"/>
                        </a:spcAft>
                      </a:pPr>
                      <a:r>
                        <a:rPr lang="en-US" sz="1200">
                          <a:latin typeface="Times New Roman"/>
                          <a:ea typeface="Times New Roman"/>
                          <a:cs typeface="Times New Roman"/>
                        </a:rPr>
                        <a:t>Particles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Expected</a:t>
                      </a:r>
                    </a:p>
                    <a:p>
                      <a:pPr marL="0" marR="0" algn="ctr">
                        <a:spcBef>
                          <a:spcPts val="0"/>
                        </a:spcBef>
                        <a:spcAft>
                          <a:spcPts val="0"/>
                        </a:spcAft>
                      </a:pPr>
                      <a:r>
                        <a:rPr lang="en-US" sz="1200" dirty="0">
                          <a:latin typeface="Times New Roman"/>
                          <a:ea typeface="Times New Roman"/>
                          <a:cs typeface="Times New Roman"/>
                        </a:rPr>
                        <a:t>Solid Density </a:t>
                      </a:r>
                    </a:p>
                    <a:p>
                      <a:pPr marL="0" marR="0" algn="ctr">
                        <a:spcBef>
                          <a:spcPts val="0"/>
                        </a:spcBef>
                        <a:spcAft>
                          <a:spcPts val="0"/>
                        </a:spcAft>
                      </a:pPr>
                      <a:r>
                        <a:rPr lang="en-US" sz="1200" dirty="0">
                          <a:latin typeface="Times New Roman"/>
                          <a:ea typeface="Times New Roman"/>
                          <a:cs typeface="Times New Roman"/>
                        </a:rPr>
                        <a:t>(g/ml)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9×9×6.1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33,764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Object 34"/>
          <p:cNvGraphicFramePr>
            <a:graphicFrameLocks noChangeAspect="1"/>
          </p:cNvGraphicFramePr>
          <p:nvPr/>
        </p:nvGraphicFramePr>
        <p:xfrm>
          <a:off x="8620125" y="3476625"/>
          <a:ext cx="219075" cy="228600"/>
        </p:xfrm>
        <a:graphic>
          <a:graphicData uri="http://schemas.openxmlformats.org/presentationml/2006/ole">
            <p:oleObj spid="_x0000_s82946" name="Equation" r:id="rId7" imgW="215806" imgH="228501" progId="Equation.3">
              <p:embed/>
            </p:oleObj>
          </a:graphicData>
        </a:graphic>
      </p:graphicFrame>
      <p:sp>
        <p:nvSpPr>
          <p:cNvPr id="19" name="Title 18"/>
          <p:cNvSpPr>
            <a:spLocks noGrp="1"/>
          </p:cNvSpPr>
          <p:nvPr>
            <p:ph type="title"/>
          </p:nvPr>
        </p:nvSpPr>
        <p:spPr/>
        <p:txBody>
          <a:bodyPr/>
          <a:lstStyle/>
          <a:p>
            <a:r>
              <a:rPr lang="en-US" sz="4000" dirty="0" smtClean="0">
                <a:latin typeface="Calibri" pitchFamily="34" charset="0"/>
                <a:cs typeface="Calibri" pitchFamily="34" charset="0"/>
              </a:rPr>
              <a:t>Filling/Rearrangement/Compaction</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019800" y="1143000"/>
            <a:ext cx="2820318" cy="2438400"/>
          </a:xfrm>
          <a:prstGeom prst="rect">
            <a:avLst/>
          </a:prstGeom>
          <a:noFill/>
          <a:ln w="9525">
            <a:noFill/>
            <a:miter lim="800000"/>
            <a:headEnd/>
            <a:tailEnd/>
          </a:ln>
          <a:effectLst/>
        </p:spPr>
      </p:pic>
      <p:sp>
        <p:nvSpPr>
          <p:cNvPr id="5" name="TextBox 4"/>
          <p:cNvSpPr txBox="1"/>
          <p:nvPr/>
        </p:nvSpPr>
        <p:spPr>
          <a:xfrm>
            <a:off x="533400" y="1676400"/>
            <a:ext cx="5638800" cy="4154984"/>
          </a:xfrm>
          <a:prstGeom prst="rect">
            <a:avLst/>
          </a:prstGeom>
          <a:noFill/>
        </p:spPr>
        <p:txBody>
          <a:bodyPr wrap="square" rtlCol="0">
            <a:spAutoFit/>
          </a:bodyPr>
          <a:lstStyle/>
          <a:p>
            <a:pPr>
              <a:buFont typeface="Arial" pitchFamily="34" charset="0"/>
              <a:buChar char="•"/>
            </a:pPr>
            <a:r>
              <a:rPr lang="en-US" dirty="0" smtClean="0">
                <a:latin typeface="Calibri" pitchFamily="34" charset="0"/>
                <a:cs typeface="Calibri" pitchFamily="34" charset="0"/>
              </a:rPr>
              <a:t> </a:t>
            </a:r>
            <a:r>
              <a:rPr lang="en-US" sz="2400" dirty="0" err="1" smtClean="0">
                <a:latin typeface="Calibri" pitchFamily="34" charset="0"/>
                <a:cs typeface="Calibri" pitchFamily="34" charset="0"/>
              </a:rPr>
              <a:t>Presster</a:t>
            </a:r>
            <a:r>
              <a:rPr lang="en-US" sz="2400" baseline="30000" dirty="0" err="1" smtClean="0">
                <a:latin typeface="Calibri" pitchFamily="34" charset="0"/>
                <a:cs typeface="Calibri" pitchFamily="34" charset="0"/>
              </a:rPr>
              <a:t>TM</a:t>
            </a:r>
            <a:r>
              <a:rPr lang="en-US" sz="2400" dirty="0" smtClean="0">
                <a:latin typeface="Calibri" pitchFamily="34" charset="0"/>
                <a:cs typeface="Calibri" pitchFamily="34" charset="0"/>
              </a:rPr>
              <a:t> tablet press simulator</a:t>
            </a:r>
          </a:p>
          <a:p>
            <a:pPr lvl="1">
              <a:buFont typeface="Arial" pitchFamily="34" charset="0"/>
              <a:buChar char="•"/>
            </a:pPr>
            <a:r>
              <a:rPr lang="en-US" dirty="0" smtClean="0">
                <a:latin typeface="Calibri" pitchFamily="34" charset="0"/>
                <a:cs typeface="Calibri" pitchFamily="34" charset="0"/>
              </a:rPr>
              <a:t> Set to mimic Stokes B2 press</a:t>
            </a:r>
          </a:p>
          <a:p>
            <a:pPr lvl="1">
              <a:buFont typeface="Arial" pitchFamily="34" charset="0"/>
              <a:buChar char="•"/>
            </a:pPr>
            <a:r>
              <a:rPr lang="en-US" dirty="0" smtClean="0">
                <a:latin typeface="Calibri" pitchFamily="34" charset="0"/>
                <a:cs typeface="Calibri" pitchFamily="34" charset="0"/>
              </a:rPr>
              <a:t> Tooling</a:t>
            </a:r>
          </a:p>
          <a:p>
            <a:pPr lvl="2">
              <a:buFont typeface="Arial" pitchFamily="34" charset="0"/>
              <a:buChar char="•"/>
              <a:defRPr/>
            </a:pPr>
            <a:r>
              <a:rPr lang="en-US" dirty="0">
                <a:latin typeface="Calibri" pitchFamily="34" charset="0"/>
                <a:cs typeface="Calibri" pitchFamily="34" charset="0"/>
              </a:rPr>
              <a:t> </a:t>
            </a:r>
            <a:r>
              <a:rPr lang="en-US" dirty="0" smtClean="0">
                <a:latin typeface="Calibri" pitchFamily="34" charset="0"/>
                <a:cs typeface="Calibri" pitchFamily="34" charset="0"/>
              </a:rPr>
              <a:t>Oval, deep cut</a:t>
            </a:r>
            <a:endParaRPr lang="en-US" dirty="0">
              <a:latin typeface="Calibri" pitchFamily="34" charset="0"/>
              <a:cs typeface="Calibri" pitchFamily="34" charset="0"/>
            </a:endParaRPr>
          </a:p>
          <a:p>
            <a:pPr lvl="2">
              <a:buFont typeface="Arial" pitchFamily="34" charset="0"/>
              <a:buChar char="•"/>
              <a:defRPr/>
            </a:pPr>
            <a:r>
              <a:rPr lang="en-US" dirty="0">
                <a:latin typeface="Calibri" pitchFamily="34" charset="0"/>
                <a:cs typeface="Calibri" pitchFamily="34" charset="0"/>
              </a:rPr>
              <a:t> i.e., </a:t>
            </a:r>
            <a:r>
              <a:rPr lang="en-US" dirty="0" smtClean="0">
                <a:latin typeface="Calibri" pitchFamily="34" charset="0"/>
                <a:cs typeface="Calibri" pitchFamily="34" charset="0"/>
              </a:rPr>
              <a:t>tablets are oval with domelike top and bottom surfaces</a:t>
            </a:r>
            <a:endParaRPr lang="en-US" dirty="0">
              <a:latin typeface="Calibri" pitchFamily="34" charset="0"/>
              <a:cs typeface="Calibri" pitchFamily="34" charset="0"/>
            </a:endParaRPr>
          </a:p>
          <a:p>
            <a:pPr>
              <a:buFont typeface="Arial" pitchFamily="34" charset="0"/>
              <a:buChar char="•"/>
            </a:pPr>
            <a:r>
              <a:rPr lang="en-US" dirty="0" smtClean="0">
                <a:latin typeface="Calibri" pitchFamily="34" charset="0"/>
                <a:cs typeface="Calibri" pitchFamily="34" charset="0"/>
              </a:rPr>
              <a:t> </a:t>
            </a:r>
            <a:r>
              <a:rPr lang="en-US" sz="2400" dirty="0" err="1" smtClean="0">
                <a:latin typeface="Calibri" pitchFamily="34" charset="0"/>
                <a:cs typeface="Calibri" pitchFamily="34" charset="0"/>
              </a:rPr>
              <a:t>Presster</a:t>
            </a:r>
            <a:r>
              <a:rPr lang="en-US" sz="2400" dirty="0" smtClean="0">
                <a:latin typeface="Calibri" pitchFamily="34" charset="0"/>
                <a:cs typeface="Calibri" pitchFamily="34" charset="0"/>
              </a:rPr>
              <a:t> data:</a:t>
            </a:r>
          </a:p>
          <a:p>
            <a:pPr lvl="1">
              <a:buFont typeface="Arial" pitchFamily="34" charset="0"/>
              <a:buChar char="•"/>
            </a:pPr>
            <a:r>
              <a:rPr lang="en-US" dirty="0" smtClean="0">
                <a:latin typeface="Calibri" pitchFamily="34" charset="0"/>
                <a:cs typeface="Calibri" pitchFamily="34" charset="0"/>
              </a:rPr>
              <a:t> Upper compression force</a:t>
            </a:r>
          </a:p>
          <a:p>
            <a:pPr lvl="1">
              <a:buFont typeface="Arial" pitchFamily="34" charset="0"/>
              <a:buChar char="•"/>
            </a:pPr>
            <a:r>
              <a:rPr lang="en-US" dirty="0" smtClean="0">
                <a:latin typeface="Calibri" pitchFamily="34" charset="0"/>
                <a:cs typeface="Calibri" pitchFamily="34" charset="0"/>
              </a:rPr>
              <a:t> Tablet x-section area </a:t>
            </a:r>
          </a:p>
          <a:p>
            <a:pPr lvl="1">
              <a:buFont typeface="Arial" pitchFamily="34" charset="0"/>
              <a:buChar char="•"/>
            </a:pPr>
            <a:r>
              <a:rPr lang="en-US" dirty="0" smtClean="0">
                <a:latin typeface="Calibri" pitchFamily="34" charset="0"/>
                <a:cs typeface="Calibri" pitchFamily="34" charset="0"/>
              </a:rPr>
              <a:t> Tablet thickness </a:t>
            </a:r>
          </a:p>
          <a:p>
            <a:pPr lvl="1">
              <a:buFont typeface="Arial" pitchFamily="34" charset="0"/>
              <a:buChar char="•"/>
            </a:pPr>
            <a:r>
              <a:rPr lang="en-US" dirty="0" smtClean="0">
                <a:latin typeface="Calibri" pitchFamily="34" charset="0"/>
                <a:cs typeface="Calibri" pitchFamily="34" charset="0"/>
              </a:rPr>
              <a:t> Tablet weight </a:t>
            </a:r>
          </a:p>
          <a:p>
            <a:pPr lvl="1">
              <a:buFont typeface="Arial" pitchFamily="34" charset="0"/>
              <a:buChar char="•"/>
            </a:pPr>
            <a:r>
              <a:rPr lang="en-US" dirty="0">
                <a:latin typeface="Calibri" pitchFamily="34" charset="0"/>
                <a:cs typeface="Calibri" pitchFamily="34" charset="0"/>
              </a:rPr>
              <a:t> </a:t>
            </a:r>
            <a:r>
              <a:rPr lang="en-US" dirty="0" smtClean="0">
                <a:latin typeface="Calibri" pitchFamily="34" charset="0"/>
                <a:cs typeface="Calibri" pitchFamily="34" charset="0"/>
              </a:rPr>
              <a:t>radial die wall force, ejection forces, stage speed …</a:t>
            </a:r>
          </a:p>
          <a:p>
            <a:pPr lvl="1">
              <a:buFont typeface="Arial" pitchFamily="34" charset="0"/>
              <a:buChar char="•"/>
            </a:pPr>
            <a:endParaRPr lang="en-US" dirty="0" smtClean="0"/>
          </a:p>
          <a:p>
            <a:pPr>
              <a:buFont typeface="Arial" pitchFamily="34" charset="0"/>
              <a:buChar char="•"/>
            </a:pPr>
            <a:endParaRPr lang="en-US" dirty="0" smtClean="0"/>
          </a:p>
        </p:txBody>
      </p:sp>
      <p:sp>
        <p:nvSpPr>
          <p:cNvPr id="6" name="Rectangle 2"/>
          <p:cNvSpPr>
            <a:spLocks noGrp="1"/>
          </p:cNvSpPr>
          <p:nvPr>
            <p:ph type="title"/>
          </p:nvPr>
        </p:nvSpPr>
        <p:spPr>
          <a:xfrm>
            <a:off x="457200" y="534154"/>
            <a:ext cx="8229600" cy="534155"/>
          </a:xfrm>
        </p:spPr>
        <p:txBody>
          <a:bodyPr/>
          <a:lstStyle/>
          <a:p>
            <a:r>
              <a:rPr lang="en-US" dirty="0" err="1" smtClean="0">
                <a:latin typeface="Calibri" pitchFamily="34" charset="0"/>
                <a:cs typeface="Calibri" pitchFamily="34" charset="0"/>
              </a:rPr>
              <a:t>Presster</a:t>
            </a:r>
            <a:r>
              <a:rPr lang="en-US" dirty="0" smtClean="0">
                <a:latin typeface="Calibri" pitchFamily="34" charset="0"/>
                <a:cs typeface="Calibri" pitchFamily="34" charset="0"/>
              </a:rPr>
              <a:t>™ Studies</a:t>
            </a:r>
            <a:endParaRPr lang="en-US" dirty="0" smtClean="0"/>
          </a:p>
        </p:txBody>
      </p:sp>
      <p:pic>
        <p:nvPicPr>
          <p:cNvPr id="17" name="Picture 16" descr="pill.png"/>
          <p:cNvPicPr>
            <a:picLocks noChangeAspect="1"/>
          </p:cNvPicPr>
          <p:nvPr/>
        </p:nvPicPr>
        <p:blipFill>
          <a:blip r:embed="rId3" cstate="print"/>
          <a:stretch>
            <a:fillRect/>
          </a:stretch>
        </p:blipFill>
        <p:spPr>
          <a:xfrm>
            <a:off x="7239000" y="4114800"/>
            <a:ext cx="1117600" cy="838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3"/>
          <p:cNvSpPr>
            <a:spLocks noChangeArrowheads="1"/>
          </p:cNvSpPr>
          <p:nvPr/>
        </p:nvSpPr>
        <p:spPr bwMode="auto">
          <a:xfrm>
            <a:off x="463550" y="1830388"/>
            <a:ext cx="8285163" cy="5027612"/>
          </a:xfrm>
          <a:prstGeom prst="rect">
            <a:avLst/>
          </a:prstGeom>
          <a:noFill/>
          <a:ln w="9525">
            <a:noFill/>
            <a:miter lim="800000"/>
            <a:headEnd/>
            <a:tailEnd/>
          </a:ln>
        </p:spPr>
        <p:txBody>
          <a:bodyPr lIns="92160" tIns="46080" rIns="92160" bIns="46080"/>
          <a:lstStyle/>
          <a:p>
            <a:pPr marL="341313" indent="-341313" defTabSz="457200">
              <a:spcBef>
                <a:spcPts val="600"/>
              </a:spcBef>
              <a:buClr>
                <a:schemeClr val="tx1"/>
              </a:buClr>
              <a:buSzPct val="100000"/>
              <a:buFont typeface="Arial" charset="0"/>
              <a:buNone/>
            </a:pPr>
            <a:endParaRPr lang="en-US" sz="2400">
              <a:cs typeface="Arial" charset="0"/>
            </a:endParaRPr>
          </a:p>
        </p:txBody>
      </p:sp>
      <p:cxnSp>
        <p:nvCxnSpPr>
          <p:cNvPr id="169993" name="Straight Connector 16"/>
          <p:cNvCxnSpPr>
            <a:cxnSpLocks noChangeShapeType="1"/>
          </p:cNvCxnSpPr>
          <p:nvPr/>
        </p:nvCxnSpPr>
        <p:spPr bwMode="auto">
          <a:xfrm rot="5400000">
            <a:off x="157162" y="3811588"/>
            <a:ext cx="3960813" cy="1588"/>
          </a:xfrm>
          <a:prstGeom prst="line">
            <a:avLst/>
          </a:prstGeom>
          <a:noFill/>
          <a:ln w="38100" algn="ctr">
            <a:solidFill>
              <a:schemeClr val="accent1"/>
            </a:solidFill>
            <a:prstDash val="dash"/>
            <a:round/>
            <a:headEnd/>
            <a:tailEnd/>
          </a:ln>
        </p:spPr>
      </p:cxnSp>
      <p:pic>
        <p:nvPicPr>
          <p:cNvPr id="169998" name="Picture 24"/>
          <p:cNvPicPr>
            <a:picLocks noChangeAspect="1"/>
          </p:cNvPicPr>
          <p:nvPr/>
        </p:nvPicPr>
        <p:blipFill>
          <a:blip r:embed="rId4" cstate="print"/>
          <a:srcRect l="57516" t="4221" r="3120" b="50862"/>
          <a:stretch>
            <a:fillRect/>
          </a:stretch>
        </p:blipFill>
        <p:spPr bwMode="auto">
          <a:xfrm>
            <a:off x="2341563" y="2198688"/>
            <a:ext cx="1365250" cy="939800"/>
          </a:xfrm>
          <a:prstGeom prst="rect">
            <a:avLst/>
          </a:prstGeom>
          <a:noFill/>
          <a:ln w="9525">
            <a:noFill/>
            <a:miter lim="800000"/>
            <a:headEnd/>
            <a:tailEnd/>
          </a:ln>
        </p:spPr>
      </p:pic>
      <p:graphicFrame>
        <p:nvGraphicFramePr>
          <p:cNvPr id="1029" name="Object 8"/>
          <p:cNvGraphicFramePr>
            <a:graphicFrameLocks noChangeAspect="1"/>
          </p:cNvGraphicFramePr>
          <p:nvPr/>
        </p:nvGraphicFramePr>
        <p:xfrm>
          <a:off x="5759450" y="2235200"/>
          <a:ext cx="1200150" cy="885825"/>
        </p:xfrm>
        <a:graphic>
          <a:graphicData uri="http://schemas.openxmlformats.org/presentationml/2006/ole">
            <p:oleObj spid="_x0000_s114690" name="Bitmap Image" r:id="rId5" imgW="7314286" imgH="4610744" progId="">
              <p:embed/>
            </p:oleObj>
          </a:graphicData>
        </a:graphic>
      </p:graphicFrame>
      <p:sp>
        <p:nvSpPr>
          <p:cNvPr id="46" name="Title 45"/>
          <p:cNvSpPr>
            <a:spLocks noGrp="1"/>
          </p:cNvSpPr>
          <p:nvPr>
            <p:ph type="title"/>
          </p:nvPr>
        </p:nvSpPr>
        <p:spPr/>
        <p:txBody>
          <a:bodyPr/>
          <a:lstStyle/>
          <a:p>
            <a:r>
              <a:rPr lang="en-US" dirty="0" smtClean="0">
                <a:latin typeface="Calibri" pitchFamily="34" charset="0"/>
                <a:cs typeface="Calibri" pitchFamily="34" charset="0"/>
              </a:rPr>
              <a:t>Design Pharmaceutical Solids</a:t>
            </a:r>
            <a:endParaRPr lang="en-US" dirty="0">
              <a:latin typeface="Calibri" pitchFamily="34" charset="0"/>
              <a:cs typeface="Calibri" pitchFamily="34" charset="0"/>
            </a:endParaRPr>
          </a:p>
        </p:txBody>
      </p:sp>
      <p:pic>
        <p:nvPicPr>
          <p:cNvPr id="170011" name="Picture 9"/>
          <p:cNvPicPr>
            <a:picLocks noGrp="1" noChangeAspect="1" noChangeArrowheads="1"/>
          </p:cNvPicPr>
          <p:nvPr>
            <p:ph idx="4294967295"/>
          </p:nvPr>
        </p:nvPicPr>
        <p:blipFill>
          <a:blip r:embed="rId6" cstate="print"/>
          <a:srcRect/>
          <a:stretch>
            <a:fillRect/>
          </a:stretch>
        </p:blipFill>
        <p:spPr>
          <a:xfrm>
            <a:off x="7400480" y="2244725"/>
            <a:ext cx="1308100" cy="871538"/>
          </a:xfrm>
        </p:spPr>
      </p:pic>
      <p:pic>
        <p:nvPicPr>
          <p:cNvPr id="170012" name="Picture 4"/>
          <p:cNvPicPr>
            <a:picLocks noChangeAspect="1" noChangeArrowheads="1"/>
          </p:cNvPicPr>
          <p:nvPr/>
        </p:nvPicPr>
        <p:blipFill>
          <a:blip r:embed="rId7" cstate="print"/>
          <a:srcRect/>
          <a:stretch>
            <a:fillRect/>
          </a:stretch>
        </p:blipFill>
        <p:spPr bwMode="auto">
          <a:xfrm>
            <a:off x="8105775" y="2397125"/>
            <a:ext cx="649288" cy="841375"/>
          </a:xfrm>
          <a:prstGeom prst="rect">
            <a:avLst/>
          </a:prstGeom>
          <a:noFill/>
          <a:ln w="19050">
            <a:solidFill>
              <a:schemeClr val="tx1"/>
            </a:solidFill>
            <a:miter lim="800000"/>
            <a:headEnd/>
            <a:tailEnd/>
          </a:ln>
        </p:spPr>
      </p:pic>
      <p:pic>
        <p:nvPicPr>
          <p:cNvPr id="170013" name="Picture 147" descr="initial level set"/>
          <p:cNvPicPr>
            <a:picLocks noChangeAspect="1" noChangeArrowheads="1"/>
          </p:cNvPicPr>
          <p:nvPr/>
        </p:nvPicPr>
        <p:blipFill>
          <a:blip r:embed="rId8" cstate="print"/>
          <a:srcRect t="20062"/>
          <a:stretch>
            <a:fillRect/>
          </a:stretch>
        </p:blipFill>
        <p:spPr bwMode="auto">
          <a:xfrm>
            <a:off x="7280275" y="4276725"/>
            <a:ext cx="1454150" cy="1162050"/>
          </a:xfrm>
          <a:prstGeom prst="rect">
            <a:avLst/>
          </a:prstGeom>
          <a:noFill/>
          <a:ln w="9525">
            <a:noFill/>
            <a:miter lim="800000"/>
            <a:headEnd/>
            <a:tailEnd/>
          </a:ln>
        </p:spPr>
      </p:pic>
      <p:pic>
        <p:nvPicPr>
          <p:cNvPr id="170018" name="Picture 3" descr="C:\work\tablets.JPG"/>
          <p:cNvPicPr>
            <a:picLocks noChangeAspect="1" noChangeArrowheads="1"/>
          </p:cNvPicPr>
          <p:nvPr/>
        </p:nvPicPr>
        <p:blipFill>
          <a:blip r:embed="rId9" cstate="print"/>
          <a:srcRect/>
          <a:stretch>
            <a:fillRect/>
          </a:stretch>
        </p:blipFill>
        <p:spPr bwMode="auto">
          <a:xfrm>
            <a:off x="4075113" y="2227263"/>
            <a:ext cx="1187450" cy="900112"/>
          </a:xfrm>
          <a:prstGeom prst="rect">
            <a:avLst/>
          </a:prstGeom>
          <a:noFill/>
          <a:ln w="9525">
            <a:noFill/>
            <a:miter lim="800000"/>
            <a:headEnd/>
            <a:tailEnd/>
          </a:ln>
        </p:spPr>
      </p:pic>
      <p:pic>
        <p:nvPicPr>
          <p:cNvPr id="170022" name="Picture 2" descr="Ger180tw-crop"/>
          <p:cNvPicPr>
            <a:picLocks noChangeAspect="1" noChangeArrowheads="1"/>
          </p:cNvPicPr>
          <p:nvPr/>
        </p:nvPicPr>
        <p:blipFill>
          <a:blip r:embed="rId10" cstate="print"/>
          <a:srcRect/>
          <a:stretch>
            <a:fillRect/>
          </a:stretch>
        </p:blipFill>
        <p:spPr bwMode="auto">
          <a:xfrm>
            <a:off x="652463" y="4181475"/>
            <a:ext cx="1090612" cy="1187450"/>
          </a:xfrm>
          <a:prstGeom prst="rect">
            <a:avLst/>
          </a:prstGeom>
          <a:noFill/>
          <a:ln w="9525">
            <a:noFill/>
            <a:miter lim="800000"/>
            <a:headEnd/>
            <a:tailEnd/>
          </a:ln>
        </p:spPr>
      </p:pic>
      <p:pic>
        <p:nvPicPr>
          <p:cNvPr id="170023" name="Picture 5"/>
          <p:cNvPicPr>
            <a:picLocks noChangeAspect="1" noChangeArrowheads="1"/>
          </p:cNvPicPr>
          <p:nvPr/>
        </p:nvPicPr>
        <p:blipFill>
          <a:blip r:embed="rId11" cstate="print"/>
          <a:srcRect/>
          <a:stretch>
            <a:fillRect/>
          </a:stretch>
        </p:blipFill>
        <p:spPr bwMode="auto">
          <a:xfrm>
            <a:off x="650875" y="2239963"/>
            <a:ext cx="1241425" cy="908050"/>
          </a:xfrm>
          <a:prstGeom prst="rect">
            <a:avLst/>
          </a:prstGeom>
          <a:noFill/>
          <a:ln w="9525">
            <a:noFill/>
            <a:miter lim="800000"/>
            <a:headEnd/>
            <a:tailEnd/>
          </a:ln>
        </p:spPr>
      </p:pic>
      <p:pic>
        <p:nvPicPr>
          <p:cNvPr id="170030" name="Picture 46" descr="gradual"/>
          <p:cNvPicPr>
            <a:picLocks noChangeAspect="1" noChangeArrowheads="1"/>
          </p:cNvPicPr>
          <p:nvPr/>
        </p:nvPicPr>
        <p:blipFill>
          <a:blip r:embed="rId12" cstate="print"/>
          <a:srcRect l="4483" t="11732" r="32545" b="18607"/>
          <a:stretch>
            <a:fillRect/>
          </a:stretch>
        </p:blipFill>
        <p:spPr bwMode="auto">
          <a:xfrm>
            <a:off x="2386013" y="4162425"/>
            <a:ext cx="1228725" cy="1208088"/>
          </a:xfrm>
          <a:prstGeom prst="rect">
            <a:avLst/>
          </a:prstGeom>
          <a:noFill/>
        </p:spPr>
      </p:pic>
      <p:pic>
        <p:nvPicPr>
          <p:cNvPr id="170032" name="Picture 5" descr="Mix_config"/>
          <p:cNvPicPr>
            <a:picLocks noChangeAspect="1" noChangeArrowheads="1"/>
          </p:cNvPicPr>
          <p:nvPr/>
        </p:nvPicPr>
        <p:blipFill>
          <a:blip r:embed="rId13" cstate="print"/>
          <a:srcRect l="51645"/>
          <a:stretch>
            <a:fillRect/>
          </a:stretch>
        </p:blipFill>
        <p:spPr bwMode="auto">
          <a:xfrm>
            <a:off x="3997325" y="4095750"/>
            <a:ext cx="1317625" cy="1328738"/>
          </a:xfrm>
          <a:prstGeom prst="rect">
            <a:avLst/>
          </a:prstGeom>
          <a:noFill/>
          <a:ln w="9525">
            <a:noFill/>
            <a:miter lim="800000"/>
            <a:headEnd/>
            <a:tailEnd/>
          </a:ln>
        </p:spPr>
      </p:pic>
      <p:graphicFrame>
        <p:nvGraphicFramePr>
          <p:cNvPr id="29" name="Chart 28"/>
          <p:cNvGraphicFramePr/>
          <p:nvPr/>
        </p:nvGraphicFramePr>
        <p:xfrm>
          <a:off x="5510869" y="4106028"/>
          <a:ext cx="1565755" cy="1050660"/>
        </p:xfrm>
        <a:graphic>
          <a:graphicData uri="http://schemas.openxmlformats.org/drawingml/2006/chart">
            <c:chart xmlns:c="http://schemas.openxmlformats.org/drawingml/2006/chart" xmlns:r="http://schemas.openxmlformats.org/officeDocument/2006/relationships" r:id="rId14"/>
          </a:graphicData>
        </a:graphic>
      </p:graphicFrame>
      <p:grpSp>
        <p:nvGrpSpPr>
          <p:cNvPr id="2" name="Group 88"/>
          <p:cNvGrpSpPr>
            <a:grpSpLocks/>
          </p:cNvGrpSpPr>
          <p:nvPr/>
        </p:nvGrpSpPr>
        <p:grpSpPr bwMode="auto">
          <a:xfrm>
            <a:off x="550863" y="3540125"/>
            <a:ext cx="8223250" cy="309563"/>
            <a:chOff x="347" y="2230"/>
            <a:chExt cx="5180" cy="195"/>
          </a:xfrm>
        </p:grpSpPr>
        <p:sp>
          <p:nvSpPr>
            <p:cNvPr id="170000" name="TextBox 26"/>
            <p:cNvSpPr txBox="1">
              <a:spLocks noChangeArrowheads="1"/>
            </p:cNvSpPr>
            <p:nvPr/>
          </p:nvSpPr>
          <p:spPr bwMode="auto">
            <a:xfrm>
              <a:off x="1365" y="2230"/>
              <a:ext cx="1030" cy="192"/>
            </a:xfrm>
            <a:prstGeom prst="rect">
              <a:avLst/>
            </a:prstGeom>
            <a:solidFill>
              <a:schemeClr val="accent1"/>
            </a:solidFill>
            <a:ln w="9525">
              <a:noFill/>
              <a:miter lim="800000"/>
              <a:headEnd/>
              <a:tailEnd/>
            </a:ln>
          </p:spPr>
          <p:txBody>
            <a:bodyPr>
              <a:spAutoFit/>
            </a:bodyPr>
            <a:lstStyle/>
            <a:p>
              <a:pPr algn="ctr"/>
              <a:r>
                <a:rPr lang="en-US" sz="1400" b="1">
                  <a:cs typeface="Arial" charset="0"/>
                </a:rPr>
                <a:t>Die Filling</a:t>
              </a:r>
            </a:p>
          </p:txBody>
        </p:sp>
        <p:sp>
          <p:nvSpPr>
            <p:cNvPr id="170001" name="TextBox 27"/>
            <p:cNvSpPr txBox="1">
              <a:spLocks noChangeArrowheads="1"/>
            </p:cNvSpPr>
            <p:nvPr/>
          </p:nvSpPr>
          <p:spPr bwMode="auto">
            <a:xfrm>
              <a:off x="2427" y="2232"/>
              <a:ext cx="1005" cy="192"/>
            </a:xfrm>
            <a:prstGeom prst="rect">
              <a:avLst/>
            </a:prstGeom>
            <a:solidFill>
              <a:schemeClr val="accent1"/>
            </a:solidFill>
            <a:ln w="9525">
              <a:noFill/>
              <a:miter lim="800000"/>
              <a:headEnd/>
              <a:tailEnd/>
            </a:ln>
          </p:spPr>
          <p:txBody>
            <a:bodyPr>
              <a:spAutoFit/>
            </a:bodyPr>
            <a:lstStyle/>
            <a:p>
              <a:pPr algn="ctr"/>
              <a:r>
                <a:rPr lang="en-US" sz="1400" b="1">
                  <a:cs typeface="Arial" charset="0"/>
                </a:rPr>
                <a:t>Compression</a:t>
              </a:r>
            </a:p>
          </p:txBody>
        </p:sp>
        <p:sp>
          <p:nvSpPr>
            <p:cNvPr id="170002" name="TextBox 28"/>
            <p:cNvSpPr txBox="1">
              <a:spLocks noChangeArrowheads="1"/>
            </p:cNvSpPr>
            <p:nvPr/>
          </p:nvSpPr>
          <p:spPr bwMode="auto">
            <a:xfrm>
              <a:off x="3693" y="2231"/>
              <a:ext cx="569" cy="194"/>
            </a:xfrm>
            <a:prstGeom prst="rect">
              <a:avLst/>
            </a:prstGeom>
            <a:solidFill>
              <a:schemeClr val="accent1"/>
            </a:solidFill>
            <a:ln w="9525">
              <a:noFill/>
              <a:miter lim="800000"/>
              <a:headEnd/>
              <a:tailEnd/>
            </a:ln>
          </p:spPr>
          <p:txBody>
            <a:bodyPr wrap="none">
              <a:spAutoFit/>
            </a:bodyPr>
            <a:lstStyle/>
            <a:p>
              <a:pPr algn="ctr"/>
              <a:r>
                <a:rPr lang="en-US" sz="1400" b="1" dirty="0" smtClean="0">
                  <a:cs typeface="Arial" charset="0"/>
                </a:rPr>
                <a:t>Breakup</a:t>
              </a:r>
              <a:endParaRPr lang="en-US" sz="1400" b="1" dirty="0">
                <a:cs typeface="Arial" charset="0"/>
              </a:endParaRPr>
            </a:p>
          </p:txBody>
        </p:sp>
        <p:sp>
          <p:nvSpPr>
            <p:cNvPr id="170003" name="TextBox 29"/>
            <p:cNvSpPr txBox="1">
              <a:spLocks noChangeArrowheads="1"/>
            </p:cNvSpPr>
            <p:nvPr/>
          </p:nvSpPr>
          <p:spPr bwMode="auto">
            <a:xfrm>
              <a:off x="4527" y="2232"/>
              <a:ext cx="1000" cy="192"/>
            </a:xfrm>
            <a:prstGeom prst="rect">
              <a:avLst/>
            </a:prstGeom>
            <a:solidFill>
              <a:schemeClr val="accent1"/>
            </a:solidFill>
            <a:ln w="9525">
              <a:noFill/>
              <a:miter lim="800000"/>
              <a:headEnd/>
              <a:tailEnd/>
            </a:ln>
          </p:spPr>
          <p:txBody>
            <a:bodyPr>
              <a:spAutoFit/>
            </a:bodyPr>
            <a:lstStyle/>
            <a:p>
              <a:pPr algn="ctr"/>
              <a:r>
                <a:rPr lang="en-US" sz="1400" b="1">
                  <a:cs typeface="Arial" charset="0"/>
                </a:rPr>
                <a:t>Dissolution</a:t>
              </a:r>
            </a:p>
          </p:txBody>
        </p:sp>
        <p:sp>
          <p:nvSpPr>
            <p:cNvPr id="170041" name="TextBox 27"/>
            <p:cNvSpPr txBox="1">
              <a:spLocks noChangeArrowheads="1"/>
            </p:cNvSpPr>
            <p:nvPr/>
          </p:nvSpPr>
          <p:spPr bwMode="auto">
            <a:xfrm>
              <a:off x="347" y="2233"/>
              <a:ext cx="985" cy="192"/>
            </a:xfrm>
            <a:prstGeom prst="rect">
              <a:avLst/>
            </a:prstGeom>
            <a:solidFill>
              <a:schemeClr val="accent1"/>
            </a:solidFill>
            <a:ln w="9525">
              <a:noFill/>
              <a:miter lim="800000"/>
              <a:headEnd/>
              <a:tailEnd/>
            </a:ln>
          </p:spPr>
          <p:txBody>
            <a:bodyPr>
              <a:spAutoFit/>
            </a:bodyPr>
            <a:lstStyle/>
            <a:p>
              <a:pPr algn="ctr"/>
              <a:r>
                <a:rPr lang="en-US" sz="1400" b="1">
                  <a:cs typeface="Arial" charset="0"/>
                </a:rPr>
                <a:t>Mixing</a:t>
              </a:r>
            </a:p>
          </p:txBody>
        </p:sp>
      </p:grpSp>
      <p:cxnSp>
        <p:nvCxnSpPr>
          <p:cNvPr id="170046" name="Straight Connector 16"/>
          <p:cNvCxnSpPr>
            <a:cxnSpLocks noChangeShapeType="1"/>
          </p:cNvCxnSpPr>
          <p:nvPr/>
        </p:nvCxnSpPr>
        <p:spPr bwMode="auto">
          <a:xfrm rot="5400000">
            <a:off x="1793875" y="3789363"/>
            <a:ext cx="4056063" cy="26987"/>
          </a:xfrm>
          <a:prstGeom prst="line">
            <a:avLst/>
          </a:prstGeom>
          <a:noFill/>
          <a:ln w="38100" algn="ctr">
            <a:solidFill>
              <a:schemeClr val="accent1"/>
            </a:solidFill>
            <a:prstDash val="dash"/>
            <a:round/>
            <a:headEnd/>
            <a:tailEnd/>
          </a:ln>
        </p:spPr>
      </p:cxnSp>
      <p:cxnSp>
        <p:nvCxnSpPr>
          <p:cNvPr id="170047" name="Straight Connector 16"/>
          <p:cNvCxnSpPr>
            <a:cxnSpLocks noChangeShapeType="1"/>
          </p:cNvCxnSpPr>
          <p:nvPr/>
        </p:nvCxnSpPr>
        <p:spPr bwMode="auto">
          <a:xfrm rot="5400000">
            <a:off x="3444875" y="3792538"/>
            <a:ext cx="4075113" cy="7937"/>
          </a:xfrm>
          <a:prstGeom prst="line">
            <a:avLst/>
          </a:prstGeom>
          <a:noFill/>
          <a:ln w="38100" algn="ctr">
            <a:solidFill>
              <a:schemeClr val="accent1"/>
            </a:solidFill>
            <a:prstDash val="dash"/>
            <a:round/>
            <a:headEnd/>
            <a:tailEnd/>
          </a:ln>
        </p:spPr>
      </p:cxnSp>
      <p:cxnSp>
        <p:nvCxnSpPr>
          <p:cNvPr id="170048" name="Straight Connector 16"/>
          <p:cNvCxnSpPr>
            <a:cxnSpLocks noChangeShapeType="1"/>
          </p:cNvCxnSpPr>
          <p:nvPr/>
        </p:nvCxnSpPr>
        <p:spPr bwMode="auto">
          <a:xfrm rot="5400000">
            <a:off x="5138737" y="3752851"/>
            <a:ext cx="4017963" cy="17462"/>
          </a:xfrm>
          <a:prstGeom prst="line">
            <a:avLst/>
          </a:prstGeom>
          <a:noFill/>
          <a:ln w="38100" algn="ctr">
            <a:solidFill>
              <a:schemeClr val="accent1"/>
            </a:solidFill>
            <a:prstDash val="dash"/>
            <a:round/>
            <a:headEnd/>
            <a:tailEnd/>
          </a:ln>
        </p:spPr>
      </p:cxnSp>
      <p:sp>
        <p:nvSpPr>
          <p:cNvPr id="170050" name="Rectangle 8"/>
          <p:cNvSpPr>
            <a:spLocks noChangeArrowheads="1"/>
          </p:cNvSpPr>
          <p:nvPr/>
        </p:nvSpPr>
        <p:spPr bwMode="auto">
          <a:xfrm>
            <a:off x="490538" y="3863975"/>
            <a:ext cx="8347075" cy="1979613"/>
          </a:xfrm>
          <a:prstGeom prst="rect">
            <a:avLst/>
          </a:prstGeom>
          <a:noFill/>
          <a:ln w="28575" algn="ctr">
            <a:solidFill>
              <a:srgbClr val="0000CC"/>
            </a:solidFill>
            <a:round/>
            <a:headEnd/>
            <a:tailEnd/>
          </a:ln>
        </p:spPr>
        <p:txBody>
          <a:bodyPr/>
          <a:lstStyle/>
          <a:p>
            <a:pPr algn="ctr"/>
            <a:endParaRPr lang="en-US" sz="1400" b="1">
              <a:cs typeface="Arial" charset="0"/>
            </a:endParaRPr>
          </a:p>
        </p:txBody>
      </p:sp>
      <p:sp>
        <p:nvSpPr>
          <p:cNvPr id="170051" name="Rectangle 8"/>
          <p:cNvSpPr>
            <a:spLocks noChangeArrowheads="1"/>
          </p:cNvSpPr>
          <p:nvPr/>
        </p:nvSpPr>
        <p:spPr bwMode="auto">
          <a:xfrm>
            <a:off x="490538" y="1549400"/>
            <a:ext cx="8347075" cy="1979613"/>
          </a:xfrm>
          <a:prstGeom prst="rect">
            <a:avLst/>
          </a:prstGeom>
          <a:noFill/>
          <a:ln w="28575" algn="ctr">
            <a:solidFill>
              <a:srgbClr val="009900"/>
            </a:solidFill>
            <a:round/>
            <a:headEnd/>
            <a:tailEnd/>
          </a:ln>
        </p:spPr>
        <p:txBody>
          <a:bodyPr/>
          <a:lstStyle/>
          <a:p>
            <a:pPr algn="ctr"/>
            <a:endParaRPr lang="en-US" sz="1400" b="1">
              <a:cs typeface="Arial" charset="0"/>
            </a:endParaRPr>
          </a:p>
        </p:txBody>
      </p:sp>
      <p:sp>
        <p:nvSpPr>
          <p:cNvPr id="170055" name="Text Box 71"/>
          <p:cNvSpPr txBox="1">
            <a:spLocks noChangeArrowheads="1"/>
          </p:cNvSpPr>
          <p:nvPr/>
        </p:nvSpPr>
        <p:spPr bwMode="auto">
          <a:xfrm>
            <a:off x="574675" y="1574800"/>
            <a:ext cx="8201025" cy="366713"/>
          </a:xfrm>
          <a:prstGeom prst="rect">
            <a:avLst/>
          </a:prstGeom>
          <a:solidFill>
            <a:schemeClr val="bg1"/>
          </a:solidFill>
          <a:ln w="9525">
            <a:noFill/>
            <a:miter lim="800000"/>
            <a:headEnd/>
            <a:tailEnd/>
          </a:ln>
          <a:effectLst/>
        </p:spPr>
        <p:txBody>
          <a:bodyPr>
            <a:spAutoFit/>
          </a:bodyPr>
          <a:lstStyle/>
          <a:p>
            <a:r>
              <a:rPr lang="en-US" b="1">
                <a:solidFill>
                  <a:srgbClr val="009900"/>
                </a:solidFill>
              </a:rPr>
              <a:t>EXPERIMENTS </a:t>
            </a:r>
          </a:p>
        </p:txBody>
      </p:sp>
      <p:sp>
        <p:nvSpPr>
          <p:cNvPr id="170056" name="Text Box 72"/>
          <p:cNvSpPr txBox="1">
            <a:spLocks noChangeArrowheads="1"/>
          </p:cNvSpPr>
          <p:nvPr/>
        </p:nvSpPr>
        <p:spPr bwMode="auto">
          <a:xfrm>
            <a:off x="612775" y="5432425"/>
            <a:ext cx="8201025" cy="366713"/>
          </a:xfrm>
          <a:prstGeom prst="rect">
            <a:avLst/>
          </a:prstGeom>
          <a:solidFill>
            <a:schemeClr val="bg1"/>
          </a:solidFill>
          <a:ln w="9525">
            <a:noFill/>
            <a:miter lim="800000"/>
            <a:headEnd/>
            <a:tailEnd/>
          </a:ln>
          <a:effectLst/>
        </p:spPr>
        <p:txBody>
          <a:bodyPr>
            <a:spAutoFit/>
          </a:bodyPr>
          <a:lstStyle/>
          <a:p>
            <a:r>
              <a:rPr lang="en-US" b="1">
                <a:solidFill>
                  <a:srgbClr val="0000CC"/>
                </a:solidFill>
              </a:rPr>
              <a:t>MODELING &amp; SIMULATIONS</a:t>
            </a:r>
          </a:p>
        </p:txBody>
      </p:sp>
      <p:sp>
        <p:nvSpPr>
          <p:cNvPr id="170058" name="AutoShape 74"/>
          <p:cNvSpPr>
            <a:spLocks noChangeArrowheads="1"/>
          </p:cNvSpPr>
          <p:nvPr/>
        </p:nvSpPr>
        <p:spPr bwMode="auto">
          <a:xfrm>
            <a:off x="1123950" y="3171825"/>
            <a:ext cx="295275" cy="1009650"/>
          </a:xfrm>
          <a:prstGeom prst="upDownArrow">
            <a:avLst>
              <a:gd name="adj1" fmla="val 50000"/>
              <a:gd name="adj2" fmla="val 68387"/>
            </a:avLst>
          </a:prstGeom>
          <a:solidFill>
            <a:srgbClr val="FF0000">
              <a:alpha val="30000"/>
            </a:srgbClr>
          </a:solidFill>
          <a:ln w="9525">
            <a:solidFill>
              <a:schemeClr val="tx1"/>
            </a:solidFill>
            <a:miter lim="800000"/>
            <a:headEnd/>
            <a:tailEnd/>
          </a:ln>
          <a:effectLst/>
        </p:spPr>
        <p:txBody>
          <a:bodyPr vert="eaVert" wrap="none" anchor="ctr"/>
          <a:lstStyle/>
          <a:p>
            <a:pPr algn="ctr"/>
            <a:endParaRPr lang="en-US">
              <a:solidFill>
                <a:srgbClr val="FF9900"/>
              </a:solidFill>
            </a:endParaRPr>
          </a:p>
        </p:txBody>
      </p:sp>
      <p:sp>
        <p:nvSpPr>
          <p:cNvPr id="170059" name="AutoShape 75"/>
          <p:cNvSpPr>
            <a:spLocks noChangeArrowheads="1"/>
          </p:cNvSpPr>
          <p:nvPr/>
        </p:nvSpPr>
        <p:spPr bwMode="auto">
          <a:xfrm>
            <a:off x="2838450" y="3143250"/>
            <a:ext cx="295275" cy="1009650"/>
          </a:xfrm>
          <a:prstGeom prst="upDownArrow">
            <a:avLst>
              <a:gd name="adj1" fmla="val 50000"/>
              <a:gd name="adj2" fmla="val 68387"/>
            </a:avLst>
          </a:prstGeom>
          <a:solidFill>
            <a:srgbClr val="FF0000">
              <a:alpha val="30000"/>
            </a:srgbClr>
          </a:solidFill>
          <a:ln w="9525">
            <a:solidFill>
              <a:schemeClr val="tx1"/>
            </a:solidFill>
            <a:miter lim="800000"/>
            <a:headEnd/>
            <a:tailEnd/>
          </a:ln>
          <a:effectLst/>
        </p:spPr>
        <p:txBody>
          <a:bodyPr vert="eaVert" wrap="none" anchor="ctr"/>
          <a:lstStyle/>
          <a:p>
            <a:pPr algn="ctr"/>
            <a:endParaRPr lang="en-US">
              <a:solidFill>
                <a:srgbClr val="FF9900"/>
              </a:solidFill>
            </a:endParaRPr>
          </a:p>
        </p:txBody>
      </p:sp>
      <p:sp>
        <p:nvSpPr>
          <p:cNvPr id="170060" name="AutoShape 76"/>
          <p:cNvSpPr>
            <a:spLocks noChangeArrowheads="1"/>
          </p:cNvSpPr>
          <p:nvPr/>
        </p:nvSpPr>
        <p:spPr bwMode="auto">
          <a:xfrm>
            <a:off x="4495800" y="3152775"/>
            <a:ext cx="295275" cy="1009650"/>
          </a:xfrm>
          <a:prstGeom prst="upDownArrow">
            <a:avLst>
              <a:gd name="adj1" fmla="val 50000"/>
              <a:gd name="adj2" fmla="val 68387"/>
            </a:avLst>
          </a:prstGeom>
          <a:solidFill>
            <a:srgbClr val="FF0000">
              <a:alpha val="30000"/>
            </a:srgbClr>
          </a:solidFill>
          <a:ln w="9525">
            <a:solidFill>
              <a:schemeClr val="tx1"/>
            </a:solidFill>
            <a:miter lim="800000"/>
            <a:headEnd/>
            <a:tailEnd/>
          </a:ln>
          <a:effectLst/>
        </p:spPr>
        <p:txBody>
          <a:bodyPr vert="eaVert" wrap="none" anchor="ctr"/>
          <a:lstStyle/>
          <a:p>
            <a:pPr algn="ctr"/>
            <a:endParaRPr lang="en-US">
              <a:solidFill>
                <a:srgbClr val="FF9900"/>
              </a:solidFill>
            </a:endParaRPr>
          </a:p>
        </p:txBody>
      </p:sp>
      <p:sp>
        <p:nvSpPr>
          <p:cNvPr id="170061" name="AutoShape 77"/>
          <p:cNvSpPr>
            <a:spLocks noChangeArrowheads="1"/>
          </p:cNvSpPr>
          <p:nvPr/>
        </p:nvSpPr>
        <p:spPr bwMode="auto">
          <a:xfrm>
            <a:off x="6200775" y="3143250"/>
            <a:ext cx="295275" cy="1009650"/>
          </a:xfrm>
          <a:prstGeom prst="upDownArrow">
            <a:avLst>
              <a:gd name="adj1" fmla="val 50000"/>
              <a:gd name="adj2" fmla="val 68387"/>
            </a:avLst>
          </a:prstGeom>
          <a:solidFill>
            <a:srgbClr val="FF0000">
              <a:alpha val="30000"/>
            </a:srgbClr>
          </a:solidFill>
          <a:ln w="9525">
            <a:solidFill>
              <a:schemeClr val="tx1"/>
            </a:solidFill>
            <a:miter lim="800000"/>
            <a:headEnd/>
            <a:tailEnd/>
          </a:ln>
          <a:effectLst/>
        </p:spPr>
        <p:txBody>
          <a:bodyPr vert="eaVert" wrap="none" anchor="ctr"/>
          <a:lstStyle/>
          <a:p>
            <a:pPr algn="ctr"/>
            <a:endParaRPr lang="en-US">
              <a:solidFill>
                <a:srgbClr val="FF9900"/>
              </a:solidFill>
            </a:endParaRPr>
          </a:p>
        </p:txBody>
      </p:sp>
      <p:sp>
        <p:nvSpPr>
          <p:cNvPr id="170062" name="AutoShape 78"/>
          <p:cNvSpPr>
            <a:spLocks noChangeArrowheads="1"/>
          </p:cNvSpPr>
          <p:nvPr/>
        </p:nvSpPr>
        <p:spPr bwMode="auto">
          <a:xfrm>
            <a:off x="7858125" y="3152775"/>
            <a:ext cx="295275" cy="1009650"/>
          </a:xfrm>
          <a:prstGeom prst="upDownArrow">
            <a:avLst>
              <a:gd name="adj1" fmla="val 50000"/>
              <a:gd name="adj2" fmla="val 68387"/>
            </a:avLst>
          </a:prstGeom>
          <a:solidFill>
            <a:srgbClr val="FF0000">
              <a:alpha val="30000"/>
            </a:srgbClr>
          </a:solidFill>
          <a:ln w="9525">
            <a:solidFill>
              <a:schemeClr val="tx1"/>
            </a:solidFill>
            <a:miter lim="800000"/>
            <a:headEnd/>
            <a:tailEnd/>
          </a:ln>
          <a:effectLst/>
        </p:spPr>
        <p:txBody>
          <a:bodyPr vert="eaVert" wrap="none" anchor="ctr"/>
          <a:lstStyle/>
          <a:p>
            <a:pPr algn="ctr"/>
            <a:endParaRPr lang="en-US">
              <a:solidFill>
                <a:srgbClr val="FF9900"/>
              </a:solidFill>
            </a:endParaRPr>
          </a:p>
        </p:txBody>
      </p:sp>
      <p:sp>
        <p:nvSpPr>
          <p:cNvPr id="170065" name="AutoShape 81"/>
          <p:cNvSpPr>
            <a:spLocks noChangeArrowheads="1"/>
          </p:cNvSpPr>
          <p:nvPr/>
        </p:nvSpPr>
        <p:spPr bwMode="auto">
          <a:xfrm>
            <a:off x="4371975" y="5534025"/>
            <a:ext cx="4248150" cy="152400"/>
          </a:xfrm>
          <a:custGeom>
            <a:avLst/>
            <a:gdLst>
              <a:gd name="G0" fmla="+- 17213 0 0"/>
              <a:gd name="G1" fmla="+- 5400 0 0"/>
              <a:gd name="G2" fmla="+- 21600 0 5400"/>
              <a:gd name="G3" fmla="+- 10800 0 5400"/>
              <a:gd name="G4" fmla="+- 21600 0 17213"/>
              <a:gd name="G5" fmla="*/ G4 G3 10800"/>
              <a:gd name="G6" fmla="+- 21600 0 G5"/>
              <a:gd name="T0" fmla="*/ 17213 w 21600"/>
              <a:gd name="T1" fmla="*/ 0 h 21600"/>
              <a:gd name="T2" fmla="*/ 0 w 21600"/>
              <a:gd name="T3" fmla="*/ 10800 h 21600"/>
              <a:gd name="T4" fmla="*/ 1721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213" y="0"/>
                </a:moveTo>
                <a:lnTo>
                  <a:pt x="17213" y="5400"/>
                </a:lnTo>
                <a:lnTo>
                  <a:pt x="3375" y="5400"/>
                </a:lnTo>
                <a:lnTo>
                  <a:pt x="3375" y="16200"/>
                </a:lnTo>
                <a:lnTo>
                  <a:pt x="17213" y="16200"/>
                </a:lnTo>
                <a:lnTo>
                  <a:pt x="17213"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solidFill>
              <a:schemeClr val="tx1"/>
            </a:solidFill>
            <a:miter lim="800000"/>
            <a:headEnd/>
            <a:tailEnd/>
          </a:ln>
          <a:effectLst/>
        </p:spPr>
        <p:txBody>
          <a:bodyPr wrap="none" anchor="ctr"/>
          <a:lstStyle/>
          <a:p>
            <a:endParaRPr lang="en-US"/>
          </a:p>
        </p:txBody>
      </p:sp>
      <p:sp>
        <p:nvSpPr>
          <p:cNvPr id="170066" name="AutoShape 82"/>
          <p:cNvSpPr>
            <a:spLocks noChangeArrowheads="1"/>
          </p:cNvSpPr>
          <p:nvPr/>
        </p:nvSpPr>
        <p:spPr bwMode="auto">
          <a:xfrm>
            <a:off x="4352925" y="1657350"/>
            <a:ext cx="4248150" cy="152400"/>
          </a:xfrm>
          <a:custGeom>
            <a:avLst/>
            <a:gdLst>
              <a:gd name="G0" fmla="+- 17213 0 0"/>
              <a:gd name="G1" fmla="+- 5400 0 0"/>
              <a:gd name="G2" fmla="+- 21600 0 5400"/>
              <a:gd name="G3" fmla="+- 10800 0 5400"/>
              <a:gd name="G4" fmla="+- 21600 0 17213"/>
              <a:gd name="G5" fmla="*/ G4 G3 10800"/>
              <a:gd name="G6" fmla="+- 21600 0 G5"/>
              <a:gd name="T0" fmla="*/ 17213 w 21600"/>
              <a:gd name="T1" fmla="*/ 0 h 21600"/>
              <a:gd name="T2" fmla="*/ 0 w 21600"/>
              <a:gd name="T3" fmla="*/ 10800 h 21600"/>
              <a:gd name="T4" fmla="*/ 1721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213" y="0"/>
                </a:moveTo>
                <a:lnTo>
                  <a:pt x="17213" y="5400"/>
                </a:lnTo>
                <a:lnTo>
                  <a:pt x="3375" y="5400"/>
                </a:lnTo>
                <a:lnTo>
                  <a:pt x="3375" y="16200"/>
                </a:lnTo>
                <a:lnTo>
                  <a:pt x="17213" y="16200"/>
                </a:lnTo>
                <a:lnTo>
                  <a:pt x="17213"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solidFill>
              <a:schemeClr val="tx1"/>
            </a:solidFill>
            <a:miter lim="800000"/>
            <a:headEnd/>
            <a:tailEnd/>
          </a:ln>
          <a:effectLst/>
        </p:spPr>
        <p:txBody>
          <a:bodyPr wrap="none" anchor="ctr"/>
          <a:lstStyle/>
          <a:p>
            <a:endParaRPr lang="en-US"/>
          </a:p>
        </p:txBody>
      </p:sp>
      <p:sp>
        <p:nvSpPr>
          <p:cNvPr id="170069" name="Text Box 85"/>
          <p:cNvSpPr txBox="1">
            <a:spLocks noChangeArrowheads="1"/>
          </p:cNvSpPr>
          <p:nvPr/>
        </p:nvSpPr>
        <p:spPr bwMode="auto">
          <a:xfrm>
            <a:off x="5565775" y="1746250"/>
            <a:ext cx="1479550" cy="366713"/>
          </a:xfrm>
          <a:prstGeom prst="rect">
            <a:avLst/>
          </a:prstGeom>
          <a:noFill/>
          <a:ln w="9525">
            <a:noFill/>
            <a:miter lim="800000"/>
            <a:headEnd/>
            <a:tailEnd/>
          </a:ln>
          <a:effectLst/>
        </p:spPr>
        <p:txBody>
          <a:bodyPr wrap="none">
            <a:spAutoFit/>
          </a:bodyPr>
          <a:lstStyle/>
          <a:p>
            <a:r>
              <a:rPr lang="en-US">
                <a:solidFill>
                  <a:srgbClr val="009900"/>
                </a:solidFill>
              </a:rPr>
              <a:t>Integrated </a:t>
            </a:r>
          </a:p>
        </p:txBody>
      </p:sp>
      <p:sp>
        <p:nvSpPr>
          <p:cNvPr id="170070" name="Text Box 86"/>
          <p:cNvSpPr txBox="1">
            <a:spLocks noChangeArrowheads="1"/>
          </p:cNvSpPr>
          <p:nvPr/>
        </p:nvSpPr>
        <p:spPr bwMode="auto">
          <a:xfrm>
            <a:off x="5632450" y="5203825"/>
            <a:ext cx="1479550" cy="366713"/>
          </a:xfrm>
          <a:prstGeom prst="rect">
            <a:avLst/>
          </a:prstGeom>
          <a:noFill/>
          <a:ln w="9525">
            <a:noFill/>
            <a:miter lim="800000"/>
            <a:headEnd/>
            <a:tailEnd/>
          </a:ln>
          <a:effectLst/>
        </p:spPr>
        <p:txBody>
          <a:bodyPr wrap="none">
            <a:spAutoFit/>
          </a:bodyPr>
          <a:lstStyle/>
          <a:p>
            <a:r>
              <a:rPr lang="en-US">
                <a:solidFill>
                  <a:srgbClr val="0000CC"/>
                </a:solidFill>
              </a:rPr>
              <a:t>Integrated </a:t>
            </a:r>
          </a:p>
        </p:txBody>
      </p:sp>
      <p:sp>
        <p:nvSpPr>
          <p:cNvPr id="47" name="Oval 46"/>
          <p:cNvSpPr/>
          <p:nvPr/>
        </p:nvSpPr>
        <p:spPr>
          <a:xfrm>
            <a:off x="1734236" y="1269872"/>
            <a:ext cx="4984223" cy="4792749"/>
          </a:xfrm>
          <a:prstGeom prst="ellipse">
            <a:avLst/>
          </a:prstGeom>
          <a:noFill/>
          <a:ln w="38100" cap="flat"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00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00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999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00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00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00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0051"/>
                                        </p:tgtEl>
                                        <p:attrNameLst>
                                          <p:attrName>style.visibility</p:attrName>
                                        </p:attrNameLst>
                                      </p:cBhvr>
                                      <p:to>
                                        <p:strVal val="visible"/>
                                      </p:to>
                                    </p:set>
                                  </p:childTnLst>
                                </p:cTn>
                              </p:par>
                              <p:par>
                                <p:cTn id="38" presetID="2" presetClass="entr" presetSubtype="8" fill="hold" grpId="0" nodeType="withEffect">
                                  <p:stCondLst>
                                    <p:cond delay="0"/>
                                  </p:stCondLst>
                                  <p:childTnLst>
                                    <p:set>
                                      <p:cBhvr>
                                        <p:cTn id="39" dur="1" fill="hold">
                                          <p:stCondLst>
                                            <p:cond delay="0"/>
                                          </p:stCondLst>
                                        </p:cTn>
                                        <p:tgtEl>
                                          <p:spTgt spid="170066"/>
                                        </p:tgtEl>
                                        <p:attrNameLst>
                                          <p:attrName>style.visibility</p:attrName>
                                        </p:attrNameLst>
                                      </p:cBhvr>
                                      <p:to>
                                        <p:strVal val="visible"/>
                                      </p:to>
                                    </p:set>
                                    <p:anim calcmode="lin" valueType="num">
                                      <p:cBhvr additive="base">
                                        <p:cTn id="40" dur="500" fill="hold"/>
                                        <p:tgtEl>
                                          <p:spTgt spid="170066"/>
                                        </p:tgtEl>
                                        <p:attrNameLst>
                                          <p:attrName>ppt_x</p:attrName>
                                        </p:attrNameLst>
                                      </p:cBhvr>
                                      <p:tavLst>
                                        <p:tav tm="0">
                                          <p:val>
                                            <p:strVal val="0-#ppt_w/2"/>
                                          </p:val>
                                        </p:tav>
                                        <p:tav tm="100000">
                                          <p:val>
                                            <p:strVal val="#ppt_x"/>
                                          </p:val>
                                        </p:tav>
                                      </p:tavLst>
                                    </p:anim>
                                    <p:anim calcmode="lin" valueType="num">
                                      <p:cBhvr additive="base">
                                        <p:cTn id="41" dur="500" fill="hold"/>
                                        <p:tgtEl>
                                          <p:spTgt spid="17006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70069"/>
                                        </p:tgtEl>
                                        <p:attrNameLst>
                                          <p:attrName>style.visibility</p:attrName>
                                        </p:attrNameLst>
                                      </p:cBhvr>
                                      <p:to>
                                        <p:strVal val="visible"/>
                                      </p:to>
                                    </p:set>
                                    <p:anim calcmode="lin" valueType="num">
                                      <p:cBhvr additive="base">
                                        <p:cTn id="44" dur="500" fill="hold"/>
                                        <p:tgtEl>
                                          <p:spTgt spid="170069"/>
                                        </p:tgtEl>
                                        <p:attrNameLst>
                                          <p:attrName>ppt_x</p:attrName>
                                        </p:attrNameLst>
                                      </p:cBhvr>
                                      <p:tavLst>
                                        <p:tav tm="0">
                                          <p:val>
                                            <p:strVal val="0-#ppt_w/2"/>
                                          </p:val>
                                        </p:tav>
                                        <p:tav tm="100000">
                                          <p:val>
                                            <p:strVal val="#ppt_x"/>
                                          </p:val>
                                        </p:tav>
                                      </p:tavLst>
                                    </p:anim>
                                    <p:anim calcmode="lin" valueType="num">
                                      <p:cBhvr additive="base">
                                        <p:cTn id="45" dur="500" fill="hold"/>
                                        <p:tgtEl>
                                          <p:spTgt spid="17006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005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0050"/>
                                        </p:tgtEl>
                                        <p:attrNameLst>
                                          <p:attrName>style.visibility</p:attrName>
                                        </p:attrNameLst>
                                      </p:cBhvr>
                                      <p:to>
                                        <p:strVal val="visible"/>
                                      </p:to>
                                    </p:set>
                                  </p:childTnLst>
                                </p:cTn>
                              </p:par>
                              <p:par>
                                <p:cTn id="52" presetID="2" presetClass="entr" presetSubtype="8" fill="hold" grpId="0" nodeType="withEffect">
                                  <p:stCondLst>
                                    <p:cond delay="0"/>
                                  </p:stCondLst>
                                  <p:childTnLst>
                                    <p:set>
                                      <p:cBhvr>
                                        <p:cTn id="53" dur="1" fill="hold">
                                          <p:stCondLst>
                                            <p:cond delay="0"/>
                                          </p:stCondLst>
                                        </p:cTn>
                                        <p:tgtEl>
                                          <p:spTgt spid="170065"/>
                                        </p:tgtEl>
                                        <p:attrNameLst>
                                          <p:attrName>style.visibility</p:attrName>
                                        </p:attrNameLst>
                                      </p:cBhvr>
                                      <p:to>
                                        <p:strVal val="visible"/>
                                      </p:to>
                                    </p:set>
                                    <p:anim calcmode="lin" valueType="num">
                                      <p:cBhvr additive="base">
                                        <p:cTn id="54" dur="500" fill="hold"/>
                                        <p:tgtEl>
                                          <p:spTgt spid="170065"/>
                                        </p:tgtEl>
                                        <p:attrNameLst>
                                          <p:attrName>ppt_x</p:attrName>
                                        </p:attrNameLst>
                                      </p:cBhvr>
                                      <p:tavLst>
                                        <p:tav tm="0">
                                          <p:val>
                                            <p:strVal val="0-#ppt_w/2"/>
                                          </p:val>
                                        </p:tav>
                                        <p:tav tm="100000">
                                          <p:val>
                                            <p:strVal val="#ppt_x"/>
                                          </p:val>
                                        </p:tav>
                                      </p:tavLst>
                                    </p:anim>
                                    <p:anim calcmode="lin" valueType="num">
                                      <p:cBhvr additive="base">
                                        <p:cTn id="55" dur="500" fill="hold"/>
                                        <p:tgtEl>
                                          <p:spTgt spid="17006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70070"/>
                                        </p:tgtEl>
                                        <p:attrNameLst>
                                          <p:attrName>style.visibility</p:attrName>
                                        </p:attrNameLst>
                                      </p:cBhvr>
                                      <p:to>
                                        <p:strVal val="visible"/>
                                      </p:to>
                                    </p:set>
                                    <p:anim calcmode="lin" valueType="num">
                                      <p:cBhvr additive="base">
                                        <p:cTn id="58" dur="500" fill="hold"/>
                                        <p:tgtEl>
                                          <p:spTgt spid="170070"/>
                                        </p:tgtEl>
                                        <p:attrNameLst>
                                          <p:attrName>ppt_x</p:attrName>
                                        </p:attrNameLst>
                                      </p:cBhvr>
                                      <p:tavLst>
                                        <p:tav tm="0">
                                          <p:val>
                                            <p:strVal val="0-#ppt_w/2"/>
                                          </p:val>
                                        </p:tav>
                                        <p:tav tm="100000">
                                          <p:val>
                                            <p:strVal val="#ppt_x"/>
                                          </p:val>
                                        </p:tav>
                                      </p:tavLst>
                                    </p:anim>
                                    <p:anim calcmode="lin" valueType="num">
                                      <p:cBhvr additive="base">
                                        <p:cTn id="59" dur="500" fill="hold"/>
                                        <p:tgtEl>
                                          <p:spTgt spid="17007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00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700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7003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7001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999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7004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70047"/>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70048"/>
                                        </p:tgtEl>
                                        <p:attrNameLst>
                                          <p:attrName>style.visibility</p:attrName>
                                        </p:attrNameLst>
                                      </p:cBhvr>
                                      <p:to>
                                        <p:strVal val="visible"/>
                                      </p:to>
                                    </p:set>
                                  </p:childTnLst>
                                </p:cTn>
                              </p:par>
                              <p:par>
                                <p:cTn id="90" presetID="45" presetClass="entr" presetSubtype="0" fill="hold" grpId="0" nodeType="withEffect">
                                  <p:stCondLst>
                                    <p:cond delay="0"/>
                                  </p:stCondLst>
                                  <p:iterate type="lt">
                                    <p:tmPct val="10000"/>
                                  </p:iterate>
                                  <p:childTnLst>
                                    <p:set>
                                      <p:cBhvr>
                                        <p:cTn id="91" dur="1" fill="hold">
                                          <p:stCondLst>
                                            <p:cond delay="0"/>
                                          </p:stCondLst>
                                        </p:cTn>
                                        <p:tgtEl>
                                          <p:spTgt spid="170058"/>
                                        </p:tgtEl>
                                        <p:attrNameLst>
                                          <p:attrName>style.visibility</p:attrName>
                                        </p:attrNameLst>
                                      </p:cBhvr>
                                      <p:to>
                                        <p:strVal val="visible"/>
                                      </p:to>
                                    </p:set>
                                    <p:animEffect transition="in" filter="fade">
                                      <p:cBhvr>
                                        <p:cTn id="92" dur="500"/>
                                        <p:tgtEl>
                                          <p:spTgt spid="170058"/>
                                        </p:tgtEl>
                                      </p:cBhvr>
                                    </p:animEffect>
                                    <p:anim calcmode="lin" valueType="num">
                                      <p:cBhvr>
                                        <p:cTn id="93" dur="500" fill="hold"/>
                                        <p:tgtEl>
                                          <p:spTgt spid="170058"/>
                                        </p:tgtEl>
                                        <p:attrNameLst>
                                          <p:attrName>ppt_w</p:attrName>
                                        </p:attrNameLst>
                                      </p:cBhvr>
                                      <p:tavLst>
                                        <p:tav tm="0" fmla="#ppt_w*sin(2.5*pi*$)">
                                          <p:val>
                                            <p:fltVal val="0"/>
                                          </p:val>
                                        </p:tav>
                                        <p:tav tm="100000">
                                          <p:val>
                                            <p:fltVal val="1"/>
                                          </p:val>
                                        </p:tav>
                                      </p:tavLst>
                                    </p:anim>
                                    <p:anim calcmode="lin" valueType="num">
                                      <p:cBhvr>
                                        <p:cTn id="94" dur="500" fill="hold"/>
                                        <p:tgtEl>
                                          <p:spTgt spid="170058"/>
                                        </p:tgtEl>
                                        <p:attrNameLst>
                                          <p:attrName>ppt_h</p:attrName>
                                        </p:attrNameLst>
                                      </p:cBhvr>
                                      <p:tavLst>
                                        <p:tav tm="0">
                                          <p:val>
                                            <p:strVal val="#ppt_h"/>
                                          </p:val>
                                        </p:tav>
                                        <p:tav tm="100000">
                                          <p:val>
                                            <p:strVal val="#ppt_h"/>
                                          </p:val>
                                        </p:tav>
                                      </p:tavLst>
                                    </p:anim>
                                  </p:childTnLst>
                                </p:cTn>
                              </p:par>
                              <p:par>
                                <p:cTn id="95" presetID="45" presetClass="entr" presetSubtype="0" fill="hold" grpId="0" nodeType="withEffect">
                                  <p:stCondLst>
                                    <p:cond delay="0"/>
                                  </p:stCondLst>
                                  <p:iterate type="lt">
                                    <p:tmPct val="10000"/>
                                  </p:iterate>
                                  <p:childTnLst>
                                    <p:set>
                                      <p:cBhvr>
                                        <p:cTn id="96" dur="1" fill="hold">
                                          <p:stCondLst>
                                            <p:cond delay="0"/>
                                          </p:stCondLst>
                                        </p:cTn>
                                        <p:tgtEl>
                                          <p:spTgt spid="170059"/>
                                        </p:tgtEl>
                                        <p:attrNameLst>
                                          <p:attrName>style.visibility</p:attrName>
                                        </p:attrNameLst>
                                      </p:cBhvr>
                                      <p:to>
                                        <p:strVal val="visible"/>
                                      </p:to>
                                    </p:set>
                                    <p:animEffect transition="in" filter="fade">
                                      <p:cBhvr>
                                        <p:cTn id="97" dur="500"/>
                                        <p:tgtEl>
                                          <p:spTgt spid="170059"/>
                                        </p:tgtEl>
                                      </p:cBhvr>
                                    </p:animEffect>
                                    <p:anim calcmode="lin" valueType="num">
                                      <p:cBhvr>
                                        <p:cTn id="98" dur="500" fill="hold"/>
                                        <p:tgtEl>
                                          <p:spTgt spid="170059"/>
                                        </p:tgtEl>
                                        <p:attrNameLst>
                                          <p:attrName>ppt_w</p:attrName>
                                        </p:attrNameLst>
                                      </p:cBhvr>
                                      <p:tavLst>
                                        <p:tav tm="0" fmla="#ppt_w*sin(2.5*pi*$)">
                                          <p:val>
                                            <p:fltVal val="0"/>
                                          </p:val>
                                        </p:tav>
                                        <p:tav tm="100000">
                                          <p:val>
                                            <p:fltVal val="1"/>
                                          </p:val>
                                        </p:tav>
                                      </p:tavLst>
                                    </p:anim>
                                    <p:anim calcmode="lin" valueType="num">
                                      <p:cBhvr>
                                        <p:cTn id="99" dur="500" fill="hold"/>
                                        <p:tgtEl>
                                          <p:spTgt spid="170059"/>
                                        </p:tgtEl>
                                        <p:attrNameLst>
                                          <p:attrName>ppt_h</p:attrName>
                                        </p:attrNameLst>
                                      </p:cBhvr>
                                      <p:tavLst>
                                        <p:tav tm="0">
                                          <p:val>
                                            <p:strVal val="#ppt_h"/>
                                          </p:val>
                                        </p:tav>
                                        <p:tav tm="100000">
                                          <p:val>
                                            <p:strVal val="#ppt_h"/>
                                          </p:val>
                                        </p:tav>
                                      </p:tavLst>
                                    </p:anim>
                                  </p:childTnLst>
                                </p:cTn>
                              </p:par>
                              <p:par>
                                <p:cTn id="100" presetID="45" presetClass="entr" presetSubtype="0" fill="hold" grpId="0" nodeType="withEffect">
                                  <p:stCondLst>
                                    <p:cond delay="0"/>
                                  </p:stCondLst>
                                  <p:iterate type="lt">
                                    <p:tmPct val="10000"/>
                                  </p:iterate>
                                  <p:childTnLst>
                                    <p:set>
                                      <p:cBhvr>
                                        <p:cTn id="101" dur="1" fill="hold">
                                          <p:stCondLst>
                                            <p:cond delay="0"/>
                                          </p:stCondLst>
                                        </p:cTn>
                                        <p:tgtEl>
                                          <p:spTgt spid="170060"/>
                                        </p:tgtEl>
                                        <p:attrNameLst>
                                          <p:attrName>style.visibility</p:attrName>
                                        </p:attrNameLst>
                                      </p:cBhvr>
                                      <p:to>
                                        <p:strVal val="visible"/>
                                      </p:to>
                                    </p:set>
                                    <p:animEffect transition="in" filter="fade">
                                      <p:cBhvr>
                                        <p:cTn id="102" dur="500"/>
                                        <p:tgtEl>
                                          <p:spTgt spid="170060"/>
                                        </p:tgtEl>
                                      </p:cBhvr>
                                    </p:animEffect>
                                    <p:anim calcmode="lin" valueType="num">
                                      <p:cBhvr>
                                        <p:cTn id="103" dur="500" fill="hold"/>
                                        <p:tgtEl>
                                          <p:spTgt spid="170060"/>
                                        </p:tgtEl>
                                        <p:attrNameLst>
                                          <p:attrName>ppt_w</p:attrName>
                                        </p:attrNameLst>
                                      </p:cBhvr>
                                      <p:tavLst>
                                        <p:tav tm="0" fmla="#ppt_w*sin(2.5*pi*$)">
                                          <p:val>
                                            <p:fltVal val="0"/>
                                          </p:val>
                                        </p:tav>
                                        <p:tav tm="100000">
                                          <p:val>
                                            <p:fltVal val="1"/>
                                          </p:val>
                                        </p:tav>
                                      </p:tavLst>
                                    </p:anim>
                                    <p:anim calcmode="lin" valueType="num">
                                      <p:cBhvr>
                                        <p:cTn id="104" dur="500" fill="hold"/>
                                        <p:tgtEl>
                                          <p:spTgt spid="170060"/>
                                        </p:tgtEl>
                                        <p:attrNameLst>
                                          <p:attrName>ppt_h</p:attrName>
                                        </p:attrNameLst>
                                      </p:cBhvr>
                                      <p:tavLst>
                                        <p:tav tm="0">
                                          <p:val>
                                            <p:strVal val="#ppt_h"/>
                                          </p:val>
                                        </p:tav>
                                        <p:tav tm="100000">
                                          <p:val>
                                            <p:strVal val="#ppt_h"/>
                                          </p:val>
                                        </p:tav>
                                      </p:tavLst>
                                    </p:anim>
                                  </p:childTnLst>
                                </p:cTn>
                              </p:par>
                              <p:par>
                                <p:cTn id="105" presetID="45" presetClass="entr" presetSubtype="0" fill="hold" grpId="0" nodeType="withEffect">
                                  <p:stCondLst>
                                    <p:cond delay="0"/>
                                  </p:stCondLst>
                                  <p:iterate type="lt">
                                    <p:tmPct val="10000"/>
                                  </p:iterate>
                                  <p:childTnLst>
                                    <p:set>
                                      <p:cBhvr>
                                        <p:cTn id="106" dur="1" fill="hold">
                                          <p:stCondLst>
                                            <p:cond delay="0"/>
                                          </p:stCondLst>
                                        </p:cTn>
                                        <p:tgtEl>
                                          <p:spTgt spid="170061"/>
                                        </p:tgtEl>
                                        <p:attrNameLst>
                                          <p:attrName>style.visibility</p:attrName>
                                        </p:attrNameLst>
                                      </p:cBhvr>
                                      <p:to>
                                        <p:strVal val="visible"/>
                                      </p:to>
                                    </p:set>
                                    <p:animEffect transition="in" filter="fade">
                                      <p:cBhvr>
                                        <p:cTn id="107" dur="500"/>
                                        <p:tgtEl>
                                          <p:spTgt spid="170061"/>
                                        </p:tgtEl>
                                      </p:cBhvr>
                                    </p:animEffect>
                                    <p:anim calcmode="lin" valueType="num">
                                      <p:cBhvr>
                                        <p:cTn id="108" dur="500" fill="hold"/>
                                        <p:tgtEl>
                                          <p:spTgt spid="170061"/>
                                        </p:tgtEl>
                                        <p:attrNameLst>
                                          <p:attrName>ppt_w</p:attrName>
                                        </p:attrNameLst>
                                      </p:cBhvr>
                                      <p:tavLst>
                                        <p:tav tm="0" fmla="#ppt_w*sin(2.5*pi*$)">
                                          <p:val>
                                            <p:fltVal val="0"/>
                                          </p:val>
                                        </p:tav>
                                        <p:tav tm="100000">
                                          <p:val>
                                            <p:fltVal val="1"/>
                                          </p:val>
                                        </p:tav>
                                      </p:tavLst>
                                    </p:anim>
                                    <p:anim calcmode="lin" valueType="num">
                                      <p:cBhvr>
                                        <p:cTn id="109" dur="500" fill="hold"/>
                                        <p:tgtEl>
                                          <p:spTgt spid="170061"/>
                                        </p:tgtEl>
                                        <p:attrNameLst>
                                          <p:attrName>ppt_h</p:attrName>
                                        </p:attrNameLst>
                                      </p:cBhvr>
                                      <p:tavLst>
                                        <p:tav tm="0">
                                          <p:val>
                                            <p:strVal val="#ppt_h"/>
                                          </p:val>
                                        </p:tav>
                                        <p:tav tm="100000">
                                          <p:val>
                                            <p:strVal val="#ppt_h"/>
                                          </p:val>
                                        </p:tav>
                                      </p:tavLst>
                                    </p:anim>
                                  </p:childTnLst>
                                </p:cTn>
                              </p:par>
                              <p:par>
                                <p:cTn id="110" presetID="45" presetClass="entr" presetSubtype="0" fill="hold" grpId="0" nodeType="withEffect">
                                  <p:stCondLst>
                                    <p:cond delay="0"/>
                                  </p:stCondLst>
                                  <p:iterate type="lt">
                                    <p:tmPct val="10000"/>
                                  </p:iterate>
                                  <p:childTnLst>
                                    <p:set>
                                      <p:cBhvr>
                                        <p:cTn id="111" dur="1" fill="hold">
                                          <p:stCondLst>
                                            <p:cond delay="0"/>
                                          </p:stCondLst>
                                        </p:cTn>
                                        <p:tgtEl>
                                          <p:spTgt spid="170062"/>
                                        </p:tgtEl>
                                        <p:attrNameLst>
                                          <p:attrName>style.visibility</p:attrName>
                                        </p:attrNameLst>
                                      </p:cBhvr>
                                      <p:to>
                                        <p:strVal val="visible"/>
                                      </p:to>
                                    </p:set>
                                    <p:animEffect transition="in" filter="fade">
                                      <p:cBhvr>
                                        <p:cTn id="112" dur="500"/>
                                        <p:tgtEl>
                                          <p:spTgt spid="170062"/>
                                        </p:tgtEl>
                                      </p:cBhvr>
                                    </p:animEffect>
                                    <p:anim calcmode="lin" valueType="num">
                                      <p:cBhvr>
                                        <p:cTn id="113" dur="500" fill="hold"/>
                                        <p:tgtEl>
                                          <p:spTgt spid="170062"/>
                                        </p:tgtEl>
                                        <p:attrNameLst>
                                          <p:attrName>ppt_w</p:attrName>
                                        </p:attrNameLst>
                                      </p:cBhvr>
                                      <p:tavLst>
                                        <p:tav tm="0" fmla="#ppt_w*sin(2.5*pi*$)">
                                          <p:val>
                                            <p:fltVal val="0"/>
                                          </p:val>
                                        </p:tav>
                                        <p:tav tm="100000">
                                          <p:val>
                                            <p:fltVal val="1"/>
                                          </p:val>
                                        </p:tav>
                                      </p:tavLst>
                                    </p:anim>
                                    <p:anim calcmode="lin" valueType="num">
                                      <p:cBhvr>
                                        <p:cTn id="114" dur="500" fill="hold"/>
                                        <p:tgtEl>
                                          <p:spTgt spid="17006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50" grpId="0" animBg="1"/>
      <p:bldP spid="170051" grpId="0" animBg="1"/>
      <p:bldP spid="170055" grpId="0" animBg="1"/>
      <p:bldP spid="170056" grpId="0" animBg="1"/>
      <p:bldP spid="170058" grpId="0" animBg="1"/>
      <p:bldP spid="170059" grpId="0" animBg="1"/>
      <p:bldP spid="170060" grpId="0" animBg="1"/>
      <p:bldP spid="170061" grpId="0" animBg="1"/>
      <p:bldP spid="170062" grpId="0" animBg="1"/>
      <p:bldP spid="170065" grpId="0" animBg="1"/>
      <p:bldP spid="170066" grpId="0" animBg="1"/>
      <p:bldP spid="170069" grpId="0"/>
      <p:bldP spid="170070" grpId="0"/>
      <p:bldP spid="47"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esster.png"/>
          <p:cNvPicPr>
            <a:picLocks noChangeAspect="1"/>
          </p:cNvPicPr>
          <p:nvPr/>
        </p:nvPicPr>
        <p:blipFill>
          <a:blip r:embed="rId2" cstate="print"/>
          <a:stretch>
            <a:fillRect/>
          </a:stretch>
        </p:blipFill>
        <p:spPr>
          <a:xfrm>
            <a:off x="1084152" y="1591147"/>
            <a:ext cx="6802813" cy="3733800"/>
          </a:xfrm>
          <a:prstGeom prst="rect">
            <a:avLst/>
          </a:prstGeom>
        </p:spPr>
      </p:pic>
      <p:pic>
        <p:nvPicPr>
          <p:cNvPr id="8" name="Picture 4"/>
          <p:cNvPicPr>
            <a:picLocks noChangeAspect="1" noChangeArrowheads="1"/>
          </p:cNvPicPr>
          <p:nvPr/>
        </p:nvPicPr>
        <p:blipFill>
          <a:blip r:embed="rId3" cstate="print"/>
          <a:srcRect/>
          <a:stretch>
            <a:fillRect/>
          </a:stretch>
        </p:blipFill>
        <p:spPr bwMode="auto">
          <a:xfrm>
            <a:off x="5962461" y="3733800"/>
            <a:ext cx="1233889" cy="1066800"/>
          </a:xfrm>
          <a:prstGeom prst="rect">
            <a:avLst/>
          </a:prstGeom>
          <a:noFill/>
          <a:ln w="9525">
            <a:noFill/>
            <a:miter lim="800000"/>
            <a:headEnd/>
            <a:tailEnd/>
          </a:ln>
          <a:effectLst/>
        </p:spPr>
      </p:pic>
      <p:sp>
        <p:nvSpPr>
          <p:cNvPr id="11" name="TextBox 10"/>
          <p:cNvSpPr txBox="1"/>
          <p:nvPr/>
        </p:nvSpPr>
        <p:spPr>
          <a:xfrm>
            <a:off x="2150952" y="5324947"/>
            <a:ext cx="4800600" cy="646331"/>
          </a:xfrm>
          <a:prstGeom prst="rect">
            <a:avLst/>
          </a:prstGeom>
          <a:noFill/>
        </p:spPr>
        <p:txBody>
          <a:bodyPr wrap="square" rtlCol="0">
            <a:spAutoFit/>
          </a:bodyPr>
          <a:lstStyle/>
          <a:p>
            <a:r>
              <a:rPr lang="en-US" dirty="0" err="1" smtClean="0">
                <a:latin typeface="Calibri" pitchFamily="34" charset="0"/>
                <a:cs typeface="Calibri" pitchFamily="34" charset="0"/>
              </a:rPr>
              <a:t>Presster</a:t>
            </a:r>
            <a:r>
              <a:rPr lang="en-US" dirty="0" smtClean="0">
                <a:latin typeface="Calibri" pitchFamily="34" charset="0"/>
                <a:cs typeface="Calibri" pitchFamily="34" charset="0"/>
              </a:rPr>
              <a:t> data collected at different compaction forces (10kN, 15kN, and 20kN )</a:t>
            </a:r>
            <a:endParaRPr lang="en-US" dirty="0">
              <a:latin typeface="Calibri" pitchFamily="34" charset="0"/>
              <a:cs typeface="Calibri" pitchFamily="34" charset="0"/>
            </a:endParaRPr>
          </a:p>
        </p:txBody>
      </p:sp>
      <p:sp>
        <p:nvSpPr>
          <p:cNvPr id="9" name="Rectangle 2"/>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itle 9"/>
          <p:cNvSpPr>
            <a:spLocks noGrp="1"/>
          </p:cNvSpPr>
          <p:nvPr>
            <p:ph type="title"/>
          </p:nvPr>
        </p:nvSpPr>
        <p:spPr/>
        <p:txBody>
          <a:bodyPr/>
          <a:lstStyle/>
          <a:p>
            <a:pPr lvl="0"/>
            <a:r>
              <a:rPr lang="en-US" dirty="0" err="1" smtClean="0">
                <a:latin typeface="Calibri" pitchFamily="34" charset="0"/>
                <a:cs typeface="Calibri" pitchFamily="34" charset="0"/>
              </a:rPr>
              <a:t>Presster</a:t>
            </a:r>
            <a:r>
              <a:rPr lang="en-US" dirty="0" smtClean="0">
                <a:latin typeface="Calibri" pitchFamily="34" charset="0"/>
                <a:cs typeface="Calibri" pitchFamily="34" charset="0"/>
              </a:rPr>
              <a:t>™ Studies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6" name="Rectangle 8"/>
          <p:cNvSpPr>
            <a:spLocks noChangeArrowheads="1"/>
          </p:cNvSpPr>
          <p:nvPr/>
        </p:nvSpPr>
        <p:spPr bwMode="auto">
          <a:xfrm>
            <a:off x="514350" y="1752600"/>
            <a:ext cx="4057650" cy="4876800"/>
          </a:xfrm>
          <a:prstGeom prst="rect">
            <a:avLst/>
          </a:prstGeom>
          <a:noFill/>
          <a:ln w="9525">
            <a:noFill/>
            <a:miter lim="800000"/>
            <a:headEnd/>
            <a:tailEnd/>
          </a:ln>
          <a:effectLst/>
        </p:spPr>
        <p:txBody>
          <a:bodyPr lIns="92160" tIns="46080" rIns="92160" bIns="46080"/>
          <a:lstStyle/>
          <a:p>
            <a:pPr marL="63500" indent="-63500" algn="just" defTabSz="457200">
              <a:lnSpc>
                <a:spcPct val="80000"/>
              </a:lnSpc>
              <a:spcBef>
                <a:spcPct val="20000"/>
              </a:spcBef>
              <a:buFontTx/>
              <a:buChar char="•"/>
            </a:pPr>
            <a:r>
              <a:rPr lang="en-US" sz="1900" dirty="0">
                <a:cs typeface="Tahoma" pitchFamily="34" charset="0"/>
              </a:rPr>
              <a:t> </a:t>
            </a:r>
            <a:r>
              <a:rPr lang="en-US" dirty="0">
                <a:latin typeface="Calibri" pitchFamily="34" charset="0"/>
                <a:cs typeface="Calibri" pitchFamily="34" charset="0"/>
              </a:rPr>
              <a:t>The model can be used to simulate the evolution of the configuration of the powder bed with time as well as monitor the values of various quantities indicative of its mechanical properties.  </a:t>
            </a:r>
            <a:endParaRPr lang="en-US" dirty="0" smtClean="0">
              <a:latin typeface="Calibri" pitchFamily="34" charset="0"/>
              <a:cs typeface="Calibri" pitchFamily="34" charset="0"/>
            </a:endParaRPr>
          </a:p>
          <a:p>
            <a:pPr marL="63500" indent="-63500" algn="just" defTabSz="457200">
              <a:lnSpc>
                <a:spcPct val="80000"/>
              </a:lnSpc>
              <a:spcBef>
                <a:spcPct val="20000"/>
              </a:spcBef>
              <a:buFontTx/>
              <a:buChar char="•"/>
            </a:pPr>
            <a:r>
              <a:rPr lang="en-US" dirty="0">
                <a:latin typeface="Calibri" pitchFamily="34" charset="0"/>
                <a:cs typeface="Calibri" pitchFamily="34" charset="0"/>
              </a:rPr>
              <a:t> </a:t>
            </a:r>
            <a:r>
              <a:rPr lang="en-US" dirty="0" smtClean="0">
                <a:latin typeface="Calibri" pitchFamily="34" charset="0"/>
                <a:cs typeface="Calibri" pitchFamily="34" charset="0"/>
              </a:rPr>
              <a:t>Several different powders have been considered, both individually and in a blend to demonstrate the versatility of the method.</a:t>
            </a:r>
          </a:p>
          <a:p>
            <a:pPr>
              <a:buFont typeface="Arial" pitchFamily="34" charset="0"/>
              <a:buChar char="•"/>
            </a:pPr>
            <a:r>
              <a:rPr lang="en-US" dirty="0" smtClean="0">
                <a:latin typeface="Calibri" pitchFamily="34" charset="0"/>
                <a:cs typeface="Calibri" pitchFamily="34" charset="0"/>
              </a:rPr>
              <a:t> Each blend can be mapped to granulation parameters by:</a:t>
            </a:r>
          </a:p>
          <a:p>
            <a:pPr lvl="1">
              <a:buFont typeface="Arial" pitchFamily="34" charset="0"/>
              <a:buChar char="•"/>
            </a:pPr>
            <a:r>
              <a:rPr lang="en-US" dirty="0" smtClean="0">
                <a:latin typeface="Calibri" pitchFamily="34" charset="0"/>
                <a:cs typeface="Calibri" pitchFamily="34" charset="0"/>
              </a:rPr>
              <a:t>Simulations vs. </a:t>
            </a:r>
            <a:r>
              <a:rPr lang="en-US" dirty="0" err="1" smtClean="0">
                <a:latin typeface="Calibri" pitchFamily="34" charset="0"/>
                <a:cs typeface="Calibri" pitchFamily="34" charset="0"/>
              </a:rPr>
              <a:t>Presster</a:t>
            </a:r>
            <a:r>
              <a:rPr lang="en-US" baseline="30000" dirty="0" err="1" smtClean="0">
                <a:latin typeface="Calibri" pitchFamily="34" charset="0"/>
                <a:cs typeface="Calibri" pitchFamily="34" charset="0"/>
              </a:rPr>
              <a:t>TM</a:t>
            </a:r>
            <a:r>
              <a:rPr lang="en-US" dirty="0" smtClean="0">
                <a:latin typeface="Calibri" pitchFamily="34" charset="0"/>
                <a:cs typeface="Calibri" pitchFamily="34" charset="0"/>
              </a:rPr>
              <a:t> Data</a:t>
            </a:r>
          </a:p>
          <a:p>
            <a:pPr lvl="1">
              <a:buFont typeface="Arial" pitchFamily="34" charset="0"/>
              <a:buChar char="•"/>
            </a:pPr>
            <a:r>
              <a:rPr lang="en-US" dirty="0" smtClean="0">
                <a:latin typeface="Calibri" pitchFamily="34" charset="0"/>
                <a:cs typeface="Calibri" pitchFamily="34" charset="0"/>
              </a:rPr>
              <a:t>Error minimization</a:t>
            </a:r>
          </a:p>
          <a:p>
            <a:pPr marL="63500" indent="-63500" algn="just" defTabSz="457200">
              <a:lnSpc>
                <a:spcPct val="80000"/>
              </a:lnSpc>
              <a:spcBef>
                <a:spcPct val="20000"/>
              </a:spcBef>
              <a:buFontTx/>
              <a:buChar char="•"/>
            </a:pPr>
            <a:endParaRPr lang="en-US" dirty="0" smtClean="0"/>
          </a:p>
          <a:p>
            <a:pPr marL="63500" indent="-63500" algn="just" defTabSz="457200">
              <a:lnSpc>
                <a:spcPct val="80000"/>
              </a:lnSpc>
              <a:spcBef>
                <a:spcPct val="20000"/>
              </a:spcBef>
              <a:buFontTx/>
              <a:buChar char="•"/>
            </a:pPr>
            <a:endParaRPr lang="en-US" dirty="0" smtClean="0"/>
          </a:p>
        </p:txBody>
      </p:sp>
      <p:pic>
        <p:nvPicPr>
          <p:cNvPr id="11" name="Picture 10" descr="addin_tmp.png"/>
          <p:cNvPicPr>
            <a:picLocks noChangeAspect="1"/>
          </p:cNvPicPr>
          <p:nvPr>
            <p:custDataLst>
              <p:tags r:id="rId1"/>
            </p:custDataLst>
          </p:nvPr>
        </p:nvPicPr>
        <p:blipFill>
          <a:blip r:embed="rId4" cstate="print"/>
          <a:stretch>
            <a:fillRect/>
          </a:stretch>
        </p:blipFill>
        <p:spPr>
          <a:xfrm>
            <a:off x="4800600" y="1828800"/>
            <a:ext cx="3642970" cy="4527652"/>
          </a:xfrm>
          <a:prstGeom prst="rect">
            <a:avLst/>
          </a:prstGeom>
        </p:spPr>
      </p:pic>
      <p:pic>
        <p:nvPicPr>
          <p:cNvPr id="13" name="Picture 12" descr="addin_tmp.png"/>
          <p:cNvPicPr>
            <a:picLocks noChangeAspect="1"/>
          </p:cNvPicPr>
          <p:nvPr>
            <p:custDataLst>
              <p:tags r:id="rId2"/>
            </p:custDataLst>
          </p:nvPr>
        </p:nvPicPr>
        <p:blipFill>
          <a:blip r:embed="rId5" cstate="print"/>
          <a:stretch>
            <a:fillRect/>
          </a:stretch>
        </p:blipFill>
        <p:spPr>
          <a:xfrm>
            <a:off x="685800" y="5181600"/>
            <a:ext cx="3657600" cy="617517"/>
          </a:xfrm>
          <a:prstGeom prst="rect">
            <a:avLst/>
          </a:prstGeom>
        </p:spPr>
      </p:pic>
      <p:sp>
        <p:nvSpPr>
          <p:cNvPr id="8" name="Title 7"/>
          <p:cNvSpPr>
            <a:spLocks noGrp="1"/>
          </p:cNvSpPr>
          <p:nvPr>
            <p:ph type="title"/>
          </p:nvPr>
        </p:nvSpPr>
        <p:spPr/>
        <p:txBody>
          <a:bodyPr/>
          <a:lstStyle/>
          <a:p>
            <a:r>
              <a:rPr lang="en-US" sz="3600" dirty="0" smtClean="0">
                <a:latin typeface="Calibri" pitchFamily="34" charset="0"/>
                <a:cs typeface="Calibri" pitchFamily="34" charset="0"/>
              </a:rPr>
              <a:t>Identification of critical blend properties from 500 simulations</a:t>
            </a:r>
            <a:endParaRPr lang="en-US" sz="3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Small-Scale Study</a:t>
            </a:r>
            <a:endParaRPr lang="en-US" dirty="0"/>
          </a:p>
        </p:txBody>
      </p:sp>
      <p:sp>
        <p:nvSpPr>
          <p:cNvPr id="3" name="Content Placeholder 2"/>
          <p:cNvSpPr>
            <a:spLocks noGrp="1"/>
          </p:cNvSpPr>
          <p:nvPr>
            <p:ph idx="1"/>
          </p:nvPr>
        </p:nvSpPr>
        <p:spPr/>
        <p:txBody>
          <a:bodyPr/>
          <a:lstStyle/>
          <a:p>
            <a:r>
              <a:rPr lang="en-US" dirty="0" smtClean="0"/>
              <a:t>Provides mechanistic parameters for granulations</a:t>
            </a:r>
          </a:p>
          <a:p>
            <a:r>
              <a:rPr lang="en-US" dirty="0" smtClean="0"/>
              <a:t>The parameters can be used for generating SIMULATED surface response models for conditions other than tested using models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80" name="Rectangle 12"/>
          <p:cNvSpPr>
            <a:spLocks noGrp="1" noChangeArrowheads="1"/>
          </p:cNvSpPr>
          <p:nvPr>
            <p:ph type="title"/>
          </p:nvPr>
        </p:nvSpPr>
        <p:spPr>
          <a:xfrm>
            <a:off x="457200" y="274638"/>
            <a:ext cx="8229600" cy="920419"/>
          </a:xfrm>
        </p:spPr>
        <p:txBody>
          <a:bodyPr/>
          <a:lstStyle/>
          <a:p>
            <a:r>
              <a:rPr lang="en-US" dirty="0" smtClean="0">
                <a:latin typeface="Calibri" pitchFamily="34" charset="0"/>
                <a:cs typeface="Calibri" pitchFamily="34" charset="0"/>
              </a:rPr>
              <a:t>Die Filling – Feed frame </a:t>
            </a:r>
          </a:p>
        </p:txBody>
      </p:sp>
      <p:sp>
        <p:nvSpPr>
          <p:cNvPr id="58387" name="Text Box 19"/>
          <p:cNvSpPr txBox="1">
            <a:spLocks noChangeArrowheads="1"/>
          </p:cNvSpPr>
          <p:nvPr/>
        </p:nvSpPr>
        <p:spPr bwMode="auto">
          <a:xfrm>
            <a:off x="733331" y="1520934"/>
            <a:ext cx="2025650" cy="366713"/>
          </a:xfrm>
          <a:prstGeom prst="rect">
            <a:avLst/>
          </a:prstGeom>
          <a:noFill/>
          <a:ln w="9525">
            <a:noFill/>
            <a:miter lim="800000"/>
            <a:headEnd/>
            <a:tailEnd/>
          </a:ln>
          <a:effectLst/>
        </p:spPr>
        <p:txBody>
          <a:bodyPr wrap="none">
            <a:spAutoFit/>
          </a:bodyPr>
          <a:lstStyle/>
          <a:p>
            <a:r>
              <a:rPr lang="en-US" b="1" dirty="0">
                <a:solidFill>
                  <a:srgbClr val="009900"/>
                </a:solidFill>
              </a:rPr>
              <a:t>EXPERIMENTS</a:t>
            </a:r>
          </a:p>
        </p:txBody>
      </p:sp>
      <p:grpSp>
        <p:nvGrpSpPr>
          <p:cNvPr id="2" name="Group 28"/>
          <p:cNvGrpSpPr>
            <a:grpSpLocks/>
          </p:cNvGrpSpPr>
          <p:nvPr/>
        </p:nvGrpSpPr>
        <p:grpSpPr bwMode="auto">
          <a:xfrm>
            <a:off x="1104523" y="2197635"/>
            <a:ext cx="3386578" cy="3451728"/>
            <a:chOff x="0" y="1122"/>
            <a:chExt cx="2561" cy="2591"/>
          </a:xfrm>
        </p:grpSpPr>
        <p:pic>
          <p:nvPicPr>
            <p:cNvPr id="58372" name="Picture 170" descr="FF Carrousel System"/>
            <p:cNvPicPr>
              <a:picLocks noChangeAspect="1" noChangeArrowheads="1"/>
            </p:cNvPicPr>
            <p:nvPr/>
          </p:nvPicPr>
          <p:blipFill>
            <a:blip r:embed="rId2" cstate="print"/>
            <a:srcRect/>
            <a:stretch>
              <a:fillRect/>
            </a:stretch>
          </p:blipFill>
          <p:spPr bwMode="auto">
            <a:xfrm>
              <a:off x="180" y="1122"/>
              <a:ext cx="2381" cy="2053"/>
            </a:xfrm>
            <a:prstGeom prst="rect">
              <a:avLst/>
            </a:prstGeom>
            <a:noFill/>
            <a:ln w="9525">
              <a:noFill/>
              <a:miter lim="800000"/>
              <a:headEnd/>
              <a:tailEnd/>
            </a:ln>
          </p:spPr>
        </p:pic>
        <p:sp>
          <p:nvSpPr>
            <p:cNvPr id="58388" name="Line 20"/>
            <p:cNvSpPr>
              <a:spLocks noChangeShapeType="1"/>
            </p:cNvSpPr>
            <p:nvPr/>
          </p:nvSpPr>
          <p:spPr bwMode="auto">
            <a:xfrm flipH="1">
              <a:off x="570" y="1992"/>
              <a:ext cx="558" cy="1248"/>
            </a:xfrm>
            <a:prstGeom prst="line">
              <a:avLst/>
            </a:prstGeom>
            <a:noFill/>
            <a:ln w="38100">
              <a:solidFill>
                <a:srgbClr val="FF0000"/>
              </a:solidFill>
              <a:round/>
              <a:headEnd type="triangle" w="med" len="med"/>
              <a:tailEnd/>
            </a:ln>
            <a:effectLst/>
          </p:spPr>
          <p:txBody>
            <a:bodyPr/>
            <a:lstStyle/>
            <a:p>
              <a:endParaRPr lang="en-US"/>
            </a:p>
          </p:txBody>
        </p:sp>
        <p:sp>
          <p:nvSpPr>
            <p:cNvPr id="58389" name="Line 21"/>
            <p:cNvSpPr>
              <a:spLocks noChangeShapeType="1"/>
            </p:cNvSpPr>
            <p:nvPr/>
          </p:nvSpPr>
          <p:spPr bwMode="auto">
            <a:xfrm flipH="1">
              <a:off x="1068" y="1962"/>
              <a:ext cx="270" cy="1416"/>
            </a:xfrm>
            <a:prstGeom prst="line">
              <a:avLst/>
            </a:prstGeom>
            <a:noFill/>
            <a:ln w="38100">
              <a:solidFill>
                <a:srgbClr val="009900"/>
              </a:solidFill>
              <a:round/>
              <a:headEnd type="triangle" w="med" len="med"/>
              <a:tailEnd/>
            </a:ln>
            <a:effectLst/>
          </p:spPr>
          <p:txBody>
            <a:bodyPr/>
            <a:lstStyle/>
            <a:p>
              <a:endParaRPr lang="en-US"/>
            </a:p>
          </p:txBody>
        </p:sp>
        <p:sp>
          <p:nvSpPr>
            <p:cNvPr id="58390" name="Line 22"/>
            <p:cNvSpPr>
              <a:spLocks noChangeShapeType="1"/>
            </p:cNvSpPr>
            <p:nvPr/>
          </p:nvSpPr>
          <p:spPr bwMode="auto">
            <a:xfrm flipH="1">
              <a:off x="1650" y="1890"/>
              <a:ext cx="24" cy="1614"/>
            </a:xfrm>
            <a:prstGeom prst="line">
              <a:avLst/>
            </a:prstGeom>
            <a:noFill/>
            <a:ln w="38100">
              <a:solidFill>
                <a:srgbClr val="00CCFF"/>
              </a:solidFill>
              <a:round/>
              <a:headEnd type="triangle" w="med" len="med"/>
              <a:tailEnd/>
            </a:ln>
            <a:effectLst/>
          </p:spPr>
          <p:txBody>
            <a:bodyPr/>
            <a:lstStyle/>
            <a:p>
              <a:endParaRPr lang="en-US"/>
            </a:p>
          </p:txBody>
        </p:sp>
        <p:sp>
          <p:nvSpPr>
            <p:cNvPr id="58391" name="Line 23"/>
            <p:cNvSpPr>
              <a:spLocks noChangeShapeType="1"/>
            </p:cNvSpPr>
            <p:nvPr/>
          </p:nvSpPr>
          <p:spPr bwMode="auto">
            <a:xfrm flipH="1">
              <a:off x="270" y="1608"/>
              <a:ext cx="558" cy="1248"/>
            </a:xfrm>
            <a:prstGeom prst="line">
              <a:avLst/>
            </a:prstGeom>
            <a:noFill/>
            <a:ln w="38100">
              <a:solidFill>
                <a:srgbClr val="0000CC"/>
              </a:solidFill>
              <a:round/>
              <a:headEnd type="triangle" w="med" len="med"/>
              <a:tailEnd/>
            </a:ln>
            <a:effectLst/>
          </p:spPr>
          <p:txBody>
            <a:bodyPr/>
            <a:lstStyle/>
            <a:p>
              <a:endParaRPr lang="en-US"/>
            </a:p>
          </p:txBody>
        </p:sp>
        <p:sp>
          <p:nvSpPr>
            <p:cNvPr id="58392" name="Text Box 24"/>
            <p:cNvSpPr txBox="1">
              <a:spLocks noChangeArrowheads="1"/>
            </p:cNvSpPr>
            <p:nvPr/>
          </p:nvSpPr>
          <p:spPr bwMode="auto">
            <a:xfrm>
              <a:off x="0" y="2852"/>
              <a:ext cx="561" cy="231"/>
            </a:xfrm>
            <a:prstGeom prst="rect">
              <a:avLst/>
            </a:prstGeom>
            <a:noFill/>
            <a:ln w="9525">
              <a:noFill/>
              <a:miter lim="800000"/>
              <a:headEnd/>
              <a:tailEnd/>
            </a:ln>
            <a:effectLst/>
          </p:spPr>
          <p:txBody>
            <a:bodyPr wrap="none">
              <a:spAutoFit/>
            </a:bodyPr>
            <a:lstStyle/>
            <a:p>
              <a:r>
                <a:rPr lang="en-US">
                  <a:solidFill>
                    <a:srgbClr val="0000CC"/>
                  </a:solidFill>
                </a:rPr>
                <a:t>initial </a:t>
              </a:r>
            </a:p>
          </p:txBody>
        </p:sp>
        <p:sp>
          <p:nvSpPr>
            <p:cNvPr id="58393" name="Text Box 25"/>
            <p:cNvSpPr txBox="1">
              <a:spLocks noChangeArrowheads="1"/>
            </p:cNvSpPr>
            <p:nvPr/>
          </p:nvSpPr>
          <p:spPr bwMode="auto">
            <a:xfrm>
              <a:off x="264" y="3212"/>
              <a:ext cx="578" cy="231"/>
            </a:xfrm>
            <a:prstGeom prst="rect">
              <a:avLst/>
            </a:prstGeom>
            <a:noFill/>
            <a:ln w="9525">
              <a:noFill/>
              <a:miter lim="800000"/>
              <a:headEnd/>
              <a:tailEnd/>
            </a:ln>
            <a:effectLst/>
          </p:spPr>
          <p:txBody>
            <a:bodyPr wrap="none">
              <a:spAutoFit/>
            </a:bodyPr>
            <a:lstStyle/>
            <a:p>
              <a:r>
                <a:rPr lang="en-US">
                  <a:solidFill>
                    <a:srgbClr val="FF0000"/>
                  </a:solidFill>
                </a:rPr>
                <a:t>exit 1 </a:t>
              </a:r>
            </a:p>
          </p:txBody>
        </p:sp>
        <p:sp>
          <p:nvSpPr>
            <p:cNvPr id="58394" name="Text Box 26"/>
            <p:cNvSpPr txBox="1">
              <a:spLocks noChangeArrowheads="1"/>
            </p:cNvSpPr>
            <p:nvPr/>
          </p:nvSpPr>
          <p:spPr bwMode="auto">
            <a:xfrm>
              <a:off x="750" y="3362"/>
              <a:ext cx="578" cy="231"/>
            </a:xfrm>
            <a:prstGeom prst="rect">
              <a:avLst/>
            </a:prstGeom>
            <a:noFill/>
            <a:ln w="9525">
              <a:noFill/>
              <a:miter lim="800000"/>
              <a:headEnd/>
              <a:tailEnd/>
            </a:ln>
            <a:effectLst/>
          </p:spPr>
          <p:txBody>
            <a:bodyPr wrap="none">
              <a:spAutoFit/>
            </a:bodyPr>
            <a:lstStyle/>
            <a:p>
              <a:r>
                <a:rPr lang="en-US">
                  <a:solidFill>
                    <a:srgbClr val="009900"/>
                  </a:solidFill>
                </a:rPr>
                <a:t>exit 2 </a:t>
              </a:r>
            </a:p>
          </p:txBody>
        </p:sp>
        <p:sp>
          <p:nvSpPr>
            <p:cNvPr id="58395" name="Text Box 27"/>
            <p:cNvSpPr txBox="1">
              <a:spLocks noChangeArrowheads="1"/>
            </p:cNvSpPr>
            <p:nvPr/>
          </p:nvSpPr>
          <p:spPr bwMode="auto">
            <a:xfrm>
              <a:off x="1362" y="3482"/>
              <a:ext cx="578" cy="231"/>
            </a:xfrm>
            <a:prstGeom prst="rect">
              <a:avLst/>
            </a:prstGeom>
            <a:noFill/>
            <a:ln w="9525">
              <a:noFill/>
              <a:miter lim="800000"/>
              <a:headEnd/>
              <a:tailEnd/>
            </a:ln>
            <a:effectLst/>
          </p:spPr>
          <p:txBody>
            <a:bodyPr wrap="none">
              <a:spAutoFit/>
            </a:bodyPr>
            <a:lstStyle/>
            <a:p>
              <a:r>
                <a:rPr lang="en-US">
                  <a:solidFill>
                    <a:srgbClr val="00CCFF"/>
                  </a:solidFill>
                </a:rPr>
                <a:t>exit 3 </a:t>
              </a:r>
            </a:p>
          </p:txBody>
        </p:sp>
      </p:grpSp>
      <p:pic>
        <p:nvPicPr>
          <p:cNvPr id="58398" name="Picture 4"/>
          <p:cNvPicPr>
            <a:picLocks noChangeAspect="1"/>
          </p:cNvPicPr>
          <p:nvPr/>
        </p:nvPicPr>
        <p:blipFill>
          <a:blip r:embed="rId3" cstate="print"/>
          <a:srcRect/>
          <a:stretch>
            <a:fillRect/>
          </a:stretch>
        </p:blipFill>
        <p:spPr bwMode="auto">
          <a:xfrm>
            <a:off x="4752975" y="3098800"/>
            <a:ext cx="4114800" cy="3759200"/>
          </a:xfrm>
          <a:prstGeom prst="rect">
            <a:avLst/>
          </a:prstGeom>
          <a:noFill/>
          <a:ln w="9525">
            <a:noFill/>
            <a:miter lim="800000"/>
            <a:headEnd/>
            <a:tailEnd/>
          </a:ln>
        </p:spPr>
      </p:pic>
      <p:grpSp>
        <p:nvGrpSpPr>
          <p:cNvPr id="3" name="Group 694"/>
          <p:cNvGrpSpPr>
            <a:grpSpLocks/>
          </p:cNvGrpSpPr>
          <p:nvPr/>
        </p:nvGrpSpPr>
        <p:grpSpPr bwMode="auto">
          <a:xfrm>
            <a:off x="5091113" y="1292225"/>
            <a:ext cx="3509962" cy="1392238"/>
            <a:chOff x="11013" y="3234"/>
            <a:chExt cx="2763" cy="1005"/>
          </a:xfrm>
        </p:grpSpPr>
        <p:pic>
          <p:nvPicPr>
            <p:cNvPr id="58400" name="Picture 51" descr="IMG_0397"/>
            <p:cNvPicPr>
              <a:picLocks noChangeAspect="1" noChangeArrowheads="1"/>
            </p:cNvPicPr>
            <p:nvPr/>
          </p:nvPicPr>
          <p:blipFill>
            <a:blip r:embed="rId4" cstate="print"/>
            <a:srcRect/>
            <a:stretch>
              <a:fillRect/>
            </a:stretch>
          </p:blipFill>
          <p:spPr bwMode="auto">
            <a:xfrm>
              <a:off x="11013" y="3234"/>
              <a:ext cx="2763" cy="1005"/>
            </a:xfrm>
            <a:prstGeom prst="rect">
              <a:avLst/>
            </a:prstGeom>
            <a:noFill/>
            <a:ln w="9525">
              <a:noFill/>
              <a:miter lim="800000"/>
              <a:headEnd/>
              <a:tailEnd/>
            </a:ln>
          </p:spPr>
        </p:pic>
        <p:sp>
          <p:nvSpPr>
            <p:cNvPr id="58401" name="Line 50"/>
            <p:cNvSpPr>
              <a:spLocks noChangeShapeType="1"/>
            </p:cNvSpPr>
            <p:nvPr/>
          </p:nvSpPr>
          <p:spPr bwMode="auto">
            <a:xfrm>
              <a:off x="12406" y="3760"/>
              <a:ext cx="1068" cy="0"/>
            </a:xfrm>
            <a:prstGeom prst="line">
              <a:avLst/>
            </a:prstGeom>
            <a:noFill/>
            <a:ln w="9525">
              <a:solidFill>
                <a:srgbClr val="000000"/>
              </a:solidFill>
              <a:round/>
              <a:headEnd type="triangle" w="med" len="med"/>
              <a:tailEnd type="triangle" w="med" len="med"/>
            </a:ln>
          </p:spPr>
          <p:txBody>
            <a:bodyPr/>
            <a:lstStyle/>
            <a:p>
              <a:endParaRPr lang="en-US"/>
            </a:p>
          </p:txBody>
        </p:sp>
        <p:sp>
          <p:nvSpPr>
            <p:cNvPr id="58402" name="Text Box 49"/>
            <p:cNvSpPr txBox="1">
              <a:spLocks noChangeArrowheads="1"/>
            </p:cNvSpPr>
            <p:nvPr/>
          </p:nvSpPr>
          <p:spPr bwMode="auto">
            <a:xfrm>
              <a:off x="12580" y="3548"/>
              <a:ext cx="779" cy="251"/>
            </a:xfrm>
            <a:prstGeom prst="rect">
              <a:avLst/>
            </a:prstGeom>
            <a:noFill/>
            <a:ln w="9525">
              <a:noFill/>
              <a:miter lim="800000"/>
              <a:headEnd/>
              <a:tailEnd/>
            </a:ln>
          </p:spPr>
          <p:txBody>
            <a:bodyPr lIns="61265" tIns="30632" rIns="61265" bIns="30632"/>
            <a:lstStyle/>
            <a:p>
              <a:pPr defTabSz="457200" eaLnBrk="1" hangingPunct="1"/>
              <a:r>
                <a:rPr lang="en-US" sz="900" b="1">
                  <a:solidFill>
                    <a:srgbClr val="000000"/>
                  </a:solidFill>
                  <a:latin typeface="Arial" charset="0"/>
                  <a:cs typeface="Arial" charset="0"/>
                </a:rPr>
                <a:t>152.3mm</a:t>
              </a:r>
              <a:endParaRPr lang="en-US" sz="2400">
                <a:latin typeface="Times New Roman" pitchFamily="18" charset="0"/>
                <a:cs typeface="Arial" charset="0"/>
              </a:endParaRPr>
            </a:p>
          </p:txBody>
        </p:sp>
        <p:sp>
          <p:nvSpPr>
            <p:cNvPr id="58403" name="Text Box 48"/>
            <p:cNvSpPr txBox="1">
              <a:spLocks noChangeArrowheads="1"/>
            </p:cNvSpPr>
            <p:nvPr/>
          </p:nvSpPr>
          <p:spPr bwMode="auto">
            <a:xfrm>
              <a:off x="11892" y="3548"/>
              <a:ext cx="288" cy="302"/>
            </a:xfrm>
            <a:prstGeom prst="rect">
              <a:avLst/>
            </a:prstGeom>
            <a:noFill/>
            <a:ln w="9525">
              <a:noFill/>
              <a:miter lim="800000"/>
              <a:headEnd/>
              <a:tailEnd/>
            </a:ln>
          </p:spPr>
          <p:txBody>
            <a:bodyPr lIns="61265" tIns="30632" rIns="61265" bIns="30632"/>
            <a:lstStyle/>
            <a:p>
              <a:pPr defTabSz="457200" eaLnBrk="1" hangingPunct="1"/>
              <a:r>
                <a:rPr lang="en-US" sz="1200" b="1">
                  <a:solidFill>
                    <a:srgbClr val="000000"/>
                  </a:solidFill>
                  <a:latin typeface="Arial" charset="0"/>
                  <a:cs typeface="Arial" charset="0"/>
                </a:rPr>
                <a:t>A</a:t>
              </a:r>
              <a:endParaRPr lang="en-US" sz="2400">
                <a:latin typeface="Times New Roman" pitchFamily="18" charset="0"/>
                <a:cs typeface="Arial" charset="0"/>
              </a:endParaRPr>
            </a:p>
          </p:txBody>
        </p:sp>
        <p:sp>
          <p:nvSpPr>
            <p:cNvPr id="58404" name="Text Box 47"/>
            <p:cNvSpPr txBox="1">
              <a:spLocks noChangeArrowheads="1"/>
            </p:cNvSpPr>
            <p:nvPr/>
          </p:nvSpPr>
          <p:spPr bwMode="auto">
            <a:xfrm>
              <a:off x="12771" y="3737"/>
              <a:ext cx="288" cy="302"/>
            </a:xfrm>
            <a:prstGeom prst="rect">
              <a:avLst/>
            </a:prstGeom>
            <a:noFill/>
            <a:ln w="9525">
              <a:noFill/>
              <a:miter lim="800000"/>
              <a:headEnd/>
              <a:tailEnd/>
            </a:ln>
          </p:spPr>
          <p:txBody>
            <a:bodyPr lIns="61265" tIns="30632" rIns="61265" bIns="30632"/>
            <a:lstStyle/>
            <a:p>
              <a:pPr defTabSz="457200" eaLnBrk="1" hangingPunct="1"/>
              <a:r>
                <a:rPr lang="en-US" sz="1200" b="1">
                  <a:solidFill>
                    <a:srgbClr val="000000"/>
                  </a:solidFill>
                  <a:latin typeface="Arial" charset="0"/>
                  <a:cs typeface="Arial" charset="0"/>
                </a:rPr>
                <a:t>B</a:t>
              </a:r>
              <a:endParaRPr lang="en-US" sz="2400">
                <a:latin typeface="Times New Roman" pitchFamily="18" charset="0"/>
                <a:cs typeface="Arial"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ight Arrow 14"/>
          <p:cNvSpPr>
            <a:spLocks noChangeArrowheads="1"/>
          </p:cNvSpPr>
          <p:nvPr/>
        </p:nvSpPr>
        <p:spPr bwMode="auto">
          <a:xfrm>
            <a:off x="3186820" y="3546475"/>
            <a:ext cx="559602" cy="484188"/>
          </a:xfrm>
          <a:prstGeom prst="rightArrow">
            <a:avLst>
              <a:gd name="adj1" fmla="val 50000"/>
              <a:gd name="adj2" fmla="val 50105"/>
            </a:avLst>
          </a:prstGeom>
          <a:solidFill>
            <a:srgbClr val="A8B8FA"/>
          </a:solidFill>
          <a:ln w="9525" algn="ctr">
            <a:solidFill>
              <a:schemeClr val="tx1"/>
            </a:solidFill>
            <a:round/>
            <a:headEnd/>
            <a:tailEnd/>
          </a:ln>
        </p:spPr>
        <p:txBody>
          <a:bodyPr/>
          <a:lstStyle/>
          <a:p>
            <a:pPr algn="ctr"/>
            <a:endParaRPr lang="en-US" sz="1400" b="1">
              <a:cs typeface="Arial" charset="0"/>
            </a:endParaRPr>
          </a:p>
        </p:txBody>
      </p:sp>
      <p:sp>
        <p:nvSpPr>
          <p:cNvPr id="172037" name="Rectangle 5"/>
          <p:cNvSpPr>
            <a:spLocks noGrp="1" noChangeArrowheads="1"/>
          </p:cNvSpPr>
          <p:nvPr>
            <p:ph type="title"/>
          </p:nvPr>
        </p:nvSpPr>
        <p:spPr>
          <a:xfrm>
            <a:off x="873660" y="274638"/>
            <a:ext cx="7156764" cy="884206"/>
          </a:xfrm>
        </p:spPr>
        <p:txBody>
          <a:bodyPr/>
          <a:lstStyle/>
          <a:p>
            <a:r>
              <a:rPr lang="en-US" dirty="0" smtClean="0">
                <a:latin typeface="Calibri" pitchFamily="34" charset="0"/>
                <a:cs typeface="Calibri" pitchFamily="34" charset="0"/>
              </a:rPr>
              <a:t>Die Filling – Feed frame </a:t>
            </a:r>
          </a:p>
        </p:txBody>
      </p:sp>
      <p:pic>
        <p:nvPicPr>
          <p:cNvPr id="172043" name="Picture 11" descr="gradual"/>
          <p:cNvPicPr>
            <a:picLocks noChangeAspect="1" noChangeArrowheads="1"/>
          </p:cNvPicPr>
          <p:nvPr/>
        </p:nvPicPr>
        <p:blipFill>
          <a:blip r:embed="rId2" cstate="print"/>
          <a:srcRect l="1793" t="6392" r="30804" b="17538"/>
          <a:stretch>
            <a:fillRect/>
          </a:stretch>
        </p:blipFill>
        <p:spPr bwMode="auto">
          <a:xfrm>
            <a:off x="3771900" y="1831975"/>
            <a:ext cx="4057650" cy="4070350"/>
          </a:xfrm>
          <a:prstGeom prst="rect">
            <a:avLst/>
          </a:prstGeom>
          <a:noFill/>
        </p:spPr>
      </p:pic>
      <p:sp>
        <p:nvSpPr>
          <p:cNvPr id="172045" name="Text Box 13"/>
          <p:cNvSpPr txBox="1">
            <a:spLocks noChangeArrowheads="1"/>
          </p:cNvSpPr>
          <p:nvPr/>
        </p:nvSpPr>
        <p:spPr bwMode="auto">
          <a:xfrm>
            <a:off x="4227970" y="5890693"/>
            <a:ext cx="3250194" cy="738664"/>
          </a:xfrm>
          <a:prstGeom prst="rect">
            <a:avLst/>
          </a:prstGeom>
          <a:noFill/>
          <a:ln w="9525">
            <a:noFill/>
            <a:miter lim="800000"/>
            <a:headEnd/>
            <a:tailEnd/>
          </a:ln>
          <a:effectLst/>
        </p:spPr>
        <p:txBody>
          <a:bodyPr wrap="square">
            <a:spAutoFit/>
          </a:bodyPr>
          <a:lstStyle/>
          <a:p>
            <a:pPr algn="ctr"/>
            <a:r>
              <a:rPr lang="en-US" sz="1400" dirty="0">
                <a:latin typeface="Calibri" pitchFamily="34" charset="0"/>
                <a:cs typeface="Calibri" pitchFamily="34" charset="0"/>
              </a:rPr>
              <a:t>Void/porous Microstructure</a:t>
            </a:r>
          </a:p>
          <a:p>
            <a:pPr algn="ctr"/>
            <a:r>
              <a:rPr lang="en-US" sz="1400" dirty="0">
                <a:latin typeface="Calibri" pitchFamily="34" charset="0"/>
                <a:cs typeface="Calibri" pitchFamily="34" charset="0"/>
              </a:rPr>
              <a:t>IMPACTS </a:t>
            </a:r>
          </a:p>
          <a:p>
            <a:pPr algn="ctr"/>
            <a:r>
              <a:rPr lang="en-US" sz="1400" dirty="0">
                <a:latin typeface="Calibri" pitchFamily="34" charset="0"/>
                <a:cs typeface="Calibri" pitchFamily="34" charset="0"/>
              </a:rPr>
              <a:t>STRENGTH and DISSOLUTION</a:t>
            </a:r>
          </a:p>
        </p:txBody>
      </p:sp>
      <p:sp>
        <p:nvSpPr>
          <p:cNvPr id="172046" name="Rectangle 14"/>
          <p:cNvSpPr>
            <a:spLocks noChangeArrowheads="1"/>
          </p:cNvSpPr>
          <p:nvPr/>
        </p:nvSpPr>
        <p:spPr bwMode="auto">
          <a:xfrm>
            <a:off x="461726" y="1258385"/>
            <a:ext cx="3786188" cy="366712"/>
          </a:xfrm>
          <a:prstGeom prst="rect">
            <a:avLst/>
          </a:prstGeom>
          <a:noFill/>
          <a:ln w="9525">
            <a:noFill/>
            <a:miter lim="800000"/>
            <a:headEnd/>
            <a:tailEnd/>
          </a:ln>
          <a:effectLst/>
        </p:spPr>
        <p:txBody>
          <a:bodyPr wrap="none">
            <a:spAutoFit/>
          </a:bodyPr>
          <a:lstStyle/>
          <a:p>
            <a:r>
              <a:rPr lang="en-US" b="1" dirty="0">
                <a:solidFill>
                  <a:srgbClr val="0000CC"/>
                </a:solidFill>
              </a:rPr>
              <a:t>MODELING &amp; SIMULATIONS</a:t>
            </a:r>
          </a:p>
        </p:txBody>
      </p:sp>
      <p:sp>
        <p:nvSpPr>
          <p:cNvPr id="172047" name="Text Box 15"/>
          <p:cNvSpPr txBox="1">
            <a:spLocks noChangeArrowheads="1"/>
          </p:cNvSpPr>
          <p:nvPr/>
        </p:nvSpPr>
        <p:spPr bwMode="auto">
          <a:xfrm>
            <a:off x="6244030" y="1205776"/>
            <a:ext cx="1935851" cy="646331"/>
          </a:xfrm>
          <a:prstGeom prst="rect">
            <a:avLst/>
          </a:prstGeom>
          <a:noFill/>
          <a:ln w="9525">
            <a:noFill/>
            <a:miter lim="800000"/>
            <a:headEnd/>
            <a:tailEnd/>
          </a:ln>
          <a:effectLst/>
        </p:spPr>
        <p:txBody>
          <a:bodyPr wrap="none">
            <a:spAutoFit/>
          </a:bodyPr>
          <a:lstStyle/>
          <a:p>
            <a:r>
              <a:rPr lang="en-US" dirty="0">
                <a:latin typeface="Calibri" pitchFamily="34" charset="0"/>
                <a:cs typeface="Calibri" pitchFamily="34" charset="0"/>
              </a:rPr>
              <a:t>Smaller Particles</a:t>
            </a:r>
          </a:p>
          <a:p>
            <a:r>
              <a:rPr lang="en-US" dirty="0">
                <a:latin typeface="Calibri" pitchFamily="34" charset="0"/>
                <a:cs typeface="Calibri" pitchFamily="34" charset="0"/>
              </a:rPr>
              <a:t>More Surface Area</a:t>
            </a:r>
          </a:p>
        </p:txBody>
      </p:sp>
      <p:sp>
        <p:nvSpPr>
          <p:cNvPr id="172048" name="Line 16"/>
          <p:cNvSpPr>
            <a:spLocks noChangeShapeType="1"/>
          </p:cNvSpPr>
          <p:nvPr/>
        </p:nvSpPr>
        <p:spPr bwMode="auto">
          <a:xfrm flipV="1">
            <a:off x="3019425" y="5076825"/>
            <a:ext cx="2343150" cy="295275"/>
          </a:xfrm>
          <a:prstGeom prst="line">
            <a:avLst/>
          </a:prstGeom>
          <a:noFill/>
          <a:ln w="38100">
            <a:solidFill>
              <a:schemeClr val="tx1"/>
            </a:solidFill>
            <a:round/>
            <a:headEnd/>
            <a:tailEnd type="triangle" w="med" len="med"/>
          </a:ln>
          <a:effectLst/>
        </p:spPr>
        <p:txBody>
          <a:bodyPr/>
          <a:lstStyle/>
          <a:p>
            <a:endParaRPr lang="en-US"/>
          </a:p>
        </p:txBody>
      </p:sp>
      <p:sp>
        <p:nvSpPr>
          <p:cNvPr id="172049" name="Text Box 17"/>
          <p:cNvSpPr txBox="1">
            <a:spLocks noChangeArrowheads="1"/>
          </p:cNvSpPr>
          <p:nvPr/>
        </p:nvSpPr>
        <p:spPr bwMode="auto">
          <a:xfrm>
            <a:off x="755650" y="5097635"/>
            <a:ext cx="1817036" cy="646331"/>
          </a:xfrm>
          <a:prstGeom prst="rect">
            <a:avLst/>
          </a:prstGeom>
          <a:noFill/>
          <a:ln w="9525">
            <a:noFill/>
            <a:miter lim="800000"/>
            <a:headEnd/>
            <a:tailEnd/>
          </a:ln>
          <a:effectLst/>
        </p:spPr>
        <p:txBody>
          <a:bodyPr wrap="none">
            <a:spAutoFit/>
          </a:bodyPr>
          <a:lstStyle/>
          <a:p>
            <a:r>
              <a:rPr lang="en-US" dirty="0">
                <a:latin typeface="Calibri" pitchFamily="34" charset="0"/>
                <a:cs typeface="Calibri" pitchFamily="34" charset="0"/>
              </a:rPr>
              <a:t>Larger Particles</a:t>
            </a:r>
          </a:p>
          <a:p>
            <a:r>
              <a:rPr lang="en-US" dirty="0">
                <a:latin typeface="Calibri" pitchFamily="34" charset="0"/>
                <a:cs typeface="Calibri" pitchFamily="34" charset="0"/>
              </a:rPr>
              <a:t>Less Surface Area</a:t>
            </a:r>
          </a:p>
        </p:txBody>
      </p:sp>
      <p:sp>
        <p:nvSpPr>
          <p:cNvPr id="172050" name="Line 18"/>
          <p:cNvSpPr>
            <a:spLocks noChangeShapeType="1"/>
          </p:cNvSpPr>
          <p:nvPr/>
        </p:nvSpPr>
        <p:spPr bwMode="auto">
          <a:xfrm flipH="1">
            <a:off x="6753225" y="1810693"/>
            <a:ext cx="326585" cy="503882"/>
          </a:xfrm>
          <a:prstGeom prst="line">
            <a:avLst/>
          </a:prstGeom>
          <a:noFill/>
          <a:ln w="38100">
            <a:solidFill>
              <a:schemeClr val="tx1"/>
            </a:solidFill>
            <a:round/>
            <a:headEnd/>
            <a:tailEnd type="triangle" w="med" len="med"/>
          </a:ln>
          <a:effectLst/>
        </p:spPr>
        <p:txBody>
          <a:bodyPr/>
          <a:lstStyle/>
          <a:p>
            <a:endParaRPr lang="en-US"/>
          </a:p>
        </p:txBody>
      </p:sp>
      <p:pic>
        <p:nvPicPr>
          <p:cNvPr id="172051" name="Picture 4"/>
          <p:cNvPicPr>
            <a:picLocks noChangeAspect="1"/>
          </p:cNvPicPr>
          <p:nvPr/>
        </p:nvPicPr>
        <p:blipFill>
          <a:blip r:embed="rId3" cstate="print"/>
          <a:srcRect/>
          <a:stretch>
            <a:fillRect/>
          </a:stretch>
        </p:blipFill>
        <p:spPr bwMode="auto">
          <a:xfrm>
            <a:off x="371276" y="2308635"/>
            <a:ext cx="2788383" cy="2547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2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p:bldP spid="172047" grpId="0"/>
      <p:bldP spid="172048" grpId="0" animBg="1"/>
      <p:bldP spid="172049" grpId="0"/>
      <p:bldP spid="17205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514350" y="1295400"/>
            <a:ext cx="8285163" cy="5027613"/>
          </a:xfrm>
          <a:prstGeom prst="rect">
            <a:avLst/>
          </a:prstGeom>
          <a:noFill/>
          <a:ln w="9525">
            <a:noFill/>
            <a:miter lim="800000"/>
            <a:headEnd/>
            <a:tailEnd/>
          </a:ln>
        </p:spPr>
        <p:txBody>
          <a:bodyPr lIns="92160" tIns="46080" rIns="92160" bIns="46080"/>
          <a:lstStyle/>
          <a:p>
            <a:pPr marL="341313" indent="-341313" defTabSz="457200">
              <a:spcBef>
                <a:spcPts val="600"/>
              </a:spcBef>
              <a:buClr>
                <a:schemeClr val="tx1"/>
              </a:buClr>
              <a:buSzPct val="100000"/>
              <a:buFont typeface="Arial" charset="0"/>
              <a:buNone/>
            </a:pPr>
            <a:endParaRPr lang="en-US" sz="2400">
              <a:cs typeface="Arial" charset="0"/>
            </a:endParaRPr>
          </a:p>
        </p:txBody>
      </p:sp>
      <p:pic>
        <p:nvPicPr>
          <p:cNvPr id="59400" name="Picture 9" descr="config_after_compaction"/>
          <p:cNvPicPr>
            <a:picLocks noChangeAspect="1" noChangeArrowheads="1"/>
          </p:cNvPicPr>
          <p:nvPr/>
        </p:nvPicPr>
        <p:blipFill>
          <a:blip r:embed="rId3" cstate="print"/>
          <a:srcRect b="9796"/>
          <a:stretch>
            <a:fillRect/>
          </a:stretch>
        </p:blipFill>
        <p:spPr bwMode="auto">
          <a:xfrm>
            <a:off x="3186113" y="1253494"/>
            <a:ext cx="2300287" cy="2164394"/>
          </a:xfrm>
          <a:prstGeom prst="rect">
            <a:avLst/>
          </a:prstGeom>
          <a:noFill/>
          <a:ln w="9525">
            <a:noFill/>
            <a:miter lim="800000"/>
            <a:headEnd/>
            <a:tailEnd/>
          </a:ln>
        </p:spPr>
      </p:pic>
      <p:pic>
        <p:nvPicPr>
          <p:cNvPr id="59402" name="Picture 8" descr="mix_density_vs_pressure"/>
          <p:cNvPicPr>
            <a:picLocks noChangeAspect="1" noChangeArrowheads="1"/>
          </p:cNvPicPr>
          <p:nvPr/>
        </p:nvPicPr>
        <p:blipFill>
          <a:blip r:embed="rId4" cstate="print"/>
          <a:srcRect/>
          <a:stretch>
            <a:fillRect/>
          </a:stretch>
        </p:blipFill>
        <p:spPr bwMode="auto">
          <a:xfrm>
            <a:off x="180709" y="4154975"/>
            <a:ext cx="2281834" cy="2205542"/>
          </a:xfrm>
          <a:prstGeom prst="rect">
            <a:avLst/>
          </a:prstGeom>
          <a:noFill/>
          <a:ln w="9525">
            <a:noFill/>
            <a:miter lim="800000"/>
            <a:headEnd/>
            <a:tailEnd/>
          </a:ln>
        </p:spPr>
      </p:pic>
      <p:pic>
        <p:nvPicPr>
          <p:cNvPr id="59406" name="Picture 3" descr="mix-contour"/>
          <p:cNvPicPr>
            <a:picLocks noChangeAspect="1" noChangeArrowheads="1"/>
          </p:cNvPicPr>
          <p:nvPr/>
        </p:nvPicPr>
        <p:blipFill>
          <a:blip r:embed="rId5" cstate="print"/>
          <a:srcRect l="56383" t="15675"/>
          <a:stretch>
            <a:fillRect/>
          </a:stretch>
        </p:blipFill>
        <p:spPr bwMode="auto">
          <a:xfrm>
            <a:off x="7203478" y="2130924"/>
            <a:ext cx="1632704" cy="1516899"/>
          </a:xfrm>
          <a:prstGeom prst="rect">
            <a:avLst/>
          </a:prstGeom>
          <a:noFill/>
          <a:ln w="9525">
            <a:noFill/>
            <a:miter lim="800000"/>
            <a:headEnd/>
            <a:tailEnd/>
          </a:ln>
        </p:spPr>
      </p:pic>
      <p:pic>
        <p:nvPicPr>
          <p:cNvPr id="59407" name="Picture 3" descr="mix-contour"/>
          <p:cNvPicPr>
            <a:picLocks noChangeAspect="1" noChangeArrowheads="1"/>
          </p:cNvPicPr>
          <p:nvPr/>
        </p:nvPicPr>
        <p:blipFill>
          <a:blip r:embed="rId5" cstate="print"/>
          <a:srcRect r="48068" b="10507"/>
          <a:stretch>
            <a:fillRect/>
          </a:stretch>
        </p:blipFill>
        <p:spPr bwMode="auto">
          <a:xfrm>
            <a:off x="5539808" y="787651"/>
            <a:ext cx="1945645" cy="1638677"/>
          </a:xfrm>
          <a:prstGeom prst="rect">
            <a:avLst/>
          </a:prstGeom>
          <a:noFill/>
          <a:ln w="9525">
            <a:noFill/>
            <a:miter lim="800000"/>
            <a:headEnd/>
            <a:tailEnd/>
          </a:ln>
        </p:spPr>
      </p:pic>
      <p:sp>
        <p:nvSpPr>
          <p:cNvPr id="59408" name="TextBox 29"/>
          <p:cNvSpPr txBox="1">
            <a:spLocks noChangeArrowheads="1"/>
          </p:cNvSpPr>
          <p:nvPr/>
        </p:nvSpPr>
        <p:spPr bwMode="auto">
          <a:xfrm>
            <a:off x="2855866" y="6323562"/>
            <a:ext cx="3203575" cy="274638"/>
          </a:xfrm>
          <a:prstGeom prst="rect">
            <a:avLst/>
          </a:prstGeom>
          <a:solidFill>
            <a:schemeClr val="bg1"/>
          </a:solidFill>
          <a:ln w="9525">
            <a:noFill/>
            <a:miter lim="800000"/>
            <a:headEnd/>
            <a:tailEnd/>
          </a:ln>
        </p:spPr>
        <p:txBody>
          <a:bodyPr>
            <a:spAutoFit/>
          </a:bodyPr>
          <a:lstStyle/>
          <a:p>
            <a:pPr algn="ctr"/>
            <a:r>
              <a:rPr lang="en-US" sz="1200" b="1" dirty="0">
                <a:solidFill>
                  <a:srgbClr val="009900"/>
                </a:solidFill>
                <a:cs typeface="Arial" charset="0"/>
              </a:rPr>
              <a:t>Micro-structure from X-ray CT</a:t>
            </a:r>
          </a:p>
        </p:txBody>
      </p:sp>
      <p:sp>
        <p:nvSpPr>
          <p:cNvPr id="59409" name="Rectangle 17"/>
          <p:cNvSpPr>
            <a:spLocks noGrp="1" noChangeArrowheads="1"/>
          </p:cNvSpPr>
          <p:nvPr>
            <p:ph type="title"/>
          </p:nvPr>
        </p:nvSpPr>
        <p:spPr>
          <a:xfrm>
            <a:off x="457200" y="274638"/>
            <a:ext cx="8229600" cy="775564"/>
          </a:xfrm>
        </p:spPr>
        <p:txBody>
          <a:bodyPr/>
          <a:lstStyle/>
          <a:p>
            <a:r>
              <a:rPr lang="en-US" dirty="0" smtClean="0">
                <a:latin typeface="Calibri" pitchFamily="34" charset="0"/>
                <a:cs typeface="Calibri" pitchFamily="34" charset="0"/>
              </a:rPr>
              <a:t>Consolidation</a:t>
            </a:r>
          </a:p>
        </p:txBody>
      </p:sp>
      <p:sp>
        <p:nvSpPr>
          <p:cNvPr id="59412" name="Rectangle 20"/>
          <p:cNvSpPr>
            <a:spLocks noChangeArrowheads="1"/>
          </p:cNvSpPr>
          <p:nvPr/>
        </p:nvSpPr>
        <p:spPr bwMode="auto">
          <a:xfrm>
            <a:off x="117475" y="1160463"/>
            <a:ext cx="3786188" cy="366712"/>
          </a:xfrm>
          <a:prstGeom prst="rect">
            <a:avLst/>
          </a:prstGeom>
          <a:noFill/>
          <a:ln w="9525">
            <a:noFill/>
            <a:miter lim="800000"/>
            <a:headEnd/>
            <a:tailEnd/>
          </a:ln>
          <a:effectLst/>
        </p:spPr>
        <p:txBody>
          <a:bodyPr wrap="none">
            <a:spAutoFit/>
          </a:bodyPr>
          <a:lstStyle/>
          <a:p>
            <a:r>
              <a:rPr lang="en-US" b="1" dirty="0">
                <a:solidFill>
                  <a:srgbClr val="0000CC"/>
                </a:solidFill>
              </a:rPr>
              <a:t>MODELING &amp; SIMULATIONS</a:t>
            </a:r>
          </a:p>
        </p:txBody>
      </p:sp>
      <p:sp>
        <p:nvSpPr>
          <p:cNvPr id="59414" name="Right Arrow 14"/>
          <p:cNvSpPr>
            <a:spLocks noChangeArrowheads="1"/>
          </p:cNvSpPr>
          <p:nvPr/>
        </p:nvSpPr>
        <p:spPr bwMode="auto">
          <a:xfrm>
            <a:off x="2272421" y="2329351"/>
            <a:ext cx="491418" cy="484188"/>
          </a:xfrm>
          <a:prstGeom prst="rightArrow">
            <a:avLst>
              <a:gd name="adj1" fmla="val 50000"/>
              <a:gd name="adj2" fmla="val 50105"/>
            </a:avLst>
          </a:prstGeom>
          <a:solidFill>
            <a:srgbClr val="A8B8FA"/>
          </a:solidFill>
          <a:ln w="9525" algn="ctr">
            <a:solidFill>
              <a:schemeClr val="tx1"/>
            </a:solidFill>
            <a:round/>
            <a:headEnd/>
            <a:tailEnd/>
          </a:ln>
        </p:spPr>
        <p:txBody>
          <a:bodyPr/>
          <a:lstStyle/>
          <a:p>
            <a:pPr algn="ctr"/>
            <a:endParaRPr lang="en-US" sz="1400" b="1">
              <a:cs typeface="Arial" charset="0"/>
            </a:endParaRPr>
          </a:p>
        </p:txBody>
      </p:sp>
      <p:pic>
        <p:nvPicPr>
          <p:cNvPr id="13" name="Picture 5" descr="Mix_config"/>
          <p:cNvPicPr>
            <a:picLocks noChangeAspect="1" noChangeArrowheads="1"/>
          </p:cNvPicPr>
          <p:nvPr/>
        </p:nvPicPr>
        <p:blipFill>
          <a:blip r:embed="rId6" cstate="print"/>
          <a:srcRect r="50721"/>
          <a:stretch>
            <a:fillRect/>
          </a:stretch>
        </p:blipFill>
        <p:spPr bwMode="auto">
          <a:xfrm>
            <a:off x="287542" y="1752427"/>
            <a:ext cx="1719130" cy="1561141"/>
          </a:xfrm>
          <a:prstGeom prst="rect">
            <a:avLst/>
          </a:prstGeom>
          <a:solidFill>
            <a:schemeClr val="accent3"/>
          </a:solidFill>
          <a:ln w="9525">
            <a:noFill/>
            <a:miter lim="800000"/>
            <a:headEnd/>
            <a:tailEnd/>
          </a:ln>
        </p:spPr>
      </p:pic>
      <p:sp>
        <p:nvSpPr>
          <p:cNvPr id="59416" name="Text Box 24"/>
          <p:cNvSpPr txBox="1">
            <a:spLocks noChangeArrowheads="1"/>
          </p:cNvSpPr>
          <p:nvPr/>
        </p:nvSpPr>
        <p:spPr bwMode="auto">
          <a:xfrm>
            <a:off x="469900" y="3775075"/>
            <a:ext cx="2025650" cy="366713"/>
          </a:xfrm>
          <a:prstGeom prst="rect">
            <a:avLst/>
          </a:prstGeom>
          <a:noFill/>
          <a:ln w="9525">
            <a:noFill/>
            <a:miter lim="800000"/>
            <a:headEnd/>
            <a:tailEnd/>
          </a:ln>
          <a:effectLst/>
        </p:spPr>
        <p:txBody>
          <a:bodyPr wrap="none">
            <a:spAutoFit/>
          </a:bodyPr>
          <a:lstStyle/>
          <a:p>
            <a:r>
              <a:rPr lang="en-US" b="1">
                <a:solidFill>
                  <a:srgbClr val="009900"/>
                </a:solidFill>
              </a:rPr>
              <a:t>EXPERIMENTS</a:t>
            </a:r>
          </a:p>
        </p:txBody>
      </p:sp>
      <p:sp>
        <p:nvSpPr>
          <p:cNvPr id="59418" name="AutoShape 26"/>
          <p:cNvSpPr>
            <a:spLocks/>
          </p:cNvSpPr>
          <p:nvPr/>
        </p:nvSpPr>
        <p:spPr bwMode="auto">
          <a:xfrm rot="5400000">
            <a:off x="5676900" y="295276"/>
            <a:ext cx="504825" cy="5943600"/>
          </a:xfrm>
          <a:prstGeom prst="rightBracket">
            <a:avLst>
              <a:gd name="adj" fmla="val 98113"/>
            </a:avLst>
          </a:prstGeom>
          <a:noFill/>
          <a:ln w="28575">
            <a:solidFill>
              <a:schemeClr val="hlink"/>
            </a:solidFill>
            <a:round/>
            <a:headEnd/>
            <a:tailEnd/>
          </a:ln>
          <a:effectLst/>
        </p:spPr>
        <p:txBody>
          <a:bodyPr wrap="none" anchor="ctr"/>
          <a:lstStyle/>
          <a:p>
            <a:endParaRPr lang="en-US"/>
          </a:p>
        </p:txBody>
      </p:sp>
      <p:sp>
        <p:nvSpPr>
          <p:cNvPr id="59419" name="Text Box 27"/>
          <p:cNvSpPr txBox="1">
            <a:spLocks noChangeArrowheads="1"/>
          </p:cNvSpPr>
          <p:nvPr/>
        </p:nvSpPr>
        <p:spPr bwMode="auto">
          <a:xfrm>
            <a:off x="3424253" y="3576811"/>
            <a:ext cx="4965014" cy="307777"/>
          </a:xfrm>
          <a:prstGeom prst="rect">
            <a:avLst/>
          </a:prstGeom>
          <a:noFill/>
          <a:ln w="9525">
            <a:noFill/>
            <a:miter lim="800000"/>
            <a:headEnd/>
            <a:tailEnd/>
          </a:ln>
          <a:effectLst/>
        </p:spPr>
        <p:txBody>
          <a:bodyPr wrap="none">
            <a:spAutoFit/>
          </a:bodyPr>
          <a:lstStyle/>
          <a:p>
            <a:r>
              <a:rPr lang="en-US" sz="1400" dirty="0" err="1">
                <a:solidFill>
                  <a:schemeClr val="hlink"/>
                </a:solidFill>
                <a:latin typeface="Calibri" pitchFamily="34" charset="0"/>
                <a:cs typeface="Calibri" pitchFamily="34" charset="0"/>
              </a:rPr>
              <a:t>Multiscale</a:t>
            </a:r>
            <a:r>
              <a:rPr lang="en-US" sz="1400" dirty="0">
                <a:solidFill>
                  <a:schemeClr val="hlink"/>
                </a:solidFill>
                <a:latin typeface="Calibri" pitchFamily="34" charset="0"/>
                <a:cs typeface="Calibri" pitchFamily="34" charset="0"/>
              </a:rPr>
              <a:t> Modeling – Concurrent particle-continuum description</a:t>
            </a:r>
          </a:p>
        </p:txBody>
      </p:sp>
      <p:sp>
        <p:nvSpPr>
          <p:cNvPr id="59422" name="Rectangle 30"/>
          <p:cNvSpPr>
            <a:spLocks noChangeArrowheads="1"/>
          </p:cNvSpPr>
          <p:nvPr/>
        </p:nvSpPr>
        <p:spPr bwMode="auto">
          <a:xfrm>
            <a:off x="5715000" y="4164013"/>
            <a:ext cx="3429000" cy="2351087"/>
          </a:xfrm>
          <a:prstGeom prst="rect">
            <a:avLst/>
          </a:prstGeom>
          <a:noFill/>
          <a:ln w="9525">
            <a:noFill/>
            <a:miter lim="800000"/>
            <a:headEnd/>
            <a:tailEnd/>
          </a:ln>
        </p:spPr>
        <p:txBody>
          <a:bodyPr lIns="92160" tIns="46080" rIns="92160" bIns="46080"/>
          <a:lstStyle/>
          <a:p>
            <a:pPr marL="341313" indent="-3175" defTabSz="457200">
              <a:spcBef>
                <a:spcPts val="600"/>
              </a:spcBef>
              <a:buClr>
                <a:schemeClr val="tx1"/>
              </a:buClr>
              <a:buSzPct val="100000"/>
              <a:buFont typeface="Arial" charset="0"/>
              <a:buNone/>
            </a:pPr>
            <a:r>
              <a:rPr lang="en-US" sz="1600" dirty="0">
                <a:latin typeface="Calibri" pitchFamily="34" charset="0"/>
                <a:cs typeface="Calibri" pitchFamily="34" charset="0"/>
              </a:rPr>
              <a:t>Tablet Compaction Model:</a:t>
            </a:r>
          </a:p>
          <a:p>
            <a:pPr marL="341313" indent="-3175" defTabSz="457200">
              <a:spcBef>
                <a:spcPts val="600"/>
              </a:spcBef>
              <a:buClr>
                <a:schemeClr val="tx1"/>
              </a:buClr>
              <a:buSzPct val="100000"/>
              <a:buFont typeface="Arial" charset="0"/>
              <a:buNone/>
            </a:pPr>
            <a:endParaRPr lang="en-US" sz="1600" dirty="0">
              <a:latin typeface="Calibri" pitchFamily="34" charset="0"/>
              <a:cs typeface="Calibri" pitchFamily="34" charset="0"/>
            </a:endParaRPr>
          </a:p>
          <a:p>
            <a:pPr marL="741363" lvl="1" indent="-284163" defTabSz="457200">
              <a:spcBef>
                <a:spcPts val="500"/>
              </a:spcBef>
              <a:buClr>
                <a:srgbClr val="000099"/>
              </a:buClr>
              <a:buSzPct val="100000"/>
              <a:buFont typeface="Arial" charset="0"/>
              <a:buChar char="–"/>
            </a:pPr>
            <a:r>
              <a:rPr lang="en-US" sz="1400" i="1" dirty="0" err="1">
                <a:solidFill>
                  <a:srgbClr val="000099"/>
                </a:solidFill>
                <a:latin typeface="Calibri" pitchFamily="34" charset="0"/>
                <a:cs typeface="Calibri" pitchFamily="34" charset="0"/>
              </a:rPr>
              <a:t>Multiscale</a:t>
            </a:r>
            <a:endParaRPr lang="en-US" sz="1400" i="1" dirty="0">
              <a:solidFill>
                <a:srgbClr val="000099"/>
              </a:solidFill>
              <a:latin typeface="Calibri" pitchFamily="34" charset="0"/>
              <a:cs typeface="Calibri" pitchFamily="34" charset="0"/>
            </a:endParaRPr>
          </a:p>
          <a:p>
            <a:pPr marL="741363" lvl="1" indent="-284163" defTabSz="457200">
              <a:spcBef>
                <a:spcPts val="500"/>
              </a:spcBef>
              <a:buClr>
                <a:srgbClr val="000099"/>
              </a:buClr>
              <a:buSzPct val="100000"/>
              <a:buFont typeface="Arial" charset="0"/>
              <a:buChar char="–"/>
            </a:pPr>
            <a:r>
              <a:rPr lang="en-US" sz="1400" i="1" dirty="0">
                <a:solidFill>
                  <a:srgbClr val="000099"/>
                </a:solidFill>
                <a:latin typeface="Calibri" pitchFamily="34" charset="0"/>
                <a:cs typeface="Calibri" pitchFamily="34" charset="0"/>
              </a:rPr>
              <a:t>Preserves local heterogeneous structure of the powder bed</a:t>
            </a:r>
          </a:p>
          <a:p>
            <a:pPr marL="741363" lvl="1" indent="-284163" defTabSz="457200">
              <a:spcBef>
                <a:spcPts val="500"/>
              </a:spcBef>
              <a:buClr>
                <a:srgbClr val="000099"/>
              </a:buClr>
              <a:buSzPct val="100000"/>
              <a:buFont typeface="Arial" charset="0"/>
              <a:buChar char="–"/>
            </a:pPr>
            <a:r>
              <a:rPr lang="en-US" sz="1400" i="1" dirty="0">
                <a:solidFill>
                  <a:srgbClr val="000099"/>
                </a:solidFill>
                <a:latin typeface="Calibri" pitchFamily="34" charset="0"/>
                <a:cs typeface="Calibri" pitchFamily="34" charset="0"/>
              </a:rPr>
              <a:t>Predicts macroscopic trends</a:t>
            </a:r>
          </a:p>
        </p:txBody>
      </p:sp>
      <p:pic>
        <p:nvPicPr>
          <p:cNvPr id="59423" name="ct-1.wmv">
            <a:hlinkClick r:id="" action="ppaction://media"/>
          </p:cNvPr>
          <p:cNvPicPr/>
          <p:nvPr>
            <a:videoFile r:link="rId1"/>
          </p:nvPr>
        </p:nvPicPr>
        <p:blipFill>
          <a:blip r:embed="rId7" cstate="print"/>
          <a:srcRect/>
          <a:stretch>
            <a:fillRect/>
          </a:stretch>
        </p:blipFill>
        <p:spPr bwMode="auto">
          <a:xfrm>
            <a:off x="2933323" y="4111625"/>
            <a:ext cx="2936215" cy="2189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additive="base">
                                        <p:cTn id="7" dur="500" fill="hold"/>
                                        <p:tgtEl>
                                          <p:spTgt spid="59400"/>
                                        </p:tgtEl>
                                        <p:attrNameLst>
                                          <p:attrName>ppt_x</p:attrName>
                                        </p:attrNameLst>
                                      </p:cBhvr>
                                      <p:tavLst>
                                        <p:tav tm="0">
                                          <p:val>
                                            <p:strVal val="0-#ppt_w/2"/>
                                          </p:val>
                                        </p:tav>
                                        <p:tav tm="100000">
                                          <p:val>
                                            <p:strVal val="#ppt_x"/>
                                          </p:val>
                                        </p:tav>
                                      </p:tavLst>
                                    </p:anim>
                                    <p:anim calcmode="lin" valueType="num">
                                      <p:cBhvr additive="base">
                                        <p:cTn id="8" dur="500" fill="hold"/>
                                        <p:tgtEl>
                                          <p:spTgt spid="594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9407"/>
                                        </p:tgtEl>
                                        <p:attrNameLst>
                                          <p:attrName>style.visibility</p:attrName>
                                        </p:attrNameLst>
                                      </p:cBhvr>
                                      <p:to>
                                        <p:strVal val="visible"/>
                                      </p:to>
                                    </p:set>
                                    <p:anim calcmode="lin" valueType="num">
                                      <p:cBhvr additive="base">
                                        <p:cTn id="11" dur="500" fill="hold"/>
                                        <p:tgtEl>
                                          <p:spTgt spid="59407"/>
                                        </p:tgtEl>
                                        <p:attrNameLst>
                                          <p:attrName>ppt_x</p:attrName>
                                        </p:attrNameLst>
                                      </p:cBhvr>
                                      <p:tavLst>
                                        <p:tav tm="0">
                                          <p:val>
                                            <p:strVal val="0-#ppt_w/2"/>
                                          </p:val>
                                        </p:tav>
                                        <p:tav tm="100000">
                                          <p:val>
                                            <p:strVal val="#ppt_x"/>
                                          </p:val>
                                        </p:tav>
                                      </p:tavLst>
                                    </p:anim>
                                    <p:anim calcmode="lin" valueType="num">
                                      <p:cBhvr additive="base">
                                        <p:cTn id="12" dur="500" fill="hold"/>
                                        <p:tgtEl>
                                          <p:spTgt spid="594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9406"/>
                                        </p:tgtEl>
                                        <p:attrNameLst>
                                          <p:attrName>style.visibility</p:attrName>
                                        </p:attrNameLst>
                                      </p:cBhvr>
                                      <p:to>
                                        <p:strVal val="visible"/>
                                      </p:to>
                                    </p:set>
                                    <p:anim calcmode="lin" valueType="num">
                                      <p:cBhvr additive="base">
                                        <p:cTn id="15" dur="500" fill="hold"/>
                                        <p:tgtEl>
                                          <p:spTgt spid="59406"/>
                                        </p:tgtEl>
                                        <p:attrNameLst>
                                          <p:attrName>ppt_x</p:attrName>
                                        </p:attrNameLst>
                                      </p:cBhvr>
                                      <p:tavLst>
                                        <p:tav tm="0">
                                          <p:val>
                                            <p:strVal val="0-#ppt_w/2"/>
                                          </p:val>
                                        </p:tav>
                                        <p:tav tm="100000">
                                          <p:val>
                                            <p:strVal val="#ppt_x"/>
                                          </p:val>
                                        </p:tav>
                                      </p:tavLst>
                                    </p:anim>
                                    <p:anim calcmode="lin" valueType="num">
                                      <p:cBhvr additive="base">
                                        <p:cTn id="16" dur="500" fill="hold"/>
                                        <p:tgtEl>
                                          <p:spTgt spid="5940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419"/>
                                        </p:tgtEl>
                                        <p:attrNameLst>
                                          <p:attrName>style.visibility</p:attrName>
                                        </p:attrNameLst>
                                      </p:cBhvr>
                                      <p:to>
                                        <p:strVal val="visible"/>
                                      </p:to>
                                    </p:set>
                                    <p:anim calcmode="lin" valueType="num">
                                      <p:cBhvr additive="base">
                                        <p:cTn id="19" dur="500" fill="hold"/>
                                        <p:tgtEl>
                                          <p:spTgt spid="59419"/>
                                        </p:tgtEl>
                                        <p:attrNameLst>
                                          <p:attrName>ppt_x</p:attrName>
                                        </p:attrNameLst>
                                      </p:cBhvr>
                                      <p:tavLst>
                                        <p:tav tm="0">
                                          <p:val>
                                            <p:strVal val="0-#ppt_w/2"/>
                                          </p:val>
                                        </p:tav>
                                        <p:tav tm="100000">
                                          <p:val>
                                            <p:strVal val="#ppt_x"/>
                                          </p:val>
                                        </p:tav>
                                      </p:tavLst>
                                    </p:anim>
                                    <p:anim calcmode="lin" valueType="num">
                                      <p:cBhvr additive="base">
                                        <p:cTn id="20" dur="500" fill="hold"/>
                                        <p:tgtEl>
                                          <p:spTgt spid="594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418"/>
                                        </p:tgtEl>
                                        <p:attrNameLst>
                                          <p:attrName>style.visibility</p:attrName>
                                        </p:attrNameLst>
                                      </p:cBhvr>
                                      <p:to>
                                        <p:strVal val="visible"/>
                                      </p:to>
                                    </p:set>
                                    <p:anim calcmode="lin" valueType="num">
                                      <p:cBhvr additive="base">
                                        <p:cTn id="23" dur="500" fill="hold"/>
                                        <p:tgtEl>
                                          <p:spTgt spid="59418"/>
                                        </p:tgtEl>
                                        <p:attrNameLst>
                                          <p:attrName>ppt_x</p:attrName>
                                        </p:attrNameLst>
                                      </p:cBhvr>
                                      <p:tavLst>
                                        <p:tav tm="0">
                                          <p:val>
                                            <p:strVal val="0-#ppt_w/2"/>
                                          </p:val>
                                        </p:tav>
                                        <p:tav tm="100000">
                                          <p:val>
                                            <p:strVal val="#ppt_x"/>
                                          </p:val>
                                        </p:tav>
                                      </p:tavLst>
                                    </p:anim>
                                    <p:anim calcmode="lin" valueType="num">
                                      <p:cBhvr additive="base">
                                        <p:cTn id="24" dur="500" fill="hold"/>
                                        <p:tgtEl>
                                          <p:spTgt spid="594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4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4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4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9423"/>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59423"/>
                                        </p:tgtEl>
                                      </p:cBhvr>
                                    </p:cmd>
                                  </p:childTnLst>
                                </p:cTn>
                              </p:par>
                            </p:childTnLst>
                          </p:cTn>
                        </p:par>
                      </p:childTnLst>
                    </p:cTn>
                  </p:par>
                </p:childTnLst>
              </p:cTn>
              <p:nextCondLst>
                <p:cond evt="onClick" delay="0">
                  <p:tgtEl>
                    <p:spTgt spid="59423"/>
                  </p:tgtEl>
                </p:cond>
              </p:nextCondLst>
            </p:seq>
            <p:video>
              <p:cMediaNode>
                <p:cTn id="44" fill="hold" display="0">
                  <p:stCondLst>
                    <p:cond delay="indefinite"/>
                  </p:stCondLst>
                  <p:endCondLst>
                    <p:cond evt="onNext" delay="0">
                      <p:tgtEl>
                        <p:sldTgt/>
                      </p:tgtEl>
                    </p:cond>
                    <p:cond evt="onPrev" delay="0">
                      <p:tgtEl>
                        <p:sldTgt/>
                      </p:tgtEl>
                    </p:cond>
                  </p:endCondLst>
                </p:cTn>
                <p:tgtEl>
                  <p:spTgt spid="59423"/>
                </p:tgtEl>
              </p:cMediaNode>
            </p:video>
          </p:childTnLst>
        </p:cTn>
      </p:par>
    </p:tnLst>
    <p:bldLst>
      <p:bldP spid="59416" grpId="0"/>
      <p:bldP spid="59418" grpId="0" animBg="1"/>
      <p:bldP spid="59419" grpId="0"/>
      <p:bldP spid="5942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6130" name="Picture 5" descr="C:\work\Sri_Stuff\pictures\global contour\globrect7.jpg"/>
          <p:cNvPicPr>
            <a:picLocks noChangeAspect="1" noChangeArrowheads="1"/>
          </p:cNvPicPr>
          <p:nvPr/>
        </p:nvPicPr>
        <p:blipFill>
          <a:blip r:embed="rId3" cstate="print"/>
          <a:srcRect l="12161" t="12265" r="12387" b="10710"/>
          <a:stretch>
            <a:fillRect/>
          </a:stretch>
        </p:blipFill>
        <p:spPr bwMode="auto">
          <a:xfrm>
            <a:off x="4182701" y="3107809"/>
            <a:ext cx="2805082" cy="2546300"/>
          </a:xfrm>
          <a:prstGeom prst="rect">
            <a:avLst/>
          </a:prstGeom>
          <a:noFill/>
          <a:ln w="9525">
            <a:noFill/>
            <a:miter lim="800000"/>
            <a:headEnd/>
            <a:tailEnd/>
          </a:ln>
        </p:spPr>
      </p:pic>
      <p:pic>
        <p:nvPicPr>
          <p:cNvPr id="176131" name="Picture 9" descr="C:\work\Sri_Stuff\pictures\global contour\globrect4.jpg"/>
          <p:cNvPicPr>
            <a:picLocks noChangeAspect="1" noChangeArrowheads="1"/>
          </p:cNvPicPr>
          <p:nvPr/>
        </p:nvPicPr>
        <p:blipFill>
          <a:blip r:embed="rId4" cstate="print"/>
          <a:srcRect l="12161" t="13245" r="11713" b="10963"/>
          <a:stretch>
            <a:fillRect/>
          </a:stretch>
        </p:blipFill>
        <p:spPr bwMode="auto">
          <a:xfrm>
            <a:off x="6415088" y="1563688"/>
            <a:ext cx="1233487" cy="1141412"/>
          </a:xfrm>
          <a:prstGeom prst="rect">
            <a:avLst/>
          </a:prstGeom>
          <a:noFill/>
          <a:ln w="9525">
            <a:noFill/>
            <a:miter lim="800000"/>
            <a:headEnd/>
            <a:tailEnd/>
          </a:ln>
        </p:spPr>
      </p:pic>
      <p:pic>
        <p:nvPicPr>
          <p:cNvPr id="176132" name="Picture 10" descr="C:\work\Sri_Stuff\pictures\global contour\globrect6.jpg"/>
          <p:cNvPicPr>
            <a:picLocks noChangeAspect="1" noChangeArrowheads="1"/>
          </p:cNvPicPr>
          <p:nvPr/>
        </p:nvPicPr>
        <p:blipFill>
          <a:blip r:embed="rId5" cstate="print"/>
          <a:srcRect l="12839" t="13245" r="12161" b="10710"/>
          <a:stretch>
            <a:fillRect/>
          </a:stretch>
        </p:blipFill>
        <p:spPr bwMode="auto">
          <a:xfrm>
            <a:off x="7678738" y="1566863"/>
            <a:ext cx="1236662" cy="1143000"/>
          </a:xfrm>
          <a:prstGeom prst="rect">
            <a:avLst/>
          </a:prstGeom>
          <a:noFill/>
          <a:ln w="9525">
            <a:noFill/>
            <a:miter lim="800000"/>
            <a:headEnd/>
            <a:tailEnd/>
          </a:ln>
        </p:spPr>
      </p:pic>
      <p:pic>
        <p:nvPicPr>
          <p:cNvPr id="176133" name="Picture 377" descr="C:\work\Sri_Stuff\pictures\global contour\globrect3.jpg"/>
          <p:cNvPicPr>
            <a:picLocks noChangeAspect="1" noChangeArrowheads="1"/>
          </p:cNvPicPr>
          <p:nvPr/>
        </p:nvPicPr>
        <p:blipFill>
          <a:blip r:embed="rId6" cstate="print"/>
          <a:srcRect l="12669" t="14259" r="11824" b="10835"/>
          <a:stretch>
            <a:fillRect/>
          </a:stretch>
        </p:blipFill>
        <p:spPr bwMode="auto">
          <a:xfrm>
            <a:off x="5154613" y="1557338"/>
            <a:ext cx="1236662" cy="1143000"/>
          </a:xfrm>
          <a:prstGeom prst="rect">
            <a:avLst/>
          </a:prstGeom>
          <a:noFill/>
          <a:ln w="9525">
            <a:noFill/>
            <a:miter lim="800000"/>
            <a:headEnd/>
            <a:tailEnd/>
          </a:ln>
        </p:spPr>
      </p:pic>
      <p:pic>
        <p:nvPicPr>
          <p:cNvPr id="176134" name="Picture 378" descr="C:\work\Sri_Stuff\pictures\global contour\globrect1.jpg"/>
          <p:cNvPicPr>
            <a:picLocks noChangeAspect="1" noChangeArrowheads="1"/>
          </p:cNvPicPr>
          <p:nvPr/>
        </p:nvPicPr>
        <p:blipFill>
          <a:blip r:embed="rId7" cstate="print"/>
          <a:srcRect l="12500" t="14259" r="11655" b="10835"/>
          <a:stretch>
            <a:fillRect/>
          </a:stretch>
        </p:blipFill>
        <p:spPr bwMode="auto">
          <a:xfrm>
            <a:off x="2622550" y="1558925"/>
            <a:ext cx="1244600" cy="1143000"/>
          </a:xfrm>
          <a:prstGeom prst="rect">
            <a:avLst/>
          </a:prstGeom>
          <a:noFill/>
          <a:ln w="9525">
            <a:noFill/>
            <a:miter lim="800000"/>
            <a:headEnd/>
            <a:tailEnd/>
          </a:ln>
        </p:spPr>
      </p:pic>
      <p:pic>
        <p:nvPicPr>
          <p:cNvPr id="176135" name="Picture 379" descr="C:\work\Sri_Stuff\pictures\global contour\globrect2.jpg"/>
          <p:cNvPicPr>
            <a:picLocks noChangeAspect="1" noChangeArrowheads="1"/>
          </p:cNvPicPr>
          <p:nvPr/>
        </p:nvPicPr>
        <p:blipFill>
          <a:blip r:embed="rId8" cstate="print"/>
          <a:srcRect l="12669" t="14259" r="11824" b="10835"/>
          <a:stretch>
            <a:fillRect/>
          </a:stretch>
        </p:blipFill>
        <p:spPr bwMode="auto">
          <a:xfrm>
            <a:off x="3887788" y="1558925"/>
            <a:ext cx="1236662" cy="1143000"/>
          </a:xfrm>
          <a:prstGeom prst="rect">
            <a:avLst/>
          </a:prstGeom>
          <a:noFill/>
          <a:ln w="9525">
            <a:noFill/>
            <a:miter lim="800000"/>
            <a:headEnd/>
            <a:tailEnd/>
          </a:ln>
        </p:spPr>
      </p:pic>
      <p:pic>
        <p:nvPicPr>
          <p:cNvPr id="176136" name="Picture 265" descr="Optical Device"/>
          <p:cNvPicPr>
            <a:picLocks noChangeAspect="1" noChangeArrowheads="1"/>
          </p:cNvPicPr>
          <p:nvPr/>
        </p:nvPicPr>
        <p:blipFill>
          <a:blip r:embed="rId9" cstate="print"/>
          <a:srcRect l="5780" r="6903"/>
          <a:stretch>
            <a:fillRect/>
          </a:stretch>
        </p:blipFill>
        <p:spPr bwMode="auto">
          <a:xfrm>
            <a:off x="409575" y="1643063"/>
            <a:ext cx="1878013" cy="1484312"/>
          </a:xfrm>
          <a:prstGeom prst="rect">
            <a:avLst/>
          </a:prstGeom>
          <a:noFill/>
          <a:ln w="9525">
            <a:noFill/>
            <a:miter lim="800000"/>
            <a:headEnd/>
            <a:tailEnd/>
          </a:ln>
        </p:spPr>
      </p:pic>
      <p:sp>
        <p:nvSpPr>
          <p:cNvPr id="176137" name="Rectangle 21"/>
          <p:cNvSpPr>
            <a:spLocks noChangeArrowheads="1"/>
          </p:cNvSpPr>
          <p:nvPr/>
        </p:nvSpPr>
        <p:spPr bwMode="auto">
          <a:xfrm>
            <a:off x="3455988" y="6159500"/>
            <a:ext cx="4502150" cy="523220"/>
          </a:xfrm>
          <a:prstGeom prst="rect">
            <a:avLst/>
          </a:prstGeom>
          <a:noFill/>
          <a:ln w="9525">
            <a:noFill/>
            <a:miter lim="800000"/>
            <a:headEnd/>
            <a:tailEnd/>
          </a:ln>
        </p:spPr>
        <p:txBody>
          <a:bodyPr>
            <a:spAutoFit/>
          </a:bodyPr>
          <a:lstStyle/>
          <a:p>
            <a:pPr algn="ctr"/>
            <a:r>
              <a:rPr lang="en-US" sz="1400" dirty="0">
                <a:solidFill>
                  <a:srgbClr val="0070C0"/>
                </a:solidFill>
                <a:latin typeface="Calibri" pitchFamily="34" charset="0"/>
                <a:cs typeface="Calibri" pitchFamily="34" charset="0"/>
              </a:rPr>
              <a:t>Displacement fields in a </a:t>
            </a:r>
            <a:r>
              <a:rPr lang="en-US" sz="1400" dirty="0" err="1">
                <a:solidFill>
                  <a:srgbClr val="0070C0"/>
                </a:solidFill>
                <a:latin typeface="Calibri" pitchFamily="34" charset="0"/>
                <a:cs typeface="Calibri" pitchFamily="34" charset="0"/>
              </a:rPr>
              <a:t>uniaxially</a:t>
            </a:r>
            <a:r>
              <a:rPr lang="en-US" sz="1400" dirty="0">
                <a:solidFill>
                  <a:srgbClr val="0070C0"/>
                </a:solidFill>
                <a:latin typeface="Calibri" pitchFamily="34" charset="0"/>
                <a:cs typeface="Calibri" pitchFamily="34" charset="0"/>
              </a:rPr>
              <a:t> loaded tablet during the formation of a crack.</a:t>
            </a:r>
            <a:endParaRPr lang="en-US" sz="1400" b="1" dirty="0">
              <a:solidFill>
                <a:srgbClr val="0070C0"/>
              </a:solidFill>
              <a:latin typeface="Calibri" pitchFamily="34" charset="0"/>
              <a:cs typeface="Calibri" pitchFamily="34" charset="0"/>
            </a:endParaRPr>
          </a:p>
        </p:txBody>
      </p:sp>
      <p:sp>
        <p:nvSpPr>
          <p:cNvPr id="176145" name="Rectangle 17"/>
          <p:cNvSpPr>
            <a:spLocks noGrp="1" noChangeArrowheads="1"/>
          </p:cNvSpPr>
          <p:nvPr>
            <p:ph type="title"/>
          </p:nvPr>
        </p:nvSpPr>
        <p:spPr>
          <a:xfrm>
            <a:off x="457200" y="274638"/>
            <a:ext cx="8229600" cy="1020008"/>
          </a:xfrm>
        </p:spPr>
        <p:txBody>
          <a:bodyPr/>
          <a:lstStyle/>
          <a:p>
            <a:r>
              <a:rPr lang="en-US" dirty="0" smtClean="0">
                <a:latin typeface="Calibri" pitchFamily="34" charset="0"/>
                <a:cs typeface="Calibri" pitchFamily="34" charset="0"/>
              </a:rPr>
              <a:t>Bonding-</a:t>
            </a:r>
            <a:r>
              <a:rPr lang="en-US" dirty="0" err="1" smtClean="0">
                <a:latin typeface="Calibri" pitchFamily="34" charset="0"/>
                <a:cs typeface="Calibri" pitchFamily="34" charset="0"/>
              </a:rPr>
              <a:t>Debonding</a:t>
            </a:r>
            <a:endParaRPr lang="en-US" dirty="0" smtClean="0">
              <a:latin typeface="Calibri" pitchFamily="34" charset="0"/>
              <a:cs typeface="Calibri" pitchFamily="34" charset="0"/>
            </a:endParaRPr>
          </a:p>
        </p:txBody>
      </p:sp>
      <p:pic>
        <p:nvPicPr>
          <p:cNvPr id="176148" name="compression01.wmv">
            <a:hlinkClick r:id="" action="ppaction://media"/>
          </p:cNvPr>
          <p:cNvPicPr/>
          <p:nvPr>
            <a:videoFile r:link="rId1"/>
          </p:nvPr>
        </p:nvPicPr>
        <p:blipFill>
          <a:blip r:embed="rId10" cstate="print"/>
          <a:srcRect/>
          <a:stretch>
            <a:fillRect/>
          </a:stretch>
        </p:blipFill>
        <p:spPr bwMode="auto">
          <a:xfrm>
            <a:off x="380403" y="3681256"/>
            <a:ext cx="2679669" cy="2085802"/>
          </a:xfrm>
          <a:prstGeom prst="rect">
            <a:avLst/>
          </a:prstGeom>
          <a:noFill/>
        </p:spPr>
      </p:pic>
      <p:sp>
        <p:nvSpPr>
          <p:cNvPr id="176159" name="Text Box 31"/>
          <p:cNvSpPr txBox="1">
            <a:spLocks noChangeArrowheads="1"/>
          </p:cNvSpPr>
          <p:nvPr/>
        </p:nvSpPr>
        <p:spPr bwMode="auto">
          <a:xfrm>
            <a:off x="298450" y="1231900"/>
            <a:ext cx="2025650" cy="366713"/>
          </a:xfrm>
          <a:prstGeom prst="rect">
            <a:avLst/>
          </a:prstGeom>
          <a:noFill/>
          <a:ln w="9525">
            <a:noFill/>
            <a:miter lim="800000"/>
            <a:headEnd/>
            <a:tailEnd/>
          </a:ln>
          <a:effectLst/>
        </p:spPr>
        <p:txBody>
          <a:bodyPr wrap="none">
            <a:spAutoFit/>
          </a:bodyPr>
          <a:lstStyle/>
          <a:p>
            <a:r>
              <a:rPr lang="en-US" b="1">
                <a:solidFill>
                  <a:srgbClr val="009900"/>
                </a:solidFill>
              </a:rPr>
              <a:t>EXPERIMENTS</a:t>
            </a:r>
          </a:p>
        </p:txBody>
      </p:sp>
      <p:sp>
        <p:nvSpPr>
          <p:cNvPr id="176161" name="Line 33"/>
          <p:cNvSpPr>
            <a:spLocks noChangeShapeType="1"/>
          </p:cNvSpPr>
          <p:nvPr/>
        </p:nvSpPr>
        <p:spPr bwMode="auto">
          <a:xfrm flipH="1" flipV="1">
            <a:off x="5676900" y="4257675"/>
            <a:ext cx="1847850" cy="1314450"/>
          </a:xfrm>
          <a:prstGeom prst="line">
            <a:avLst/>
          </a:prstGeom>
          <a:noFill/>
          <a:ln w="38100">
            <a:solidFill>
              <a:schemeClr val="tx1"/>
            </a:solidFill>
            <a:round/>
            <a:headEnd/>
            <a:tailEnd type="triangle" w="med" len="med"/>
          </a:ln>
          <a:effectLst/>
        </p:spPr>
        <p:txBody>
          <a:bodyPr/>
          <a:lstStyle/>
          <a:p>
            <a:endParaRPr lang="en-US"/>
          </a:p>
        </p:txBody>
      </p:sp>
      <p:sp>
        <p:nvSpPr>
          <p:cNvPr id="176162" name="Text Box 34"/>
          <p:cNvSpPr txBox="1">
            <a:spLocks noChangeArrowheads="1"/>
          </p:cNvSpPr>
          <p:nvPr/>
        </p:nvSpPr>
        <p:spPr bwMode="auto">
          <a:xfrm>
            <a:off x="7566025" y="5441950"/>
            <a:ext cx="696088" cy="369332"/>
          </a:xfrm>
          <a:prstGeom prst="rect">
            <a:avLst/>
          </a:prstGeom>
          <a:noFill/>
          <a:ln w="9525">
            <a:noFill/>
            <a:miter lim="800000"/>
            <a:headEnd/>
            <a:tailEnd/>
          </a:ln>
          <a:effectLst/>
        </p:spPr>
        <p:txBody>
          <a:bodyPr wrap="none">
            <a:spAutoFit/>
          </a:bodyPr>
          <a:lstStyle/>
          <a:p>
            <a:r>
              <a:rPr lang="en-US" dirty="0">
                <a:latin typeface="Calibri" pitchFamily="34" charset="0"/>
                <a:cs typeface="Calibri" pitchFamily="34" charset="0"/>
              </a:rPr>
              <a:t>Crack</a:t>
            </a:r>
          </a:p>
        </p:txBody>
      </p:sp>
      <p:sp>
        <p:nvSpPr>
          <p:cNvPr id="176163" name="Text Box 35"/>
          <p:cNvSpPr txBox="1">
            <a:spLocks noChangeArrowheads="1"/>
          </p:cNvSpPr>
          <p:nvPr/>
        </p:nvSpPr>
        <p:spPr bwMode="auto">
          <a:xfrm>
            <a:off x="7156450" y="3606800"/>
            <a:ext cx="1669047" cy="954107"/>
          </a:xfrm>
          <a:prstGeom prst="rect">
            <a:avLst/>
          </a:prstGeom>
          <a:noFill/>
          <a:ln w="9525">
            <a:noFill/>
            <a:miter lim="800000"/>
            <a:headEnd/>
            <a:tailEnd/>
          </a:ln>
          <a:effectLst/>
        </p:spPr>
        <p:txBody>
          <a:bodyPr wrap="none">
            <a:spAutoFit/>
          </a:bodyPr>
          <a:lstStyle/>
          <a:p>
            <a:r>
              <a:rPr lang="en-US" sz="1400" u="sng" dirty="0">
                <a:latin typeface="Calibri" pitchFamily="34" charset="0"/>
                <a:cs typeface="Calibri" pitchFamily="34" charset="0"/>
              </a:rPr>
              <a:t>Non-uniform fields</a:t>
            </a:r>
          </a:p>
          <a:p>
            <a:endParaRPr lang="en-US" sz="1400" u="sng" dirty="0">
              <a:latin typeface="Calibri" pitchFamily="34" charset="0"/>
              <a:cs typeface="Calibri" pitchFamily="34" charset="0"/>
            </a:endParaRPr>
          </a:p>
          <a:p>
            <a:r>
              <a:rPr lang="en-US" sz="1400" dirty="0">
                <a:latin typeface="Calibri" pitchFamily="34" charset="0"/>
                <a:cs typeface="Calibri" pitchFamily="34" charset="0"/>
              </a:rPr>
              <a:t>Fracture dominated </a:t>
            </a:r>
          </a:p>
          <a:p>
            <a:r>
              <a:rPr lang="en-US" sz="1400" dirty="0">
                <a:latin typeface="Calibri" pitchFamily="34" charset="0"/>
                <a:cs typeface="Calibri" pitchFamily="34" charset="0"/>
              </a:rPr>
              <a:t>by weakest regions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99" fill="hold"/>
                                        <p:tgtEl>
                                          <p:spTgt spid="176148"/>
                                        </p:tgtEl>
                                      </p:cBhvr>
                                    </p:cmd>
                                  </p:childTnLst>
                                </p:cTn>
                              </p:par>
                              <p:par>
                                <p:cTn id="7" presetID="2" presetClass="mediacall" presetSubtype="0" fill="hold" nodeType="withEffect">
                                  <p:stCondLst>
                                    <p:cond delay="0"/>
                                  </p:stCondLst>
                                  <p:childTnLst>
                                    <p:cmd type="call" cmd="togglePause">
                                      <p:cBhvr>
                                        <p:cTn id="8" dur="1" fill="hold"/>
                                        <p:tgtEl>
                                          <p:spTgt spid="1761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176148"/>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9" name="Chart 28"/>
          <p:cNvGraphicFramePr/>
          <p:nvPr/>
        </p:nvGraphicFramePr>
        <p:xfrm>
          <a:off x="5392629" y="1829095"/>
          <a:ext cx="3088688" cy="2004072"/>
        </p:xfrm>
        <a:graphic>
          <a:graphicData uri="http://schemas.openxmlformats.org/drawingml/2006/chart">
            <c:chart xmlns:c="http://schemas.openxmlformats.org/drawingml/2006/chart" xmlns:r="http://schemas.openxmlformats.org/officeDocument/2006/relationships" r:id="rId3"/>
          </a:graphicData>
        </a:graphic>
      </p:graphicFrame>
      <p:sp>
        <p:nvSpPr>
          <p:cNvPr id="60436" name="Rectangle 20"/>
          <p:cNvSpPr>
            <a:spLocks noGrp="1" noChangeArrowheads="1"/>
          </p:cNvSpPr>
          <p:nvPr>
            <p:ph type="title"/>
          </p:nvPr>
        </p:nvSpPr>
        <p:spPr/>
        <p:txBody>
          <a:bodyPr/>
          <a:lstStyle/>
          <a:p>
            <a:r>
              <a:rPr lang="en-US" dirty="0" smtClean="0">
                <a:latin typeface="Calibri" pitchFamily="34" charset="0"/>
                <a:cs typeface="Calibri" pitchFamily="34" charset="0"/>
              </a:rPr>
              <a:t>Bonding-</a:t>
            </a:r>
            <a:r>
              <a:rPr lang="en-US" dirty="0" err="1" smtClean="0">
                <a:latin typeface="Calibri" pitchFamily="34" charset="0"/>
                <a:cs typeface="Calibri" pitchFamily="34" charset="0"/>
              </a:rPr>
              <a:t>Debonding</a:t>
            </a:r>
            <a:endParaRPr lang="en-US" dirty="0" smtClean="0">
              <a:latin typeface="Calibri" pitchFamily="34" charset="0"/>
              <a:cs typeface="Calibri" pitchFamily="34" charset="0"/>
            </a:endParaRPr>
          </a:p>
        </p:txBody>
      </p:sp>
      <p:sp>
        <p:nvSpPr>
          <p:cNvPr id="60438" name="Text Box 22"/>
          <p:cNvSpPr txBox="1">
            <a:spLocks noChangeArrowheads="1"/>
          </p:cNvSpPr>
          <p:nvPr/>
        </p:nvSpPr>
        <p:spPr bwMode="auto">
          <a:xfrm>
            <a:off x="7812088" y="8074025"/>
            <a:ext cx="1773237" cy="396875"/>
          </a:xfrm>
          <a:prstGeom prst="rect">
            <a:avLst/>
          </a:prstGeom>
          <a:noFill/>
          <a:ln w="9525">
            <a:noFill/>
            <a:miter lim="800000"/>
            <a:headEnd/>
            <a:tailEnd/>
          </a:ln>
          <a:effectLst/>
        </p:spPr>
        <p:txBody>
          <a:bodyPr wrap="none">
            <a:spAutoFit/>
          </a:bodyPr>
          <a:lstStyle/>
          <a:p>
            <a:r>
              <a:rPr lang="en-US" sz="2000">
                <a:solidFill>
                  <a:schemeClr val="hlink"/>
                </a:solidFill>
              </a:rPr>
              <a:t>Experiments</a:t>
            </a:r>
          </a:p>
        </p:txBody>
      </p:sp>
      <p:sp>
        <p:nvSpPr>
          <p:cNvPr id="60440" name="Rectangle 24"/>
          <p:cNvSpPr>
            <a:spLocks noChangeArrowheads="1"/>
          </p:cNvSpPr>
          <p:nvPr/>
        </p:nvSpPr>
        <p:spPr bwMode="auto">
          <a:xfrm>
            <a:off x="117475" y="1332479"/>
            <a:ext cx="3786188" cy="366712"/>
          </a:xfrm>
          <a:prstGeom prst="rect">
            <a:avLst/>
          </a:prstGeom>
          <a:noFill/>
          <a:ln w="9525">
            <a:noFill/>
            <a:miter lim="800000"/>
            <a:headEnd/>
            <a:tailEnd/>
          </a:ln>
          <a:effectLst/>
        </p:spPr>
        <p:txBody>
          <a:bodyPr wrap="none">
            <a:spAutoFit/>
          </a:bodyPr>
          <a:lstStyle/>
          <a:p>
            <a:r>
              <a:rPr lang="en-US" b="1" dirty="0">
                <a:solidFill>
                  <a:srgbClr val="0000CC"/>
                </a:solidFill>
              </a:rPr>
              <a:t>MODELING &amp; SIMULATIONS</a:t>
            </a:r>
          </a:p>
        </p:txBody>
      </p:sp>
      <p:grpSp>
        <p:nvGrpSpPr>
          <p:cNvPr id="2" name="Group 6"/>
          <p:cNvGrpSpPr>
            <a:grpSpLocks/>
          </p:cNvGrpSpPr>
          <p:nvPr/>
        </p:nvGrpSpPr>
        <p:grpSpPr bwMode="auto">
          <a:xfrm>
            <a:off x="162868" y="3911491"/>
            <a:ext cx="3046730" cy="1887887"/>
            <a:chOff x="11512" y="11733"/>
            <a:chExt cx="2865" cy="1815"/>
          </a:xfrm>
        </p:grpSpPr>
        <p:graphicFrame>
          <p:nvGraphicFramePr>
            <p:cNvPr id="60442" name="Object 26"/>
            <p:cNvGraphicFramePr>
              <a:graphicFrameLocks noChangeAspect="1"/>
            </p:cNvGraphicFramePr>
            <p:nvPr/>
          </p:nvGraphicFramePr>
          <p:xfrm>
            <a:off x="11512" y="11733"/>
            <a:ext cx="2840" cy="1815"/>
          </p:xfrm>
          <a:graphic>
            <a:graphicData uri="http://schemas.openxmlformats.org/presentationml/2006/ole">
              <p:oleObj spid="_x0000_s115715" name="Chart" r:id="rId4" imgW="5715000" imgH="3556000" progId="Excel.Sheet.8">
                <p:embed/>
              </p:oleObj>
            </a:graphicData>
          </a:graphic>
        </p:graphicFrame>
        <p:sp>
          <p:nvSpPr>
            <p:cNvPr id="60443" name="Oval 8"/>
            <p:cNvSpPr>
              <a:spLocks noChangeAspect="1" noChangeArrowheads="1"/>
            </p:cNvSpPr>
            <p:nvPr/>
          </p:nvSpPr>
          <p:spPr bwMode="auto">
            <a:xfrm>
              <a:off x="12744" y="12470"/>
              <a:ext cx="320" cy="321"/>
            </a:xfrm>
            <a:prstGeom prst="ellipse">
              <a:avLst/>
            </a:prstGeom>
            <a:noFill/>
            <a:ln w="9525">
              <a:solidFill>
                <a:schemeClr val="tx1"/>
              </a:solidFill>
              <a:round/>
              <a:headEnd/>
              <a:tailEnd/>
            </a:ln>
          </p:spPr>
          <p:txBody>
            <a:bodyPr wrap="none" anchor="ctr"/>
            <a:lstStyle/>
            <a:p>
              <a:pPr algn="ctr"/>
              <a:endParaRPr lang="en-US" sz="1400" b="1">
                <a:cs typeface="Arial" charset="0"/>
              </a:endParaRPr>
            </a:p>
          </p:txBody>
        </p:sp>
        <p:sp>
          <p:nvSpPr>
            <p:cNvPr id="60444" name="Oval 9"/>
            <p:cNvSpPr>
              <a:spLocks noChangeAspect="1" noChangeArrowheads="1"/>
            </p:cNvSpPr>
            <p:nvPr/>
          </p:nvSpPr>
          <p:spPr bwMode="auto">
            <a:xfrm>
              <a:off x="12751" y="12683"/>
              <a:ext cx="320" cy="321"/>
            </a:xfrm>
            <a:prstGeom prst="ellipse">
              <a:avLst/>
            </a:prstGeom>
            <a:noFill/>
            <a:ln w="9525">
              <a:solidFill>
                <a:schemeClr val="tx1"/>
              </a:solidFill>
              <a:round/>
              <a:headEnd/>
              <a:tailEnd/>
            </a:ln>
          </p:spPr>
          <p:txBody>
            <a:bodyPr wrap="none" anchor="ctr"/>
            <a:lstStyle/>
            <a:p>
              <a:pPr algn="ctr"/>
              <a:endParaRPr lang="en-US" sz="1400" b="1">
                <a:cs typeface="Arial" charset="0"/>
              </a:endParaRPr>
            </a:p>
          </p:txBody>
        </p:sp>
        <p:sp>
          <p:nvSpPr>
            <p:cNvPr id="60445" name="Line 10"/>
            <p:cNvSpPr>
              <a:spLocks noChangeAspect="1" noChangeShapeType="1"/>
            </p:cNvSpPr>
            <p:nvPr/>
          </p:nvSpPr>
          <p:spPr bwMode="auto">
            <a:xfrm>
              <a:off x="12911" y="12214"/>
              <a:ext cx="0" cy="256"/>
            </a:xfrm>
            <a:prstGeom prst="line">
              <a:avLst/>
            </a:prstGeom>
            <a:noFill/>
            <a:ln w="9525">
              <a:solidFill>
                <a:schemeClr val="tx1"/>
              </a:solidFill>
              <a:round/>
              <a:headEnd/>
              <a:tailEnd type="triangle" w="med" len="med"/>
            </a:ln>
          </p:spPr>
          <p:txBody>
            <a:bodyPr/>
            <a:lstStyle/>
            <a:p>
              <a:endParaRPr lang="en-US"/>
            </a:p>
          </p:txBody>
        </p:sp>
        <p:sp>
          <p:nvSpPr>
            <p:cNvPr id="60446" name="Line 11"/>
            <p:cNvSpPr>
              <a:spLocks noChangeAspect="1" noChangeShapeType="1"/>
            </p:cNvSpPr>
            <p:nvPr/>
          </p:nvSpPr>
          <p:spPr bwMode="auto">
            <a:xfrm>
              <a:off x="12911" y="13004"/>
              <a:ext cx="0" cy="256"/>
            </a:xfrm>
            <a:prstGeom prst="line">
              <a:avLst/>
            </a:prstGeom>
            <a:noFill/>
            <a:ln w="9525">
              <a:solidFill>
                <a:schemeClr val="tx1"/>
              </a:solidFill>
              <a:round/>
              <a:headEnd type="triangle" w="med" len="med"/>
              <a:tailEnd/>
            </a:ln>
          </p:spPr>
          <p:txBody>
            <a:bodyPr/>
            <a:lstStyle/>
            <a:p>
              <a:endParaRPr lang="en-US"/>
            </a:p>
          </p:txBody>
        </p:sp>
        <p:sp>
          <p:nvSpPr>
            <p:cNvPr id="60447" name="Text Box 12"/>
            <p:cNvSpPr txBox="1">
              <a:spLocks noChangeAspect="1" noChangeArrowheads="1"/>
            </p:cNvSpPr>
            <p:nvPr/>
          </p:nvSpPr>
          <p:spPr bwMode="auto">
            <a:xfrm>
              <a:off x="12561" y="12607"/>
              <a:ext cx="270" cy="276"/>
            </a:xfrm>
            <a:prstGeom prst="rect">
              <a:avLst/>
            </a:prstGeom>
            <a:noFill/>
            <a:ln w="9525">
              <a:noFill/>
              <a:miter lim="800000"/>
              <a:headEnd/>
              <a:tailEnd/>
            </a:ln>
          </p:spPr>
          <p:txBody>
            <a:bodyPr wrap="none">
              <a:spAutoFit/>
            </a:bodyPr>
            <a:lstStyle/>
            <a:p>
              <a:pPr algn="ctr"/>
              <a:r>
                <a:rPr lang="el-GR" sz="1400" b="1">
                  <a:cs typeface="Arial" charset="0"/>
                </a:rPr>
                <a:t>σ</a:t>
              </a:r>
            </a:p>
          </p:txBody>
        </p:sp>
        <p:sp>
          <p:nvSpPr>
            <p:cNvPr id="60448" name="Line 13"/>
            <p:cNvSpPr>
              <a:spLocks noChangeShapeType="1"/>
            </p:cNvSpPr>
            <p:nvPr/>
          </p:nvSpPr>
          <p:spPr bwMode="auto">
            <a:xfrm>
              <a:off x="12745" y="12736"/>
              <a:ext cx="430" cy="0"/>
            </a:xfrm>
            <a:prstGeom prst="line">
              <a:avLst/>
            </a:prstGeom>
            <a:noFill/>
            <a:ln w="9525">
              <a:solidFill>
                <a:schemeClr val="tx1"/>
              </a:solidFill>
              <a:prstDash val="dash"/>
              <a:round/>
              <a:headEnd/>
              <a:tailEnd/>
            </a:ln>
          </p:spPr>
          <p:txBody>
            <a:bodyPr/>
            <a:lstStyle/>
            <a:p>
              <a:endParaRPr lang="en-US"/>
            </a:p>
          </p:txBody>
        </p:sp>
        <p:sp>
          <p:nvSpPr>
            <p:cNvPr id="60449" name="Text Box 14"/>
            <p:cNvSpPr txBox="1">
              <a:spLocks noChangeAspect="1" noChangeArrowheads="1"/>
            </p:cNvSpPr>
            <p:nvPr/>
          </p:nvSpPr>
          <p:spPr bwMode="auto">
            <a:xfrm>
              <a:off x="13107" y="12570"/>
              <a:ext cx="1270" cy="221"/>
            </a:xfrm>
            <a:prstGeom prst="rect">
              <a:avLst/>
            </a:prstGeom>
            <a:noFill/>
            <a:ln w="9525">
              <a:noFill/>
              <a:miter lim="800000"/>
              <a:headEnd/>
              <a:tailEnd/>
            </a:ln>
          </p:spPr>
          <p:txBody>
            <a:bodyPr>
              <a:spAutoFit/>
            </a:bodyPr>
            <a:lstStyle/>
            <a:p>
              <a:pPr algn="ctr"/>
              <a:r>
                <a:rPr lang="en-US" sz="1000" b="1">
                  <a:cs typeface="Arial" charset="0"/>
                </a:rPr>
                <a:t>A – contact area</a:t>
              </a:r>
              <a:endParaRPr lang="el-GR" sz="1000" b="1">
                <a:cs typeface="Arial" charset="0"/>
              </a:endParaRPr>
            </a:p>
          </p:txBody>
        </p:sp>
      </p:grpSp>
      <p:graphicFrame>
        <p:nvGraphicFramePr>
          <p:cNvPr id="60450" name="Object 34"/>
          <p:cNvGraphicFramePr>
            <a:graphicFrameLocks noChangeAspect="1"/>
          </p:cNvGraphicFramePr>
          <p:nvPr/>
        </p:nvGraphicFramePr>
        <p:xfrm>
          <a:off x="2697932" y="2786050"/>
          <a:ext cx="2567994" cy="1637522"/>
        </p:xfrm>
        <a:graphic>
          <a:graphicData uri="http://schemas.openxmlformats.org/presentationml/2006/ole">
            <p:oleObj spid="_x0000_s115714" name="Chart" r:id="rId5" imgW="5715000" imgH="3556000" progId="Excel.Sheet.8">
              <p:embed/>
            </p:oleObj>
          </a:graphicData>
        </a:graphic>
      </p:graphicFrame>
      <p:pic>
        <p:nvPicPr>
          <p:cNvPr id="60451" name="Picture 35" descr="MCED00214_0000[1]"/>
          <p:cNvPicPr>
            <a:picLocks noChangeAspect="1" noChangeArrowheads="1"/>
          </p:cNvPicPr>
          <p:nvPr/>
        </p:nvPicPr>
        <p:blipFill>
          <a:blip r:embed="rId6" cstate="print"/>
          <a:srcRect b="-5742"/>
          <a:stretch>
            <a:fillRect/>
          </a:stretch>
        </p:blipFill>
        <p:spPr bwMode="auto">
          <a:xfrm>
            <a:off x="203734" y="2094042"/>
            <a:ext cx="602064" cy="636317"/>
          </a:xfrm>
          <a:prstGeom prst="rect">
            <a:avLst/>
          </a:prstGeom>
          <a:noFill/>
        </p:spPr>
      </p:pic>
      <p:pic>
        <p:nvPicPr>
          <p:cNvPr id="60452" name="Picture 36" descr="MCED00214_0000[1]"/>
          <p:cNvPicPr>
            <a:picLocks noChangeAspect="1" noChangeArrowheads="1"/>
          </p:cNvPicPr>
          <p:nvPr/>
        </p:nvPicPr>
        <p:blipFill>
          <a:blip r:embed="rId6" cstate="print"/>
          <a:srcRect b="-9938"/>
          <a:stretch>
            <a:fillRect/>
          </a:stretch>
        </p:blipFill>
        <p:spPr bwMode="auto">
          <a:xfrm>
            <a:off x="508534" y="2744390"/>
            <a:ext cx="463734" cy="509844"/>
          </a:xfrm>
          <a:prstGeom prst="rect">
            <a:avLst/>
          </a:prstGeom>
          <a:noFill/>
        </p:spPr>
      </p:pic>
      <p:sp>
        <p:nvSpPr>
          <p:cNvPr id="60453" name="Text Box 37"/>
          <p:cNvSpPr txBox="1">
            <a:spLocks noChangeArrowheads="1"/>
          </p:cNvSpPr>
          <p:nvPr/>
        </p:nvSpPr>
        <p:spPr bwMode="auto">
          <a:xfrm>
            <a:off x="2820786" y="5576495"/>
            <a:ext cx="1649362" cy="307777"/>
          </a:xfrm>
          <a:prstGeom prst="rect">
            <a:avLst/>
          </a:prstGeom>
          <a:noFill/>
          <a:ln w="9525">
            <a:noFill/>
            <a:miter lim="800000"/>
            <a:headEnd/>
            <a:tailEnd/>
          </a:ln>
          <a:effectLst/>
        </p:spPr>
        <p:txBody>
          <a:bodyPr wrap="none">
            <a:spAutoFit/>
          </a:bodyPr>
          <a:lstStyle/>
          <a:p>
            <a:r>
              <a:rPr lang="en-US" sz="1400" dirty="0">
                <a:solidFill>
                  <a:srgbClr val="009900"/>
                </a:solidFill>
                <a:latin typeface="Calibri" pitchFamily="34" charset="0"/>
                <a:cs typeface="Calibri" pitchFamily="34" charset="0"/>
              </a:rPr>
              <a:t>Inter-particle Kernel</a:t>
            </a:r>
          </a:p>
        </p:txBody>
      </p:sp>
      <p:sp>
        <p:nvSpPr>
          <p:cNvPr id="60455" name="Line 39"/>
          <p:cNvSpPr>
            <a:spLocks noChangeShapeType="1"/>
          </p:cNvSpPr>
          <p:nvPr/>
        </p:nvSpPr>
        <p:spPr bwMode="auto">
          <a:xfrm flipV="1">
            <a:off x="816509" y="2420097"/>
            <a:ext cx="662555" cy="213423"/>
          </a:xfrm>
          <a:prstGeom prst="line">
            <a:avLst/>
          </a:prstGeom>
          <a:noFill/>
          <a:ln w="38100">
            <a:solidFill>
              <a:schemeClr val="tx1"/>
            </a:solidFill>
            <a:round/>
            <a:headEnd type="triangle" w="med" len="med"/>
            <a:tailEnd/>
          </a:ln>
          <a:effectLst/>
        </p:spPr>
        <p:txBody>
          <a:bodyPr/>
          <a:lstStyle/>
          <a:p>
            <a:endParaRPr lang="en-US"/>
          </a:p>
        </p:txBody>
      </p:sp>
      <p:sp>
        <p:nvSpPr>
          <p:cNvPr id="60456" name="Text Box 40"/>
          <p:cNvSpPr txBox="1">
            <a:spLocks noChangeArrowheads="1"/>
          </p:cNvSpPr>
          <p:nvPr/>
        </p:nvSpPr>
        <p:spPr bwMode="auto">
          <a:xfrm>
            <a:off x="1478229" y="2027976"/>
            <a:ext cx="2052622" cy="738664"/>
          </a:xfrm>
          <a:prstGeom prst="rect">
            <a:avLst/>
          </a:prstGeom>
          <a:noFill/>
          <a:ln w="9525">
            <a:noFill/>
            <a:miter lim="800000"/>
            <a:headEnd/>
            <a:tailEnd/>
          </a:ln>
          <a:effectLst/>
        </p:spPr>
        <p:txBody>
          <a:bodyPr wrap="square">
            <a:spAutoFit/>
          </a:bodyPr>
          <a:lstStyle/>
          <a:p>
            <a:r>
              <a:rPr lang="en-US" sz="1400" dirty="0">
                <a:latin typeface="Calibri" pitchFamily="34" charset="0"/>
                <a:cs typeface="Calibri" pitchFamily="34" charset="0"/>
              </a:rPr>
              <a:t>development of</a:t>
            </a:r>
          </a:p>
          <a:p>
            <a:r>
              <a:rPr lang="en-US" sz="1400" dirty="0">
                <a:latin typeface="Calibri" pitchFamily="34" charset="0"/>
                <a:cs typeface="Calibri" pitchFamily="34" charset="0"/>
              </a:rPr>
              <a:t>history dependent </a:t>
            </a:r>
          </a:p>
          <a:p>
            <a:r>
              <a:rPr lang="en-US" sz="1400" dirty="0">
                <a:latin typeface="Calibri" pitchFamily="34" charset="0"/>
                <a:cs typeface="Calibri" pitchFamily="34" charset="0"/>
              </a:rPr>
              <a:t>inter-particle bonding</a:t>
            </a:r>
          </a:p>
        </p:txBody>
      </p:sp>
      <p:sp>
        <p:nvSpPr>
          <p:cNvPr id="60457" name="Text Box 41"/>
          <p:cNvSpPr txBox="1">
            <a:spLocks noChangeArrowheads="1"/>
          </p:cNvSpPr>
          <p:nvPr/>
        </p:nvSpPr>
        <p:spPr bwMode="auto">
          <a:xfrm>
            <a:off x="725000" y="5939073"/>
            <a:ext cx="1764703" cy="369332"/>
          </a:xfrm>
          <a:prstGeom prst="rect">
            <a:avLst/>
          </a:prstGeom>
          <a:solidFill>
            <a:schemeClr val="bg1"/>
          </a:solidFill>
          <a:ln w="9525">
            <a:noFill/>
            <a:miter lim="800000"/>
            <a:headEnd/>
            <a:tailEnd/>
          </a:ln>
          <a:effectLst/>
        </p:spPr>
        <p:txBody>
          <a:bodyPr wrap="square">
            <a:spAutoFit/>
          </a:bodyPr>
          <a:lstStyle/>
          <a:p>
            <a:r>
              <a:rPr lang="en-US" b="1" dirty="0" smtClean="0">
                <a:solidFill>
                  <a:srgbClr val="FF0000"/>
                </a:solidFill>
              </a:rPr>
              <a:t>Microscopic</a:t>
            </a:r>
            <a:endParaRPr lang="en-US" b="1" dirty="0">
              <a:solidFill>
                <a:srgbClr val="FF0000"/>
              </a:solidFill>
            </a:endParaRPr>
          </a:p>
        </p:txBody>
      </p:sp>
      <p:pic>
        <p:nvPicPr>
          <p:cNvPr id="60465" name="Picture 26" descr="dens_111.bmp"/>
          <p:cNvPicPr>
            <a:picLocks noChangeAspect="1"/>
          </p:cNvPicPr>
          <p:nvPr/>
        </p:nvPicPr>
        <p:blipFill>
          <a:blip r:embed="rId7" cstate="print"/>
          <a:srcRect/>
          <a:stretch>
            <a:fillRect/>
          </a:stretch>
        </p:blipFill>
        <p:spPr bwMode="auto">
          <a:xfrm>
            <a:off x="8008718" y="2633803"/>
            <a:ext cx="1017587" cy="914400"/>
          </a:xfrm>
          <a:prstGeom prst="rect">
            <a:avLst/>
          </a:prstGeom>
          <a:noFill/>
          <a:ln w="9525">
            <a:noFill/>
            <a:miter lim="800000"/>
            <a:headEnd/>
            <a:tailEnd/>
          </a:ln>
        </p:spPr>
      </p:pic>
      <p:grpSp>
        <p:nvGrpSpPr>
          <p:cNvPr id="3" name="Group 54"/>
          <p:cNvGrpSpPr>
            <a:grpSpLocks/>
          </p:cNvGrpSpPr>
          <p:nvPr/>
        </p:nvGrpSpPr>
        <p:grpSpPr bwMode="auto">
          <a:xfrm>
            <a:off x="5631255" y="4879817"/>
            <a:ext cx="2163732" cy="1854169"/>
            <a:chOff x="2886" y="3329"/>
            <a:chExt cx="1251" cy="1110"/>
          </a:xfrm>
        </p:grpSpPr>
        <p:pic>
          <p:nvPicPr>
            <p:cNvPr id="60467" name="Picture 147" descr="initial level set"/>
            <p:cNvPicPr>
              <a:picLocks noChangeAspect="1" noChangeArrowheads="1"/>
            </p:cNvPicPr>
            <p:nvPr/>
          </p:nvPicPr>
          <p:blipFill>
            <a:blip r:embed="rId8" cstate="print"/>
            <a:srcRect/>
            <a:stretch>
              <a:fillRect/>
            </a:stretch>
          </p:blipFill>
          <p:spPr bwMode="auto">
            <a:xfrm>
              <a:off x="3027" y="3329"/>
              <a:ext cx="1110" cy="1110"/>
            </a:xfrm>
            <a:prstGeom prst="rect">
              <a:avLst/>
            </a:prstGeom>
            <a:noFill/>
            <a:ln w="9525">
              <a:noFill/>
              <a:miter lim="800000"/>
              <a:headEnd/>
              <a:tailEnd/>
            </a:ln>
          </p:spPr>
        </p:pic>
        <p:sp>
          <p:nvSpPr>
            <p:cNvPr id="60468" name="Rectangle 52"/>
            <p:cNvSpPr>
              <a:spLocks noChangeArrowheads="1"/>
            </p:cNvSpPr>
            <p:nvPr/>
          </p:nvSpPr>
          <p:spPr bwMode="auto">
            <a:xfrm rot="-1256166">
              <a:off x="2992" y="3403"/>
              <a:ext cx="1026" cy="397"/>
            </a:xfrm>
            <a:prstGeom prst="rect">
              <a:avLst/>
            </a:prstGeom>
            <a:solidFill>
              <a:schemeClr val="bg1"/>
            </a:solidFill>
            <a:ln w="9525">
              <a:noFill/>
              <a:miter lim="800000"/>
              <a:headEnd/>
              <a:tailEnd/>
            </a:ln>
            <a:effectLst/>
          </p:spPr>
          <p:txBody>
            <a:bodyPr wrap="none" anchor="ctr"/>
            <a:lstStyle/>
            <a:p>
              <a:endParaRPr lang="en-US"/>
            </a:p>
          </p:txBody>
        </p:sp>
        <p:sp>
          <p:nvSpPr>
            <p:cNvPr id="60469" name="Rectangle 53"/>
            <p:cNvSpPr>
              <a:spLocks noChangeArrowheads="1"/>
            </p:cNvSpPr>
            <p:nvPr/>
          </p:nvSpPr>
          <p:spPr bwMode="auto">
            <a:xfrm>
              <a:off x="2886" y="3762"/>
              <a:ext cx="504" cy="558"/>
            </a:xfrm>
            <a:prstGeom prst="rect">
              <a:avLst/>
            </a:prstGeom>
            <a:solidFill>
              <a:schemeClr val="bg1"/>
            </a:solidFill>
            <a:ln w="9525">
              <a:noFill/>
              <a:miter lim="800000"/>
              <a:headEnd/>
              <a:tailEnd/>
            </a:ln>
            <a:effectLst/>
          </p:spPr>
          <p:txBody>
            <a:bodyPr wrap="none" anchor="ctr"/>
            <a:lstStyle/>
            <a:p>
              <a:endParaRPr lang="en-US"/>
            </a:p>
          </p:txBody>
        </p:sp>
      </p:grpSp>
      <p:sp>
        <p:nvSpPr>
          <p:cNvPr id="60466" name="AutoShape 50"/>
          <p:cNvSpPr>
            <a:spLocks noChangeArrowheads="1"/>
          </p:cNvSpPr>
          <p:nvPr/>
        </p:nvSpPr>
        <p:spPr bwMode="auto">
          <a:xfrm rot="16200000" flipH="1">
            <a:off x="6306756" y="5283855"/>
            <a:ext cx="1149506" cy="1026856"/>
          </a:xfrm>
          <a:prstGeom prst="parallelogram">
            <a:avLst>
              <a:gd name="adj" fmla="val 36505"/>
            </a:avLst>
          </a:prstGeom>
          <a:solidFill>
            <a:srgbClr val="00B8FF">
              <a:alpha val="24001"/>
            </a:srgbClr>
          </a:solidFill>
          <a:ln w="9525">
            <a:solidFill>
              <a:schemeClr val="tx1"/>
            </a:solidFill>
            <a:miter lim="800000"/>
            <a:headEnd/>
            <a:tailEnd/>
          </a:ln>
          <a:effectLst/>
        </p:spPr>
        <p:txBody>
          <a:bodyPr wrap="none" anchor="ctr"/>
          <a:lstStyle/>
          <a:p>
            <a:endParaRPr lang="en-US"/>
          </a:p>
        </p:txBody>
      </p:sp>
      <p:sp>
        <p:nvSpPr>
          <p:cNvPr id="60459" name="Text Box 43"/>
          <p:cNvSpPr txBox="1">
            <a:spLocks noChangeArrowheads="1"/>
          </p:cNvSpPr>
          <p:nvPr/>
        </p:nvSpPr>
        <p:spPr bwMode="auto">
          <a:xfrm>
            <a:off x="5886702" y="4781298"/>
            <a:ext cx="1500475" cy="307777"/>
          </a:xfrm>
          <a:prstGeom prst="rect">
            <a:avLst/>
          </a:prstGeom>
          <a:noFill/>
          <a:ln w="9525">
            <a:noFill/>
            <a:miter lim="800000"/>
            <a:headEnd/>
            <a:tailEnd/>
          </a:ln>
          <a:effectLst/>
        </p:spPr>
        <p:txBody>
          <a:bodyPr wrap="none">
            <a:spAutoFit/>
          </a:bodyPr>
          <a:lstStyle/>
          <a:p>
            <a:r>
              <a:rPr lang="en-US" sz="1400" dirty="0">
                <a:solidFill>
                  <a:srgbClr val="009900"/>
                </a:solidFill>
                <a:latin typeface="Calibri" pitchFamily="34" charset="0"/>
                <a:cs typeface="Calibri" pitchFamily="34" charset="0"/>
              </a:rPr>
              <a:t>Compact Strength</a:t>
            </a:r>
          </a:p>
        </p:txBody>
      </p:sp>
      <p:sp>
        <p:nvSpPr>
          <p:cNvPr id="60454" name="Text Box 38"/>
          <p:cNvSpPr txBox="1">
            <a:spLocks noChangeArrowheads="1"/>
          </p:cNvSpPr>
          <p:nvPr/>
        </p:nvSpPr>
        <p:spPr bwMode="auto">
          <a:xfrm>
            <a:off x="3735560" y="4647665"/>
            <a:ext cx="1616405" cy="307777"/>
          </a:xfrm>
          <a:prstGeom prst="rect">
            <a:avLst/>
          </a:prstGeom>
          <a:noFill/>
          <a:ln w="9525">
            <a:noFill/>
            <a:miter lim="800000"/>
            <a:headEnd/>
            <a:tailEnd/>
          </a:ln>
          <a:effectLst/>
        </p:spPr>
        <p:txBody>
          <a:bodyPr wrap="none">
            <a:spAutoFit/>
          </a:bodyPr>
          <a:lstStyle/>
          <a:p>
            <a:r>
              <a:rPr lang="en-US" sz="1400" dirty="0">
                <a:solidFill>
                  <a:srgbClr val="009900"/>
                </a:solidFill>
                <a:latin typeface="Calibri" pitchFamily="34" charset="0"/>
                <a:cs typeface="Calibri" pitchFamily="34" charset="0"/>
              </a:rPr>
              <a:t>Evolving Force Field</a:t>
            </a:r>
          </a:p>
        </p:txBody>
      </p:sp>
      <p:sp>
        <p:nvSpPr>
          <p:cNvPr id="60471" name="Text Box 55"/>
          <p:cNvSpPr txBox="1">
            <a:spLocks noChangeArrowheads="1"/>
          </p:cNvSpPr>
          <p:nvPr/>
        </p:nvSpPr>
        <p:spPr bwMode="auto">
          <a:xfrm>
            <a:off x="7689850" y="3613150"/>
            <a:ext cx="565150" cy="274638"/>
          </a:xfrm>
          <a:prstGeom prst="rect">
            <a:avLst/>
          </a:prstGeom>
          <a:noFill/>
          <a:ln w="9525">
            <a:noFill/>
            <a:miter lim="800000"/>
            <a:headEnd/>
            <a:tailEnd/>
          </a:ln>
          <a:effectLst/>
        </p:spPr>
        <p:txBody>
          <a:bodyPr wrap="none">
            <a:spAutoFit/>
          </a:bodyPr>
          <a:lstStyle/>
          <a:p>
            <a:r>
              <a:rPr lang="en-US" sz="1200"/>
              <a:t>force</a:t>
            </a:r>
          </a:p>
        </p:txBody>
      </p:sp>
      <p:sp>
        <p:nvSpPr>
          <p:cNvPr id="60473" name="Line 57"/>
          <p:cNvSpPr>
            <a:spLocks noChangeShapeType="1"/>
          </p:cNvSpPr>
          <p:nvPr/>
        </p:nvSpPr>
        <p:spPr bwMode="auto">
          <a:xfrm flipH="1" flipV="1">
            <a:off x="6627136" y="1846905"/>
            <a:ext cx="579421" cy="307819"/>
          </a:xfrm>
          <a:prstGeom prst="line">
            <a:avLst/>
          </a:prstGeom>
          <a:noFill/>
          <a:ln w="38100">
            <a:solidFill>
              <a:schemeClr val="tx1"/>
            </a:solidFill>
            <a:round/>
            <a:headEnd/>
            <a:tailEnd type="triangle" w="med" len="med"/>
          </a:ln>
          <a:effectLst/>
        </p:spPr>
        <p:txBody>
          <a:bodyPr/>
          <a:lstStyle/>
          <a:p>
            <a:endParaRPr lang="en-US"/>
          </a:p>
        </p:txBody>
      </p:sp>
      <p:sp>
        <p:nvSpPr>
          <p:cNvPr id="60475" name="Line 59"/>
          <p:cNvSpPr>
            <a:spLocks noChangeShapeType="1"/>
          </p:cNvSpPr>
          <p:nvPr/>
        </p:nvSpPr>
        <p:spPr bwMode="auto">
          <a:xfrm flipH="1" flipV="1">
            <a:off x="7903675" y="2236205"/>
            <a:ext cx="344032" cy="325925"/>
          </a:xfrm>
          <a:prstGeom prst="line">
            <a:avLst/>
          </a:prstGeom>
          <a:noFill/>
          <a:ln w="38100">
            <a:solidFill>
              <a:schemeClr val="tx1"/>
            </a:solidFill>
            <a:round/>
            <a:headEnd type="triangle" w="med" len="med"/>
            <a:tailEnd/>
          </a:ln>
          <a:effectLst/>
        </p:spPr>
        <p:txBody>
          <a:bodyPr/>
          <a:lstStyle/>
          <a:p>
            <a:endParaRPr lang="en-US"/>
          </a:p>
        </p:txBody>
      </p:sp>
      <p:sp>
        <p:nvSpPr>
          <p:cNvPr id="60478" name="Line 62"/>
          <p:cNvSpPr>
            <a:spLocks noChangeShapeType="1"/>
          </p:cNvSpPr>
          <p:nvPr/>
        </p:nvSpPr>
        <p:spPr bwMode="auto">
          <a:xfrm flipH="1">
            <a:off x="6962775" y="2486025"/>
            <a:ext cx="285750" cy="304800"/>
          </a:xfrm>
          <a:prstGeom prst="line">
            <a:avLst/>
          </a:prstGeom>
          <a:noFill/>
          <a:ln w="9525">
            <a:solidFill>
              <a:schemeClr val="tx1"/>
            </a:solidFill>
            <a:round/>
            <a:headEnd/>
            <a:tailEnd type="triangle" w="med" len="med"/>
          </a:ln>
          <a:effectLst/>
        </p:spPr>
        <p:txBody>
          <a:bodyPr/>
          <a:lstStyle/>
          <a:p>
            <a:endParaRPr lang="en-US"/>
          </a:p>
        </p:txBody>
      </p:sp>
      <p:sp>
        <p:nvSpPr>
          <p:cNvPr id="60479" name="Line 63"/>
          <p:cNvSpPr>
            <a:spLocks noChangeShapeType="1"/>
          </p:cNvSpPr>
          <p:nvPr/>
        </p:nvSpPr>
        <p:spPr bwMode="auto">
          <a:xfrm flipV="1">
            <a:off x="6624685" y="2310332"/>
            <a:ext cx="200025" cy="276225"/>
          </a:xfrm>
          <a:prstGeom prst="line">
            <a:avLst/>
          </a:prstGeom>
          <a:noFill/>
          <a:ln w="9525">
            <a:solidFill>
              <a:schemeClr val="tx1"/>
            </a:solidFill>
            <a:round/>
            <a:headEnd/>
            <a:tailEnd type="triangle" w="med" len="med"/>
          </a:ln>
          <a:effectLst/>
        </p:spPr>
        <p:txBody>
          <a:bodyPr/>
          <a:lstStyle/>
          <a:p>
            <a:endParaRPr lang="en-US"/>
          </a:p>
        </p:txBody>
      </p:sp>
      <p:sp>
        <p:nvSpPr>
          <p:cNvPr id="60480" name="Text Box 64"/>
          <p:cNvSpPr txBox="1">
            <a:spLocks noChangeArrowheads="1"/>
          </p:cNvSpPr>
          <p:nvPr/>
        </p:nvSpPr>
        <p:spPr bwMode="auto">
          <a:xfrm>
            <a:off x="7693905" y="5586585"/>
            <a:ext cx="933450" cy="304800"/>
          </a:xfrm>
          <a:prstGeom prst="rect">
            <a:avLst/>
          </a:prstGeom>
          <a:noFill/>
          <a:ln w="9525">
            <a:noFill/>
            <a:miter lim="800000"/>
            <a:headEnd/>
            <a:tailEnd/>
          </a:ln>
          <a:effectLst/>
        </p:spPr>
        <p:txBody>
          <a:bodyPr wrap="none">
            <a:spAutoFit/>
          </a:bodyPr>
          <a:lstStyle/>
          <a:p>
            <a:r>
              <a:rPr lang="en-US" sz="1400" b="1">
                <a:solidFill>
                  <a:srgbClr val="FF9900"/>
                </a:solidFill>
              </a:rPr>
              <a:t>TABLET</a:t>
            </a:r>
          </a:p>
        </p:txBody>
      </p:sp>
      <p:sp>
        <p:nvSpPr>
          <p:cNvPr id="60458" name="Text Box 42"/>
          <p:cNvSpPr txBox="1">
            <a:spLocks noChangeArrowheads="1"/>
          </p:cNvSpPr>
          <p:nvPr/>
        </p:nvSpPr>
        <p:spPr bwMode="auto">
          <a:xfrm>
            <a:off x="6927696" y="1390515"/>
            <a:ext cx="1745524" cy="369332"/>
          </a:xfrm>
          <a:prstGeom prst="rect">
            <a:avLst/>
          </a:prstGeom>
          <a:solidFill>
            <a:schemeClr val="bg1"/>
          </a:solidFill>
          <a:ln w="9525">
            <a:noFill/>
            <a:miter lim="800000"/>
            <a:headEnd/>
            <a:tailEnd/>
          </a:ln>
          <a:effectLst/>
        </p:spPr>
        <p:txBody>
          <a:bodyPr wrap="square">
            <a:spAutoFit/>
          </a:bodyPr>
          <a:lstStyle/>
          <a:p>
            <a:r>
              <a:rPr lang="en-US" b="1" dirty="0" smtClean="0">
                <a:solidFill>
                  <a:srgbClr val="FF0000"/>
                </a:solidFill>
              </a:rPr>
              <a:t>Macroscopic</a:t>
            </a:r>
            <a:endParaRPr lang="en-US" b="1" dirty="0">
              <a:solidFill>
                <a:srgbClr val="FF0000"/>
              </a:solidFill>
            </a:endParaRPr>
          </a:p>
        </p:txBody>
      </p:sp>
      <p:pic>
        <p:nvPicPr>
          <p:cNvPr id="60461" name="Picture 22" descr="dens_071.bmp"/>
          <p:cNvPicPr>
            <a:picLocks noChangeAspect="1"/>
          </p:cNvPicPr>
          <p:nvPr/>
        </p:nvPicPr>
        <p:blipFill>
          <a:blip r:embed="rId9" cstate="print"/>
          <a:srcRect/>
          <a:stretch>
            <a:fillRect/>
          </a:stretch>
        </p:blipFill>
        <p:spPr bwMode="auto">
          <a:xfrm>
            <a:off x="6129045" y="3771494"/>
            <a:ext cx="943694" cy="818613"/>
          </a:xfrm>
          <a:prstGeom prst="rect">
            <a:avLst/>
          </a:prstGeom>
          <a:noFill/>
          <a:ln w="9525">
            <a:noFill/>
            <a:miter lim="800000"/>
            <a:headEnd/>
            <a:tailEnd/>
          </a:ln>
        </p:spPr>
      </p:pic>
      <p:pic>
        <p:nvPicPr>
          <p:cNvPr id="60462" name="Picture 23" descr="dens_081.bmp"/>
          <p:cNvPicPr>
            <a:picLocks noChangeAspect="1"/>
          </p:cNvPicPr>
          <p:nvPr/>
        </p:nvPicPr>
        <p:blipFill>
          <a:blip r:embed="rId10" cstate="print"/>
          <a:srcRect/>
          <a:stretch>
            <a:fillRect/>
          </a:stretch>
        </p:blipFill>
        <p:spPr bwMode="auto">
          <a:xfrm>
            <a:off x="5643969" y="1238910"/>
            <a:ext cx="942224" cy="818613"/>
          </a:xfrm>
          <a:prstGeom prst="rect">
            <a:avLst/>
          </a:prstGeom>
          <a:noFill/>
          <a:ln w="9525">
            <a:noFill/>
            <a:miter lim="800000"/>
            <a:headEnd/>
            <a:tailEnd/>
          </a:ln>
        </p:spPr>
      </p:pic>
      <p:sp>
        <p:nvSpPr>
          <p:cNvPr id="60472" name="Text Box 56"/>
          <p:cNvSpPr txBox="1">
            <a:spLocks noChangeArrowheads="1"/>
          </p:cNvSpPr>
          <p:nvPr/>
        </p:nvSpPr>
        <p:spPr bwMode="auto">
          <a:xfrm>
            <a:off x="4451823" y="1999622"/>
            <a:ext cx="1181670" cy="307777"/>
          </a:xfrm>
          <a:prstGeom prst="rect">
            <a:avLst/>
          </a:prstGeom>
          <a:noFill/>
          <a:ln w="9525">
            <a:noFill/>
            <a:miter lim="800000"/>
            <a:headEnd/>
            <a:tailEnd/>
          </a:ln>
          <a:effectLst/>
        </p:spPr>
        <p:txBody>
          <a:bodyPr wrap="none">
            <a:spAutoFit/>
          </a:bodyPr>
          <a:lstStyle/>
          <a:p>
            <a:r>
              <a:rPr lang="en-US" sz="1400" dirty="0">
                <a:latin typeface="Calibri" pitchFamily="34" charset="0"/>
                <a:cs typeface="Calibri" pitchFamily="34" charset="0"/>
              </a:rPr>
              <a:t>Displacement</a:t>
            </a:r>
          </a:p>
        </p:txBody>
      </p:sp>
      <p:sp>
        <p:nvSpPr>
          <p:cNvPr id="60474" name="Line 58"/>
          <p:cNvSpPr>
            <a:spLocks noChangeShapeType="1"/>
          </p:cNvSpPr>
          <p:nvPr/>
        </p:nvSpPr>
        <p:spPr bwMode="auto">
          <a:xfrm flipH="1" flipV="1">
            <a:off x="6349534" y="3592422"/>
            <a:ext cx="229309" cy="289925"/>
          </a:xfrm>
          <a:prstGeom prst="line">
            <a:avLst/>
          </a:prstGeom>
          <a:noFill/>
          <a:ln w="38100">
            <a:solidFill>
              <a:schemeClr val="tx1"/>
            </a:solidFill>
            <a:round/>
            <a:headEnd type="triangle" w="med" len="med"/>
            <a:tailEnd/>
          </a:ln>
          <a:effectLst/>
        </p:spPr>
        <p:txBody>
          <a:bodyPr/>
          <a:lstStyle/>
          <a:p>
            <a:endParaRPr lang="en-US"/>
          </a:p>
        </p:txBody>
      </p:sp>
      <p:sp>
        <p:nvSpPr>
          <p:cNvPr id="60476" name="Text Box 60"/>
          <p:cNvSpPr txBox="1">
            <a:spLocks noChangeArrowheads="1"/>
          </p:cNvSpPr>
          <p:nvPr/>
        </p:nvSpPr>
        <p:spPr bwMode="auto">
          <a:xfrm>
            <a:off x="5153013" y="2589053"/>
            <a:ext cx="1352334" cy="245869"/>
          </a:xfrm>
          <a:prstGeom prst="rect">
            <a:avLst/>
          </a:prstGeom>
          <a:noFill/>
          <a:ln w="9525">
            <a:noFill/>
            <a:miter lim="800000"/>
            <a:headEnd/>
            <a:tailEnd/>
          </a:ln>
          <a:effectLst/>
        </p:spPr>
        <p:txBody>
          <a:bodyPr wrap="none">
            <a:spAutoFit/>
          </a:bodyPr>
          <a:lstStyle/>
          <a:p>
            <a:r>
              <a:rPr lang="en-US" sz="1200" b="1">
                <a:solidFill>
                  <a:srgbClr val="CC0000"/>
                </a:solidFill>
              </a:rPr>
              <a:t>COMPRESSION</a:t>
            </a:r>
          </a:p>
        </p:txBody>
      </p:sp>
      <p:sp>
        <p:nvSpPr>
          <p:cNvPr id="60477" name="Text Box 61"/>
          <p:cNvSpPr txBox="1">
            <a:spLocks noChangeArrowheads="1"/>
          </p:cNvSpPr>
          <p:nvPr/>
        </p:nvSpPr>
        <p:spPr bwMode="auto">
          <a:xfrm>
            <a:off x="7807702" y="1906875"/>
            <a:ext cx="898126" cy="245869"/>
          </a:xfrm>
          <a:prstGeom prst="rect">
            <a:avLst/>
          </a:prstGeom>
          <a:noFill/>
          <a:ln w="9525">
            <a:noFill/>
            <a:miter lim="800000"/>
            <a:headEnd/>
            <a:tailEnd/>
          </a:ln>
          <a:effectLst/>
        </p:spPr>
        <p:txBody>
          <a:bodyPr wrap="none">
            <a:spAutoFit/>
          </a:bodyPr>
          <a:lstStyle/>
          <a:p>
            <a:r>
              <a:rPr lang="en-US" sz="1200" b="1">
                <a:solidFill>
                  <a:srgbClr val="CC0000"/>
                </a:solidFill>
              </a:rPr>
              <a:t>TENSION</a:t>
            </a:r>
          </a:p>
        </p:txBody>
      </p:sp>
      <p:sp>
        <p:nvSpPr>
          <p:cNvPr id="60481" name="Rectangle 65"/>
          <p:cNvSpPr>
            <a:spLocks noChangeArrowheads="1"/>
          </p:cNvSpPr>
          <p:nvPr/>
        </p:nvSpPr>
        <p:spPr bwMode="auto">
          <a:xfrm>
            <a:off x="7146235" y="4037259"/>
            <a:ext cx="1557862" cy="307777"/>
          </a:xfrm>
          <a:prstGeom prst="rect">
            <a:avLst/>
          </a:prstGeom>
          <a:noFill/>
          <a:ln w="9525">
            <a:noFill/>
            <a:miter lim="800000"/>
            <a:headEnd/>
            <a:tailEnd/>
          </a:ln>
          <a:effectLst/>
        </p:spPr>
        <p:txBody>
          <a:bodyPr wrap="none">
            <a:spAutoFit/>
          </a:bodyPr>
          <a:lstStyle/>
          <a:p>
            <a:r>
              <a:rPr lang="en-US" sz="1400" u="sng" dirty="0">
                <a:latin typeface="Calibri" pitchFamily="34" charset="0"/>
                <a:cs typeface="Calibri" pitchFamily="34" charset="0"/>
              </a:rPr>
              <a:t>Non-uniform fields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4" cstate="print"/>
          <a:srcRect t="35818"/>
          <a:stretch>
            <a:fillRect/>
          </a:stretch>
        </p:blipFill>
        <p:spPr bwMode="auto">
          <a:xfrm>
            <a:off x="3633788" y="3956050"/>
            <a:ext cx="2330450" cy="1589088"/>
          </a:xfrm>
          <a:prstGeom prst="rect">
            <a:avLst/>
          </a:prstGeom>
          <a:noFill/>
          <a:ln w="9525">
            <a:noFill/>
            <a:miter lim="800000"/>
            <a:headEnd/>
            <a:tailEnd/>
          </a:ln>
        </p:spPr>
      </p:pic>
      <p:pic>
        <p:nvPicPr>
          <p:cNvPr id="61447" name="Picture 9" descr="D-SaltNo4-config"/>
          <p:cNvPicPr>
            <a:picLocks noChangeAspect="1" noChangeArrowheads="1"/>
          </p:cNvPicPr>
          <p:nvPr/>
        </p:nvPicPr>
        <p:blipFill>
          <a:blip r:embed="rId5" cstate="print"/>
          <a:srcRect r="48972" b="6197"/>
          <a:stretch>
            <a:fillRect/>
          </a:stretch>
        </p:blipFill>
        <p:spPr bwMode="auto">
          <a:xfrm>
            <a:off x="138113" y="1293813"/>
            <a:ext cx="1265237" cy="1095375"/>
          </a:xfrm>
          <a:prstGeom prst="rect">
            <a:avLst/>
          </a:prstGeom>
          <a:noFill/>
          <a:ln w="9525">
            <a:noFill/>
            <a:miter lim="800000"/>
            <a:headEnd/>
            <a:tailEnd/>
          </a:ln>
        </p:spPr>
      </p:pic>
      <p:pic>
        <p:nvPicPr>
          <p:cNvPr id="61449" name="Picture 147" descr="initial level set"/>
          <p:cNvPicPr>
            <a:picLocks noChangeAspect="1" noChangeArrowheads="1"/>
          </p:cNvPicPr>
          <p:nvPr/>
        </p:nvPicPr>
        <p:blipFill>
          <a:blip r:embed="rId6" cstate="print"/>
          <a:srcRect/>
          <a:stretch>
            <a:fillRect/>
          </a:stretch>
        </p:blipFill>
        <p:spPr bwMode="auto">
          <a:xfrm>
            <a:off x="4157663" y="2065338"/>
            <a:ext cx="1828800" cy="1828800"/>
          </a:xfrm>
          <a:prstGeom prst="rect">
            <a:avLst/>
          </a:prstGeom>
          <a:noFill/>
          <a:ln w="9525">
            <a:noFill/>
            <a:miter lim="800000"/>
            <a:headEnd/>
            <a:tailEnd/>
          </a:ln>
        </p:spPr>
      </p:pic>
      <p:pic>
        <p:nvPicPr>
          <p:cNvPr id="61450" name="Picture 33" descr="Active_profile_step300000"/>
          <p:cNvPicPr>
            <a:picLocks noChangeAspect="1" noChangeArrowheads="1"/>
          </p:cNvPicPr>
          <p:nvPr/>
        </p:nvPicPr>
        <p:blipFill>
          <a:blip r:embed="rId7" cstate="print"/>
          <a:srcRect l="15646" t="9882" b="10641"/>
          <a:stretch>
            <a:fillRect/>
          </a:stretch>
        </p:blipFill>
        <p:spPr bwMode="auto">
          <a:xfrm>
            <a:off x="1844675" y="1627188"/>
            <a:ext cx="1987550" cy="1773237"/>
          </a:xfrm>
          <a:prstGeom prst="rect">
            <a:avLst/>
          </a:prstGeom>
          <a:noFill/>
          <a:ln w="9525">
            <a:noFill/>
            <a:miter lim="800000"/>
            <a:headEnd/>
            <a:tailEnd/>
          </a:ln>
        </p:spPr>
      </p:pic>
      <p:sp>
        <p:nvSpPr>
          <p:cNvPr id="61451" name="Right Arrow 29"/>
          <p:cNvSpPr>
            <a:spLocks noChangeArrowheads="1"/>
          </p:cNvSpPr>
          <p:nvPr/>
        </p:nvSpPr>
        <p:spPr bwMode="auto">
          <a:xfrm rot="914206">
            <a:off x="3870325" y="2617788"/>
            <a:ext cx="514350" cy="271462"/>
          </a:xfrm>
          <a:prstGeom prst="rightArrow">
            <a:avLst>
              <a:gd name="adj1" fmla="val 50000"/>
              <a:gd name="adj2" fmla="val 49763"/>
            </a:avLst>
          </a:prstGeom>
          <a:solidFill>
            <a:srgbClr val="A8B8FA"/>
          </a:solidFill>
          <a:ln w="9525" algn="ctr">
            <a:solidFill>
              <a:srgbClr val="A8B8FA"/>
            </a:solidFill>
            <a:round/>
            <a:headEnd/>
            <a:tailEnd/>
          </a:ln>
        </p:spPr>
        <p:txBody>
          <a:bodyPr/>
          <a:lstStyle/>
          <a:p>
            <a:pPr algn="ctr"/>
            <a:endParaRPr lang="en-US" sz="1400" b="1">
              <a:cs typeface="Arial" charset="0"/>
            </a:endParaRPr>
          </a:p>
        </p:txBody>
      </p:sp>
      <p:sp>
        <p:nvSpPr>
          <p:cNvPr id="61455" name="TextBox 33"/>
          <p:cNvSpPr txBox="1">
            <a:spLocks noChangeArrowheads="1"/>
          </p:cNvSpPr>
          <p:nvPr/>
        </p:nvSpPr>
        <p:spPr bwMode="auto">
          <a:xfrm>
            <a:off x="3640138" y="1365250"/>
            <a:ext cx="3509962" cy="304800"/>
          </a:xfrm>
          <a:prstGeom prst="rect">
            <a:avLst/>
          </a:prstGeom>
          <a:solidFill>
            <a:schemeClr val="bg1"/>
          </a:solidFill>
          <a:ln w="9525">
            <a:noFill/>
            <a:miter lim="800000"/>
            <a:headEnd/>
            <a:tailEnd/>
          </a:ln>
        </p:spPr>
        <p:txBody>
          <a:bodyPr>
            <a:spAutoFit/>
          </a:bodyPr>
          <a:lstStyle/>
          <a:p>
            <a:r>
              <a:rPr lang="en-US" sz="1400" b="1" dirty="0">
                <a:latin typeface="Calibri" pitchFamily="34" charset="0"/>
                <a:cs typeface="Calibri" pitchFamily="34" charset="0"/>
              </a:rPr>
              <a:t>Structure “carried” downstream</a:t>
            </a:r>
            <a:endParaRPr lang="en-US" sz="1400" dirty="0">
              <a:latin typeface="Calibri" pitchFamily="34" charset="0"/>
              <a:cs typeface="Calibri" pitchFamily="34" charset="0"/>
            </a:endParaRPr>
          </a:p>
        </p:txBody>
      </p:sp>
      <p:sp>
        <p:nvSpPr>
          <p:cNvPr id="61457" name="Rectangle 17"/>
          <p:cNvSpPr>
            <a:spLocks noGrp="1" noChangeArrowheads="1"/>
          </p:cNvSpPr>
          <p:nvPr>
            <p:ph type="title"/>
          </p:nvPr>
        </p:nvSpPr>
        <p:spPr>
          <a:xfrm>
            <a:off x="457200" y="274638"/>
            <a:ext cx="8229600" cy="847992"/>
          </a:xfrm>
        </p:spPr>
        <p:txBody>
          <a:bodyPr/>
          <a:lstStyle/>
          <a:p>
            <a:r>
              <a:rPr lang="en-US" dirty="0" smtClean="0"/>
              <a:t>Dissolution</a:t>
            </a:r>
          </a:p>
        </p:txBody>
      </p:sp>
      <p:pic>
        <p:nvPicPr>
          <p:cNvPr id="136325" name="Picture 67" descr="P1000119"/>
          <p:cNvPicPr>
            <a:picLocks noChangeAspect="1" noChangeArrowheads="1"/>
          </p:cNvPicPr>
          <p:nvPr/>
        </p:nvPicPr>
        <p:blipFill>
          <a:blip r:embed="rId8" cstate="print"/>
          <a:srcRect l="17593" r="15469" b="21844"/>
          <a:stretch>
            <a:fillRect/>
          </a:stretch>
        </p:blipFill>
        <p:spPr bwMode="auto">
          <a:xfrm>
            <a:off x="2190750" y="3970338"/>
            <a:ext cx="1327150" cy="2068512"/>
          </a:xfrm>
          <a:prstGeom prst="rect">
            <a:avLst/>
          </a:prstGeom>
          <a:noFill/>
          <a:ln w="38100">
            <a:noFill/>
            <a:miter lim="800000"/>
            <a:headEnd/>
            <a:tailEnd/>
          </a:ln>
        </p:spPr>
      </p:pic>
      <p:pic>
        <p:nvPicPr>
          <p:cNvPr id="136326" name="Picture 5"/>
          <p:cNvPicPr>
            <a:picLocks noChangeAspect="1" noChangeArrowheads="1"/>
          </p:cNvPicPr>
          <p:nvPr/>
        </p:nvPicPr>
        <p:blipFill>
          <a:blip r:embed="rId9" cstate="print"/>
          <a:srcRect/>
          <a:stretch>
            <a:fillRect/>
          </a:stretch>
        </p:blipFill>
        <p:spPr bwMode="auto">
          <a:xfrm>
            <a:off x="133350" y="4930775"/>
            <a:ext cx="1692275" cy="1238250"/>
          </a:xfrm>
          <a:prstGeom prst="rect">
            <a:avLst/>
          </a:prstGeom>
          <a:noFill/>
          <a:ln w="9525">
            <a:noFill/>
            <a:miter lim="800000"/>
            <a:headEnd/>
            <a:tailEnd/>
          </a:ln>
        </p:spPr>
      </p:pic>
      <p:sp>
        <p:nvSpPr>
          <p:cNvPr id="136327" name="Right Arrow 25"/>
          <p:cNvSpPr>
            <a:spLocks noChangeArrowheads="1"/>
          </p:cNvSpPr>
          <p:nvPr/>
        </p:nvSpPr>
        <p:spPr bwMode="auto">
          <a:xfrm rot="20658490" flipV="1">
            <a:off x="1733550" y="5281613"/>
            <a:ext cx="514350" cy="269875"/>
          </a:xfrm>
          <a:prstGeom prst="rightArrow">
            <a:avLst>
              <a:gd name="adj1" fmla="val 50000"/>
              <a:gd name="adj2" fmla="val 50056"/>
            </a:avLst>
          </a:prstGeom>
          <a:solidFill>
            <a:srgbClr val="A8B8FA"/>
          </a:solidFill>
          <a:ln w="9525" algn="ctr">
            <a:solidFill>
              <a:srgbClr val="A8B8FA"/>
            </a:solidFill>
            <a:round/>
            <a:headEnd/>
            <a:tailEnd/>
          </a:ln>
        </p:spPr>
        <p:txBody>
          <a:bodyPr rot="10800000"/>
          <a:lstStyle/>
          <a:p>
            <a:pPr algn="ctr"/>
            <a:endParaRPr lang="en-US" sz="1400" b="1">
              <a:cs typeface="Arial" charset="0"/>
            </a:endParaRPr>
          </a:p>
        </p:txBody>
      </p:sp>
      <p:sp>
        <p:nvSpPr>
          <p:cNvPr id="136328" name="Right Arrow 29"/>
          <p:cNvSpPr>
            <a:spLocks noChangeArrowheads="1"/>
          </p:cNvSpPr>
          <p:nvPr/>
        </p:nvSpPr>
        <p:spPr bwMode="auto">
          <a:xfrm rot="20685794" flipV="1">
            <a:off x="3613150" y="4741863"/>
            <a:ext cx="514350" cy="271462"/>
          </a:xfrm>
          <a:prstGeom prst="rightArrow">
            <a:avLst>
              <a:gd name="adj1" fmla="val 50000"/>
              <a:gd name="adj2" fmla="val 49763"/>
            </a:avLst>
          </a:prstGeom>
          <a:solidFill>
            <a:srgbClr val="A8B8FA"/>
          </a:solidFill>
          <a:ln w="9525" algn="ctr">
            <a:solidFill>
              <a:srgbClr val="A8B8FA"/>
            </a:solidFill>
            <a:round/>
            <a:headEnd/>
            <a:tailEnd/>
          </a:ln>
        </p:spPr>
        <p:txBody>
          <a:bodyPr rot="10800000"/>
          <a:lstStyle/>
          <a:p>
            <a:pPr algn="ctr"/>
            <a:endParaRPr lang="en-US" sz="1400" b="1">
              <a:cs typeface="Arial" charset="0"/>
            </a:endParaRPr>
          </a:p>
        </p:txBody>
      </p:sp>
      <p:sp>
        <p:nvSpPr>
          <p:cNvPr id="61448" name="Right Arrow 25"/>
          <p:cNvSpPr>
            <a:spLocks noChangeArrowheads="1"/>
          </p:cNvSpPr>
          <p:nvPr/>
        </p:nvSpPr>
        <p:spPr bwMode="auto">
          <a:xfrm rot="941510">
            <a:off x="1476375" y="1947863"/>
            <a:ext cx="514350" cy="269875"/>
          </a:xfrm>
          <a:prstGeom prst="rightArrow">
            <a:avLst>
              <a:gd name="adj1" fmla="val 50000"/>
              <a:gd name="adj2" fmla="val 50056"/>
            </a:avLst>
          </a:prstGeom>
          <a:solidFill>
            <a:srgbClr val="A8B8FA"/>
          </a:solidFill>
          <a:ln w="9525" algn="ctr">
            <a:solidFill>
              <a:srgbClr val="A8B8FA"/>
            </a:solidFill>
            <a:round/>
            <a:headEnd/>
            <a:tailEnd/>
          </a:ln>
        </p:spPr>
        <p:txBody>
          <a:bodyPr/>
          <a:lstStyle/>
          <a:p>
            <a:pPr algn="ctr"/>
            <a:endParaRPr lang="en-US" sz="1400" b="1">
              <a:cs typeface="Arial" charset="0"/>
            </a:endParaRPr>
          </a:p>
        </p:txBody>
      </p:sp>
      <p:sp>
        <p:nvSpPr>
          <p:cNvPr id="136330" name="Rectangle 1162"/>
          <p:cNvSpPr>
            <a:spLocks noChangeArrowheads="1"/>
          </p:cNvSpPr>
          <p:nvPr/>
        </p:nvSpPr>
        <p:spPr bwMode="auto">
          <a:xfrm>
            <a:off x="69850" y="1055688"/>
            <a:ext cx="3786188" cy="366712"/>
          </a:xfrm>
          <a:prstGeom prst="rect">
            <a:avLst/>
          </a:prstGeom>
          <a:noFill/>
          <a:ln w="9525">
            <a:noFill/>
            <a:miter lim="800000"/>
            <a:headEnd/>
            <a:tailEnd/>
          </a:ln>
          <a:effectLst/>
        </p:spPr>
        <p:txBody>
          <a:bodyPr wrap="none">
            <a:spAutoFit/>
          </a:bodyPr>
          <a:lstStyle/>
          <a:p>
            <a:r>
              <a:rPr lang="en-US" b="1" dirty="0">
                <a:solidFill>
                  <a:srgbClr val="0000CC"/>
                </a:solidFill>
              </a:rPr>
              <a:t>MODELING &amp; SIMULATIONS</a:t>
            </a:r>
          </a:p>
        </p:txBody>
      </p:sp>
      <p:sp>
        <p:nvSpPr>
          <p:cNvPr id="136331" name="Text Box 1163"/>
          <p:cNvSpPr txBox="1">
            <a:spLocks noChangeArrowheads="1"/>
          </p:cNvSpPr>
          <p:nvPr/>
        </p:nvSpPr>
        <p:spPr bwMode="auto">
          <a:xfrm>
            <a:off x="130175" y="6221413"/>
            <a:ext cx="3775075" cy="641350"/>
          </a:xfrm>
          <a:prstGeom prst="rect">
            <a:avLst/>
          </a:prstGeom>
          <a:solidFill>
            <a:schemeClr val="bg1"/>
          </a:solidFill>
          <a:ln w="9525">
            <a:noFill/>
            <a:miter lim="800000"/>
            <a:headEnd/>
            <a:tailEnd/>
          </a:ln>
          <a:effectLst/>
        </p:spPr>
        <p:txBody>
          <a:bodyPr>
            <a:spAutoFit/>
          </a:bodyPr>
          <a:lstStyle/>
          <a:p>
            <a:r>
              <a:rPr lang="en-US" b="1">
                <a:solidFill>
                  <a:srgbClr val="009900"/>
                </a:solidFill>
              </a:rPr>
              <a:t>EXPERIMENTS</a:t>
            </a:r>
          </a:p>
          <a:p>
            <a:endParaRPr lang="en-US" b="1">
              <a:solidFill>
                <a:srgbClr val="009900"/>
              </a:solidFill>
            </a:endParaRPr>
          </a:p>
        </p:txBody>
      </p:sp>
      <p:sp>
        <p:nvSpPr>
          <p:cNvPr id="136332" name="Text Box 1164"/>
          <p:cNvSpPr txBox="1">
            <a:spLocks noChangeArrowheads="1"/>
          </p:cNvSpPr>
          <p:nvPr/>
        </p:nvSpPr>
        <p:spPr bwMode="auto">
          <a:xfrm>
            <a:off x="6715125" y="4984750"/>
            <a:ext cx="1844675" cy="366713"/>
          </a:xfrm>
          <a:prstGeom prst="rect">
            <a:avLst/>
          </a:prstGeom>
          <a:noFill/>
          <a:ln w="9525">
            <a:noFill/>
            <a:miter lim="800000"/>
            <a:headEnd/>
            <a:tailEnd/>
          </a:ln>
          <a:effectLst/>
        </p:spPr>
        <p:txBody>
          <a:bodyPr wrap="none">
            <a:spAutoFit/>
          </a:bodyPr>
          <a:lstStyle/>
          <a:p>
            <a:r>
              <a:rPr lang="en-US" b="1">
                <a:solidFill>
                  <a:srgbClr val="FF0000"/>
                </a:solidFill>
              </a:rPr>
              <a:t>VALIDATION</a:t>
            </a:r>
          </a:p>
        </p:txBody>
      </p:sp>
      <p:pic>
        <p:nvPicPr>
          <p:cNvPr id="136333" name="Level_test_surface.avi">
            <a:hlinkClick r:id="" action="ppaction://media"/>
          </p:cNvPr>
          <p:cNvPicPr/>
          <p:nvPr>
            <a:videoFile r:link="rId1"/>
          </p:nvPr>
        </p:nvPicPr>
        <p:blipFill>
          <a:blip r:embed="rId10" cstate="print"/>
          <a:srcRect/>
          <a:stretch>
            <a:fillRect/>
          </a:stretch>
        </p:blipFill>
        <p:spPr bwMode="auto">
          <a:xfrm>
            <a:off x="7385050" y="1314450"/>
            <a:ext cx="1504950" cy="1338263"/>
          </a:xfrm>
          <a:prstGeom prst="rect">
            <a:avLst/>
          </a:prstGeom>
          <a:noFill/>
        </p:spPr>
      </p:pic>
      <p:pic>
        <p:nvPicPr>
          <p:cNvPr id="136335" name="Picture 1167"/>
          <p:cNvPicPr>
            <a:picLocks noChangeAspect="1" noChangeArrowheads="1"/>
          </p:cNvPicPr>
          <p:nvPr/>
        </p:nvPicPr>
        <p:blipFill>
          <a:blip r:embed="rId11" cstate="print"/>
          <a:srcRect l="2452" t="4828" r="16150" b="2621"/>
          <a:stretch>
            <a:fillRect/>
          </a:stretch>
        </p:blipFill>
        <p:spPr bwMode="auto">
          <a:xfrm>
            <a:off x="6062663" y="2887663"/>
            <a:ext cx="3014662" cy="2136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0" fill="hold"/>
                                        <p:tgtEl>
                                          <p:spTgt spid="1363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6333"/>
                </p:tgtEl>
              </p:cMediaNode>
            </p:video>
            <p:seq concurrent="1" nextAc="seek">
              <p:cTn id="8" restart="whenNotActive" fill="hold" evtFilter="cancelBubble" nodeType="interactiveSeq">
                <p:stCondLst>
                  <p:cond evt="onClick" delay="0">
                    <p:tgtEl>
                      <p:spTgt spid="13633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6333"/>
                                        </p:tgtEl>
                                      </p:cBhvr>
                                    </p:cmd>
                                  </p:childTnLst>
                                </p:cTn>
                              </p:par>
                            </p:childTnLst>
                          </p:cTn>
                        </p:par>
                      </p:childTnLst>
                    </p:cTn>
                  </p:par>
                </p:childTnLst>
              </p:cTn>
              <p:nextCondLst>
                <p:cond evt="onClick" delay="0">
                  <p:tgtEl>
                    <p:spTgt spid="136333"/>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238125" y="5780088"/>
            <a:ext cx="2209800" cy="85725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6850063" y="5772150"/>
            <a:ext cx="2085975" cy="833438"/>
          </a:xfrm>
          <a:prstGeom prst="rect">
            <a:avLst/>
          </a:prstGeom>
          <a:noFill/>
        </p:spPr>
      </p:pic>
      <p:sp>
        <p:nvSpPr>
          <p:cNvPr id="27655" name="Text Box 7"/>
          <p:cNvSpPr txBox="1">
            <a:spLocks noChangeArrowheads="1"/>
          </p:cNvSpPr>
          <p:nvPr/>
        </p:nvSpPr>
        <p:spPr bwMode="auto">
          <a:xfrm>
            <a:off x="411163" y="1444625"/>
            <a:ext cx="7310437" cy="369332"/>
          </a:xfrm>
          <a:prstGeom prst="rect">
            <a:avLst/>
          </a:prstGeom>
          <a:noFill/>
          <a:ln w="9525">
            <a:noFill/>
            <a:miter lim="800000"/>
            <a:headEnd/>
            <a:tailEnd/>
          </a:ln>
          <a:effectLst/>
        </p:spPr>
        <p:txBody>
          <a:bodyPr wrap="square">
            <a:spAutoFit/>
          </a:bodyPr>
          <a:lstStyle/>
          <a:p>
            <a:pPr marL="342900" indent="-342900">
              <a:buFontTx/>
              <a:buChar char="•"/>
            </a:pPr>
            <a:r>
              <a:rPr lang="en-US" dirty="0">
                <a:latin typeface="Calibri" pitchFamily="34" charset="0"/>
                <a:cs typeface="Calibri" pitchFamily="34" charset="0"/>
              </a:rPr>
              <a:t> A ballistic deposition technique is used to simulate die-filling</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pic>
        <p:nvPicPr>
          <p:cNvPr id="26" name="New_closed.avi">
            <a:hlinkClick r:id="" action="ppaction://media"/>
          </p:cNvPr>
          <p:cNvPicPr/>
          <p:nvPr>
            <a:videoFile r:link="rId1"/>
          </p:nvPr>
        </p:nvPicPr>
        <p:blipFill>
          <a:blip r:embed="rId5" cstate="print"/>
          <a:stretch>
            <a:fillRect/>
          </a:stretch>
        </p:blipFill>
        <p:spPr>
          <a:xfrm>
            <a:off x="3895734" y="2047875"/>
            <a:ext cx="5056265" cy="4572000"/>
          </a:xfrm>
          <a:prstGeom prst="rect">
            <a:avLst/>
          </a:prstGeom>
        </p:spPr>
      </p:pic>
      <p:sp>
        <p:nvSpPr>
          <p:cNvPr id="27" name="TextBox 26"/>
          <p:cNvSpPr txBox="1"/>
          <p:nvPr/>
        </p:nvSpPr>
        <p:spPr>
          <a:xfrm>
            <a:off x="469900" y="2400300"/>
            <a:ext cx="2997200" cy="923330"/>
          </a:xfrm>
          <a:prstGeom prst="rect">
            <a:avLst/>
          </a:prstGeom>
          <a:noFill/>
        </p:spPr>
        <p:txBody>
          <a:bodyPr wrap="square" rtlCol="0">
            <a:spAutoFit/>
          </a:bodyPr>
          <a:lstStyle/>
          <a:p>
            <a:pPr>
              <a:buFont typeface="Arial" pitchFamily="34" charset="0"/>
              <a:buChar char="•"/>
            </a:pPr>
            <a:r>
              <a:rPr lang="en-US" dirty="0" smtClean="0"/>
              <a:t> </a:t>
            </a:r>
            <a:r>
              <a:rPr lang="en-US" dirty="0" smtClean="0">
                <a:latin typeface="Calibri" pitchFamily="34" charset="0"/>
                <a:cs typeface="Calibri" pitchFamily="34" charset="0"/>
              </a:rPr>
              <a:t>Powder composition</a:t>
            </a:r>
          </a:p>
          <a:p>
            <a:pPr>
              <a:buFont typeface="Arial" pitchFamily="34" charset="0"/>
              <a:buChar char="•"/>
            </a:pPr>
            <a:r>
              <a:rPr lang="en-US" dirty="0" smtClean="0">
                <a:latin typeface="Calibri" pitchFamily="34" charset="0"/>
                <a:cs typeface="Calibri" pitchFamily="34" charset="0"/>
              </a:rPr>
              <a:t> Particle size distribution</a:t>
            </a:r>
          </a:p>
          <a:p>
            <a:pPr>
              <a:buFont typeface="Arial" pitchFamily="34" charset="0"/>
              <a:buChar char="•"/>
            </a:pPr>
            <a:r>
              <a:rPr lang="en-US" dirty="0" smtClean="0">
                <a:latin typeface="Calibri" pitchFamily="34" charset="0"/>
                <a:cs typeface="Calibri" pitchFamily="34" charset="0"/>
              </a:rPr>
              <a:t> Powder cohesion</a:t>
            </a:r>
            <a:endParaRPr lang="en-US" dirty="0">
              <a:latin typeface="Calibri" pitchFamily="34" charset="0"/>
              <a:cs typeface="Calibri" pitchFamily="34" charset="0"/>
            </a:endParaRPr>
          </a:p>
        </p:txBody>
      </p:sp>
      <p:sp>
        <p:nvSpPr>
          <p:cNvPr id="14" name="Text Box 6"/>
          <p:cNvSpPr txBox="1">
            <a:spLocks noGrp="1" noChangeArrowheads="1"/>
          </p:cNvSpPr>
          <p:nvPr>
            <p:ph type="title"/>
          </p:nvPr>
        </p:nvSpPr>
        <p:spPr>
          <a:xfrm>
            <a:off x="457200" y="274638"/>
            <a:ext cx="8229600" cy="920419"/>
          </a:xfrm>
        </p:spPr>
        <p:txBody>
          <a:bodyPr/>
          <a:lstStyle/>
          <a:p>
            <a:r>
              <a:rPr lang="en-US" dirty="0" smtClean="0"/>
              <a:t>Die Filling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6"/>
                                        </p:tgtEl>
                                      </p:cBhvr>
                                    </p:cmd>
                                  </p:childTnLst>
                                </p:cTn>
                              </p:par>
                            </p:childTnLst>
                          </p:cTn>
                        </p:par>
                      </p:childTnLst>
                    </p:cTn>
                  </p:par>
                </p:childTnLst>
              </p:cTn>
              <p:nextCondLst>
                <p:cond evt="onClick" delay="0">
                  <p:tgtEl>
                    <p:spTgt spid="26"/>
                  </p:tgtEl>
                </p:cond>
              </p:nextCondLst>
            </p:seq>
            <p:video>
              <p:cMediaNode>
                <p:cTn id="7" fill="hold" display="0">
                  <p:stCondLst>
                    <p:cond delay="indefinite"/>
                  </p:stCondLst>
                  <p:endCondLst>
                    <p:cond evt="onNext" delay="0">
                      <p:tgtEl>
                        <p:sldTgt/>
                      </p:tgtEl>
                    </p:cond>
                    <p:cond evt="onPrev" delay="0">
                      <p:tgtEl>
                        <p:sldTgt/>
                      </p:tgtEl>
                    </p:cond>
                  </p:endCondLst>
                </p:cTn>
                <p:tgtEl>
                  <p:spTgt spid="26"/>
                </p:tgtEl>
              </p:cMediaNode>
            </p:video>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LATEXADDIN" val="\documentclass{article}&#10;\usepackage{amsmath, amsthm, amssymb, bm}&#10;\pagestyle{empty}&#10;\begin{document}&#10;&#10;&#10;&#10;\begin{tabular}{|c|c|c|c|}&#10;  \hline&#10;  % after \\: \hline or \cline{col1-col2} \cline{col3-col4} ...&#10;  blend &amp; E (MPa)&amp; $\sigma_Y$ (MPa)&amp; hard. par. \\\hline&#10;  02 &amp;  2500.00   &amp;  40.00   &amp;   1.00     \\\hline&#10;  03 &amp;  4000.00   &amp;   20.00    &amp;   1.25     \\\hline&#10;  04 &amp;  3000.00   &amp;   20.00     &amp;  1.25    \\\hline&#10;  05 &amp;  2750.00   &amp;  120.00   &amp;    4.00    \\\hline&#10;  06 &amp;  2750.00   &amp;   60.00   &amp;    1.00     \\\hline&#10;  07 &amp;  2750.00    &amp;  60.00  &amp;     1.00     \\\hline&#10;  08 &amp;  2500.00    &amp;  40.00  &amp;     1.00  \\\hline&#10;  09 &amp;   2750.00   &amp;   60.00 &amp;      1.75     \\\hline&#10;  10 &amp;  2750.00    &amp;  60.00  &amp;    1.00     \\\hline&#10;  11 &amp;  2750.00    &amp;  60.00  &amp;    1.00   \\\hline&#10;  12 &amp;  2500.00    &amp; 100.00   &amp;    4.00    \\\hline&#10;  13 &amp;  2750.00    &amp;  60.00    &amp;   1.00     \\\hline&#10;  14 &amp;  2750.00    &amp; 120.00    &amp;   4.00     \\\hline&#10;  15 &amp;  2750.00    &amp; 120.00    &amp;   4.00    \\\hline&#10;  21 &amp;  2750.00    &amp;  60.00    &amp;   1.00     \\\hline&#10;  22 &amp;  2750.00    &amp;  60.00    &amp;   1.00     \\\hline&#10;  23 &amp;  2500.00    &amp;  40.00    &amp;   1.00    \\\hline&#10;  24 &amp;  2750.00    &amp; 120.00     &amp;  4.00    \\\hline&#10;  25 &amp;  2750.00    &amp;  60.00     &amp;  1.00     \\\hline&#10;  &#10;\end{tabular}&#10;&#10;&#10;\end{document} "/>
  <p:tag name="IGUANATEXSIZE" val="1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LATEXADDIN" val="\documentclass{article}&#10;\usepackage{amsmath, amsthm, amssymb, bm}&#10;\pagestyle{empty}&#10;\begin{document}&#10;&#10;&#10;&#10;$\displaystyle\textmd{e} = \sum_{i = 1}^{n}\sqrt{\big(f_{\textmd{presster}}(x_i)-f_{\textmd{model}}(x_i)\big)^{2}}$&#10;&#10;&#10;\end{document}"/>
  <p:tag name="IGUANATEXSIZE" val="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5593</TotalTime>
  <Words>879</Words>
  <Application>Microsoft Macintosh PowerPoint</Application>
  <PresentationFormat>On-screen Show (4:3)</PresentationFormat>
  <Paragraphs>153</Paragraphs>
  <Slides>22</Slides>
  <Notes>2</Notes>
  <HiddenSlides>0</HiddenSlides>
  <MMClips>6</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22</vt:i4>
      </vt:variant>
    </vt:vector>
  </HeadingPairs>
  <TitlesOfParts>
    <vt:vector size="26" baseType="lpstr">
      <vt:lpstr>Default Design</vt:lpstr>
      <vt:lpstr>Bitmap Image</vt:lpstr>
      <vt:lpstr>Chart</vt:lpstr>
      <vt:lpstr>Equation</vt:lpstr>
      <vt:lpstr>INFLUENCE OF PHYSICS OF TABLET COMPRESSION  Small-Scale  </vt:lpstr>
      <vt:lpstr>Design Pharmaceutical Solids</vt:lpstr>
      <vt:lpstr>Die Filling – Feed frame </vt:lpstr>
      <vt:lpstr>Die Filling – Feed frame </vt:lpstr>
      <vt:lpstr>Consolidation</vt:lpstr>
      <vt:lpstr>Bonding-Debonding</vt:lpstr>
      <vt:lpstr>Bonding-Debonding</vt:lpstr>
      <vt:lpstr>Dissolution</vt:lpstr>
      <vt:lpstr>Die Filling</vt:lpstr>
      <vt:lpstr>Multicomponents</vt:lpstr>
      <vt:lpstr>Cohesion</vt:lpstr>
      <vt:lpstr>Cohesion</vt:lpstr>
      <vt:lpstr>Particle Rearrangement</vt:lpstr>
      <vt:lpstr>Compaction</vt:lpstr>
      <vt:lpstr>Compaction Forces</vt:lpstr>
      <vt:lpstr>Compaction Forces </vt:lpstr>
      <vt:lpstr>Compaction Forces</vt:lpstr>
      <vt:lpstr>Filling/Rearrangement/Compaction</vt:lpstr>
      <vt:lpstr>Presster™ Studies</vt:lpstr>
      <vt:lpstr>Presster™ Studies</vt:lpstr>
      <vt:lpstr>Identification of critical blend properties from 500 simulations</vt:lpstr>
      <vt:lpstr>Small-Scale Study</vt:lpstr>
    </vt:vector>
  </TitlesOfParts>
  <Company>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Reactive Bubble Swarms: Impact of Hydrodynamics on Yields and Selectivities</dc:title>
  <dc:creator>Athanas</dc:creator>
  <cp:lastModifiedBy>Alberto Cuitino</cp:lastModifiedBy>
  <cp:revision>108</cp:revision>
  <dcterms:created xsi:type="dcterms:W3CDTF">2010-10-29T18:54:12Z</dcterms:created>
  <dcterms:modified xsi:type="dcterms:W3CDTF">2010-10-29T19:05:05Z</dcterms:modified>
</cp:coreProperties>
</file>