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1"/>
  </p:notesMasterIdLst>
  <p:sldIdLst>
    <p:sldId id="256" r:id="rId2"/>
    <p:sldId id="280" r:id="rId3"/>
    <p:sldId id="282" r:id="rId4"/>
    <p:sldId id="283" r:id="rId5"/>
    <p:sldId id="284" r:id="rId6"/>
    <p:sldId id="285" r:id="rId7"/>
    <p:sldId id="287" r:id="rId8"/>
    <p:sldId id="288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>
        <p:scale>
          <a:sx n="100" d="100"/>
          <a:sy n="100" d="100"/>
        </p:scale>
        <p:origin x="-62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43C38-A11D-48D9-856A-AD5CAF722DCB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15AFD-145D-4540-85C7-7AA6836F7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baseline="0" dirty="0" smtClean="0"/>
              <a:t>The batch sizes calculated for larger scales keeping H/D as 0.27 was found too high as compared to normal operation batch sizes typically used with these granulator at Abbott. Therefore, r</a:t>
            </a:r>
            <a:r>
              <a:rPr lang="en-US" sz="1200" b="1" dirty="0" smtClean="0"/>
              <a:t>atio of fill height to granulator diameter  was kept constant across</a:t>
            </a:r>
            <a:r>
              <a:rPr lang="en-US" sz="1200" b="1" baseline="0" dirty="0" smtClean="0"/>
              <a:t> two large scales, but was lower compared to the lab scale.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15AFD-145D-4540-85C7-7AA6836F719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Red: have different drying conditions</a:t>
            </a:r>
            <a:r>
              <a:rPr lang="en-US" baseline="0" dirty="0" smtClean="0"/>
              <a:t> compared to others</a:t>
            </a:r>
          </a:p>
          <a:p>
            <a:r>
              <a:rPr lang="en-US" baseline="0" dirty="0" err="1" smtClean="0"/>
              <a:t>Blue:Replicates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15AFD-145D-4540-85C7-7AA6836F71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Red: has different drying conditions</a:t>
            </a:r>
            <a:r>
              <a:rPr lang="en-US" baseline="0" dirty="0" smtClean="0"/>
              <a:t> compared to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15AFD-145D-4540-85C7-7AA6836F719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DF57-E17F-41C3-994A-8FFC90104FD4}" type="datetime1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22E8-03E5-40D4-9A59-6F213D9E111A}" type="datetime1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6C4E-3A50-46EA-AE31-BA9A71A9E6FC}" type="datetime1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82D9-9A99-4080-B403-E10CD1C72DEF}" type="datetime1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3AF0-3B1C-4D59-BF87-5A27C69C7CBB}" type="datetime1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91C7-2DC0-4BCA-86AF-C376DAC62B74}" type="datetime1">
              <a:rPr lang="en-US" smtClean="0"/>
              <a:pPr/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B847-BCDD-4142-A81A-260FA7E1568B}" type="datetime1">
              <a:rPr lang="en-US" smtClean="0"/>
              <a:pPr/>
              <a:t>10/28/2010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7CD5-431B-4D9C-8731-3007F21EC920}" type="datetime1">
              <a:rPr lang="en-US" smtClean="0"/>
              <a:pPr/>
              <a:t>10/28/2010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E760-3631-4F7C-A681-D1FBED313EB9}" type="datetime1">
              <a:rPr lang="en-US" smtClean="0"/>
              <a:pPr/>
              <a:t>10/28/2010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5139-5F9B-41AA-B3D3-0EEF6958187D}" type="datetime1">
              <a:rPr lang="en-US" smtClean="0"/>
              <a:pPr/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B15A-B394-441B-B4DA-5F620CE01C9B}" type="datetime1">
              <a:rPr lang="en-US" smtClean="0"/>
              <a:pPr/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E327B-6212-49C3-9D3C-FD786E56CB17}" type="datetime1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5B31A-5103-4A6A-BDE6-5BCED54E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7772400" cy="1981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b="1" dirty="0" smtClean="0"/>
              <a:t>Wet Granulation</a:t>
            </a:r>
            <a:br>
              <a:rPr lang="en-US" b="1" dirty="0" smtClean="0"/>
            </a:br>
            <a:r>
              <a:rPr lang="en-US" b="1" dirty="0" smtClean="0"/>
              <a:t>Scale-up Experiments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00600"/>
            <a:ext cx="8077200" cy="1600200"/>
          </a:xfrm>
        </p:spPr>
        <p:txBody>
          <a:bodyPr>
            <a:normAutofit/>
          </a:bodyPr>
          <a:lstStyle/>
          <a:p>
            <a:endParaRPr lang="en-US" sz="2600" b="1" dirty="0" smtClean="0">
              <a:solidFill>
                <a:schemeClr val="tx1"/>
              </a:solidFill>
            </a:endParaRPr>
          </a:p>
          <a:p>
            <a:endParaRPr lang="en-US" sz="2600" b="1" dirty="0" smtClean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940723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44438" y="2043113"/>
            <a:ext cx="4846637" cy="1554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12965" y="0"/>
            <a:ext cx="283103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of Scale-up Experiments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447801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Optimum conditions from Duquesne University Wet Granulation experiments:</a:t>
            </a:r>
          </a:p>
          <a:p>
            <a:r>
              <a:rPr lang="en-US" sz="2400" dirty="0" smtClean="0"/>
              <a:t>Liquid content             :5 %</a:t>
            </a:r>
          </a:p>
          <a:p>
            <a:r>
              <a:rPr lang="en-US" sz="2400" dirty="0" smtClean="0"/>
              <a:t>Liquid addition rate    :15 ml/min</a:t>
            </a:r>
          </a:p>
          <a:p>
            <a:r>
              <a:rPr lang="en-US" sz="2400" dirty="0" smtClean="0"/>
              <a:t>Impeller Speed            :500 rpm </a:t>
            </a:r>
          </a:p>
          <a:p>
            <a:r>
              <a:rPr lang="en-US" sz="2400" dirty="0" smtClean="0"/>
              <a:t>Wet massing time       :30 sec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43434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liquid percentage </a:t>
            </a:r>
            <a:r>
              <a:rPr lang="en-US" sz="2400" dirty="0" smtClean="0"/>
              <a:t>is kept </a:t>
            </a:r>
            <a:r>
              <a:rPr lang="en-US" sz="2400" dirty="0" smtClean="0"/>
              <a:t>same as the smallest scale experiments</a:t>
            </a:r>
            <a:r>
              <a:rPr lang="en-US" sz="2400" dirty="0" smtClean="0"/>
              <a:t>.  The sensitivity to liquid amount is tested around the optimum liquid level that was obtained at small scale.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Scale-up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 smtClean="0"/>
              <a:t>Ratio of fill height to granulator diameter at </a:t>
            </a:r>
            <a:r>
              <a:rPr lang="en-US" sz="2800" b="1" dirty="0" smtClean="0"/>
              <a:t>all </a:t>
            </a:r>
            <a:r>
              <a:rPr lang="en-US" sz="2800" b="1" dirty="0" smtClean="0"/>
              <a:t>scales </a:t>
            </a:r>
            <a:r>
              <a:rPr lang="en-US" sz="2800" b="1" dirty="0" smtClean="0"/>
              <a:t>should be </a:t>
            </a:r>
            <a:r>
              <a:rPr lang="en-US" sz="2800" b="1" dirty="0" smtClean="0"/>
              <a:t>kept constant. </a:t>
            </a:r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endParaRPr lang="en-US" sz="2800" dirty="0" smtClean="0"/>
          </a:p>
          <a:p>
            <a:pPr lvl="0"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3200400"/>
          <a:ext cx="7543801" cy="1524001"/>
        </p:xfrm>
        <a:graphic>
          <a:graphicData uri="http://schemas.openxmlformats.org/drawingml/2006/table">
            <a:tbl>
              <a:tblPr/>
              <a:tblGrid>
                <a:gridCol w="3040852"/>
                <a:gridCol w="1500983"/>
                <a:gridCol w="1500983"/>
                <a:gridCol w="1500983"/>
              </a:tblGrid>
              <a:tr h="3065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Arial"/>
                        </a:rPr>
                        <a:t>Granulator size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 l</a:t>
                      </a:r>
                      <a:r>
                        <a:rPr lang="en-US" sz="18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 l</a:t>
                      </a:r>
                      <a:r>
                        <a:rPr lang="en-US" sz="18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75 l</a:t>
                      </a:r>
                      <a:r>
                        <a:rPr lang="en-US" sz="18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5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Granulation Batch Size (kg)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9.72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4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Diameter of the granulator bowl (cm)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latin typeface="Calibri"/>
                          <a:ea typeface="Calibri"/>
                          <a:cs typeface="Times New Roman"/>
                        </a:rPr>
                        <a:t>24.6 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latin typeface="Calibri"/>
                          <a:ea typeface="Calibri"/>
                          <a:cs typeface="Times New Roman"/>
                        </a:rPr>
                        <a:t>52.5 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5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Fill height / Diameter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0.27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Calibri"/>
                          <a:ea typeface="Calibri"/>
                          <a:cs typeface="Times New Roman"/>
                        </a:rPr>
                        <a:t>0.15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latin typeface="Calibri"/>
                          <a:ea typeface="Calibri"/>
                          <a:cs typeface="Times New Roman"/>
                        </a:rPr>
                        <a:t>0.15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561" marR="56561" marT="78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Scale-up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spraying time </a:t>
            </a:r>
            <a:r>
              <a:rPr lang="en-US" sz="2800" dirty="0" smtClean="0"/>
              <a:t>and </a:t>
            </a:r>
            <a:r>
              <a:rPr lang="en-US" sz="2800" b="1" dirty="0" smtClean="0"/>
              <a:t>the dimensionless spray flux </a:t>
            </a:r>
            <a:r>
              <a:rPr lang="en-US" sz="2800" b="1" dirty="0" smtClean="0"/>
              <a:t>need to be </a:t>
            </a:r>
            <a:r>
              <a:rPr lang="en-US" sz="2800" dirty="0" smtClean="0"/>
              <a:t>kept constant.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2560" y="2590800"/>
            <a:ext cx="8610600" cy="3840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l              </a:t>
            </a:r>
            <a:r>
              <a:rPr lang="en-US" sz="2400" dirty="0" smtClean="0">
                <a:sym typeface="Symbol"/>
              </a:rPr>
              <a:t> </a:t>
            </a:r>
            <a:r>
              <a:rPr lang="en-US" sz="2400" dirty="0" smtClean="0">
                <a:sym typeface="Symbol"/>
              </a:rPr>
              <a:t>= </a:t>
            </a:r>
            <a:r>
              <a:rPr lang="en-US" sz="2400" dirty="0" smtClean="0"/>
              <a:t>0.11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constant spraying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time, the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 values for larger scales with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single nozzle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are calculated assuming 100 m drop size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l                     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 =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0.15 and 0.18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(Close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small scale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 l                     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 =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0.34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0.50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(Too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high compare to small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                   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scale, therefore higher amounts of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                   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lumps should be expected.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be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                                        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lowered by using two nozzles)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2817812"/>
            <a:ext cx="609600" cy="1588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00200" y="4572000"/>
            <a:ext cx="609600" cy="1588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00200" y="5410200"/>
            <a:ext cx="609600" cy="1588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Scale-up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smtClean="0"/>
              <a:t>Impeller </a:t>
            </a:r>
            <a:r>
              <a:rPr lang="en-US" sz="2400" b="1" dirty="0" smtClean="0"/>
              <a:t>speed </a:t>
            </a:r>
            <a:r>
              <a:rPr lang="en-US" sz="2400" dirty="0" smtClean="0"/>
              <a:t>was scaled according to constant </a:t>
            </a:r>
            <a:r>
              <a:rPr lang="en-US" sz="2400" dirty="0" smtClean="0"/>
              <a:t>tip speed and constant </a:t>
            </a:r>
            <a:r>
              <a:rPr lang="en-US" sz="2400" dirty="0" smtClean="0"/>
              <a:t>Froude number (Fr) rules (</a:t>
            </a:r>
            <a:r>
              <a:rPr lang="en-US" sz="2400" dirty="0" smtClean="0"/>
              <a:t>provided </a:t>
            </a:r>
            <a:r>
              <a:rPr lang="en-US" sz="2400" dirty="0" smtClean="0"/>
              <a:t>that the impeller speed is above the critical Froude number </a:t>
            </a:r>
            <a:r>
              <a:rPr lang="en-US" sz="2400" dirty="0" smtClean="0"/>
              <a:t>for constant tip speed rule.</a:t>
            </a:r>
            <a:endParaRPr lang="en-US" sz="2400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7825" name="Object 1"/>
          <p:cNvGraphicFramePr>
            <a:graphicFrameLocks noChangeAspect="1"/>
          </p:cNvGraphicFramePr>
          <p:nvPr/>
        </p:nvGraphicFramePr>
        <p:xfrm>
          <a:off x="1295400" y="3276600"/>
          <a:ext cx="1180353" cy="1143000"/>
        </p:xfrm>
        <a:graphic>
          <a:graphicData uri="http://schemas.openxmlformats.org/presentationml/2006/ole">
            <p:oleObj spid="_x0000_s77825" name="Equation" r:id="rId3" imgW="748975" imgH="482391" progId="Equation.3">
              <p:embed/>
            </p:oleObj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5867400" y="3276600"/>
          <a:ext cx="1371600" cy="1106073"/>
        </p:xfrm>
        <a:graphic>
          <a:graphicData uri="http://schemas.openxmlformats.org/presentationml/2006/ole">
            <p:oleObj spid="_x0000_s77827" name="Equation" r:id="rId4" imgW="622030" imgH="444307" progId="Equation.3">
              <p:embed/>
            </p:oleObj>
          </a:graphicData>
        </a:graphic>
      </p:graphicFrame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2819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Constant Fr: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45730" y="2854035"/>
            <a:ext cx="2964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Constant tip speed: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3429000"/>
            <a:ext cx="2964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N: Impeller speed</a:t>
            </a:r>
          </a:p>
          <a:p>
            <a:r>
              <a:rPr lang="en-US" sz="2400" dirty="0" smtClean="0"/>
              <a:t>D: Impeller diameter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4419600"/>
            <a:ext cx="167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4 l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500 rpm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endCxn id="18" idx="1"/>
          </p:cNvCxnSpPr>
          <p:nvPr/>
        </p:nvCxnSpPr>
        <p:spPr>
          <a:xfrm flipV="1">
            <a:off x="1863435" y="5389096"/>
            <a:ext cx="1489365" cy="360544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2800" y="4419600"/>
            <a:ext cx="167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10 l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340 rpm</a:t>
            </a:r>
          </a:p>
          <a:p>
            <a:endParaRPr lang="en-US" sz="2400" dirty="0" smtClean="0"/>
          </a:p>
          <a:p>
            <a:r>
              <a:rPr lang="en-US" sz="2400" dirty="0" smtClean="0"/>
              <a:t>420 rpm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870365" y="5839690"/>
            <a:ext cx="1524000" cy="325256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20774113">
            <a:off x="1817967" y="513579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const. tip speed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719735">
            <a:off x="1769172" y="599785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const. Fr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572000" y="5715000"/>
            <a:ext cx="1524000" cy="360544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719735">
            <a:off x="4629786" y="637885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const. Fr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572000" y="6172200"/>
            <a:ext cx="1524000" cy="325256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20774113">
            <a:off x="4437278" y="554626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const. tip speed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4419600"/>
            <a:ext cx="167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75 l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195 rpm</a:t>
            </a:r>
          </a:p>
          <a:p>
            <a:endParaRPr lang="en-US" sz="2400" dirty="0" smtClean="0"/>
          </a:p>
          <a:p>
            <a:r>
              <a:rPr lang="en-US" sz="2400" dirty="0" smtClean="0"/>
              <a:t>290 rpm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Scale (10 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676" y="1314450"/>
          <a:ext cx="8991599" cy="4876800"/>
        </p:xfrm>
        <a:graphic>
          <a:graphicData uri="http://schemas.openxmlformats.org/drawingml/2006/table">
            <a:tbl>
              <a:tblPr/>
              <a:tblGrid>
                <a:gridCol w="943730"/>
                <a:gridCol w="698270"/>
                <a:gridCol w="1423024"/>
                <a:gridCol w="1138806"/>
                <a:gridCol w="931458"/>
                <a:gridCol w="853944"/>
                <a:gridCol w="711835"/>
                <a:gridCol w="1138806"/>
                <a:gridCol w="1151726"/>
              </a:tblGrid>
              <a:tr h="1026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Batch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Impeller Speed (rpm)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Liquid Content (% of liquid amount to solid amount)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Liquid Addition Rate (g/min)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Liquid addition time (sec)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Wet Massing Time (sec)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</a:t>
                      </a:r>
                      <a:r>
                        <a:rPr lang="en-US" sz="1400" b="1" baseline="-250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Median Particle Size (µm)</a:t>
                      </a: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% of lumps (&gt; 1 mm)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96251-1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420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6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28.5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126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0.15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</a:rPr>
                        <a:t>-</a:t>
                      </a: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96251-2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420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28.5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105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0.15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280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</a:rPr>
                        <a:t>1.58</a:t>
                      </a: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6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96251-3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420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28.5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63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0.15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175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</a:rPr>
                        <a:t>0.20</a:t>
                      </a: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96251-4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420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28.5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84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0.15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220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</a:rPr>
                        <a:t>0.69</a:t>
                      </a: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96251-5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340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28.5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84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0.18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201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</a:rPr>
                        <a:t>0.20</a:t>
                      </a: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96251-6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340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249.6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0.18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207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</a:rPr>
                        <a:t>1.08</a:t>
                      </a: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96251-7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420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249.6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0.15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212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</a:rPr>
                        <a:t>0.90</a:t>
                      </a: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96251-8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420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28.5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60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0.15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286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</a:rPr>
                        <a:t>2.02</a:t>
                      </a: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96251-9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420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28.5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0.15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275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</a:rPr>
                        <a:t>3.91</a:t>
                      </a: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96251-10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420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28.5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0.15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277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</a:rPr>
                        <a:t>4.04</a:t>
                      </a: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96251-11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420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28.5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0.15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283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</a:rPr>
                        <a:t>2.00</a:t>
                      </a: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96251-12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420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28.5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105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0.15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297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</a:rPr>
                        <a:t>2.94</a:t>
                      </a: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96251-13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420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28.5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0.15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302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</a:rPr>
                        <a:t>2.32</a:t>
                      </a: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6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96251-14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420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28.5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0.15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289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3.02 </a:t>
                      </a:r>
                    </a:p>
                  </a:txBody>
                  <a:tcPr marL="5693" marR="5693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6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96251-15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420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28.5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105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0.15 </a:t>
                      </a:r>
                    </a:p>
                  </a:txBody>
                  <a:tcPr marL="47297" marR="47297" marT="56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293 </a:t>
                      </a:r>
                    </a:p>
                  </a:txBody>
                  <a:tcPr marL="47297" marR="47297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2.11 </a:t>
                      </a:r>
                    </a:p>
                  </a:txBody>
                  <a:tcPr marL="5693" marR="5693" marT="5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Lump formation is low due to the low drop penetration time and low dimensional spray flux. </a:t>
            </a:r>
          </a:p>
          <a:p>
            <a:r>
              <a:rPr lang="en-US" dirty="0" smtClean="0"/>
              <a:t>The granulation material is easy to process at low liquid contents ( &lt; 6%), not large clumps are formed, but the whole mixture become very sticky if the critical moisture content is exceeded.</a:t>
            </a:r>
          </a:p>
          <a:p>
            <a:r>
              <a:rPr lang="en-US" dirty="0" smtClean="0"/>
              <a:t>The formulation seem to be insensitive to most of the operating conditions with the given fill ratio, granulator geometry, and drying conditions and analysis methods.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Scale (75 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905000"/>
          <a:ext cx="8762999" cy="3124198"/>
        </p:xfrm>
        <a:graphic>
          <a:graphicData uri="http://schemas.openxmlformats.org/drawingml/2006/table">
            <a:tbl>
              <a:tblPr/>
              <a:tblGrid>
                <a:gridCol w="961407"/>
                <a:gridCol w="866843"/>
                <a:gridCol w="1497275"/>
                <a:gridCol w="1182058"/>
                <a:gridCol w="945648"/>
                <a:gridCol w="945648"/>
                <a:gridCol w="706256"/>
                <a:gridCol w="819665"/>
                <a:gridCol w="838199"/>
              </a:tblGrid>
              <a:tr h="9763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Batch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Times New Roman"/>
                        </a:rPr>
                        <a:t>Impeller Speed (rpm)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Times New Roman"/>
                        </a:rPr>
                        <a:t>Liquid Content (% of liquid amount to solid amount)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Times New Roman"/>
                        </a:rPr>
                        <a:t>Liquid Addition Rate (g/min)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Times New Roman"/>
                        </a:rPr>
                        <a:t>Liquid addition time (sec)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Times New Roman"/>
                        </a:rPr>
                        <a:t>Wet Massing Time (sec)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</a:t>
                      </a:r>
                      <a:r>
                        <a:rPr lang="en-US" sz="1600" b="1" baseline="-2500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Median Particle Size (µm)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% of lumps (&gt;1 mm)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96251-21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0.34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272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10.80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96251-22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0.34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13.52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96251-23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195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10.28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96251-24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0.34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422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33.51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5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96251-25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0.34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9.56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96251-27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195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301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17.8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 median particle sizes matches with the 10 l scale, the amount of lumps are much higher at 75 l due to the doubled dimensional spray flux.</a:t>
            </a:r>
          </a:p>
          <a:p>
            <a:r>
              <a:rPr lang="en-US" dirty="0" smtClean="0"/>
              <a:t>Further analysis of </a:t>
            </a:r>
            <a:r>
              <a:rPr lang="en-US" dirty="0" err="1" smtClean="0"/>
              <a:t>St</a:t>
            </a:r>
            <a:r>
              <a:rPr lang="en-US" baseline="-25000" dirty="0" err="1" smtClean="0"/>
              <a:t>def</a:t>
            </a:r>
            <a:r>
              <a:rPr lang="en-US" dirty="0" smtClean="0"/>
              <a:t> and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is needed to evaluate the effects of liquid amount and impeller speed  on the PSD.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B31A-5103-4A6A-BDE6-5BCED54EB9C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5828</TotalTime>
  <Words>818</Words>
  <Application>Microsoft Office PowerPoint</Application>
  <PresentationFormat>On-screen Show (4:3)</PresentationFormat>
  <Paragraphs>299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  Wet Granulation Scale-up Experiments </vt:lpstr>
      <vt:lpstr>Design of Scale-up Experiments</vt:lpstr>
      <vt:lpstr>Design of Scale-up Experiments</vt:lpstr>
      <vt:lpstr>Design of Scale-up Experiments</vt:lpstr>
      <vt:lpstr>Design of Scale-up Experiments</vt:lpstr>
      <vt:lpstr>Intermediate Scale (10 l)</vt:lpstr>
      <vt:lpstr>Summary</vt:lpstr>
      <vt:lpstr>Large Scale (75 l)</vt:lpstr>
      <vt:lpstr>Summary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Regime Map Approach to Wet Granulation Design for a Pharmaceutical Case Study  </dc:title>
  <dc:creator>Defne</dc:creator>
  <cp:lastModifiedBy>Defne</cp:lastModifiedBy>
  <cp:revision>187</cp:revision>
  <dcterms:created xsi:type="dcterms:W3CDTF">2009-07-30T12:19:41Z</dcterms:created>
  <dcterms:modified xsi:type="dcterms:W3CDTF">2010-10-29T14:52:50Z</dcterms:modified>
</cp:coreProperties>
</file>