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23"/>
  </p:notesMasterIdLst>
  <p:sldIdLst>
    <p:sldId id="256" r:id="rId2"/>
    <p:sldId id="269" r:id="rId3"/>
    <p:sldId id="270" r:id="rId4"/>
    <p:sldId id="259" r:id="rId5"/>
    <p:sldId id="275" r:id="rId6"/>
    <p:sldId id="278" r:id="rId7"/>
    <p:sldId id="286" r:id="rId8"/>
    <p:sldId id="287" r:id="rId9"/>
    <p:sldId id="288" r:id="rId10"/>
    <p:sldId id="289" r:id="rId11"/>
    <p:sldId id="290" r:id="rId12"/>
    <p:sldId id="291" r:id="rId13"/>
    <p:sldId id="292" r:id="rId14"/>
    <p:sldId id="293" r:id="rId15"/>
    <p:sldId id="295" r:id="rId16"/>
    <p:sldId id="296" r:id="rId17"/>
    <p:sldId id="294" r:id="rId18"/>
    <p:sldId id="299" r:id="rId19"/>
    <p:sldId id="298" r:id="rId20"/>
    <p:sldId id="300" r:id="rId21"/>
    <p:sldId id="30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p:scale>
          <a:sx n="100" d="100"/>
          <a:sy n="100" d="100"/>
        </p:scale>
        <p:origin x="-114"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efne\My%20Documents\Purdue\Purdue_Projects\Granulation\FDA_High_shear\Experiments\Characterization\Particle%20Size-Dry%20dispersion\Particlesiz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1"/>
          <c:order val="0"/>
          <c:tx>
            <c:v>Gabapentin-Wet</c:v>
          </c:tx>
          <c:spPr>
            <a:ln w="19050">
              <a:solidFill>
                <a:sysClr val="windowText" lastClr="000000"/>
              </a:solidFill>
            </a:ln>
          </c:spPr>
          <c:marker>
            <c:symbol val="none"/>
          </c:marker>
          <c:xVal>
            <c:numRef>
              <c:f>'Gabapentin-wet (2)'!$B$16:$B$115</c:f>
              <c:numCache>
                <c:formatCode>General</c:formatCode>
                <c:ptCount val="100"/>
                <c:pt idx="0">
                  <c:v>1.0741000000000001E-2</c:v>
                </c:pt>
                <c:pt idx="1">
                  <c:v>1.23325E-2</c:v>
                </c:pt>
                <c:pt idx="2">
                  <c:v>1.41595E-2</c:v>
                </c:pt>
                <c:pt idx="3">
                  <c:v>1.6257000000000001E-2</c:v>
                </c:pt>
                <c:pt idx="4">
                  <c:v>1.8665500000000002E-2</c:v>
                </c:pt>
                <c:pt idx="5">
                  <c:v>2.1430999999999999E-2</c:v>
                </c:pt>
                <c:pt idx="6">
                  <c:v>2.4605999999999999E-2</c:v>
                </c:pt>
                <c:pt idx="7">
                  <c:v>2.8251499999999999E-2</c:v>
                </c:pt>
                <c:pt idx="8">
                  <c:v>3.2437000000000001E-2</c:v>
                </c:pt>
                <c:pt idx="9">
                  <c:v>3.7242499999999998E-2</c:v>
                </c:pt>
                <c:pt idx="10">
                  <c:v>4.2759999999999999E-2</c:v>
                </c:pt>
                <c:pt idx="11">
                  <c:v>4.9095E-2</c:v>
                </c:pt>
                <c:pt idx="12">
                  <c:v>5.6368500000000002E-2</c:v>
                </c:pt>
                <c:pt idx="13">
                  <c:v>6.4719499999999999E-2</c:v>
                </c:pt>
                <c:pt idx="14">
                  <c:v>7.4307999999999999E-2</c:v>
                </c:pt>
                <c:pt idx="15">
                  <c:v>8.5317000000000004E-2</c:v>
                </c:pt>
                <c:pt idx="16">
                  <c:v>9.7957000000000002E-2</c:v>
                </c:pt>
                <c:pt idx="17">
                  <c:v>0.1124695</c:v>
                </c:pt>
                <c:pt idx="18">
                  <c:v>0.129132</c:v>
                </c:pt>
                <c:pt idx="19">
                  <c:v>0.14826349999999999</c:v>
                </c:pt>
                <c:pt idx="20">
                  <c:v>0.17022949999999998</c:v>
                </c:pt>
                <c:pt idx="21">
                  <c:v>0.19545000000000001</c:v>
                </c:pt>
                <c:pt idx="22">
                  <c:v>0.22440650000000001</c:v>
                </c:pt>
                <c:pt idx="23">
                  <c:v>0.25765300000000002</c:v>
                </c:pt>
                <c:pt idx="24">
                  <c:v>0.29582549999999996</c:v>
                </c:pt>
                <c:pt idx="25">
                  <c:v>0.33965299999999998</c:v>
                </c:pt>
                <c:pt idx="26">
                  <c:v>0.38997349999999997</c:v>
                </c:pt>
                <c:pt idx="27">
                  <c:v>0.44774950000000002</c:v>
                </c:pt>
                <c:pt idx="28">
                  <c:v>0.51408549999999997</c:v>
                </c:pt>
                <c:pt idx="29">
                  <c:v>0.59024900000000002</c:v>
                </c:pt>
                <c:pt idx="30">
                  <c:v>0.67769649999999992</c:v>
                </c:pt>
                <c:pt idx="31">
                  <c:v>0.77810000000000001</c:v>
                </c:pt>
                <c:pt idx="32">
                  <c:v>0.89337849999999996</c:v>
                </c:pt>
                <c:pt idx="33">
                  <c:v>1.0257355000000001</c:v>
                </c:pt>
                <c:pt idx="34">
                  <c:v>1.1777015</c:v>
                </c:pt>
                <c:pt idx="35">
                  <c:v>1.3521825000000001</c:v>
                </c:pt>
                <c:pt idx="36">
                  <c:v>1.5525134999999999</c:v>
                </c:pt>
                <c:pt idx="37">
                  <c:v>1.782524</c:v>
                </c:pt>
                <c:pt idx="38">
                  <c:v>2.0466115</c:v>
                </c:pt>
                <c:pt idx="39">
                  <c:v>2.3498239999999999</c:v>
                </c:pt>
                <c:pt idx="40">
                  <c:v>2.6979584999999999</c:v>
                </c:pt>
                <c:pt idx="41">
                  <c:v>3.0976710000000001</c:v>
                </c:pt>
                <c:pt idx="42">
                  <c:v>3.5566024999999999</c:v>
                </c:pt>
                <c:pt idx="43">
                  <c:v>4.083526</c:v>
                </c:pt>
                <c:pt idx="44">
                  <c:v>4.6885150000000007</c:v>
                </c:pt>
                <c:pt idx="45">
                  <c:v>5.3831354999999999</c:v>
                </c:pt>
                <c:pt idx="46">
                  <c:v>6.1806665000000001</c:v>
                </c:pt>
                <c:pt idx="47">
                  <c:v>7.096355</c:v>
                </c:pt>
                <c:pt idx="48">
                  <c:v>8.1477059999999994</c:v>
                </c:pt>
                <c:pt idx="49">
                  <c:v>9.3548179999999999</c:v>
                </c:pt>
                <c:pt idx="50">
                  <c:v>10.740767999999999</c:v>
                </c:pt>
                <c:pt idx="51">
                  <c:v>12.3320515</c:v>
                </c:pt>
                <c:pt idx="52">
                  <c:v>14.1590895</c:v>
                </c:pt>
                <c:pt idx="53">
                  <c:v>16.256810000000002</c:v>
                </c:pt>
                <c:pt idx="54">
                  <c:v>18.665315499999998</c:v>
                </c:pt>
                <c:pt idx="55">
                  <c:v>21.43065</c:v>
                </c:pt>
                <c:pt idx="56">
                  <c:v>24.6056785</c:v>
                </c:pt>
                <c:pt idx="57">
                  <c:v>28.251098499999998</c:v>
                </c:pt>
                <c:pt idx="58">
                  <c:v>32.436600999999996</c:v>
                </c:pt>
                <c:pt idx="59">
                  <c:v>37.242200999999994</c:v>
                </c:pt>
                <c:pt idx="60">
                  <c:v>42.759767999999994</c:v>
                </c:pt>
                <c:pt idx="61">
                  <c:v>49.094782500000001</c:v>
                </c:pt>
                <c:pt idx="62">
                  <c:v>56.3683525</c:v>
                </c:pt>
                <c:pt idx="63">
                  <c:v>64.719527999999997</c:v>
                </c:pt>
                <c:pt idx="64">
                  <c:v>74.307960000000008</c:v>
                </c:pt>
                <c:pt idx="65">
                  <c:v>85.316953499999997</c:v>
                </c:pt>
                <c:pt idx="66">
                  <c:v>97.9569695</c:v>
                </c:pt>
                <c:pt idx="67">
                  <c:v>112.469649</c:v>
                </c:pt>
                <c:pt idx="68">
                  <c:v>129.13243449999999</c:v>
                </c:pt>
                <c:pt idx="69">
                  <c:v>148.26387249999999</c:v>
                </c:pt>
                <c:pt idx="70">
                  <c:v>170.2297025</c:v>
                </c:pt>
                <c:pt idx="71">
                  <c:v>195.4498495</c:v>
                </c:pt>
                <c:pt idx="72">
                  <c:v>224.4064525</c:v>
                </c:pt>
                <c:pt idx="73">
                  <c:v>257.65308099999999</c:v>
                </c:pt>
                <c:pt idx="74">
                  <c:v>295.82531799999998</c:v>
                </c:pt>
                <c:pt idx="75">
                  <c:v>339.65291049999996</c:v>
                </c:pt>
                <c:pt idx="76">
                  <c:v>389.97371900000002</c:v>
                </c:pt>
                <c:pt idx="77">
                  <c:v>447.74973750000004</c:v>
                </c:pt>
                <c:pt idx="78">
                  <c:v>514.08548300000007</c:v>
                </c:pt>
                <c:pt idx="79">
                  <c:v>590.24910900000009</c:v>
                </c:pt>
                <c:pt idx="80">
                  <c:v>677.69665200000009</c:v>
                </c:pt>
                <c:pt idx="81">
                  <c:v>778.09986550000008</c:v>
                </c:pt>
                <c:pt idx="82">
                  <c:v>893.37817849999999</c:v>
                </c:pt>
                <c:pt idx="83">
                  <c:v>1025.7353909999999</c:v>
                </c:pt>
                <c:pt idx="84">
                  <c:v>1177.701804</c:v>
                </c:pt>
                <c:pt idx="85">
                  <c:v>1352.1825914999999</c:v>
                </c:pt>
                <c:pt idx="86">
                  <c:v>1552.5133390000001</c:v>
                </c:pt>
                <c:pt idx="87">
                  <c:v>1782.5238125000001</c:v>
                </c:pt>
                <c:pt idx="88">
                  <c:v>2046.611171</c:v>
                </c:pt>
                <c:pt idx="89">
                  <c:v>2349.824028</c:v>
                </c:pt>
                <c:pt idx="90">
                  <c:v>2697.9589674999997</c:v>
                </c:pt>
                <c:pt idx="91">
                  <c:v>3097.6713589999999</c:v>
                </c:pt>
                <c:pt idx="92">
                  <c:v>3556.6025890000001</c:v>
                </c:pt>
                <c:pt idx="93">
                  <c:v>4083.5261424999999</c:v>
                </c:pt>
                <c:pt idx="94">
                  <c:v>4688.5153289999998</c:v>
                </c:pt>
                <c:pt idx="95">
                  <c:v>5383.1358545000003</c:v>
                </c:pt>
                <c:pt idx="96">
                  <c:v>6180.6669265</c:v>
                </c:pt>
                <c:pt idx="97">
                  <c:v>7096.3551150000003</c:v>
                </c:pt>
                <c:pt idx="98">
                  <c:v>8147.7058249999991</c:v>
                </c:pt>
                <c:pt idx="99">
                  <c:v>9354.8179500000006</c:v>
                </c:pt>
              </c:numCache>
            </c:numRef>
          </c:xVal>
          <c:yVal>
            <c:numRef>
              <c:f>'Gabapentin-wet (2)'!$F$16:$F$115</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9.7240894769986971E-2</c:v>
                </c:pt>
                <c:pt idx="43">
                  <c:v>0.43774980046812995</c:v>
                </c:pt>
                <c:pt idx="44">
                  <c:v>1.0499695900300174</c:v>
                </c:pt>
                <c:pt idx="45">
                  <c:v>1.6307805789460403</c:v>
                </c:pt>
                <c:pt idx="46">
                  <c:v>2.0772137346569708</c:v>
                </c:pt>
                <c:pt idx="47">
                  <c:v>2.462942443330582</c:v>
                </c:pt>
                <c:pt idx="48">
                  <c:v>2.8227746299948802</c:v>
                </c:pt>
                <c:pt idx="49">
                  <c:v>3.1548601447122522</c:v>
                </c:pt>
                <c:pt idx="50">
                  <c:v>3.4813098642234253</c:v>
                </c:pt>
                <c:pt idx="51">
                  <c:v>3.8032328796290242</c:v>
                </c:pt>
                <c:pt idx="52">
                  <c:v>4.1466703360745782</c:v>
                </c:pt>
                <c:pt idx="53">
                  <c:v>4.522030468177034</c:v>
                </c:pt>
                <c:pt idx="54">
                  <c:v>4.9646659979383045</c:v>
                </c:pt>
                <c:pt idx="55">
                  <c:v>5.5018754133799899</c:v>
                </c:pt>
                <c:pt idx="56">
                  <c:v>6.1905067132369416</c:v>
                </c:pt>
                <c:pt idx="57">
                  <c:v>7.0830467362789316</c:v>
                </c:pt>
                <c:pt idx="58">
                  <c:v>8.2633521468721032</c:v>
                </c:pt>
                <c:pt idx="59">
                  <c:v>9.7998960068920109</c:v>
                </c:pt>
                <c:pt idx="60">
                  <c:v>11.771028175617078</c:v>
                </c:pt>
                <c:pt idx="61">
                  <c:v>14.228324586190819</c:v>
                </c:pt>
                <c:pt idx="62">
                  <c:v>17.183101581721044</c:v>
                </c:pt>
                <c:pt idx="63">
                  <c:v>20.620800197338127</c:v>
                </c:pt>
                <c:pt idx="64">
                  <c:v>24.423315847266657</c:v>
                </c:pt>
                <c:pt idx="65">
                  <c:v>28.492954547228877</c:v>
                </c:pt>
                <c:pt idx="66">
                  <c:v>32.583560895616195</c:v>
                </c:pt>
                <c:pt idx="67">
                  <c:v>36.556966321224245</c:v>
                </c:pt>
                <c:pt idx="68">
                  <c:v>40.1106588843273</c:v>
                </c:pt>
                <c:pt idx="69">
                  <c:v>43.108955195980649</c:v>
                </c:pt>
                <c:pt idx="70">
                  <c:v>45.256473649094964</c:v>
                </c:pt>
                <c:pt idx="71">
                  <c:v>46.407437212347808</c:v>
                </c:pt>
                <c:pt idx="72">
                  <c:v>46.357027018523802</c:v>
                </c:pt>
                <c:pt idx="73">
                  <c:v>45.009745002621528</c:v>
                </c:pt>
                <c:pt idx="74">
                  <c:v>42.396229896568613</c:v>
                </c:pt>
                <c:pt idx="75">
                  <c:v>38.554675808179027</c:v>
                </c:pt>
                <c:pt idx="76">
                  <c:v>33.734022157200982</c:v>
                </c:pt>
                <c:pt idx="77">
                  <c:v>28.114236562365971</c:v>
                </c:pt>
                <c:pt idx="78">
                  <c:v>22.085693466932401</c:v>
                </c:pt>
                <c:pt idx="79">
                  <c:v>15.967193831648641</c:v>
                </c:pt>
                <c:pt idx="80">
                  <c:v>10.149305165211153</c:v>
                </c:pt>
                <c:pt idx="81">
                  <c:v>4.4703909481388022</c:v>
                </c:pt>
                <c:pt idx="82">
                  <c:v>1.8743522510991182</c:v>
                </c:pt>
                <c:pt idx="83">
                  <c:v>1.2170740952796943</c:v>
                </c:pt>
                <c:pt idx="84">
                  <c:v>0.76502903022106572</c:v>
                </c:pt>
                <c:pt idx="85">
                  <c:v>0.47070524867476932</c:v>
                </c:pt>
                <c:pt idx="86">
                  <c:v>0.26255755536397429</c:v>
                </c:pt>
                <c:pt idx="87">
                  <c:v>0.13604033343045852</c:v>
                </c:pt>
                <c:pt idx="88">
                  <c:v>2.6166242533956739E-2</c:v>
                </c:pt>
                <c:pt idx="89">
                  <c:v>0</c:v>
                </c:pt>
                <c:pt idx="90">
                  <c:v>0</c:v>
                </c:pt>
                <c:pt idx="91">
                  <c:v>0</c:v>
                </c:pt>
                <c:pt idx="92">
                  <c:v>0</c:v>
                </c:pt>
                <c:pt idx="93">
                  <c:v>0</c:v>
                </c:pt>
                <c:pt idx="94">
                  <c:v>0</c:v>
                </c:pt>
                <c:pt idx="95">
                  <c:v>0</c:v>
                </c:pt>
                <c:pt idx="96">
                  <c:v>0</c:v>
                </c:pt>
                <c:pt idx="97">
                  <c:v>0</c:v>
                </c:pt>
                <c:pt idx="98">
                  <c:v>0</c:v>
                </c:pt>
                <c:pt idx="99">
                  <c:v>0</c:v>
                </c:pt>
              </c:numCache>
            </c:numRef>
          </c:yVal>
        </c:ser>
        <c:ser>
          <c:idx val="2"/>
          <c:order val="1"/>
          <c:spPr>
            <a:ln w="19050">
              <a:solidFill>
                <a:sysClr val="windowText" lastClr="000000"/>
              </a:solidFill>
              <a:prstDash val="dash"/>
            </a:ln>
          </c:spPr>
          <c:marker>
            <c:symbol val="none"/>
          </c:marker>
          <c:xVal>
            <c:numRef>
              <c:f>'Gabapentin-wet (2)'!$B$16:$B$115</c:f>
              <c:numCache>
                <c:formatCode>General</c:formatCode>
                <c:ptCount val="100"/>
                <c:pt idx="0">
                  <c:v>1.0741000000000001E-2</c:v>
                </c:pt>
                <c:pt idx="1">
                  <c:v>1.23325E-2</c:v>
                </c:pt>
                <c:pt idx="2">
                  <c:v>1.41595E-2</c:v>
                </c:pt>
                <c:pt idx="3">
                  <c:v>1.6257000000000001E-2</c:v>
                </c:pt>
                <c:pt idx="4">
                  <c:v>1.8665500000000002E-2</c:v>
                </c:pt>
                <c:pt idx="5">
                  <c:v>2.1430999999999999E-2</c:v>
                </c:pt>
                <c:pt idx="6">
                  <c:v>2.4605999999999999E-2</c:v>
                </c:pt>
                <c:pt idx="7">
                  <c:v>2.8251499999999999E-2</c:v>
                </c:pt>
                <c:pt idx="8">
                  <c:v>3.2437000000000001E-2</c:v>
                </c:pt>
                <c:pt idx="9">
                  <c:v>3.7242499999999998E-2</c:v>
                </c:pt>
                <c:pt idx="10">
                  <c:v>4.2759999999999999E-2</c:v>
                </c:pt>
                <c:pt idx="11">
                  <c:v>4.9095E-2</c:v>
                </c:pt>
                <c:pt idx="12">
                  <c:v>5.6368500000000002E-2</c:v>
                </c:pt>
                <c:pt idx="13">
                  <c:v>6.4719499999999999E-2</c:v>
                </c:pt>
                <c:pt idx="14">
                  <c:v>7.4307999999999999E-2</c:v>
                </c:pt>
                <c:pt idx="15">
                  <c:v>8.5317000000000004E-2</c:v>
                </c:pt>
                <c:pt idx="16">
                  <c:v>9.7957000000000002E-2</c:v>
                </c:pt>
                <c:pt idx="17">
                  <c:v>0.1124695</c:v>
                </c:pt>
                <c:pt idx="18">
                  <c:v>0.129132</c:v>
                </c:pt>
                <c:pt idx="19">
                  <c:v>0.14826349999999999</c:v>
                </c:pt>
                <c:pt idx="20">
                  <c:v>0.17022949999999998</c:v>
                </c:pt>
                <c:pt idx="21">
                  <c:v>0.19545000000000001</c:v>
                </c:pt>
                <c:pt idx="22">
                  <c:v>0.22440650000000001</c:v>
                </c:pt>
                <c:pt idx="23">
                  <c:v>0.25765300000000002</c:v>
                </c:pt>
                <c:pt idx="24">
                  <c:v>0.29582549999999996</c:v>
                </c:pt>
                <c:pt idx="25">
                  <c:v>0.33965299999999998</c:v>
                </c:pt>
                <c:pt idx="26">
                  <c:v>0.38997349999999997</c:v>
                </c:pt>
                <c:pt idx="27">
                  <c:v>0.44774950000000002</c:v>
                </c:pt>
                <c:pt idx="28">
                  <c:v>0.51408549999999997</c:v>
                </c:pt>
                <c:pt idx="29">
                  <c:v>0.59024900000000002</c:v>
                </c:pt>
                <c:pt idx="30">
                  <c:v>0.67769649999999992</c:v>
                </c:pt>
                <c:pt idx="31">
                  <c:v>0.77810000000000001</c:v>
                </c:pt>
                <c:pt idx="32">
                  <c:v>0.89337849999999996</c:v>
                </c:pt>
                <c:pt idx="33">
                  <c:v>1.0257355000000001</c:v>
                </c:pt>
                <c:pt idx="34">
                  <c:v>1.1777015</c:v>
                </c:pt>
                <c:pt idx="35">
                  <c:v>1.3521825000000001</c:v>
                </c:pt>
                <c:pt idx="36">
                  <c:v>1.5525134999999999</c:v>
                </c:pt>
                <c:pt idx="37">
                  <c:v>1.782524</c:v>
                </c:pt>
                <c:pt idx="38">
                  <c:v>2.0466115</c:v>
                </c:pt>
                <c:pt idx="39">
                  <c:v>2.3498239999999999</c:v>
                </c:pt>
                <c:pt idx="40">
                  <c:v>2.6979584999999999</c:v>
                </c:pt>
                <c:pt idx="41">
                  <c:v>3.0976710000000001</c:v>
                </c:pt>
                <c:pt idx="42">
                  <c:v>3.5566024999999999</c:v>
                </c:pt>
                <c:pt idx="43">
                  <c:v>4.083526</c:v>
                </c:pt>
                <c:pt idx="44">
                  <c:v>4.6885150000000007</c:v>
                </c:pt>
                <c:pt idx="45">
                  <c:v>5.3831354999999999</c:v>
                </c:pt>
                <c:pt idx="46">
                  <c:v>6.1806665000000001</c:v>
                </c:pt>
                <c:pt idx="47">
                  <c:v>7.096355</c:v>
                </c:pt>
                <c:pt idx="48">
                  <c:v>8.1477059999999994</c:v>
                </c:pt>
                <c:pt idx="49">
                  <c:v>9.3548179999999999</c:v>
                </c:pt>
                <c:pt idx="50">
                  <c:v>10.740767999999999</c:v>
                </c:pt>
                <c:pt idx="51">
                  <c:v>12.3320515</c:v>
                </c:pt>
                <c:pt idx="52">
                  <c:v>14.1590895</c:v>
                </c:pt>
                <c:pt idx="53">
                  <c:v>16.256810000000002</c:v>
                </c:pt>
                <c:pt idx="54">
                  <c:v>18.665315499999998</c:v>
                </c:pt>
                <c:pt idx="55">
                  <c:v>21.43065</c:v>
                </c:pt>
                <c:pt idx="56">
                  <c:v>24.6056785</c:v>
                </c:pt>
                <c:pt idx="57">
                  <c:v>28.251098499999998</c:v>
                </c:pt>
                <c:pt idx="58">
                  <c:v>32.436600999999996</c:v>
                </c:pt>
                <c:pt idx="59">
                  <c:v>37.242200999999994</c:v>
                </c:pt>
                <c:pt idx="60">
                  <c:v>42.759767999999994</c:v>
                </c:pt>
                <c:pt idx="61">
                  <c:v>49.094782500000001</c:v>
                </c:pt>
                <c:pt idx="62">
                  <c:v>56.3683525</c:v>
                </c:pt>
                <c:pt idx="63">
                  <c:v>64.719527999999997</c:v>
                </c:pt>
                <c:pt idx="64">
                  <c:v>74.307960000000008</c:v>
                </c:pt>
                <c:pt idx="65">
                  <c:v>85.316953499999997</c:v>
                </c:pt>
                <c:pt idx="66">
                  <c:v>97.9569695</c:v>
                </c:pt>
                <c:pt idx="67">
                  <c:v>112.469649</c:v>
                </c:pt>
                <c:pt idx="68">
                  <c:v>129.13243449999999</c:v>
                </c:pt>
                <c:pt idx="69">
                  <c:v>148.26387249999999</c:v>
                </c:pt>
                <c:pt idx="70">
                  <c:v>170.2297025</c:v>
                </c:pt>
                <c:pt idx="71">
                  <c:v>195.4498495</c:v>
                </c:pt>
                <c:pt idx="72">
                  <c:v>224.4064525</c:v>
                </c:pt>
                <c:pt idx="73">
                  <c:v>257.65308099999999</c:v>
                </c:pt>
                <c:pt idx="74">
                  <c:v>295.82531799999998</c:v>
                </c:pt>
                <c:pt idx="75">
                  <c:v>339.65291049999996</c:v>
                </c:pt>
                <c:pt idx="76">
                  <c:v>389.97371900000002</c:v>
                </c:pt>
                <c:pt idx="77">
                  <c:v>447.74973750000004</c:v>
                </c:pt>
                <c:pt idx="78">
                  <c:v>514.08548300000007</c:v>
                </c:pt>
                <c:pt idx="79">
                  <c:v>590.24910900000009</c:v>
                </c:pt>
                <c:pt idx="80">
                  <c:v>677.69665200000009</c:v>
                </c:pt>
                <c:pt idx="81">
                  <c:v>778.09986550000008</c:v>
                </c:pt>
                <c:pt idx="82">
                  <c:v>893.37817849999999</c:v>
                </c:pt>
                <c:pt idx="83">
                  <c:v>1025.7353909999999</c:v>
                </c:pt>
                <c:pt idx="84">
                  <c:v>1177.701804</c:v>
                </c:pt>
                <c:pt idx="85">
                  <c:v>1352.1825914999999</c:v>
                </c:pt>
                <c:pt idx="86">
                  <c:v>1552.5133390000001</c:v>
                </c:pt>
                <c:pt idx="87">
                  <c:v>1782.5238125000001</c:v>
                </c:pt>
                <c:pt idx="88">
                  <c:v>2046.611171</c:v>
                </c:pt>
                <c:pt idx="89">
                  <c:v>2349.824028</c:v>
                </c:pt>
                <c:pt idx="90">
                  <c:v>2697.9589674999997</c:v>
                </c:pt>
                <c:pt idx="91">
                  <c:v>3097.6713589999999</c:v>
                </c:pt>
                <c:pt idx="92">
                  <c:v>3556.6025890000001</c:v>
                </c:pt>
                <c:pt idx="93">
                  <c:v>4083.5261424999999</c:v>
                </c:pt>
                <c:pt idx="94">
                  <c:v>4688.5153289999998</c:v>
                </c:pt>
                <c:pt idx="95">
                  <c:v>5383.1358545000003</c:v>
                </c:pt>
                <c:pt idx="96">
                  <c:v>6180.6669265</c:v>
                </c:pt>
                <c:pt idx="97">
                  <c:v>7096.3551150000003</c:v>
                </c:pt>
                <c:pt idx="98">
                  <c:v>8147.7058249999991</c:v>
                </c:pt>
                <c:pt idx="99">
                  <c:v>9354.8179500000006</c:v>
                </c:pt>
              </c:numCache>
            </c:numRef>
          </c:xVal>
          <c:yVal>
            <c:numRef>
              <c:f>'Gabapentin-wet (2)'!$J$16:$J$115</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7.7498004681300003E-3</c:v>
                </c:pt>
                <c:pt idx="52">
                  <c:v>4.9969590030020002E-2</c:v>
                </c:pt>
                <c:pt idx="53">
                  <c:v>0.63078057894604</c:v>
                </c:pt>
                <c:pt idx="54">
                  <c:v>1.0772137346569699</c:v>
                </c:pt>
                <c:pt idx="55">
                  <c:v>1.46294244333058</c:v>
                </c:pt>
                <c:pt idx="56">
                  <c:v>1.8227746299948799</c:v>
                </c:pt>
                <c:pt idx="57">
                  <c:v>2.15486014471225</c:v>
                </c:pt>
                <c:pt idx="58">
                  <c:v>2.5</c:v>
                </c:pt>
                <c:pt idx="59">
                  <c:v>3</c:v>
                </c:pt>
                <c:pt idx="60">
                  <c:v>3.3667033607458001</c:v>
                </c:pt>
                <c:pt idx="61">
                  <c:v>4.0220304681770296</c:v>
                </c:pt>
                <c:pt idx="62">
                  <c:v>4.5466599793829996</c:v>
                </c:pt>
                <c:pt idx="63">
                  <c:v>5.5018754133799899</c:v>
                </c:pt>
                <c:pt idx="64">
                  <c:v>6.1905067132369416</c:v>
                </c:pt>
                <c:pt idx="65">
                  <c:v>7.0830467362789316</c:v>
                </c:pt>
                <c:pt idx="66">
                  <c:v>8.2633521468721032</c:v>
                </c:pt>
                <c:pt idx="67">
                  <c:v>9.7998960068920109</c:v>
                </c:pt>
                <c:pt idx="68">
                  <c:v>11.771028175617078</c:v>
                </c:pt>
                <c:pt idx="69">
                  <c:v>14.228324586190819</c:v>
                </c:pt>
                <c:pt idx="70">
                  <c:v>17.183101581721044</c:v>
                </c:pt>
                <c:pt idx="71">
                  <c:v>20.620800197338127</c:v>
                </c:pt>
                <c:pt idx="72">
                  <c:v>24.423315847266657</c:v>
                </c:pt>
                <c:pt idx="73">
                  <c:v>28.492954547228877</c:v>
                </c:pt>
                <c:pt idx="74">
                  <c:v>32.583560895616195</c:v>
                </c:pt>
                <c:pt idx="75">
                  <c:v>36.556966321224245</c:v>
                </c:pt>
                <c:pt idx="76">
                  <c:v>40.1106588843273</c:v>
                </c:pt>
                <c:pt idx="77">
                  <c:v>43.108955195980649</c:v>
                </c:pt>
                <c:pt idx="78">
                  <c:v>47</c:v>
                </c:pt>
                <c:pt idx="79">
                  <c:v>48</c:v>
                </c:pt>
                <c:pt idx="80">
                  <c:v>48.2</c:v>
                </c:pt>
                <c:pt idx="81">
                  <c:v>47</c:v>
                </c:pt>
                <c:pt idx="82">
                  <c:v>42.396229896568613</c:v>
                </c:pt>
                <c:pt idx="83">
                  <c:v>38.554675808179027</c:v>
                </c:pt>
                <c:pt idx="84">
                  <c:v>33.734022157200982</c:v>
                </c:pt>
                <c:pt idx="85">
                  <c:v>28.114236562365971</c:v>
                </c:pt>
                <c:pt idx="86">
                  <c:v>22.085693466932401</c:v>
                </c:pt>
                <c:pt idx="87">
                  <c:v>15.967193831648641</c:v>
                </c:pt>
                <c:pt idx="88">
                  <c:v>10.149305165211153</c:v>
                </c:pt>
                <c:pt idx="89">
                  <c:v>4.4703909481388022</c:v>
                </c:pt>
                <c:pt idx="90">
                  <c:v>1.8743522510991182</c:v>
                </c:pt>
                <c:pt idx="91">
                  <c:v>1.2170740952796943</c:v>
                </c:pt>
                <c:pt idx="92">
                  <c:v>0.76502903022106572</c:v>
                </c:pt>
                <c:pt idx="93">
                  <c:v>0.47070524867476932</c:v>
                </c:pt>
                <c:pt idx="94">
                  <c:v>0.26255755536397429</c:v>
                </c:pt>
                <c:pt idx="95">
                  <c:v>0.13604033343045852</c:v>
                </c:pt>
                <c:pt idx="96">
                  <c:v>2.6166242533956739E-2</c:v>
                </c:pt>
                <c:pt idx="97">
                  <c:v>0</c:v>
                </c:pt>
                <c:pt idx="98">
                  <c:v>0</c:v>
                </c:pt>
                <c:pt idx="99">
                  <c:v>0</c:v>
                </c:pt>
              </c:numCache>
            </c:numRef>
          </c:yVal>
        </c:ser>
        <c:ser>
          <c:idx val="0"/>
          <c:order val="2"/>
          <c:spPr>
            <a:ln w="19050">
              <a:solidFill>
                <a:sysClr val="windowText" lastClr="000000"/>
              </a:solidFill>
              <a:prstDash val="sysDash"/>
            </a:ln>
          </c:spPr>
          <c:marker>
            <c:symbol val="none"/>
          </c:marker>
          <c:xVal>
            <c:numRef>
              <c:f>'Gabapentin-wet (2)'!$B$16:$B$115</c:f>
              <c:numCache>
                <c:formatCode>General</c:formatCode>
                <c:ptCount val="100"/>
                <c:pt idx="0">
                  <c:v>1.0741000000000001E-2</c:v>
                </c:pt>
                <c:pt idx="1">
                  <c:v>1.23325E-2</c:v>
                </c:pt>
                <c:pt idx="2">
                  <c:v>1.41595E-2</c:v>
                </c:pt>
                <c:pt idx="3">
                  <c:v>1.6257000000000001E-2</c:v>
                </c:pt>
                <c:pt idx="4">
                  <c:v>1.8665500000000002E-2</c:v>
                </c:pt>
                <c:pt idx="5">
                  <c:v>2.1430999999999999E-2</c:v>
                </c:pt>
                <c:pt idx="6">
                  <c:v>2.4605999999999999E-2</c:v>
                </c:pt>
                <c:pt idx="7">
                  <c:v>2.8251499999999999E-2</c:v>
                </c:pt>
                <c:pt idx="8">
                  <c:v>3.2437000000000001E-2</c:v>
                </c:pt>
                <c:pt idx="9">
                  <c:v>3.7242499999999998E-2</c:v>
                </c:pt>
                <c:pt idx="10">
                  <c:v>4.2759999999999999E-2</c:v>
                </c:pt>
                <c:pt idx="11">
                  <c:v>4.9095E-2</c:v>
                </c:pt>
                <c:pt idx="12">
                  <c:v>5.6368500000000002E-2</c:v>
                </c:pt>
                <c:pt idx="13">
                  <c:v>6.4719499999999999E-2</c:v>
                </c:pt>
                <c:pt idx="14">
                  <c:v>7.4307999999999999E-2</c:v>
                </c:pt>
                <c:pt idx="15">
                  <c:v>8.5317000000000004E-2</c:v>
                </c:pt>
                <c:pt idx="16">
                  <c:v>9.7957000000000002E-2</c:v>
                </c:pt>
                <c:pt idx="17">
                  <c:v>0.1124695</c:v>
                </c:pt>
                <c:pt idx="18">
                  <c:v>0.129132</c:v>
                </c:pt>
                <c:pt idx="19">
                  <c:v>0.14826349999999999</c:v>
                </c:pt>
                <c:pt idx="20">
                  <c:v>0.17022949999999998</c:v>
                </c:pt>
                <c:pt idx="21">
                  <c:v>0.19545000000000001</c:v>
                </c:pt>
                <c:pt idx="22">
                  <c:v>0.22440650000000001</c:v>
                </c:pt>
                <c:pt idx="23">
                  <c:v>0.25765300000000002</c:v>
                </c:pt>
                <c:pt idx="24">
                  <c:v>0.29582549999999996</c:v>
                </c:pt>
                <c:pt idx="25">
                  <c:v>0.33965299999999998</c:v>
                </c:pt>
                <c:pt idx="26">
                  <c:v>0.38997349999999997</c:v>
                </c:pt>
                <c:pt idx="27">
                  <c:v>0.44774950000000002</c:v>
                </c:pt>
                <c:pt idx="28">
                  <c:v>0.51408549999999997</c:v>
                </c:pt>
                <c:pt idx="29">
                  <c:v>0.59024900000000002</c:v>
                </c:pt>
                <c:pt idx="30">
                  <c:v>0.67769649999999992</c:v>
                </c:pt>
                <c:pt idx="31">
                  <c:v>0.77810000000000001</c:v>
                </c:pt>
                <c:pt idx="32">
                  <c:v>0.89337849999999996</c:v>
                </c:pt>
                <c:pt idx="33">
                  <c:v>1.0257355000000001</c:v>
                </c:pt>
                <c:pt idx="34">
                  <c:v>1.1777015</c:v>
                </c:pt>
                <c:pt idx="35">
                  <c:v>1.3521825000000001</c:v>
                </c:pt>
                <c:pt idx="36">
                  <c:v>1.5525134999999999</c:v>
                </c:pt>
                <c:pt idx="37">
                  <c:v>1.782524</c:v>
                </c:pt>
                <c:pt idx="38">
                  <c:v>2.0466115</c:v>
                </c:pt>
                <c:pt idx="39">
                  <c:v>2.3498239999999999</c:v>
                </c:pt>
                <c:pt idx="40">
                  <c:v>2.6979584999999999</c:v>
                </c:pt>
                <c:pt idx="41">
                  <c:v>3.0976710000000001</c:v>
                </c:pt>
                <c:pt idx="42">
                  <c:v>3.5566024999999999</c:v>
                </c:pt>
                <c:pt idx="43">
                  <c:v>4.083526</c:v>
                </c:pt>
                <c:pt idx="44">
                  <c:v>4.6885150000000007</c:v>
                </c:pt>
                <c:pt idx="45">
                  <c:v>5.3831354999999999</c:v>
                </c:pt>
                <c:pt idx="46">
                  <c:v>6.1806665000000001</c:v>
                </c:pt>
                <c:pt idx="47">
                  <c:v>7.096355</c:v>
                </c:pt>
                <c:pt idx="48">
                  <c:v>8.1477059999999994</c:v>
                </c:pt>
                <c:pt idx="49">
                  <c:v>9.3548179999999999</c:v>
                </c:pt>
                <c:pt idx="50">
                  <c:v>10.740767999999999</c:v>
                </c:pt>
                <c:pt idx="51">
                  <c:v>12.3320515</c:v>
                </c:pt>
                <c:pt idx="52">
                  <c:v>14.1590895</c:v>
                </c:pt>
                <c:pt idx="53">
                  <c:v>16.256810000000002</c:v>
                </c:pt>
                <c:pt idx="54">
                  <c:v>18.665315499999998</c:v>
                </c:pt>
                <c:pt idx="55">
                  <c:v>21.43065</c:v>
                </c:pt>
                <c:pt idx="56">
                  <c:v>24.6056785</c:v>
                </c:pt>
                <c:pt idx="57">
                  <c:v>28.251098499999998</c:v>
                </c:pt>
                <c:pt idx="58">
                  <c:v>32.436600999999996</c:v>
                </c:pt>
                <c:pt idx="59">
                  <c:v>37.242200999999994</c:v>
                </c:pt>
                <c:pt idx="60">
                  <c:v>42.759767999999994</c:v>
                </c:pt>
                <c:pt idx="61">
                  <c:v>49.094782500000001</c:v>
                </c:pt>
                <c:pt idx="62">
                  <c:v>56.3683525</c:v>
                </c:pt>
                <c:pt idx="63">
                  <c:v>64.719527999999997</c:v>
                </c:pt>
                <c:pt idx="64">
                  <c:v>74.307960000000008</c:v>
                </c:pt>
                <c:pt idx="65">
                  <c:v>85.316953499999997</c:v>
                </c:pt>
                <c:pt idx="66">
                  <c:v>97.9569695</c:v>
                </c:pt>
                <c:pt idx="67">
                  <c:v>112.469649</c:v>
                </c:pt>
                <c:pt idx="68">
                  <c:v>129.13243449999999</c:v>
                </c:pt>
                <c:pt idx="69">
                  <c:v>148.26387249999999</c:v>
                </c:pt>
                <c:pt idx="70">
                  <c:v>170.2297025</c:v>
                </c:pt>
                <c:pt idx="71">
                  <c:v>195.4498495</c:v>
                </c:pt>
                <c:pt idx="72">
                  <c:v>224.4064525</c:v>
                </c:pt>
                <c:pt idx="73">
                  <c:v>257.65308099999999</c:v>
                </c:pt>
                <c:pt idx="74">
                  <c:v>295.82531799999998</c:v>
                </c:pt>
                <c:pt idx="75">
                  <c:v>339.65291049999996</c:v>
                </c:pt>
                <c:pt idx="76">
                  <c:v>389.97371900000002</c:v>
                </c:pt>
                <c:pt idx="77">
                  <c:v>447.74973750000004</c:v>
                </c:pt>
                <c:pt idx="78">
                  <c:v>514.08548300000007</c:v>
                </c:pt>
                <c:pt idx="79">
                  <c:v>590.24910900000009</c:v>
                </c:pt>
                <c:pt idx="80">
                  <c:v>677.69665200000009</c:v>
                </c:pt>
                <c:pt idx="81">
                  <c:v>778.09986550000008</c:v>
                </c:pt>
                <c:pt idx="82">
                  <c:v>893.37817849999999</c:v>
                </c:pt>
                <c:pt idx="83">
                  <c:v>1025.7353909999999</c:v>
                </c:pt>
                <c:pt idx="84">
                  <c:v>1177.701804</c:v>
                </c:pt>
                <c:pt idx="85">
                  <c:v>1352.1825914999999</c:v>
                </c:pt>
                <c:pt idx="86">
                  <c:v>1552.5133390000001</c:v>
                </c:pt>
                <c:pt idx="87">
                  <c:v>1782.5238125000001</c:v>
                </c:pt>
                <c:pt idx="88">
                  <c:v>2046.611171</c:v>
                </c:pt>
                <c:pt idx="89">
                  <c:v>2349.824028</c:v>
                </c:pt>
                <c:pt idx="90">
                  <c:v>2697.9589674999997</c:v>
                </c:pt>
                <c:pt idx="91">
                  <c:v>3097.6713589999999</c:v>
                </c:pt>
                <c:pt idx="92">
                  <c:v>3556.6025890000001</c:v>
                </c:pt>
                <c:pt idx="93">
                  <c:v>4083.5261424999999</c:v>
                </c:pt>
                <c:pt idx="94">
                  <c:v>4688.5153289999998</c:v>
                </c:pt>
                <c:pt idx="95">
                  <c:v>5383.1358545000003</c:v>
                </c:pt>
                <c:pt idx="96">
                  <c:v>6180.6669265</c:v>
                </c:pt>
                <c:pt idx="97">
                  <c:v>7096.3551150000003</c:v>
                </c:pt>
                <c:pt idx="98">
                  <c:v>8147.7058249999991</c:v>
                </c:pt>
                <c:pt idx="99">
                  <c:v>9354.8179500000006</c:v>
                </c:pt>
              </c:numCache>
            </c:numRef>
          </c:xVal>
          <c:yVal>
            <c:numRef>
              <c:f>'Gabapentin-wet (2)'!$K$16:$K$115</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1</c:v>
                </c:pt>
                <c:pt idx="69">
                  <c:v>2</c:v>
                </c:pt>
                <c:pt idx="70">
                  <c:v>3</c:v>
                </c:pt>
                <c:pt idx="71">
                  <c:v>4</c:v>
                </c:pt>
                <c:pt idx="72">
                  <c:v>5.55</c:v>
                </c:pt>
                <c:pt idx="73">
                  <c:v>7</c:v>
                </c:pt>
                <c:pt idx="74">
                  <c:v>9.7998960068920109</c:v>
                </c:pt>
                <c:pt idx="75">
                  <c:v>11.771028175617078</c:v>
                </c:pt>
                <c:pt idx="76">
                  <c:v>14.228324586190819</c:v>
                </c:pt>
                <c:pt idx="77">
                  <c:v>17.183101581721044</c:v>
                </c:pt>
                <c:pt idx="78">
                  <c:v>20.620800197338127</c:v>
                </c:pt>
                <c:pt idx="79">
                  <c:v>24.423315847266657</c:v>
                </c:pt>
                <c:pt idx="80">
                  <c:v>28.492954547228877</c:v>
                </c:pt>
                <c:pt idx="81">
                  <c:v>32.583560895616195</c:v>
                </c:pt>
                <c:pt idx="82">
                  <c:v>36.556966321224245</c:v>
                </c:pt>
                <c:pt idx="83">
                  <c:v>40.1106588843273</c:v>
                </c:pt>
                <c:pt idx="84">
                  <c:v>43.108955195980649</c:v>
                </c:pt>
                <c:pt idx="85">
                  <c:v>47</c:v>
                </c:pt>
                <c:pt idx="86">
                  <c:v>48</c:v>
                </c:pt>
                <c:pt idx="87">
                  <c:v>48.2</c:v>
                </c:pt>
                <c:pt idx="88">
                  <c:v>47</c:v>
                </c:pt>
                <c:pt idx="89">
                  <c:v>42.396229896568613</c:v>
                </c:pt>
                <c:pt idx="90">
                  <c:v>38.554675808179027</c:v>
                </c:pt>
                <c:pt idx="91">
                  <c:v>33.734022157200982</c:v>
                </c:pt>
                <c:pt idx="92">
                  <c:v>28.114236562365971</c:v>
                </c:pt>
                <c:pt idx="93">
                  <c:v>22.085693466932401</c:v>
                </c:pt>
                <c:pt idx="94">
                  <c:v>15.967193831648641</c:v>
                </c:pt>
                <c:pt idx="95">
                  <c:v>10.149305165211153</c:v>
                </c:pt>
                <c:pt idx="96">
                  <c:v>4.4703909481388022</c:v>
                </c:pt>
                <c:pt idx="97">
                  <c:v>0</c:v>
                </c:pt>
                <c:pt idx="98">
                  <c:v>0</c:v>
                </c:pt>
                <c:pt idx="99">
                  <c:v>0</c:v>
                </c:pt>
              </c:numCache>
            </c:numRef>
          </c:yVal>
        </c:ser>
        <c:axId val="199152000"/>
        <c:axId val="199258496"/>
      </c:scatterChart>
      <c:valAx>
        <c:axId val="199152000"/>
        <c:scaling>
          <c:logBase val="10"/>
          <c:orientation val="minMax"/>
        </c:scaling>
        <c:axPos val="b"/>
        <c:title>
          <c:tx>
            <c:rich>
              <a:bodyPr/>
              <a:lstStyle/>
              <a:p>
                <a:pPr>
                  <a:defRPr sz="1400"/>
                </a:pPr>
                <a:r>
                  <a:rPr lang="en-US" sz="1400"/>
                  <a:t>Size</a:t>
                </a:r>
                <a:r>
                  <a:rPr lang="en-US" sz="1400" baseline="0"/>
                  <a:t> (um)</a:t>
                </a:r>
                <a:endParaRPr lang="en-US" sz="1400"/>
              </a:p>
            </c:rich>
          </c:tx>
          <c:layout/>
        </c:title>
        <c:numFmt formatCode="General" sourceLinked="1"/>
        <c:majorTickMark val="in"/>
        <c:tickLblPos val="nextTo"/>
        <c:txPr>
          <a:bodyPr/>
          <a:lstStyle/>
          <a:p>
            <a:pPr>
              <a:defRPr sz="1400"/>
            </a:pPr>
            <a:endParaRPr lang="en-US"/>
          </a:p>
        </c:txPr>
        <c:crossAx val="199258496"/>
        <c:crossesAt val="0"/>
        <c:crossBetween val="midCat"/>
      </c:valAx>
      <c:valAx>
        <c:axId val="199258496"/>
        <c:scaling>
          <c:orientation val="minMax"/>
        </c:scaling>
        <c:axPos val="l"/>
        <c:title>
          <c:tx>
            <c:rich>
              <a:bodyPr/>
              <a:lstStyle/>
              <a:p>
                <a:pPr>
                  <a:defRPr sz="1400"/>
                </a:pPr>
                <a:r>
                  <a:rPr lang="en-US" sz="1400"/>
                  <a:t>f(lnx)</a:t>
                </a:r>
              </a:p>
            </c:rich>
          </c:tx>
          <c:layout/>
        </c:title>
        <c:numFmt formatCode="General" sourceLinked="1"/>
        <c:majorTickMark val="in"/>
        <c:tickLblPos val="nextTo"/>
        <c:txPr>
          <a:bodyPr/>
          <a:lstStyle/>
          <a:p>
            <a:pPr>
              <a:defRPr sz="1400"/>
            </a:pPr>
            <a:endParaRPr lang="en-US"/>
          </a:p>
        </c:txPr>
        <c:crossAx val="199152000"/>
        <c:crossesAt val="1.0000000000000005E-2"/>
        <c:crossBetween val="midCat"/>
      </c:valAx>
      <c:spPr>
        <a:ln>
          <a:solidFill>
            <a:schemeClr val="tx1"/>
          </a:solidFill>
        </a:ln>
      </c:spPr>
    </c:plotArea>
    <c:plotVisOnly val="1"/>
  </c:chart>
  <c:spPr>
    <a:noFill/>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43C38-A11D-48D9-856A-AD5CAF722DCB}" type="datetimeFigureOut">
              <a:rPr lang="en-US" smtClean="0"/>
              <a:pPr/>
              <a:t>10/28/2010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15AFD-145D-4540-85C7-7AA6836F71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915AFD-145D-4540-85C7-7AA6836F719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33820-1A7C-4437-9059-9286BC4783C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Operate in roping regime </a:t>
            </a:r>
          </a:p>
          <a:p>
            <a:r>
              <a:rPr lang="en-US" dirty="0" smtClean="0">
                <a:solidFill>
                  <a:srgbClr val="FF0000"/>
                </a:solidFill>
              </a:rPr>
              <a:t>Three </a:t>
            </a:r>
            <a:r>
              <a:rPr lang="en-US" dirty="0" smtClean="0">
                <a:solidFill>
                  <a:srgbClr val="FF0000"/>
                </a:solidFill>
              </a:rPr>
              <a:t>different nucleation regimes</a:t>
            </a:r>
          </a:p>
          <a:p>
            <a:r>
              <a:rPr lang="en-US" dirty="0" smtClean="0">
                <a:solidFill>
                  <a:srgbClr val="FF0000"/>
                </a:solidFill>
              </a:rPr>
              <a:t>Three different growth regimes</a:t>
            </a:r>
          </a:p>
          <a:p>
            <a:r>
              <a:rPr lang="en-US" dirty="0" smtClean="0">
                <a:solidFill>
                  <a:srgbClr val="FF0000"/>
                </a:solidFill>
              </a:rPr>
              <a:t>For</a:t>
            </a:r>
            <a:r>
              <a:rPr lang="en-US" baseline="0" dirty="0" smtClean="0">
                <a:solidFill>
                  <a:srgbClr val="FF0000"/>
                </a:solidFill>
              </a:rPr>
              <a:t> each </a:t>
            </a:r>
            <a:r>
              <a:rPr lang="en-US" baseline="0" dirty="0" err="1" smtClean="0">
                <a:solidFill>
                  <a:srgbClr val="FF0000"/>
                </a:solidFill>
              </a:rPr>
              <a:t>Smax</a:t>
            </a:r>
            <a:r>
              <a:rPr lang="en-US" baseline="0" dirty="0" smtClean="0">
                <a:solidFill>
                  <a:srgbClr val="FF0000"/>
                </a:solidFill>
              </a:rPr>
              <a:t> value two different </a:t>
            </a:r>
            <a:r>
              <a:rPr lang="en-US" baseline="0" dirty="0" err="1" smtClean="0">
                <a:solidFill>
                  <a:srgbClr val="FF0000"/>
                </a:solidFill>
              </a:rPr>
              <a:t>Stdef</a:t>
            </a:r>
            <a:r>
              <a:rPr lang="en-US" baseline="0" dirty="0" smtClean="0">
                <a:solidFill>
                  <a:srgbClr val="FF0000"/>
                </a:solidFill>
              </a:rPr>
              <a:t> were tested</a:t>
            </a:r>
            <a:r>
              <a:rPr lang="en-US" baseline="0" dirty="0" smtClean="0">
                <a:solidFill>
                  <a:srgbClr val="FF0000"/>
                </a:solidFill>
              </a:rPr>
              <a:t>.</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26133820-1A7C-4437-9059-9286BC4783C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915AFD-145D-4540-85C7-7AA6836F719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these to frequency plots</a:t>
            </a:r>
            <a:endParaRPr lang="en-US" dirty="0"/>
          </a:p>
        </p:txBody>
      </p:sp>
      <p:sp>
        <p:nvSpPr>
          <p:cNvPr id="4" name="Slide Number Placeholder 3"/>
          <p:cNvSpPr>
            <a:spLocks noGrp="1"/>
          </p:cNvSpPr>
          <p:nvPr>
            <p:ph type="sldNum" sz="quarter" idx="10"/>
          </p:nvPr>
        </p:nvSpPr>
        <p:spPr/>
        <p:txBody>
          <a:bodyPr/>
          <a:lstStyle/>
          <a:p>
            <a:fld id="{91915AFD-145D-4540-85C7-7AA6836F7193}"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moment water amounts, were determined</a:t>
            </a:r>
            <a:r>
              <a:rPr lang="en-US" baseline="0" dirty="0" smtClean="0"/>
              <a:t> experimentally</a:t>
            </a:r>
            <a:endParaRPr lang="en-US" dirty="0"/>
          </a:p>
        </p:txBody>
      </p:sp>
      <p:sp>
        <p:nvSpPr>
          <p:cNvPr id="4" name="Slide Number Placeholder 3"/>
          <p:cNvSpPr>
            <a:spLocks noGrp="1"/>
          </p:cNvSpPr>
          <p:nvPr>
            <p:ph type="sldNum" sz="quarter" idx="10"/>
          </p:nvPr>
        </p:nvSpPr>
        <p:spPr/>
        <p:txBody>
          <a:bodyPr/>
          <a:lstStyle/>
          <a:p>
            <a:fld id="{91915AFD-145D-4540-85C7-7AA6836F7193}"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 approach was used for</a:t>
            </a:r>
            <a:r>
              <a:rPr lang="en-US" baseline="0" dirty="0" smtClean="0"/>
              <a:t> the Duquesne experiments, but the variables were varies in a narrow range due to the information from regime maps (particularly from nucleation regime map)</a:t>
            </a:r>
            <a:endParaRPr lang="en-US" dirty="0"/>
          </a:p>
        </p:txBody>
      </p:sp>
      <p:sp>
        <p:nvSpPr>
          <p:cNvPr id="4" name="Slide Number Placeholder 3"/>
          <p:cNvSpPr>
            <a:spLocks noGrp="1"/>
          </p:cNvSpPr>
          <p:nvPr>
            <p:ph type="sldNum" sz="quarter" idx="10"/>
          </p:nvPr>
        </p:nvSpPr>
        <p:spPr/>
        <p:txBody>
          <a:bodyPr/>
          <a:lstStyle/>
          <a:p>
            <a:fld id="{91915AFD-145D-4540-85C7-7AA6836F7193}"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915AFD-145D-4540-85C7-7AA6836F719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1915AFD-145D-4540-85C7-7AA6836F719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915AFD-145D-4540-85C7-7AA6836F719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33820-1A7C-4437-9059-9286BC4783C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Amount</a:t>
            </a:r>
            <a:r>
              <a:rPr lang="en-US" baseline="0" dirty="0" smtClean="0"/>
              <a:t> of liquid added</a:t>
            </a:r>
          </a:p>
          <a:p>
            <a:r>
              <a:rPr lang="en-US" baseline="0" dirty="0" smtClean="0"/>
              <a:t>I will change this to frequency distribution graph (Malvern data)</a:t>
            </a:r>
            <a:endParaRPr lang="en-US" dirty="0"/>
          </a:p>
        </p:txBody>
      </p:sp>
      <p:sp>
        <p:nvSpPr>
          <p:cNvPr id="4" name="Slide Number Placeholder 3"/>
          <p:cNvSpPr>
            <a:spLocks noGrp="1"/>
          </p:cNvSpPr>
          <p:nvPr>
            <p:ph type="sldNum" sz="quarter" idx="10"/>
          </p:nvPr>
        </p:nvSpPr>
        <p:spPr/>
        <p:txBody>
          <a:bodyPr/>
          <a:lstStyle/>
          <a:p>
            <a:fld id="{26133820-1A7C-4437-9059-9286BC4783C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33820-1A7C-4437-9059-9286BC4783C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33820-1A7C-4437-9059-9286BC4783C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33820-1A7C-4437-9059-9286BC4783C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1DF57-E17F-41C3-994A-8FFC90104FD4}" type="datetime1">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622E8-03E5-40D4-9A59-6F213D9E111A}" type="datetime1">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26C4E-3A50-46EA-AE31-BA9A71A9E6FC}" type="datetime1">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382D9-9A99-4080-B403-E10CD1C72DEF}" type="datetime1">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F3AF0-3B1C-4D59-BF87-5A27C69C7CBB}" type="datetime1">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EF91C7-2DC0-4BCA-86AF-C376DAC62B74}" type="datetime1">
              <a:rPr lang="en-US" smtClean="0"/>
              <a:pPr/>
              <a:t>10/28/2010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CB847-BCDD-4142-A81A-260FA7E1568B}" type="datetime1">
              <a:rPr lang="en-US" smtClean="0"/>
              <a:pPr/>
              <a:t>10/28/2010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37CD5-431B-4D9C-8731-3007F21EC920}" type="datetime1">
              <a:rPr lang="en-US" smtClean="0"/>
              <a:pPr/>
              <a:t>10/28/2010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2E760-3631-4F7C-A681-D1FBED313EB9}" type="datetime1">
              <a:rPr lang="en-US" smtClean="0"/>
              <a:pPr/>
              <a:t>10/28/2010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C5139-5F9B-41AA-B3D3-0EEF6958187D}" type="datetime1">
              <a:rPr lang="en-US" smtClean="0"/>
              <a:pPr/>
              <a:t>10/28/2010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4B15A-B394-441B-B4DA-5F620CE01C9B}" type="datetime1">
              <a:rPr lang="en-US" smtClean="0"/>
              <a:pPr/>
              <a:t>10/28/2010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5B31A-5103-4A6A-BDE6-5BCED54EB9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E327B-6212-49C3-9D3C-FD786E56CB17}" type="datetime1">
              <a:rPr lang="en-US" smtClean="0"/>
              <a:pPr/>
              <a:t>10/28/2010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B31A-5103-4A6A-BDE6-5BCED54EB9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D:\jlitster\Documents\Jim%20Work\Research\presentations%202006\200mmps%20oil.avi"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Documents%20and%20Settings\Defne\My%20Documents\Purdue\Purdue_Projects\Granulation\FDA_High_shear\presentation\300_C001S0001.avi"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1981200"/>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b="1" dirty="0" smtClean="0"/>
              <a:t>Wet Granulation</a:t>
            </a:r>
            <a:br>
              <a:rPr lang="en-US" b="1" dirty="0" smtClean="0"/>
            </a:br>
            <a:r>
              <a:rPr lang="en-US" b="1" dirty="0" smtClean="0"/>
              <a:t>Small Scale Experiments</a:t>
            </a:r>
            <a:br>
              <a:rPr lang="en-US" b="1" dirty="0" smtClean="0"/>
            </a:br>
            <a:endParaRPr lang="en-US" dirty="0"/>
          </a:p>
        </p:txBody>
      </p:sp>
      <p:sp>
        <p:nvSpPr>
          <p:cNvPr id="3" name="Subtitle 2"/>
          <p:cNvSpPr>
            <a:spLocks noGrp="1"/>
          </p:cNvSpPr>
          <p:nvPr>
            <p:ph type="subTitle" idx="1"/>
          </p:nvPr>
        </p:nvSpPr>
        <p:spPr>
          <a:xfrm>
            <a:off x="381000" y="4800600"/>
            <a:ext cx="8077200" cy="1600200"/>
          </a:xfrm>
        </p:spPr>
        <p:txBody>
          <a:bodyPr>
            <a:normAutofit/>
          </a:bodyPr>
          <a:lstStyle/>
          <a:p>
            <a:endParaRPr lang="en-US" sz="2600" b="1" dirty="0" smtClean="0">
              <a:solidFill>
                <a:schemeClr val="tx1"/>
              </a:solidFill>
            </a:endParaRPr>
          </a:p>
          <a:p>
            <a:endParaRPr lang="en-US" sz="2600" b="1" dirty="0" smtClean="0">
              <a:solidFill>
                <a:schemeClr val="tx1"/>
              </a:solidFill>
            </a:endParaRPr>
          </a:p>
          <a:p>
            <a:endParaRPr lang="en-US" sz="2600" dirty="0">
              <a:solidFill>
                <a:schemeClr val="tx1"/>
              </a:solidFill>
            </a:endParaRPr>
          </a:p>
          <a:p>
            <a:pPr algn="ctr"/>
            <a:endParaRPr lang="en-US" sz="2000" dirty="0" smtClean="0">
              <a:solidFill>
                <a:schemeClr val="tx1"/>
              </a:solidFill>
            </a:endParaRP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
            <a:ext cx="1940723" cy="640080"/>
          </a:xfrm>
          <a:prstGeom prst="rect">
            <a:avLst/>
          </a:prstGeom>
          <a:noFill/>
          <a:ln w="9525">
            <a:noFill/>
            <a:miter lim="800000"/>
            <a:headEnd/>
            <a:tailEnd/>
          </a:ln>
        </p:spPr>
      </p:pic>
      <p:pic>
        <p:nvPicPr>
          <p:cNvPr id="6" name="Picture 140"/>
          <p:cNvPicPr>
            <a:picLocks noChangeArrowheads="1"/>
          </p:cNvPicPr>
          <p:nvPr/>
        </p:nvPicPr>
        <p:blipFill>
          <a:blip r:embed="rId3" cstate="print"/>
          <a:srcRect/>
          <a:stretch>
            <a:fillRect/>
          </a:stretch>
        </p:blipFill>
        <p:spPr bwMode="auto">
          <a:xfrm>
            <a:off x="25344438" y="2043113"/>
            <a:ext cx="4846637" cy="1554162"/>
          </a:xfrm>
          <a:prstGeom prst="rect">
            <a:avLst/>
          </a:prstGeom>
          <a:noFill/>
          <a:ln w="9525" algn="ctr">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312965" y="0"/>
            <a:ext cx="2831035"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Formulation Characterization</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t>Wet granule dynamic yield stress</a:t>
            </a:r>
            <a:endParaRPr lang="en-US" sz="2400" b="1" dirty="0"/>
          </a:p>
        </p:txBody>
      </p:sp>
      <p:sp>
        <p:nvSpPr>
          <p:cNvPr id="4" name="Slide Number Placeholder 3"/>
          <p:cNvSpPr>
            <a:spLocks noGrp="1"/>
          </p:cNvSpPr>
          <p:nvPr>
            <p:ph type="sldNum" sz="quarter" idx="12"/>
          </p:nvPr>
        </p:nvSpPr>
        <p:spPr/>
        <p:txBody>
          <a:bodyPr/>
          <a:lstStyle/>
          <a:p>
            <a:fld id="{D9B16ACA-264D-42F2-AE76-574290BE968A}" type="slidenum">
              <a:rPr lang="en-US" smtClean="0"/>
              <a:pPr/>
              <a:t>10</a:t>
            </a:fld>
            <a:endParaRPr lang="en-US"/>
          </a:p>
        </p:txBody>
      </p:sp>
      <p:pic>
        <p:nvPicPr>
          <p:cNvPr id="5" name="200mmps oil.avi">
            <a:hlinkClick r:id="" action="ppaction://media"/>
          </p:cNvPr>
          <p:cNvPicPr>
            <a:picLocks noRot="1" noChangeAspect="1" noChangeArrowheads="1"/>
          </p:cNvPicPr>
          <p:nvPr>
            <a:videoFile r:link="rId1"/>
          </p:nvPr>
        </p:nvPicPr>
        <p:blipFill>
          <a:blip r:embed="rId4" cstate="print"/>
          <a:srcRect/>
          <a:stretch>
            <a:fillRect/>
          </a:stretch>
        </p:blipFill>
        <p:spPr bwMode="auto">
          <a:xfrm>
            <a:off x="609600" y="2362200"/>
            <a:ext cx="2924175" cy="2193925"/>
          </a:xfrm>
          <a:prstGeom prst="rect">
            <a:avLst/>
          </a:prstGeom>
          <a:noFill/>
          <a:ln w="9525">
            <a:noFill/>
            <a:miter lim="800000"/>
            <a:headEnd/>
            <a:tailEnd/>
          </a:ln>
        </p:spPr>
      </p:pic>
      <p:graphicFrame>
        <p:nvGraphicFramePr>
          <p:cNvPr id="8" name="Table 7"/>
          <p:cNvGraphicFramePr>
            <a:graphicFrameLocks noGrp="1"/>
          </p:cNvGraphicFramePr>
          <p:nvPr/>
        </p:nvGraphicFramePr>
        <p:xfrm>
          <a:off x="990600" y="5354320"/>
          <a:ext cx="7010400" cy="1427480"/>
        </p:xfrm>
        <a:graphic>
          <a:graphicData uri="http://schemas.openxmlformats.org/drawingml/2006/table">
            <a:tbl>
              <a:tblPr firstRow="1" bandRow="1">
                <a:tableStyleId>{073A0DAA-6AF3-43AB-8588-CEC1D06C72B9}</a:tableStyleId>
              </a:tblPr>
              <a:tblGrid>
                <a:gridCol w="2103120"/>
                <a:gridCol w="1402080"/>
                <a:gridCol w="1752600"/>
                <a:gridCol w="1752600"/>
              </a:tblGrid>
              <a:tr h="381000">
                <a:tc rowSpan="2">
                  <a:txBody>
                    <a:bodyPr/>
                    <a:lstStyle/>
                    <a:p>
                      <a:pPr algn="ctr"/>
                      <a:r>
                        <a:rPr lang="en-US" sz="1400" dirty="0" smtClean="0"/>
                        <a:t>Impeller speed (rpm)</a:t>
                      </a:r>
                      <a:endParaRPr lang="en-US" sz="1400" dirty="0">
                        <a:latin typeface="Arial" pitchFamily="34" charset="0"/>
                        <a:cs typeface="Arial" pitchFamily="34" charset="0"/>
                      </a:endParaRPr>
                    </a:p>
                  </a:txBody>
                  <a:tcPr>
                    <a:solidFill>
                      <a:schemeClr val="tx1">
                        <a:lumMod val="65000"/>
                        <a:lumOff val="35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Peak Stress (</a:t>
                      </a:r>
                      <a:r>
                        <a:rPr lang="en-US" sz="1400" dirty="0" err="1" smtClean="0"/>
                        <a:t>kPa</a:t>
                      </a:r>
                      <a:r>
                        <a:rPr lang="en-US" sz="1400" baseline="0" dirty="0" smtClean="0"/>
                        <a:t>)</a:t>
                      </a:r>
                      <a:endParaRPr lang="en-US" sz="1400" dirty="0">
                        <a:latin typeface="Arial" pitchFamily="34" charset="0"/>
                        <a:cs typeface="Arial" pitchFamily="34" charset="0"/>
                      </a:endParaRPr>
                    </a:p>
                  </a:txBody>
                  <a:tcPr>
                    <a:solidFill>
                      <a:schemeClr val="tx1">
                        <a:lumMod val="65000"/>
                        <a:lumOff val="35000"/>
                      </a:schemeClr>
                    </a:solidFill>
                  </a:tcPr>
                </a:tc>
                <a:tc hMerge="1">
                  <a:txBody>
                    <a:bodyPr/>
                    <a:lstStyle/>
                    <a:p>
                      <a:endParaRPr lang="en-US" sz="1400" dirty="0">
                        <a:latin typeface="Arial" pitchFamily="34" charset="0"/>
                        <a:cs typeface="Arial" pitchFamily="34" charset="0"/>
                      </a:endParaRPr>
                    </a:p>
                  </a:txBody>
                  <a:tcPr/>
                </a:tc>
                <a:tc hMerge="1">
                  <a:txBody>
                    <a:bodyPr/>
                    <a:lstStyle/>
                    <a:p>
                      <a:endParaRPr lang="en-US" sz="1400" dirty="0">
                        <a:latin typeface="Arial" pitchFamily="34" charset="0"/>
                        <a:cs typeface="Arial" pitchFamily="34" charset="0"/>
                      </a:endParaRPr>
                    </a:p>
                  </a:txBody>
                  <a:tcPr/>
                </a:tc>
              </a:tr>
              <a:tr h="121920">
                <a:tc vMerge="1">
                  <a:txBody>
                    <a:bodyPr/>
                    <a:lstStyle/>
                    <a:p>
                      <a:endParaRPr lang="en-US"/>
                    </a:p>
                  </a:txBody>
                  <a:tcPr/>
                </a:tc>
                <a:tc>
                  <a:txBody>
                    <a:bodyPr/>
                    <a:lstStyle/>
                    <a:p>
                      <a:pPr algn="ctr"/>
                      <a:r>
                        <a:rPr lang="en-US" sz="1400" dirty="0" smtClean="0"/>
                        <a:t>2%</a:t>
                      </a:r>
                      <a:endParaRPr lang="en-US" sz="1400" dirty="0">
                        <a:latin typeface="Arial" pitchFamily="34" charset="0"/>
                        <a:cs typeface="Arial" pitchFamily="34" charset="0"/>
                      </a:endParaRPr>
                    </a:p>
                  </a:txBody>
                  <a:tcPr>
                    <a:solidFill>
                      <a:schemeClr val="tx1">
                        <a:lumMod val="65000"/>
                        <a:lumOff val="35000"/>
                      </a:schemeClr>
                    </a:solidFill>
                  </a:tcPr>
                </a:tc>
                <a:tc>
                  <a:txBody>
                    <a:bodyPr/>
                    <a:lstStyle/>
                    <a:p>
                      <a:pPr algn="ctr"/>
                      <a:r>
                        <a:rPr lang="en-US" sz="1400" dirty="0" smtClean="0"/>
                        <a:t>4%</a:t>
                      </a:r>
                      <a:endParaRPr lang="en-US" sz="1400" dirty="0">
                        <a:latin typeface="Arial" pitchFamily="34" charset="0"/>
                        <a:cs typeface="Arial" pitchFamily="34" charset="0"/>
                      </a:endParaRPr>
                    </a:p>
                  </a:txBody>
                  <a:tcPr>
                    <a:solidFill>
                      <a:schemeClr val="tx1">
                        <a:lumMod val="65000"/>
                        <a:lumOff val="35000"/>
                      </a:schemeClr>
                    </a:solidFill>
                  </a:tcPr>
                </a:tc>
                <a:tc>
                  <a:txBody>
                    <a:bodyPr/>
                    <a:lstStyle/>
                    <a:p>
                      <a:pPr algn="ctr"/>
                      <a:r>
                        <a:rPr lang="en-US" sz="1400" dirty="0" smtClean="0"/>
                        <a:t>10%</a:t>
                      </a:r>
                      <a:endParaRPr lang="en-US" sz="1400" dirty="0">
                        <a:latin typeface="Arial" pitchFamily="34" charset="0"/>
                        <a:cs typeface="Arial" pitchFamily="34" charset="0"/>
                      </a:endParaRPr>
                    </a:p>
                  </a:txBody>
                  <a:tcPr>
                    <a:solidFill>
                      <a:schemeClr val="tx1">
                        <a:lumMod val="65000"/>
                        <a:lumOff val="35000"/>
                      </a:schemeClr>
                    </a:solidFill>
                  </a:tcPr>
                </a:tc>
              </a:tr>
              <a:tr h="370840">
                <a:tc>
                  <a:txBody>
                    <a:bodyPr/>
                    <a:lstStyle/>
                    <a:p>
                      <a:pPr algn="ctr"/>
                      <a:r>
                        <a:rPr lang="en-US" sz="1400" dirty="0" smtClean="0"/>
                        <a:t>250</a:t>
                      </a:r>
                      <a:endParaRPr lang="en-US" sz="1400" dirty="0">
                        <a:latin typeface="Arial" pitchFamily="34" charset="0"/>
                        <a:cs typeface="Arial" pitchFamily="34" charset="0"/>
                      </a:endParaRPr>
                    </a:p>
                  </a:txBody>
                  <a:tcPr/>
                </a:tc>
                <a:tc>
                  <a:txBody>
                    <a:bodyPr/>
                    <a:lstStyle/>
                    <a:p>
                      <a:pPr algn="ctr"/>
                      <a:r>
                        <a:rPr lang="en-US" sz="1400" dirty="0" smtClean="0"/>
                        <a:t>808</a:t>
                      </a:r>
                      <a:endParaRPr lang="en-US" sz="1400" dirty="0">
                        <a:latin typeface="Arial" pitchFamily="34" charset="0"/>
                        <a:cs typeface="Arial" pitchFamily="34" charset="0"/>
                      </a:endParaRPr>
                    </a:p>
                  </a:txBody>
                  <a:tcPr/>
                </a:tc>
                <a:tc>
                  <a:txBody>
                    <a:bodyPr/>
                    <a:lstStyle/>
                    <a:p>
                      <a:pPr algn="ctr"/>
                      <a:r>
                        <a:rPr lang="en-US" sz="1400" dirty="0" smtClean="0"/>
                        <a:t>465</a:t>
                      </a:r>
                      <a:endParaRPr lang="en-US" sz="1400" dirty="0">
                        <a:latin typeface="Arial" pitchFamily="34" charset="0"/>
                        <a:cs typeface="Arial" pitchFamily="34" charset="0"/>
                      </a:endParaRPr>
                    </a:p>
                  </a:txBody>
                  <a:tcPr/>
                </a:tc>
                <a:tc>
                  <a:txBody>
                    <a:bodyPr/>
                    <a:lstStyle/>
                    <a:p>
                      <a:pPr algn="ctr"/>
                      <a:r>
                        <a:rPr lang="en-US" sz="1400" dirty="0" smtClean="0"/>
                        <a:t>242</a:t>
                      </a:r>
                      <a:endParaRPr lang="en-US" sz="1400" dirty="0">
                        <a:latin typeface="Arial" pitchFamily="34" charset="0"/>
                        <a:cs typeface="Arial" pitchFamily="34" charset="0"/>
                      </a:endParaRPr>
                    </a:p>
                  </a:txBody>
                  <a:tcPr/>
                </a:tc>
              </a:tr>
              <a:tr h="370840">
                <a:tc>
                  <a:txBody>
                    <a:bodyPr/>
                    <a:lstStyle/>
                    <a:p>
                      <a:pPr algn="ctr"/>
                      <a:r>
                        <a:rPr lang="en-US" sz="1400" dirty="0" smtClean="0"/>
                        <a:t>500</a:t>
                      </a:r>
                      <a:endParaRPr lang="en-US" sz="1400" dirty="0">
                        <a:latin typeface="Arial" pitchFamily="34" charset="0"/>
                        <a:cs typeface="Arial" pitchFamily="34" charset="0"/>
                      </a:endParaRPr>
                    </a:p>
                  </a:txBody>
                  <a:tcPr/>
                </a:tc>
                <a:tc>
                  <a:txBody>
                    <a:bodyPr/>
                    <a:lstStyle/>
                    <a:p>
                      <a:pPr algn="ctr"/>
                      <a:r>
                        <a:rPr lang="en-US" sz="1400" dirty="0" smtClean="0"/>
                        <a:t>962</a:t>
                      </a:r>
                      <a:endParaRPr lang="en-US" sz="1400" dirty="0">
                        <a:latin typeface="Arial" pitchFamily="34" charset="0"/>
                        <a:cs typeface="Arial" pitchFamily="34" charset="0"/>
                      </a:endParaRPr>
                    </a:p>
                  </a:txBody>
                  <a:tcPr/>
                </a:tc>
                <a:tc>
                  <a:txBody>
                    <a:bodyPr/>
                    <a:lstStyle/>
                    <a:p>
                      <a:pPr algn="ctr"/>
                      <a:r>
                        <a:rPr lang="en-US" sz="1400" dirty="0" smtClean="0"/>
                        <a:t>591</a:t>
                      </a:r>
                      <a:endParaRPr lang="en-US" sz="1400" dirty="0">
                        <a:latin typeface="Arial" pitchFamily="34" charset="0"/>
                        <a:cs typeface="Arial" pitchFamily="34" charset="0"/>
                      </a:endParaRPr>
                    </a:p>
                  </a:txBody>
                  <a:tcPr/>
                </a:tc>
                <a:tc>
                  <a:txBody>
                    <a:bodyPr/>
                    <a:lstStyle/>
                    <a:p>
                      <a:pPr algn="ctr"/>
                      <a:r>
                        <a:rPr lang="en-US" sz="1400" dirty="0" smtClean="0"/>
                        <a:t>325</a:t>
                      </a:r>
                      <a:endParaRPr lang="en-US" sz="1400" dirty="0">
                        <a:latin typeface="Arial" pitchFamily="34" charset="0"/>
                        <a:cs typeface="Arial" pitchFamily="34" charset="0"/>
                      </a:endParaRPr>
                    </a:p>
                  </a:txBody>
                  <a:tcPr/>
                </a:tc>
              </a:tr>
            </a:tbl>
          </a:graphicData>
        </a:graphic>
      </p:graphicFrame>
      <p:pic>
        <p:nvPicPr>
          <p:cNvPr id="62465" name="Picture 1"/>
          <p:cNvPicPr>
            <a:picLocks noChangeAspect="1" noChangeArrowheads="1"/>
          </p:cNvPicPr>
          <p:nvPr/>
        </p:nvPicPr>
        <p:blipFill>
          <a:blip r:embed="rId5" cstate="print"/>
          <a:srcRect/>
          <a:stretch>
            <a:fillRect/>
          </a:stretch>
        </p:blipFill>
        <p:spPr bwMode="auto">
          <a:xfrm>
            <a:off x="3962400" y="2057400"/>
            <a:ext cx="4517853" cy="310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Characterization</a:t>
            </a:r>
            <a:endParaRPr lang="en-US" dirty="0"/>
          </a:p>
        </p:txBody>
      </p:sp>
      <p:sp>
        <p:nvSpPr>
          <p:cNvPr id="4" name="Slide Number Placeholder 3"/>
          <p:cNvSpPr>
            <a:spLocks noGrp="1"/>
          </p:cNvSpPr>
          <p:nvPr>
            <p:ph type="sldNum" sz="quarter" idx="12"/>
          </p:nvPr>
        </p:nvSpPr>
        <p:spPr/>
        <p:txBody>
          <a:bodyPr/>
          <a:lstStyle/>
          <a:p>
            <a:fld id="{D9B16ACA-264D-42F2-AE76-574290BE968A}" type="slidenum">
              <a:rPr lang="en-US" smtClean="0"/>
              <a:pPr/>
              <a:t>11</a:t>
            </a:fld>
            <a:endParaRPr lang="en-US"/>
          </a:p>
        </p:txBody>
      </p:sp>
      <p:sp>
        <p:nvSpPr>
          <p:cNvPr id="5" name="Content Placeholder 2"/>
          <p:cNvSpPr>
            <a:spLocks noGrp="1"/>
          </p:cNvSpPr>
          <p:nvPr>
            <p:ph idx="1"/>
          </p:nvPr>
        </p:nvSpPr>
        <p:spPr>
          <a:xfrm>
            <a:off x="457200" y="1447800"/>
            <a:ext cx="8229600" cy="4525963"/>
          </a:xfrm>
        </p:spPr>
        <p:txBody>
          <a:bodyPr/>
          <a:lstStyle/>
          <a:p>
            <a:r>
              <a:rPr lang="en-US" sz="2800" dirty="0" smtClean="0"/>
              <a:t>Flow behavior and surface velocity are monitored by high speed imaging at different impeller speeds.</a:t>
            </a:r>
          </a:p>
          <a:p>
            <a:endParaRPr lang="en-US" dirty="0"/>
          </a:p>
        </p:txBody>
      </p:sp>
      <p:sp>
        <p:nvSpPr>
          <p:cNvPr id="6" name="TextBox 201"/>
          <p:cNvSpPr txBox="1"/>
          <p:nvPr/>
        </p:nvSpPr>
        <p:spPr>
          <a:xfrm>
            <a:off x="838200" y="2514600"/>
            <a:ext cx="3581400" cy="369332"/>
          </a:xfrm>
          <a:prstGeom prst="rect">
            <a:avLst/>
          </a:prstGeom>
          <a:noFill/>
        </p:spPr>
        <p:txBody>
          <a:bodyPr wrap="square">
            <a:spAutoFit/>
          </a:bodyPr>
          <a:lstStyle>
            <a:defPPr>
              <a:defRPr lang="en-US"/>
            </a:defPPr>
            <a:lvl1pPr marL="0" algn="l" defTabSz="4127784" rtl="0" eaLnBrk="1" latinLnBrk="0" hangingPunct="1">
              <a:defRPr sz="8100" kern="1200">
                <a:solidFill>
                  <a:schemeClr val="tx1"/>
                </a:solidFill>
                <a:latin typeface="+mn-lt"/>
                <a:ea typeface="+mn-ea"/>
                <a:cs typeface="+mn-cs"/>
              </a:defRPr>
            </a:lvl1pPr>
            <a:lvl2pPr marL="2063892" algn="l" defTabSz="4127784" rtl="0" eaLnBrk="1" latinLnBrk="0" hangingPunct="1">
              <a:defRPr sz="8100" kern="1200">
                <a:solidFill>
                  <a:schemeClr val="tx1"/>
                </a:solidFill>
                <a:latin typeface="+mn-lt"/>
                <a:ea typeface="+mn-ea"/>
                <a:cs typeface="+mn-cs"/>
              </a:defRPr>
            </a:lvl2pPr>
            <a:lvl3pPr marL="4127784" algn="l" defTabSz="4127784" rtl="0" eaLnBrk="1" latinLnBrk="0" hangingPunct="1">
              <a:defRPr sz="8100" kern="1200">
                <a:solidFill>
                  <a:schemeClr val="tx1"/>
                </a:solidFill>
                <a:latin typeface="+mn-lt"/>
                <a:ea typeface="+mn-ea"/>
                <a:cs typeface="+mn-cs"/>
              </a:defRPr>
            </a:lvl3pPr>
            <a:lvl4pPr marL="6191677" algn="l" defTabSz="4127784" rtl="0" eaLnBrk="1" latinLnBrk="0" hangingPunct="1">
              <a:defRPr sz="8100" kern="1200">
                <a:solidFill>
                  <a:schemeClr val="tx1"/>
                </a:solidFill>
                <a:latin typeface="+mn-lt"/>
                <a:ea typeface="+mn-ea"/>
                <a:cs typeface="+mn-cs"/>
              </a:defRPr>
            </a:lvl4pPr>
            <a:lvl5pPr marL="8255569" algn="l" defTabSz="4127784" rtl="0" eaLnBrk="1" latinLnBrk="0" hangingPunct="1">
              <a:defRPr sz="8100" kern="1200">
                <a:solidFill>
                  <a:schemeClr val="tx1"/>
                </a:solidFill>
                <a:latin typeface="+mn-lt"/>
                <a:ea typeface="+mn-ea"/>
                <a:cs typeface="+mn-cs"/>
              </a:defRPr>
            </a:lvl5pPr>
            <a:lvl6pPr marL="10319461" algn="l" defTabSz="4127784" rtl="0" eaLnBrk="1" latinLnBrk="0" hangingPunct="1">
              <a:defRPr sz="8100" kern="1200">
                <a:solidFill>
                  <a:schemeClr val="tx1"/>
                </a:solidFill>
                <a:latin typeface="+mn-lt"/>
                <a:ea typeface="+mn-ea"/>
                <a:cs typeface="+mn-cs"/>
              </a:defRPr>
            </a:lvl6pPr>
            <a:lvl7pPr marL="12383353" algn="l" defTabSz="4127784" rtl="0" eaLnBrk="1" latinLnBrk="0" hangingPunct="1">
              <a:defRPr sz="8100" kern="1200">
                <a:solidFill>
                  <a:schemeClr val="tx1"/>
                </a:solidFill>
                <a:latin typeface="+mn-lt"/>
                <a:ea typeface="+mn-ea"/>
                <a:cs typeface="+mn-cs"/>
              </a:defRPr>
            </a:lvl7pPr>
            <a:lvl8pPr marL="14447246" algn="l" defTabSz="4127784" rtl="0" eaLnBrk="1" latinLnBrk="0" hangingPunct="1">
              <a:defRPr sz="8100" kern="1200">
                <a:solidFill>
                  <a:schemeClr val="tx1"/>
                </a:solidFill>
                <a:latin typeface="+mn-lt"/>
                <a:ea typeface="+mn-ea"/>
                <a:cs typeface="+mn-cs"/>
              </a:defRPr>
            </a:lvl8pPr>
            <a:lvl9pPr marL="16511138" algn="l" defTabSz="4127784" rtl="0" eaLnBrk="1" latinLnBrk="0" hangingPunct="1">
              <a:defRPr sz="8100" kern="1200">
                <a:solidFill>
                  <a:schemeClr val="tx1"/>
                </a:solidFill>
                <a:latin typeface="+mn-lt"/>
                <a:ea typeface="+mn-ea"/>
                <a:cs typeface="+mn-cs"/>
              </a:defRPr>
            </a:lvl9pPr>
          </a:lstStyle>
          <a:p>
            <a:pPr>
              <a:defRPr/>
            </a:pPr>
            <a:r>
              <a:rPr lang="en-US" sz="1800" b="1" i="1" dirty="0" smtClean="0">
                <a:solidFill>
                  <a:srgbClr val="C00000"/>
                </a:solidFill>
                <a:latin typeface="+mn-lt"/>
              </a:rPr>
              <a:t> Dry </a:t>
            </a:r>
            <a:r>
              <a:rPr lang="en-US" sz="1800" b="1" i="1" dirty="0" err="1" smtClean="0">
                <a:solidFill>
                  <a:srgbClr val="C00000"/>
                </a:solidFill>
                <a:latin typeface="+mn-lt"/>
              </a:rPr>
              <a:t>gabapentin</a:t>
            </a:r>
            <a:r>
              <a:rPr lang="en-US" sz="1800" b="1" i="1" dirty="0" smtClean="0">
                <a:solidFill>
                  <a:srgbClr val="C00000"/>
                </a:solidFill>
                <a:latin typeface="+mn-lt"/>
              </a:rPr>
              <a:t> + HPC – 250 rpm</a:t>
            </a:r>
            <a:endParaRPr lang="en-US" sz="1800" b="1" i="1" dirty="0">
              <a:solidFill>
                <a:srgbClr val="C00000"/>
              </a:solidFill>
              <a:latin typeface="+mn-lt"/>
            </a:endParaRPr>
          </a:p>
        </p:txBody>
      </p:sp>
      <p:pic>
        <p:nvPicPr>
          <p:cNvPr id="7" name="300_C001S0001.avi">
            <a:hlinkClick r:id="" action="ppaction://media"/>
          </p:cNvPr>
          <p:cNvPicPr>
            <a:picLocks noRot="1" noChangeAspect="1"/>
          </p:cNvPicPr>
          <p:nvPr>
            <a:videoFile r:link="rId1"/>
          </p:nvPr>
        </p:nvPicPr>
        <p:blipFill>
          <a:blip r:embed="rId4" cstate="print"/>
          <a:stretch>
            <a:fillRect/>
          </a:stretch>
        </p:blipFill>
        <p:spPr>
          <a:xfrm>
            <a:off x="762000" y="2971800"/>
            <a:ext cx="3657599" cy="3657600"/>
          </a:xfrm>
          <a:prstGeom prst="rect">
            <a:avLst/>
          </a:prstGeom>
        </p:spPr>
      </p:pic>
      <p:sp>
        <p:nvSpPr>
          <p:cNvPr id="8" name="TextBox 7"/>
          <p:cNvSpPr txBox="1"/>
          <p:nvPr/>
        </p:nvSpPr>
        <p:spPr>
          <a:xfrm>
            <a:off x="4800600" y="3429000"/>
            <a:ext cx="3962400" cy="1477328"/>
          </a:xfrm>
          <a:prstGeom prst="rect">
            <a:avLst/>
          </a:prstGeom>
          <a:noFill/>
        </p:spPr>
        <p:txBody>
          <a:bodyPr wrap="square" rtlCol="0">
            <a:spAutoFit/>
          </a:bodyPr>
          <a:lstStyle/>
          <a:p>
            <a:r>
              <a:rPr lang="en-US" dirty="0" smtClean="0"/>
              <a:t>Powder surface velocity at 35 % fill ratio: </a:t>
            </a:r>
          </a:p>
          <a:p>
            <a:endParaRPr lang="en-US" dirty="0" smtClean="0"/>
          </a:p>
          <a:p>
            <a:r>
              <a:rPr lang="en-US" dirty="0" smtClean="0"/>
              <a:t>250 rpm </a:t>
            </a:r>
          </a:p>
          <a:p>
            <a:endParaRPr lang="en-US" dirty="0" smtClean="0"/>
          </a:p>
          <a:p>
            <a:r>
              <a:rPr lang="en-US" dirty="0" smtClean="0"/>
              <a:t>500 rpm</a:t>
            </a:r>
            <a:endParaRPr lang="en-US" dirty="0"/>
          </a:p>
        </p:txBody>
      </p:sp>
      <p:cxnSp>
        <p:nvCxnSpPr>
          <p:cNvPr id="9" name="Straight Arrow Connector 8"/>
          <p:cNvCxnSpPr/>
          <p:nvPr/>
        </p:nvCxnSpPr>
        <p:spPr>
          <a:xfrm>
            <a:off x="5867400" y="419100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91200" y="472440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0" y="4038600"/>
            <a:ext cx="1219200" cy="381000"/>
          </a:xfrm>
          <a:prstGeom prst="rect">
            <a:avLst/>
          </a:prstGeom>
          <a:noFill/>
        </p:spPr>
        <p:txBody>
          <a:bodyPr wrap="square" rtlCol="0">
            <a:spAutoFit/>
          </a:bodyPr>
          <a:lstStyle/>
          <a:p>
            <a:r>
              <a:rPr lang="en-US" dirty="0" smtClean="0"/>
              <a:t>0.36 m/s</a:t>
            </a:r>
            <a:endParaRPr lang="en-US" dirty="0"/>
          </a:p>
        </p:txBody>
      </p:sp>
      <p:sp>
        <p:nvSpPr>
          <p:cNvPr id="12" name="TextBox 11"/>
          <p:cNvSpPr txBox="1"/>
          <p:nvPr/>
        </p:nvSpPr>
        <p:spPr>
          <a:xfrm>
            <a:off x="6864750" y="4495800"/>
            <a:ext cx="1219200" cy="381000"/>
          </a:xfrm>
          <a:prstGeom prst="rect">
            <a:avLst/>
          </a:prstGeom>
          <a:noFill/>
        </p:spPr>
        <p:txBody>
          <a:bodyPr wrap="square" rtlCol="0">
            <a:spAutoFit/>
          </a:bodyPr>
          <a:lstStyle/>
          <a:p>
            <a:r>
              <a:rPr lang="en-US" dirty="0" smtClean="0"/>
              <a:t>0.37 m/s</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Characterization </a:t>
            </a:r>
            <a:endParaRPr lang="en-US" dirty="0"/>
          </a:p>
        </p:txBody>
      </p:sp>
      <p:sp>
        <p:nvSpPr>
          <p:cNvPr id="4" name="Slide Number Placeholder 3"/>
          <p:cNvSpPr>
            <a:spLocks noGrp="1"/>
          </p:cNvSpPr>
          <p:nvPr>
            <p:ph type="sldNum" sz="quarter" idx="12"/>
          </p:nvPr>
        </p:nvSpPr>
        <p:spPr/>
        <p:txBody>
          <a:bodyPr/>
          <a:lstStyle/>
          <a:p>
            <a:fld id="{D9B16ACA-264D-42F2-AE76-574290BE968A}" type="slidenum">
              <a:rPr lang="en-US" smtClean="0"/>
              <a:pPr/>
              <a:t>12</a:t>
            </a:fld>
            <a:endParaRPr lang="en-US" dirty="0"/>
          </a:p>
        </p:txBody>
      </p:sp>
      <p:sp>
        <p:nvSpPr>
          <p:cNvPr id="5" name="Content Placeholder 2"/>
          <p:cNvSpPr>
            <a:spLocks noGrp="1"/>
          </p:cNvSpPr>
          <p:nvPr>
            <p:ph idx="1"/>
          </p:nvPr>
        </p:nvSpPr>
        <p:spPr>
          <a:xfrm>
            <a:off x="457200" y="1600201"/>
            <a:ext cx="8229600" cy="1295400"/>
          </a:xfrm>
        </p:spPr>
        <p:txBody>
          <a:bodyPr/>
          <a:lstStyle/>
          <a:p>
            <a:r>
              <a:rPr lang="en-US" dirty="0" smtClean="0"/>
              <a:t>Spray characterization (</a:t>
            </a:r>
            <a:r>
              <a:rPr lang="en-US" dirty="0" err="1" smtClean="0"/>
              <a:t>flowrate</a:t>
            </a:r>
            <a:r>
              <a:rPr lang="en-US" dirty="0" smtClean="0"/>
              <a:t>, width, and drop size are measured)</a:t>
            </a:r>
            <a:endParaRPr lang="en-US" dirty="0"/>
          </a:p>
        </p:txBody>
      </p:sp>
      <p:grpSp>
        <p:nvGrpSpPr>
          <p:cNvPr id="3" name="Group 3"/>
          <p:cNvGrpSpPr>
            <a:grpSpLocks/>
          </p:cNvGrpSpPr>
          <p:nvPr/>
        </p:nvGrpSpPr>
        <p:grpSpPr bwMode="auto">
          <a:xfrm>
            <a:off x="1066800" y="3200400"/>
            <a:ext cx="3127375" cy="1666875"/>
            <a:chOff x="2142" y="9495"/>
            <a:chExt cx="4926" cy="2625"/>
          </a:xfrm>
        </p:grpSpPr>
        <p:sp>
          <p:nvSpPr>
            <p:cNvPr id="7" name="Freeform 4" descr="Newsprint"/>
            <p:cNvSpPr>
              <a:spLocks/>
            </p:cNvSpPr>
            <p:nvPr/>
          </p:nvSpPr>
          <p:spPr bwMode="auto">
            <a:xfrm flipH="1">
              <a:off x="4890" y="10685"/>
              <a:ext cx="2178" cy="1435"/>
            </a:xfrm>
            <a:custGeom>
              <a:avLst/>
              <a:gdLst/>
              <a:ahLst/>
              <a:cxnLst>
                <a:cxn ang="0">
                  <a:pos x="84" y="1400"/>
                </a:cxn>
                <a:cxn ang="0">
                  <a:pos x="644" y="1424"/>
                </a:cxn>
                <a:cxn ang="0">
                  <a:pos x="1852" y="1416"/>
                </a:cxn>
                <a:cxn ang="0">
                  <a:pos x="2244" y="1400"/>
                </a:cxn>
                <a:cxn ang="0">
                  <a:pos x="2236" y="1104"/>
                </a:cxn>
                <a:cxn ang="0">
                  <a:pos x="2220" y="1080"/>
                </a:cxn>
                <a:cxn ang="0">
                  <a:pos x="2196" y="1032"/>
                </a:cxn>
                <a:cxn ang="0">
                  <a:pos x="2028" y="960"/>
                </a:cxn>
                <a:cxn ang="0">
                  <a:pos x="2004" y="944"/>
                </a:cxn>
                <a:cxn ang="0">
                  <a:pos x="1860" y="888"/>
                </a:cxn>
                <a:cxn ang="0">
                  <a:pos x="1812" y="856"/>
                </a:cxn>
                <a:cxn ang="0">
                  <a:pos x="1764" y="840"/>
                </a:cxn>
                <a:cxn ang="0">
                  <a:pos x="1668" y="792"/>
                </a:cxn>
                <a:cxn ang="0">
                  <a:pos x="1492" y="680"/>
                </a:cxn>
                <a:cxn ang="0">
                  <a:pos x="1420" y="648"/>
                </a:cxn>
                <a:cxn ang="0">
                  <a:pos x="1260" y="568"/>
                </a:cxn>
                <a:cxn ang="0">
                  <a:pos x="1236" y="552"/>
                </a:cxn>
                <a:cxn ang="0">
                  <a:pos x="1188" y="536"/>
                </a:cxn>
                <a:cxn ang="0">
                  <a:pos x="1068" y="480"/>
                </a:cxn>
                <a:cxn ang="0">
                  <a:pos x="1020" y="448"/>
                </a:cxn>
                <a:cxn ang="0">
                  <a:pos x="948" y="424"/>
                </a:cxn>
                <a:cxn ang="0">
                  <a:pos x="876" y="384"/>
                </a:cxn>
                <a:cxn ang="0">
                  <a:pos x="828" y="368"/>
                </a:cxn>
                <a:cxn ang="0">
                  <a:pos x="692" y="304"/>
                </a:cxn>
                <a:cxn ang="0">
                  <a:pos x="548" y="232"/>
                </a:cxn>
                <a:cxn ang="0">
                  <a:pos x="404" y="160"/>
                </a:cxn>
                <a:cxn ang="0">
                  <a:pos x="356" y="128"/>
                </a:cxn>
                <a:cxn ang="0">
                  <a:pos x="308" y="104"/>
                </a:cxn>
                <a:cxn ang="0">
                  <a:pos x="212" y="64"/>
                </a:cxn>
                <a:cxn ang="0">
                  <a:pos x="92" y="0"/>
                </a:cxn>
                <a:cxn ang="0">
                  <a:pos x="68" y="440"/>
                </a:cxn>
                <a:cxn ang="0">
                  <a:pos x="92" y="720"/>
                </a:cxn>
                <a:cxn ang="0">
                  <a:pos x="68" y="1144"/>
                </a:cxn>
                <a:cxn ang="0">
                  <a:pos x="84" y="1400"/>
                </a:cxn>
              </a:cxnLst>
              <a:rect l="0" t="0" r="r" b="b"/>
              <a:pathLst>
                <a:path w="2244" h="1435">
                  <a:moveTo>
                    <a:pt x="84" y="1400"/>
                  </a:moveTo>
                  <a:cubicBezTo>
                    <a:pt x="228" y="1402"/>
                    <a:pt x="470" y="1380"/>
                    <a:pt x="644" y="1424"/>
                  </a:cubicBezTo>
                  <a:cubicBezTo>
                    <a:pt x="1105" y="1409"/>
                    <a:pt x="1237" y="1411"/>
                    <a:pt x="1852" y="1416"/>
                  </a:cubicBezTo>
                  <a:cubicBezTo>
                    <a:pt x="1983" y="1435"/>
                    <a:pt x="2116" y="1432"/>
                    <a:pt x="2244" y="1400"/>
                  </a:cubicBezTo>
                  <a:cubicBezTo>
                    <a:pt x="2241" y="1301"/>
                    <a:pt x="2243" y="1202"/>
                    <a:pt x="2236" y="1104"/>
                  </a:cubicBezTo>
                  <a:cubicBezTo>
                    <a:pt x="2235" y="1094"/>
                    <a:pt x="2224" y="1089"/>
                    <a:pt x="2220" y="1080"/>
                  </a:cubicBezTo>
                  <a:cubicBezTo>
                    <a:pt x="2209" y="1058"/>
                    <a:pt x="2216" y="1050"/>
                    <a:pt x="2196" y="1032"/>
                  </a:cubicBezTo>
                  <a:cubicBezTo>
                    <a:pt x="2149" y="991"/>
                    <a:pt x="2086" y="979"/>
                    <a:pt x="2028" y="960"/>
                  </a:cubicBezTo>
                  <a:cubicBezTo>
                    <a:pt x="2019" y="957"/>
                    <a:pt x="2013" y="948"/>
                    <a:pt x="2004" y="944"/>
                  </a:cubicBezTo>
                  <a:cubicBezTo>
                    <a:pt x="1960" y="924"/>
                    <a:pt x="1905" y="903"/>
                    <a:pt x="1860" y="888"/>
                  </a:cubicBezTo>
                  <a:cubicBezTo>
                    <a:pt x="1842" y="882"/>
                    <a:pt x="1828" y="867"/>
                    <a:pt x="1812" y="856"/>
                  </a:cubicBezTo>
                  <a:cubicBezTo>
                    <a:pt x="1798" y="847"/>
                    <a:pt x="1778" y="849"/>
                    <a:pt x="1764" y="840"/>
                  </a:cubicBezTo>
                  <a:cubicBezTo>
                    <a:pt x="1734" y="820"/>
                    <a:pt x="1699" y="809"/>
                    <a:pt x="1668" y="792"/>
                  </a:cubicBezTo>
                  <a:cubicBezTo>
                    <a:pt x="1609" y="759"/>
                    <a:pt x="1548" y="718"/>
                    <a:pt x="1492" y="680"/>
                  </a:cubicBezTo>
                  <a:cubicBezTo>
                    <a:pt x="1472" y="666"/>
                    <a:pt x="1442" y="659"/>
                    <a:pt x="1420" y="648"/>
                  </a:cubicBezTo>
                  <a:cubicBezTo>
                    <a:pt x="1367" y="621"/>
                    <a:pt x="1318" y="583"/>
                    <a:pt x="1260" y="568"/>
                  </a:cubicBezTo>
                  <a:cubicBezTo>
                    <a:pt x="1252" y="563"/>
                    <a:pt x="1245" y="556"/>
                    <a:pt x="1236" y="552"/>
                  </a:cubicBezTo>
                  <a:cubicBezTo>
                    <a:pt x="1221" y="545"/>
                    <a:pt x="1188" y="536"/>
                    <a:pt x="1188" y="536"/>
                  </a:cubicBezTo>
                  <a:cubicBezTo>
                    <a:pt x="1154" y="502"/>
                    <a:pt x="1112" y="495"/>
                    <a:pt x="1068" y="480"/>
                  </a:cubicBezTo>
                  <a:cubicBezTo>
                    <a:pt x="1050" y="474"/>
                    <a:pt x="1036" y="459"/>
                    <a:pt x="1020" y="448"/>
                  </a:cubicBezTo>
                  <a:cubicBezTo>
                    <a:pt x="999" y="434"/>
                    <a:pt x="969" y="438"/>
                    <a:pt x="948" y="424"/>
                  </a:cubicBezTo>
                  <a:cubicBezTo>
                    <a:pt x="926" y="409"/>
                    <a:pt x="900" y="395"/>
                    <a:pt x="876" y="384"/>
                  </a:cubicBezTo>
                  <a:cubicBezTo>
                    <a:pt x="861" y="377"/>
                    <a:pt x="828" y="368"/>
                    <a:pt x="828" y="368"/>
                  </a:cubicBezTo>
                  <a:cubicBezTo>
                    <a:pt x="791" y="341"/>
                    <a:pt x="737" y="315"/>
                    <a:pt x="692" y="304"/>
                  </a:cubicBezTo>
                  <a:cubicBezTo>
                    <a:pt x="645" y="273"/>
                    <a:pt x="596" y="259"/>
                    <a:pt x="548" y="232"/>
                  </a:cubicBezTo>
                  <a:cubicBezTo>
                    <a:pt x="480" y="194"/>
                    <a:pt x="480" y="185"/>
                    <a:pt x="404" y="160"/>
                  </a:cubicBezTo>
                  <a:cubicBezTo>
                    <a:pt x="386" y="154"/>
                    <a:pt x="374" y="134"/>
                    <a:pt x="356" y="128"/>
                  </a:cubicBezTo>
                  <a:cubicBezTo>
                    <a:pt x="268" y="99"/>
                    <a:pt x="401" y="145"/>
                    <a:pt x="308" y="104"/>
                  </a:cubicBezTo>
                  <a:cubicBezTo>
                    <a:pt x="275" y="89"/>
                    <a:pt x="243" y="81"/>
                    <a:pt x="212" y="64"/>
                  </a:cubicBezTo>
                  <a:cubicBezTo>
                    <a:pt x="171" y="41"/>
                    <a:pt x="137" y="15"/>
                    <a:pt x="92" y="0"/>
                  </a:cubicBezTo>
                  <a:cubicBezTo>
                    <a:pt x="0" y="139"/>
                    <a:pt x="68" y="27"/>
                    <a:pt x="68" y="440"/>
                  </a:cubicBezTo>
                  <a:cubicBezTo>
                    <a:pt x="68" y="569"/>
                    <a:pt x="75" y="616"/>
                    <a:pt x="92" y="720"/>
                  </a:cubicBezTo>
                  <a:cubicBezTo>
                    <a:pt x="88" y="906"/>
                    <a:pt x="115" y="1002"/>
                    <a:pt x="68" y="1144"/>
                  </a:cubicBezTo>
                  <a:cubicBezTo>
                    <a:pt x="76" y="1396"/>
                    <a:pt x="18" y="1334"/>
                    <a:pt x="84" y="1400"/>
                  </a:cubicBezTo>
                  <a:close/>
                </a:path>
              </a:pathLst>
            </a:custGeom>
            <a:blipFill dpi="0" rotWithShape="1">
              <a:blip r:embed="rId3"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5" descr="Newsprint"/>
            <p:cNvSpPr>
              <a:spLocks/>
            </p:cNvSpPr>
            <p:nvPr/>
          </p:nvSpPr>
          <p:spPr bwMode="auto">
            <a:xfrm>
              <a:off x="2142" y="10685"/>
              <a:ext cx="2178" cy="1435"/>
            </a:xfrm>
            <a:custGeom>
              <a:avLst/>
              <a:gdLst/>
              <a:ahLst/>
              <a:cxnLst>
                <a:cxn ang="0">
                  <a:pos x="84" y="1400"/>
                </a:cxn>
                <a:cxn ang="0">
                  <a:pos x="644" y="1424"/>
                </a:cxn>
                <a:cxn ang="0">
                  <a:pos x="1852" y="1416"/>
                </a:cxn>
                <a:cxn ang="0">
                  <a:pos x="2244" y="1400"/>
                </a:cxn>
                <a:cxn ang="0">
                  <a:pos x="2236" y="1104"/>
                </a:cxn>
                <a:cxn ang="0">
                  <a:pos x="2220" y="1080"/>
                </a:cxn>
                <a:cxn ang="0">
                  <a:pos x="2196" y="1032"/>
                </a:cxn>
                <a:cxn ang="0">
                  <a:pos x="2028" y="960"/>
                </a:cxn>
                <a:cxn ang="0">
                  <a:pos x="2004" y="944"/>
                </a:cxn>
                <a:cxn ang="0">
                  <a:pos x="1860" y="888"/>
                </a:cxn>
                <a:cxn ang="0">
                  <a:pos x="1812" y="856"/>
                </a:cxn>
                <a:cxn ang="0">
                  <a:pos x="1764" y="840"/>
                </a:cxn>
                <a:cxn ang="0">
                  <a:pos x="1668" y="792"/>
                </a:cxn>
                <a:cxn ang="0">
                  <a:pos x="1492" y="680"/>
                </a:cxn>
                <a:cxn ang="0">
                  <a:pos x="1420" y="648"/>
                </a:cxn>
                <a:cxn ang="0">
                  <a:pos x="1260" y="568"/>
                </a:cxn>
                <a:cxn ang="0">
                  <a:pos x="1236" y="552"/>
                </a:cxn>
                <a:cxn ang="0">
                  <a:pos x="1188" y="536"/>
                </a:cxn>
                <a:cxn ang="0">
                  <a:pos x="1068" y="480"/>
                </a:cxn>
                <a:cxn ang="0">
                  <a:pos x="1020" y="448"/>
                </a:cxn>
                <a:cxn ang="0">
                  <a:pos x="948" y="424"/>
                </a:cxn>
                <a:cxn ang="0">
                  <a:pos x="876" y="384"/>
                </a:cxn>
                <a:cxn ang="0">
                  <a:pos x="828" y="368"/>
                </a:cxn>
                <a:cxn ang="0">
                  <a:pos x="692" y="304"/>
                </a:cxn>
                <a:cxn ang="0">
                  <a:pos x="548" y="232"/>
                </a:cxn>
                <a:cxn ang="0">
                  <a:pos x="404" y="160"/>
                </a:cxn>
                <a:cxn ang="0">
                  <a:pos x="356" y="128"/>
                </a:cxn>
                <a:cxn ang="0">
                  <a:pos x="308" y="104"/>
                </a:cxn>
                <a:cxn ang="0">
                  <a:pos x="212" y="64"/>
                </a:cxn>
                <a:cxn ang="0">
                  <a:pos x="92" y="0"/>
                </a:cxn>
                <a:cxn ang="0">
                  <a:pos x="68" y="440"/>
                </a:cxn>
                <a:cxn ang="0">
                  <a:pos x="92" y="720"/>
                </a:cxn>
                <a:cxn ang="0">
                  <a:pos x="68" y="1144"/>
                </a:cxn>
                <a:cxn ang="0">
                  <a:pos x="84" y="1400"/>
                </a:cxn>
              </a:cxnLst>
              <a:rect l="0" t="0" r="r" b="b"/>
              <a:pathLst>
                <a:path w="2244" h="1435">
                  <a:moveTo>
                    <a:pt x="84" y="1400"/>
                  </a:moveTo>
                  <a:cubicBezTo>
                    <a:pt x="228" y="1402"/>
                    <a:pt x="470" y="1380"/>
                    <a:pt x="644" y="1424"/>
                  </a:cubicBezTo>
                  <a:cubicBezTo>
                    <a:pt x="1105" y="1409"/>
                    <a:pt x="1237" y="1411"/>
                    <a:pt x="1852" y="1416"/>
                  </a:cubicBezTo>
                  <a:cubicBezTo>
                    <a:pt x="1983" y="1435"/>
                    <a:pt x="2116" y="1432"/>
                    <a:pt x="2244" y="1400"/>
                  </a:cubicBezTo>
                  <a:cubicBezTo>
                    <a:pt x="2241" y="1301"/>
                    <a:pt x="2243" y="1202"/>
                    <a:pt x="2236" y="1104"/>
                  </a:cubicBezTo>
                  <a:cubicBezTo>
                    <a:pt x="2235" y="1094"/>
                    <a:pt x="2224" y="1089"/>
                    <a:pt x="2220" y="1080"/>
                  </a:cubicBezTo>
                  <a:cubicBezTo>
                    <a:pt x="2209" y="1058"/>
                    <a:pt x="2216" y="1050"/>
                    <a:pt x="2196" y="1032"/>
                  </a:cubicBezTo>
                  <a:cubicBezTo>
                    <a:pt x="2149" y="991"/>
                    <a:pt x="2086" y="979"/>
                    <a:pt x="2028" y="960"/>
                  </a:cubicBezTo>
                  <a:cubicBezTo>
                    <a:pt x="2019" y="957"/>
                    <a:pt x="2013" y="948"/>
                    <a:pt x="2004" y="944"/>
                  </a:cubicBezTo>
                  <a:cubicBezTo>
                    <a:pt x="1960" y="924"/>
                    <a:pt x="1905" y="903"/>
                    <a:pt x="1860" y="888"/>
                  </a:cubicBezTo>
                  <a:cubicBezTo>
                    <a:pt x="1842" y="882"/>
                    <a:pt x="1828" y="867"/>
                    <a:pt x="1812" y="856"/>
                  </a:cubicBezTo>
                  <a:cubicBezTo>
                    <a:pt x="1798" y="847"/>
                    <a:pt x="1778" y="849"/>
                    <a:pt x="1764" y="840"/>
                  </a:cubicBezTo>
                  <a:cubicBezTo>
                    <a:pt x="1734" y="820"/>
                    <a:pt x="1699" y="809"/>
                    <a:pt x="1668" y="792"/>
                  </a:cubicBezTo>
                  <a:cubicBezTo>
                    <a:pt x="1609" y="759"/>
                    <a:pt x="1548" y="718"/>
                    <a:pt x="1492" y="680"/>
                  </a:cubicBezTo>
                  <a:cubicBezTo>
                    <a:pt x="1472" y="666"/>
                    <a:pt x="1442" y="659"/>
                    <a:pt x="1420" y="648"/>
                  </a:cubicBezTo>
                  <a:cubicBezTo>
                    <a:pt x="1367" y="621"/>
                    <a:pt x="1318" y="583"/>
                    <a:pt x="1260" y="568"/>
                  </a:cubicBezTo>
                  <a:cubicBezTo>
                    <a:pt x="1252" y="563"/>
                    <a:pt x="1245" y="556"/>
                    <a:pt x="1236" y="552"/>
                  </a:cubicBezTo>
                  <a:cubicBezTo>
                    <a:pt x="1221" y="545"/>
                    <a:pt x="1188" y="536"/>
                    <a:pt x="1188" y="536"/>
                  </a:cubicBezTo>
                  <a:cubicBezTo>
                    <a:pt x="1154" y="502"/>
                    <a:pt x="1112" y="495"/>
                    <a:pt x="1068" y="480"/>
                  </a:cubicBezTo>
                  <a:cubicBezTo>
                    <a:pt x="1050" y="474"/>
                    <a:pt x="1036" y="459"/>
                    <a:pt x="1020" y="448"/>
                  </a:cubicBezTo>
                  <a:cubicBezTo>
                    <a:pt x="999" y="434"/>
                    <a:pt x="969" y="438"/>
                    <a:pt x="948" y="424"/>
                  </a:cubicBezTo>
                  <a:cubicBezTo>
                    <a:pt x="926" y="409"/>
                    <a:pt x="900" y="395"/>
                    <a:pt x="876" y="384"/>
                  </a:cubicBezTo>
                  <a:cubicBezTo>
                    <a:pt x="861" y="377"/>
                    <a:pt x="828" y="368"/>
                    <a:pt x="828" y="368"/>
                  </a:cubicBezTo>
                  <a:cubicBezTo>
                    <a:pt x="791" y="341"/>
                    <a:pt x="737" y="315"/>
                    <a:pt x="692" y="304"/>
                  </a:cubicBezTo>
                  <a:cubicBezTo>
                    <a:pt x="645" y="273"/>
                    <a:pt x="596" y="259"/>
                    <a:pt x="548" y="232"/>
                  </a:cubicBezTo>
                  <a:cubicBezTo>
                    <a:pt x="480" y="194"/>
                    <a:pt x="480" y="185"/>
                    <a:pt x="404" y="160"/>
                  </a:cubicBezTo>
                  <a:cubicBezTo>
                    <a:pt x="386" y="154"/>
                    <a:pt x="374" y="134"/>
                    <a:pt x="356" y="128"/>
                  </a:cubicBezTo>
                  <a:cubicBezTo>
                    <a:pt x="268" y="99"/>
                    <a:pt x="401" y="145"/>
                    <a:pt x="308" y="104"/>
                  </a:cubicBezTo>
                  <a:cubicBezTo>
                    <a:pt x="275" y="89"/>
                    <a:pt x="243" y="81"/>
                    <a:pt x="212" y="64"/>
                  </a:cubicBezTo>
                  <a:cubicBezTo>
                    <a:pt x="171" y="41"/>
                    <a:pt x="137" y="15"/>
                    <a:pt x="92" y="0"/>
                  </a:cubicBezTo>
                  <a:cubicBezTo>
                    <a:pt x="0" y="139"/>
                    <a:pt x="68" y="27"/>
                    <a:pt x="68" y="440"/>
                  </a:cubicBezTo>
                  <a:cubicBezTo>
                    <a:pt x="68" y="569"/>
                    <a:pt x="75" y="616"/>
                    <a:pt x="92" y="720"/>
                  </a:cubicBezTo>
                  <a:cubicBezTo>
                    <a:pt x="88" y="906"/>
                    <a:pt x="115" y="1002"/>
                    <a:pt x="68" y="1144"/>
                  </a:cubicBezTo>
                  <a:cubicBezTo>
                    <a:pt x="76" y="1396"/>
                    <a:pt x="18" y="1334"/>
                    <a:pt x="84" y="1400"/>
                  </a:cubicBezTo>
                  <a:close/>
                </a:path>
              </a:pathLst>
            </a:custGeom>
            <a:blipFill dpi="0" rotWithShape="1">
              <a:blip r:embed="rId3"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9" name="AutoShape 6"/>
            <p:cNvCxnSpPr>
              <a:cxnSpLocks noChangeShapeType="1"/>
            </p:cNvCxnSpPr>
            <p:nvPr/>
          </p:nvCxnSpPr>
          <p:spPr bwMode="auto">
            <a:xfrm>
              <a:off x="2190" y="10605"/>
              <a:ext cx="0" cy="1515"/>
            </a:xfrm>
            <a:prstGeom prst="straightConnector1">
              <a:avLst/>
            </a:prstGeom>
            <a:noFill/>
            <a:ln w="25400">
              <a:solidFill>
                <a:srgbClr val="404040"/>
              </a:solidFill>
              <a:round/>
              <a:headEnd/>
              <a:tailEnd/>
            </a:ln>
          </p:spPr>
        </p:cxnSp>
        <p:cxnSp>
          <p:nvCxnSpPr>
            <p:cNvPr id="10" name="AutoShape 7"/>
            <p:cNvCxnSpPr>
              <a:cxnSpLocks noChangeShapeType="1"/>
            </p:cNvCxnSpPr>
            <p:nvPr/>
          </p:nvCxnSpPr>
          <p:spPr bwMode="auto">
            <a:xfrm flipV="1">
              <a:off x="2190" y="9495"/>
              <a:ext cx="480" cy="1110"/>
            </a:xfrm>
            <a:prstGeom prst="straightConnector1">
              <a:avLst/>
            </a:prstGeom>
            <a:noFill/>
            <a:ln w="25400">
              <a:solidFill>
                <a:srgbClr val="272727"/>
              </a:solidFill>
              <a:round/>
              <a:headEnd/>
              <a:tailEnd/>
            </a:ln>
          </p:spPr>
        </p:cxnSp>
        <p:cxnSp>
          <p:nvCxnSpPr>
            <p:cNvPr id="11" name="AutoShape 8"/>
            <p:cNvCxnSpPr>
              <a:cxnSpLocks noChangeShapeType="1"/>
            </p:cNvCxnSpPr>
            <p:nvPr/>
          </p:nvCxnSpPr>
          <p:spPr bwMode="auto">
            <a:xfrm>
              <a:off x="2190" y="12120"/>
              <a:ext cx="4830" cy="0"/>
            </a:xfrm>
            <a:prstGeom prst="straightConnector1">
              <a:avLst/>
            </a:prstGeom>
            <a:noFill/>
            <a:ln w="25400">
              <a:solidFill>
                <a:srgbClr val="272727"/>
              </a:solidFill>
              <a:round/>
              <a:headEnd/>
              <a:tailEnd/>
            </a:ln>
          </p:spPr>
        </p:cxnSp>
        <p:cxnSp>
          <p:nvCxnSpPr>
            <p:cNvPr id="12" name="AutoShape 9"/>
            <p:cNvCxnSpPr>
              <a:cxnSpLocks noChangeShapeType="1"/>
            </p:cNvCxnSpPr>
            <p:nvPr/>
          </p:nvCxnSpPr>
          <p:spPr bwMode="auto">
            <a:xfrm>
              <a:off x="7020" y="10605"/>
              <a:ext cx="0" cy="1515"/>
            </a:xfrm>
            <a:prstGeom prst="straightConnector1">
              <a:avLst/>
            </a:prstGeom>
            <a:noFill/>
            <a:ln w="25400">
              <a:solidFill>
                <a:srgbClr val="404040"/>
              </a:solidFill>
              <a:round/>
              <a:headEnd/>
              <a:tailEnd/>
            </a:ln>
          </p:spPr>
        </p:cxnSp>
        <p:cxnSp>
          <p:nvCxnSpPr>
            <p:cNvPr id="13" name="AutoShape 10"/>
            <p:cNvCxnSpPr>
              <a:cxnSpLocks noChangeShapeType="1"/>
            </p:cNvCxnSpPr>
            <p:nvPr/>
          </p:nvCxnSpPr>
          <p:spPr bwMode="auto">
            <a:xfrm flipH="1" flipV="1">
              <a:off x="6495" y="9495"/>
              <a:ext cx="525" cy="1110"/>
            </a:xfrm>
            <a:prstGeom prst="straightConnector1">
              <a:avLst/>
            </a:prstGeom>
            <a:noFill/>
            <a:ln w="25400">
              <a:solidFill>
                <a:srgbClr val="272727"/>
              </a:solidFill>
              <a:round/>
              <a:headEnd/>
              <a:tailEnd/>
            </a:ln>
          </p:spPr>
        </p:cxnSp>
        <p:cxnSp>
          <p:nvCxnSpPr>
            <p:cNvPr id="14" name="AutoShape 11"/>
            <p:cNvCxnSpPr>
              <a:cxnSpLocks noChangeShapeType="1"/>
            </p:cNvCxnSpPr>
            <p:nvPr/>
          </p:nvCxnSpPr>
          <p:spPr bwMode="auto">
            <a:xfrm>
              <a:off x="2355" y="9495"/>
              <a:ext cx="4380" cy="1"/>
            </a:xfrm>
            <a:prstGeom prst="straightConnector1">
              <a:avLst/>
            </a:prstGeom>
            <a:noFill/>
            <a:ln w="25400">
              <a:solidFill>
                <a:srgbClr val="272727"/>
              </a:solidFill>
              <a:round/>
              <a:headEnd/>
              <a:tailEnd/>
            </a:ln>
          </p:spPr>
        </p:cxnSp>
        <p:grpSp>
          <p:nvGrpSpPr>
            <p:cNvPr id="6" name="Group 12"/>
            <p:cNvGrpSpPr>
              <a:grpSpLocks/>
            </p:cNvGrpSpPr>
            <p:nvPr/>
          </p:nvGrpSpPr>
          <p:grpSpPr bwMode="auto">
            <a:xfrm>
              <a:off x="4335" y="11220"/>
              <a:ext cx="555" cy="900"/>
              <a:chOff x="4410" y="11220"/>
              <a:chExt cx="555" cy="900"/>
            </a:xfrm>
          </p:grpSpPr>
          <p:sp>
            <p:nvSpPr>
              <p:cNvPr id="30" name="AutoShape 13"/>
              <p:cNvSpPr>
                <a:spLocks noChangeArrowheads="1"/>
              </p:cNvSpPr>
              <p:nvPr/>
            </p:nvSpPr>
            <p:spPr bwMode="auto">
              <a:xfrm>
                <a:off x="4410" y="11220"/>
                <a:ext cx="555" cy="585"/>
              </a:xfrm>
              <a:prstGeom prst="triangle">
                <a:avLst>
                  <a:gd name="adj" fmla="val 50000"/>
                </a:avLst>
              </a:prstGeom>
              <a:solidFill>
                <a:srgbClr val="FFFFFF"/>
              </a:solidFill>
              <a:ln w="25400">
                <a:solidFill>
                  <a:srgbClr val="272727"/>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4"/>
              <p:cNvSpPr>
                <a:spLocks noChangeArrowheads="1"/>
              </p:cNvSpPr>
              <p:nvPr/>
            </p:nvSpPr>
            <p:spPr bwMode="auto">
              <a:xfrm>
                <a:off x="4410" y="11775"/>
                <a:ext cx="555" cy="345"/>
              </a:xfrm>
              <a:prstGeom prst="rect">
                <a:avLst/>
              </a:prstGeom>
              <a:solidFill>
                <a:srgbClr val="FFFFFF"/>
              </a:solidFill>
              <a:ln w="25400">
                <a:solidFill>
                  <a:srgbClr val="272727"/>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6" name="AutoShape 15"/>
            <p:cNvCxnSpPr>
              <a:cxnSpLocks noChangeShapeType="1"/>
            </p:cNvCxnSpPr>
            <p:nvPr/>
          </p:nvCxnSpPr>
          <p:spPr bwMode="auto">
            <a:xfrm>
              <a:off x="4890" y="12045"/>
              <a:ext cx="2059" cy="0"/>
            </a:xfrm>
            <a:prstGeom prst="straightConnector1">
              <a:avLst/>
            </a:prstGeom>
            <a:noFill/>
            <a:ln w="25400">
              <a:solidFill>
                <a:srgbClr val="272727"/>
              </a:solidFill>
              <a:prstDash val="sysDot"/>
              <a:round/>
              <a:headEnd/>
              <a:tailEnd/>
            </a:ln>
          </p:spPr>
        </p:cxnSp>
        <p:cxnSp>
          <p:nvCxnSpPr>
            <p:cNvPr id="17" name="AutoShape 16"/>
            <p:cNvCxnSpPr>
              <a:cxnSpLocks noChangeShapeType="1"/>
            </p:cNvCxnSpPr>
            <p:nvPr/>
          </p:nvCxnSpPr>
          <p:spPr bwMode="auto">
            <a:xfrm>
              <a:off x="2265" y="12046"/>
              <a:ext cx="2055" cy="0"/>
            </a:xfrm>
            <a:prstGeom prst="straightConnector1">
              <a:avLst/>
            </a:prstGeom>
            <a:noFill/>
            <a:ln w="25400">
              <a:solidFill>
                <a:srgbClr val="272727"/>
              </a:solidFill>
              <a:prstDash val="sysDot"/>
              <a:round/>
              <a:headEnd/>
              <a:tailEnd/>
            </a:ln>
          </p:spPr>
        </p:cxnSp>
        <p:cxnSp>
          <p:nvCxnSpPr>
            <p:cNvPr id="18" name="AutoShape 17"/>
            <p:cNvCxnSpPr>
              <a:cxnSpLocks noChangeShapeType="1"/>
            </p:cNvCxnSpPr>
            <p:nvPr/>
          </p:nvCxnSpPr>
          <p:spPr bwMode="auto">
            <a:xfrm>
              <a:off x="2265" y="11920"/>
              <a:ext cx="1" cy="115"/>
            </a:xfrm>
            <a:prstGeom prst="straightConnector1">
              <a:avLst/>
            </a:prstGeom>
            <a:noFill/>
            <a:ln w="25400">
              <a:solidFill>
                <a:srgbClr val="272727"/>
              </a:solidFill>
              <a:prstDash val="sysDot"/>
              <a:round/>
              <a:headEnd/>
              <a:tailEnd/>
            </a:ln>
          </p:spPr>
        </p:cxnSp>
        <p:cxnSp>
          <p:nvCxnSpPr>
            <p:cNvPr id="19" name="AutoShape 18"/>
            <p:cNvCxnSpPr>
              <a:cxnSpLocks noChangeShapeType="1"/>
            </p:cNvCxnSpPr>
            <p:nvPr/>
          </p:nvCxnSpPr>
          <p:spPr bwMode="auto">
            <a:xfrm>
              <a:off x="6948" y="11931"/>
              <a:ext cx="1" cy="115"/>
            </a:xfrm>
            <a:prstGeom prst="straightConnector1">
              <a:avLst/>
            </a:prstGeom>
            <a:noFill/>
            <a:ln w="25400">
              <a:solidFill>
                <a:srgbClr val="272727"/>
              </a:solidFill>
              <a:prstDash val="sysDot"/>
              <a:round/>
              <a:headEnd/>
              <a:tailEnd/>
            </a:ln>
          </p:spPr>
        </p:cxnSp>
        <p:cxnSp>
          <p:nvCxnSpPr>
            <p:cNvPr id="20" name="AutoShape 19"/>
            <p:cNvCxnSpPr>
              <a:cxnSpLocks noChangeShapeType="1"/>
            </p:cNvCxnSpPr>
            <p:nvPr/>
          </p:nvCxnSpPr>
          <p:spPr bwMode="auto">
            <a:xfrm flipV="1">
              <a:off x="2265" y="11805"/>
              <a:ext cx="2055" cy="115"/>
            </a:xfrm>
            <a:prstGeom prst="straightConnector1">
              <a:avLst/>
            </a:prstGeom>
            <a:noFill/>
            <a:ln w="25400">
              <a:solidFill>
                <a:srgbClr val="272727"/>
              </a:solidFill>
              <a:prstDash val="sysDot"/>
              <a:round/>
              <a:headEnd/>
              <a:tailEnd/>
            </a:ln>
          </p:spPr>
        </p:cxnSp>
        <p:cxnSp>
          <p:nvCxnSpPr>
            <p:cNvPr id="21" name="AutoShape 20"/>
            <p:cNvCxnSpPr>
              <a:cxnSpLocks noChangeShapeType="1"/>
            </p:cNvCxnSpPr>
            <p:nvPr/>
          </p:nvCxnSpPr>
          <p:spPr bwMode="auto">
            <a:xfrm flipH="1" flipV="1">
              <a:off x="4890" y="11805"/>
              <a:ext cx="2058" cy="126"/>
            </a:xfrm>
            <a:prstGeom prst="straightConnector1">
              <a:avLst/>
            </a:prstGeom>
            <a:noFill/>
            <a:ln w="25400">
              <a:solidFill>
                <a:srgbClr val="272727"/>
              </a:solidFill>
              <a:prstDash val="sysDot"/>
              <a:round/>
              <a:headEnd/>
              <a:tailEnd/>
            </a:ln>
          </p:spPr>
        </p:cxnSp>
        <p:grpSp>
          <p:nvGrpSpPr>
            <p:cNvPr id="15" name="Group 21"/>
            <p:cNvGrpSpPr>
              <a:grpSpLocks/>
            </p:cNvGrpSpPr>
            <p:nvPr/>
          </p:nvGrpSpPr>
          <p:grpSpPr bwMode="auto">
            <a:xfrm>
              <a:off x="6322" y="11033"/>
              <a:ext cx="705" cy="437"/>
              <a:chOff x="6322" y="10753"/>
              <a:chExt cx="705" cy="437"/>
            </a:xfrm>
          </p:grpSpPr>
          <p:sp>
            <p:nvSpPr>
              <p:cNvPr id="26" name="Freeform 22"/>
              <p:cNvSpPr>
                <a:spLocks/>
              </p:cNvSpPr>
              <p:nvPr/>
            </p:nvSpPr>
            <p:spPr bwMode="auto">
              <a:xfrm rot="11145507">
                <a:off x="6337" y="11010"/>
                <a:ext cx="555" cy="180"/>
              </a:xfrm>
              <a:custGeom>
                <a:avLst/>
                <a:gdLst/>
                <a:ahLst/>
                <a:cxnLst>
                  <a:cxn ang="0">
                    <a:pos x="0" y="180"/>
                  </a:cxn>
                  <a:cxn ang="0">
                    <a:pos x="90" y="60"/>
                  </a:cxn>
                  <a:cxn ang="0">
                    <a:pos x="360" y="15"/>
                  </a:cxn>
                  <a:cxn ang="0">
                    <a:pos x="555" y="0"/>
                  </a:cxn>
                </a:cxnLst>
                <a:rect l="0" t="0" r="r" b="b"/>
                <a:pathLst>
                  <a:path w="555" h="180">
                    <a:moveTo>
                      <a:pt x="0" y="180"/>
                    </a:moveTo>
                    <a:cubicBezTo>
                      <a:pt x="15" y="134"/>
                      <a:pt x="30" y="88"/>
                      <a:pt x="90" y="60"/>
                    </a:cubicBezTo>
                    <a:cubicBezTo>
                      <a:pt x="150" y="32"/>
                      <a:pt x="283" y="25"/>
                      <a:pt x="360" y="15"/>
                    </a:cubicBezTo>
                    <a:cubicBezTo>
                      <a:pt x="437" y="5"/>
                      <a:pt x="515" y="3"/>
                      <a:pt x="555" y="0"/>
                    </a:cubicBezTo>
                  </a:path>
                </a:pathLst>
              </a:custGeom>
              <a:noFill/>
              <a:ln w="28575" cap="flat">
                <a:solidFill>
                  <a:srgbClr val="272727"/>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6892" y="10771"/>
                <a:ext cx="135" cy="349"/>
              </a:xfrm>
              <a:prstGeom prst="rect">
                <a:avLst/>
              </a:prstGeom>
              <a:noFill/>
              <a:ln w="19050">
                <a:solidFill>
                  <a:srgbClr val="272727"/>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6322" y="10753"/>
                <a:ext cx="555" cy="122"/>
              </a:xfrm>
              <a:custGeom>
                <a:avLst/>
                <a:gdLst/>
                <a:ahLst/>
                <a:cxnLst>
                  <a:cxn ang="0">
                    <a:pos x="555" y="122"/>
                  </a:cxn>
                  <a:cxn ang="0">
                    <a:pos x="465" y="17"/>
                  </a:cxn>
                  <a:cxn ang="0">
                    <a:pos x="345" y="17"/>
                  </a:cxn>
                  <a:cxn ang="0">
                    <a:pos x="0" y="17"/>
                  </a:cxn>
                </a:cxnLst>
                <a:rect l="0" t="0" r="r" b="b"/>
                <a:pathLst>
                  <a:path w="555" h="122">
                    <a:moveTo>
                      <a:pt x="555" y="122"/>
                    </a:moveTo>
                    <a:cubicBezTo>
                      <a:pt x="527" y="78"/>
                      <a:pt x="500" y="34"/>
                      <a:pt x="465" y="17"/>
                    </a:cubicBezTo>
                    <a:cubicBezTo>
                      <a:pt x="430" y="0"/>
                      <a:pt x="422" y="17"/>
                      <a:pt x="345" y="17"/>
                    </a:cubicBezTo>
                    <a:cubicBezTo>
                      <a:pt x="268" y="17"/>
                      <a:pt x="134" y="17"/>
                      <a:pt x="0" y="17"/>
                    </a:cubicBezTo>
                  </a:path>
                </a:pathLst>
              </a:custGeom>
              <a:noFill/>
              <a:ln w="28575" cap="flat">
                <a:solidFill>
                  <a:srgbClr val="272727"/>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9" name="AutoShape 25"/>
              <p:cNvCxnSpPr>
                <a:cxnSpLocks noChangeShapeType="1"/>
              </p:cNvCxnSpPr>
              <p:nvPr/>
            </p:nvCxnSpPr>
            <p:spPr bwMode="auto">
              <a:xfrm>
                <a:off x="6577" y="10965"/>
                <a:ext cx="300" cy="1"/>
              </a:xfrm>
              <a:prstGeom prst="straightConnector1">
                <a:avLst/>
              </a:prstGeom>
              <a:noFill/>
              <a:ln w="28575">
                <a:solidFill>
                  <a:srgbClr val="272727"/>
                </a:solidFill>
                <a:prstDash val="sysDot"/>
                <a:round/>
                <a:headEnd/>
                <a:tailEnd/>
              </a:ln>
            </p:spPr>
          </p:cxnSp>
        </p:grpSp>
        <p:cxnSp>
          <p:nvCxnSpPr>
            <p:cNvPr id="23" name="AutoShape 26"/>
            <p:cNvCxnSpPr>
              <a:cxnSpLocks noChangeShapeType="1"/>
            </p:cNvCxnSpPr>
            <p:nvPr/>
          </p:nvCxnSpPr>
          <p:spPr bwMode="auto">
            <a:xfrm>
              <a:off x="3264" y="9496"/>
              <a:ext cx="504" cy="0"/>
            </a:xfrm>
            <a:prstGeom prst="straightConnector1">
              <a:avLst/>
            </a:prstGeom>
            <a:noFill/>
            <a:ln w="44450">
              <a:solidFill>
                <a:srgbClr val="FFFFFF"/>
              </a:solidFill>
              <a:round/>
              <a:headEnd/>
              <a:tailEnd/>
            </a:ln>
          </p:spPr>
        </p:cxnSp>
        <p:sp>
          <p:nvSpPr>
            <p:cNvPr id="24" name="Rectangle 27"/>
            <p:cNvSpPr>
              <a:spLocks noChangeArrowheads="1"/>
            </p:cNvSpPr>
            <p:nvPr/>
          </p:nvSpPr>
          <p:spPr bwMode="auto">
            <a:xfrm rot="1800000">
              <a:off x="3305" y="9968"/>
              <a:ext cx="143" cy="469"/>
            </a:xfrm>
            <a:prstGeom prst="rect">
              <a:avLst/>
            </a:prstGeom>
            <a:solidFill>
              <a:srgbClr val="FFFFFF"/>
            </a:solidFill>
            <a:ln w="9525">
              <a:miter lim="800000"/>
              <a:headEnd/>
              <a:tailEnd/>
            </a:ln>
            <a:effectLst/>
            <a:scene3d>
              <a:camera prst="legacyPerspectiveFront">
                <a:rot lat="1500000" lon="20099999" rev="0"/>
              </a:camera>
              <a:lightRig rig="legacyFlat4" dir="t"/>
            </a:scene3d>
            <a:sp3d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n-US"/>
            </a:p>
          </p:txBody>
        </p:sp>
        <p:sp>
          <p:nvSpPr>
            <p:cNvPr id="25" name="Freeform 28" descr="Water droplets"/>
            <p:cNvSpPr>
              <a:spLocks/>
            </p:cNvSpPr>
            <p:nvPr/>
          </p:nvSpPr>
          <p:spPr bwMode="auto">
            <a:xfrm>
              <a:off x="2504" y="10384"/>
              <a:ext cx="905" cy="904"/>
            </a:xfrm>
            <a:custGeom>
              <a:avLst/>
              <a:gdLst/>
              <a:ahLst/>
              <a:cxnLst>
                <a:cxn ang="0">
                  <a:pos x="720" y="0"/>
                </a:cxn>
                <a:cxn ang="0">
                  <a:pos x="648" y="32"/>
                </a:cxn>
                <a:cxn ang="0">
                  <a:pos x="552" y="104"/>
                </a:cxn>
                <a:cxn ang="0">
                  <a:pos x="544" y="128"/>
                </a:cxn>
                <a:cxn ang="0">
                  <a:pos x="496" y="160"/>
                </a:cxn>
                <a:cxn ang="0">
                  <a:pos x="296" y="280"/>
                </a:cxn>
                <a:cxn ang="0">
                  <a:pos x="200" y="352"/>
                </a:cxn>
                <a:cxn ang="0">
                  <a:pos x="152" y="384"/>
                </a:cxn>
                <a:cxn ang="0">
                  <a:pos x="64" y="448"/>
                </a:cxn>
                <a:cxn ang="0">
                  <a:pos x="40" y="464"/>
                </a:cxn>
                <a:cxn ang="0">
                  <a:pos x="16" y="480"/>
                </a:cxn>
                <a:cxn ang="0">
                  <a:pos x="56" y="528"/>
                </a:cxn>
                <a:cxn ang="0">
                  <a:pos x="176" y="592"/>
                </a:cxn>
                <a:cxn ang="0">
                  <a:pos x="272" y="632"/>
                </a:cxn>
                <a:cxn ang="0">
                  <a:pos x="320" y="664"/>
                </a:cxn>
                <a:cxn ang="0">
                  <a:pos x="512" y="760"/>
                </a:cxn>
                <a:cxn ang="0">
                  <a:pos x="760" y="848"/>
                </a:cxn>
                <a:cxn ang="0">
                  <a:pos x="856" y="904"/>
                </a:cxn>
                <a:cxn ang="0">
                  <a:pos x="880" y="856"/>
                </a:cxn>
                <a:cxn ang="0">
                  <a:pos x="896" y="784"/>
                </a:cxn>
                <a:cxn ang="0">
                  <a:pos x="872" y="368"/>
                </a:cxn>
                <a:cxn ang="0">
                  <a:pos x="864" y="248"/>
                </a:cxn>
                <a:cxn ang="0">
                  <a:pos x="840" y="176"/>
                </a:cxn>
                <a:cxn ang="0">
                  <a:pos x="832" y="152"/>
                </a:cxn>
                <a:cxn ang="0">
                  <a:pos x="824" y="96"/>
                </a:cxn>
                <a:cxn ang="0">
                  <a:pos x="808" y="48"/>
                </a:cxn>
              </a:cxnLst>
              <a:rect l="0" t="0" r="r" b="b"/>
              <a:pathLst>
                <a:path w="905" h="904">
                  <a:moveTo>
                    <a:pt x="720" y="0"/>
                  </a:moveTo>
                  <a:cubicBezTo>
                    <a:pt x="682" y="25"/>
                    <a:pt x="705" y="13"/>
                    <a:pt x="648" y="32"/>
                  </a:cubicBezTo>
                  <a:cubicBezTo>
                    <a:pt x="611" y="44"/>
                    <a:pt x="583" y="83"/>
                    <a:pt x="552" y="104"/>
                  </a:cubicBezTo>
                  <a:cubicBezTo>
                    <a:pt x="549" y="112"/>
                    <a:pt x="550" y="122"/>
                    <a:pt x="544" y="128"/>
                  </a:cubicBezTo>
                  <a:cubicBezTo>
                    <a:pt x="530" y="142"/>
                    <a:pt x="496" y="160"/>
                    <a:pt x="496" y="160"/>
                  </a:cubicBezTo>
                  <a:cubicBezTo>
                    <a:pt x="475" y="223"/>
                    <a:pt x="352" y="249"/>
                    <a:pt x="296" y="280"/>
                  </a:cubicBezTo>
                  <a:cubicBezTo>
                    <a:pt x="257" y="302"/>
                    <a:pt x="233" y="326"/>
                    <a:pt x="200" y="352"/>
                  </a:cubicBezTo>
                  <a:cubicBezTo>
                    <a:pt x="185" y="364"/>
                    <a:pt x="152" y="384"/>
                    <a:pt x="152" y="384"/>
                  </a:cubicBezTo>
                  <a:cubicBezTo>
                    <a:pt x="130" y="416"/>
                    <a:pt x="98" y="425"/>
                    <a:pt x="64" y="448"/>
                  </a:cubicBezTo>
                  <a:cubicBezTo>
                    <a:pt x="56" y="453"/>
                    <a:pt x="48" y="459"/>
                    <a:pt x="40" y="464"/>
                  </a:cubicBezTo>
                  <a:cubicBezTo>
                    <a:pt x="32" y="469"/>
                    <a:pt x="16" y="480"/>
                    <a:pt x="16" y="480"/>
                  </a:cubicBezTo>
                  <a:cubicBezTo>
                    <a:pt x="0" y="528"/>
                    <a:pt x="24" y="510"/>
                    <a:pt x="56" y="528"/>
                  </a:cubicBezTo>
                  <a:cubicBezTo>
                    <a:pt x="106" y="556"/>
                    <a:pt x="123" y="574"/>
                    <a:pt x="176" y="592"/>
                  </a:cubicBezTo>
                  <a:cubicBezTo>
                    <a:pt x="209" y="603"/>
                    <a:pt x="242" y="615"/>
                    <a:pt x="272" y="632"/>
                  </a:cubicBezTo>
                  <a:cubicBezTo>
                    <a:pt x="289" y="641"/>
                    <a:pt x="302" y="658"/>
                    <a:pt x="320" y="664"/>
                  </a:cubicBezTo>
                  <a:cubicBezTo>
                    <a:pt x="388" y="687"/>
                    <a:pt x="447" y="731"/>
                    <a:pt x="512" y="760"/>
                  </a:cubicBezTo>
                  <a:cubicBezTo>
                    <a:pt x="590" y="795"/>
                    <a:pt x="689" y="801"/>
                    <a:pt x="760" y="848"/>
                  </a:cubicBezTo>
                  <a:cubicBezTo>
                    <a:pt x="776" y="895"/>
                    <a:pt x="813" y="890"/>
                    <a:pt x="856" y="904"/>
                  </a:cubicBezTo>
                  <a:cubicBezTo>
                    <a:pt x="862" y="887"/>
                    <a:pt x="874" y="873"/>
                    <a:pt x="880" y="856"/>
                  </a:cubicBezTo>
                  <a:cubicBezTo>
                    <a:pt x="888" y="833"/>
                    <a:pt x="888" y="807"/>
                    <a:pt x="896" y="784"/>
                  </a:cubicBezTo>
                  <a:cubicBezTo>
                    <a:pt x="893" y="700"/>
                    <a:pt x="905" y="467"/>
                    <a:pt x="872" y="368"/>
                  </a:cubicBezTo>
                  <a:cubicBezTo>
                    <a:pt x="869" y="328"/>
                    <a:pt x="870" y="288"/>
                    <a:pt x="864" y="248"/>
                  </a:cubicBezTo>
                  <a:cubicBezTo>
                    <a:pt x="864" y="248"/>
                    <a:pt x="844" y="188"/>
                    <a:pt x="840" y="176"/>
                  </a:cubicBezTo>
                  <a:cubicBezTo>
                    <a:pt x="837" y="168"/>
                    <a:pt x="832" y="152"/>
                    <a:pt x="832" y="152"/>
                  </a:cubicBezTo>
                  <a:cubicBezTo>
                    <a:pt x="829" y="133"/>
                    <a:pt x="828" y="114"/>
                    <a:pt x="824" y="96"/>
                  </a:cubicBezTo>
                  <a:cubicBezTo>
                    <a:pt x="820" y="80"/>
                    <a:pt x="808" y="48"/>
                    <a:pt x="808" y="48"/>
                  </a:cubicBezTo>
                </a:path>
              </a:pathLst>
            </a:custGeom>
            <a:blipFill dpi="0" rotWithShape="1">
              <a:blip r:embed="rId4"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31"/>
          <p:cNvGrpSpPr/>
          <p:nvPr/>
        </p:nvGrpSpPr>
        <p:grpSpPr>
          <a:xfrm>
            <a:off x="5715000" y="3200400"/>
            <a:ext cx="1858963" cy="1758950"/>
            <a:chOff x="5486400" y="5105400"/>
            <a:chExt cx="1858963" cy="1758950"/>
          </a:xfrm>
        </p:grpSpPr>
        <p:sp>
          <p:nvSpPr>
            <p:cNvPr id="33" name="Oval 29" descr="Newsprint"/>
            <p:cNvSpPr>
              <a:spLocks noChangeArrowheads="1"/>
            </p:cNvSpPr>
            <p:nvPr/>
          </p:nvSpPr>
          <p:spPr bwMode="auto">
            <a:xfrm>
              <a:off x="5486400" y="5105400"/>
              <a:ext cx="1858963" cy="1758950"/>
            </a:xfrm>
            <a:prstGeom prst="ellipse">
              <a:avLst/>
            </a:prstGeom>
            <a:blipFill dpi="0" rotWithShape="1">
              <a:blip r:embed="rId3"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0"/>
            <p:cNvSpPr>
              <a:spLocks noChangeArrowheads="1"/>
            </p:cNvSpPr>
            <p:nvPr/>
          </p:nvSpPr>
          <p:spPr bwMode="auto">
            <a:xfrm>
              <a:off x="6227763" y="5813425"/>
              <a:ext cx="355600" cy="355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Arc 31"/>
            <p:cNvSpPr>
              <a:spLocks/>
            </p:cNvSpPr>
            <p:nvPr/>
          </p:nvSpPr>
          <p:spPr bwMode="auto">
            <a:xfrm rot="362763" flipH="1">
              <a:off x="6105525" y="5181600"/>
              <a:ext cx="254000" cy="773113"/>
            </a:xfrm>
            <a:custGeom>
              <a:avLst/>
              <a:gdLst>
                <a:gd name="G0" fmla="+- 0 0 0"/>
                <a:gd name="G1" fmla="+- 21600 0 0"/>
                <a:gd name="G2" fmla="+- 21600 0 0"/>
                <a:gd name="T0" fmla="*/ 0 w 21600"/>
                <a:gd name="T1" fmla="*/ 0 h 21837"/>
                <a:gd name="T2" fmla="*/ 21599 w 21600"/>
                <a:gd name="T3" fmla="*/ 21837 h 21837"/>
                <a:gd name="T4" fmla="*/ 0 w 21600"/>
                <a:gd name="T5" fmla="*/ 21600 h 21837"/>
              </a:gdLst>
              <a:ahLst/>
              <a:cxnLst>
                <a:cxn ang="0">
                  <a:pos x="T0" y="T1"/>
                </a:cxn>
                <a:cxn ang="0">
                  <a:pos x="T2" y="T3"/>
                </a:cxn>
                <a:cxn ang="0">
                  <a:pos x="T4" y="T5"/>
                </a:cxn>
              </a:cxnLst>
              <a:rect l="0" t="0" r="r" b="b"/>
              <a:pathLst>
                <a:path w="21600" h="21837" fill="none" extrusionOk="0">
                  <a:moveTo>
                    <a:pt x="-1" y="0"/>
                  </a:moveTo>
                  <a:cubicBezTo>
                    <a:pt x="11929" y="0"/>
                    <a:pt x="21600" y="9670"/>
                    <a:pt x="21600" y="21600"/>
                  </a:cubicBezTo>
                  <a:cubicBezTo>
                    <a:pt x="21600" y="21679"/>
                    <a:pt x="21599" y="21758"/>
                    <a:pt x="21598" y="21836"/>
                  </a:cubicBezTo>
                </a:path>
                <a:path w="21600" h="21837" stroke="0" extrusionOk="0">
                  <a:moveTo>
                    <a:pt x="-1" y="0"/>
                  </a:moveTo>
                  <a:cubicBezTo>
                    <a:pt x="11929" y="0"/>
                    <a:pt x="21600" y="9670"/>
                    <a:pt x="21600" y="21600"/>
                  </a:cubicBezTo>
                  <a:cubicBezTo>
                    <a:pt x="21600" y="21679"/>
                    <a:pt x="21599" y="21758"/>
                    <a:pt x="21598" y="21836"/>
                  </a:cubicBezTo>
                  <a:lnTo>
                    <a:pt x="0" y="21600"/>
                  </a:lnTo>
                  <a:close/>
                </a:path>
              </a:pathLst>
            </a:cu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cxnSp>
          <p:nvCxnSpPr>
            <p:cNvPr id="36" name="AutoShape 32"/>
            <p:cNvCxnSpPr>
              <a:cxnSpLocks noChangeShapeType="1"/>
            </p:cNvCxnSpPr>
            <p:nvPr/>
          </p:nvCxnSpPr>
          <p:spPr bwMode="auto">
            <a:xfrm>
              <a:off x="5857875" y="5497513"/>
              <a:ext cx="522288" cy="173037"/>
            </a:xfrm>
            <a:prstGeom prst="straightConnector1">
              <a:avLst/>
            </a:prstGeom>
            <a:noFill/>
            <a:ln w="22225">
              <a:solidFill>
                <a:srgbClr val="4F81BD"/>
              </a:solidFill>
              <a:round/>
              <a:headEnd/>
              <a:tailEnd/>
            </a:ln>
          </p:spPr>
        </p:cxnSp>
        <p:sp>
          <p:nvSpPr>
            <p:cNvPr id="37" name="Text Box 33"/>
            <p:cNvSpPr txBox="1">
              <a:spLocks noChangeArrowheads="1"/>
            </p:cNvSpPr>
            <p:nvPr/>
          </p:nvSpPr>
          <p:spPr bwMode="auto">
            <a:xfrm>
              <a:off x="6227763" y="5222875"/>
              <a:ext cx="10160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Powder flow direction </a:t>
              </a:r>
              <a:endParaRPr kumimoji="0" lang="en-US" sz="1800" b="0" i="0" u="none" strike="noStrike" cap="none" normalizeH="0" baseline="0" smtClean="0">
                <a:ln>
                  <a:noFill/>
                </a:ln>
                <a:solidFill>
                  <a:schemeClr val="tx1"/>
                </a:solidFill>
                <a:effectLst/>
                <a:latin typeface="Arial" pitchFamily="34" charset="0"/>
              </a:endParaRPr>
            </a:p>
          </p:txBody>
        </p:sp>
      </p:grpSp>
      <p:sp>
        <p:nvSpPr>
          <p:cNvPr id="38" name="Text Box 34"/>
          <p:cNvSpPr txBox="1">
            <a:spLocks noChangeArrowheads="1"/>
          </p:cNvSpPr>
          <p:nvPr/>
        </p:nvSpPr>
        <p:spPr bwMode="auto">
          <a:xfrm>
            <a:off x="6324600" y="2819400"/>
            <a:ext cx="1163638" cy="265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Top view</a:t>
            </a:r>
            <a:endParaRPr kumimoji="0" lang="en-US" sz="1800" b="0" i="0" u="none" strike="noStrike" cap="none" normalizeH="0" baseline="0" smtClean="0">
              <a:ln>
                <a:noFill/>
              </a:ln>
              <a:solidFill>
                <a:schemeClr val="tx1"/>
              </a:solidFill>
              <a:effectLst/>
              <a:latin typeface="Arial" pitchFamily="34" charset="0"/>
            </a:endParaRPr>
          </a:p>
        </p:txBody>
      </p:sp>
      <p:sp>
        <p:nvSpPr>
          <p:cNvPr id="40" name="Slide Number Placeholder 38"/>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555B31A-5103-4A6A-BDE6-5BCED54EB9C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1" name="Content Placeholder 2"/>
          <p:cNvSpPr txBox="1">
            <a:spLocks/>
          </p:cNvSpPr>
          <p:nvPr/>
        </p:nvSpPr>
        <p:spPr>
          <a:xfrm>
            <a:off x="0" y="5257800"/>
            <a:ext cx="28956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000" noProof="0" dirty="0" err="1" smtClean="0"/>
              <a:t>Flowrate</a:t>
            </a:r>
            <a:r>
              <a:rPr lang="en-US" sz="2000" noProof="0" dirty="0" smtClean="0"/>
              <a:t> = 29 ml/min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Spray </a:t>
            </a:r>
            <a:r>
              <a:rPr kumimoji="0" lang="en-US" sz="2000" b="0" i="0" u="none" strike="noStrike" kern="1200" cap="none" spc="0" normalizeH="0" baseline="0" dirty="0" smtClean="0">
                <a:ln>
                  <a:noFill/>
                </a:ln>
                <a:solidFill>
                  <a:schemeClr val="tx1"/>
                </a:solidFill>
                <a:effectLst/>
                <a:uLnTx/>
                <a:uFillTx/>
                <a:latin typeface="+mn-lt"/>
                <a:ea typeface="+mn-ea"/>
                <a:cs typeface="+mn-cs"/>
              </a:rPr>
              <a:t>width</a:t>
            </a:r>
            <a:r>
              <a:rPr kumimoji="0" lang="en-US" sz="2000" b="0" i="0" u="none" strike="noStrike" kern="1200" cap="none" spc="0" normalizeH="0" dirty="0" smtClean="0">
                <a:ln>
                  <a:noFill/>
                </a:ln>
                <a:solidFill>
                  <a:schemeClr val="tx1"/>
                </a:solidFill>
                <a:effectLst/>
                <a:uLnTx/>
                <a:uFillTx/>
                <a:latin typeface="+mn-lt"/>
                <a:ea typeface="+mn-ea"/>
                <a:cs typeface="+mn-cs"/>
              </a:rPr>
              <a:t> = 5 cm </a:t>
            </a:r>
          </a:p>
          <a:p>
            <a:pPr marL="342900" marR="0" lvl="0" indent="-342900" algn="l" defTabSz="914400" rtl="0" eaLnBrk="1" fontAlgn="auto" latinLnBrk="0" hangingPunct="1">
              <a:lnSpc>
                <a:spcPct val="100000"/>
              </a:lnSpc>
              <a:spcBef>
                <a:spcPct val="20000"/>
              </a:spcBef>
              <a:spcAft>
                <a:spcPts val="0"/>
              </a:spcAft>
              <a:buClrTx/>
              <a:buSzTx/>
              <a:tabLst/>
              <a:defRPr/>
            </a:pPr>
            <a:r>
              <a:rPr lang="en-US" sz="2000" baseline="0" noProof="0" dirty="0" smtClean="0"/>
              <a:t>Drop</a:t>
            </a:r>
            <a:r>
              <a:rPr lang="en-US" sz="2000" noProof="0" dirty="0" smtClean="0"/>
              <a:t> size = </a:t>
            </a:r>
            <a:r>
              <a:rPr lang="en-US" sz="2000" noProof="0" dirty="0" smtClean="0"/>
              <a:t>93 </a:t>
            </a:r>
            <a:r>
              <a:rPr lang="en-US" sz="2000" noProof="0" dirty="0" smtClean="0">
                <a:sym typeface="Symbol"/>
              </a:rPr>
              <a:t>m</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42" name="Content Placeholder 2"/>
          <p:cNvSpPr txBox="1">
            <a:spLocks/>
          </p:cNvSpPr>
          <p:nvPr/>
        </p:nvSpPr>
        <p:spPr>
          <a:xfrm>
            <a:off x="2667000" y="5257800"/>
            <a:ext cx="28956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000" noProof="0" dirty="0" err="1" smtClean="0"/>
              <a:t>Flowrate</a:t>
            </a:r>
            <a:r>
              <a:rPr lang="en-US" sz="2000" noProof="0" dirty="0" smtClean="0"/>
              <a:t> = </a:t>
            </a:r>
            <a:r>
              <a:rPr lang="en-US" sz="2000" noProof="0" dirty="0" smtClean="0"/>
              <a:t>119 </a:t>
            </a:r>
            <a:r>
              <a:rPr lang="en-US" sz="2000" noProof="0" dirty="0" smtClean="0"/>
              <a:t>ml/min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Spray </a:t>
            </a:r>
            <a:r>
              <a:rPr kumimoji="0" lang="en-US" sz="2000" b="0" i="0" u="none" strike="noStrike" kern="1200" cap="none" spc="0" normalizeH="0" baseline="0" dirty="0" smtClean="0">
                <a:ln>
                  <a:noFill/>
                </a:ln>
                <a:solidFill>
                  <a:schemeClr val="tx1"/>
                </a:solidFill>
                <a:effectLst/>
                <a:uLnTx/>
                <a:uFillTx/>
                <a:latin typeface="+mn-lt"/>
                <a:ea typeface="+mn-ea"/>
                <a:cs typeface="+mn-cs"/>
              </a:rPr>
              <a:t>width</a:t>
            </a:r>
            <a:r>
              <a:rPr kumimoji="0" lang="en-US" sz="2000" b="0" i="0" u="none" strike="noStrike" kern="1200" cap="none" spc="0" normalizeH="0" dirty="0" smtClean="0">
                <a:ln>
                  <a:noFill/>
                </a:ln>
                <a:solidFill>
                  <a:schemeClr val="tx1"/>
                </a:solidFill>
                <a:effectLst/>
                <a:uLnTx/>
                <a:uFillTx/>
                <a:latin typeface="+mn-lt"/>
                <a:ea typeface="+mn-ea"/>
                <a:cs typeface="+mn-cs"/>
              </a:rPr>
              <a:t> = </a:t>
            </a:r>
            <a:r>
              <a:rPr kumimoji="0" lang="en-US" sz="2000" b="0" i="0" u="none" strike="noStrike" kern="1200" cap="none" spc="0" normalizeH="0" dirty="0" smtClean="0">
                <a:ln>
                  <a:noFill/>
                </a:ln>
                <a:solidFill>
                  <a:schemeClr val="tx1"/>
                </a:solidFill>
                <a:effectLst/>
                <a:uLnTx/>
                <a:uFillTx/>
                <a:latin typeface="+mn-lt"/>
                <a:ea typeface="+mn-ea"/>
                <a:cs typeface="+mn-cs"/>
              </a:rPr>
              <a:t>6 </a:t>
            </a:r>
            <a:r>
              <a:rPr kumimoji="0" lang="en-US" sz="2000" b="0" i="0" u="none" strike="noStrike" kern="1200" cap="none" spc="0" normalizeH="0" dirty="0" smtClean="0">
                <a:ln>
                  <a:noFill/>
                </a:ln>
                <a:solidFill>
                  <a:schemeClr val="tx1"/>
                </a:solidFill>
                <a:effectLst/>
                <a:uLnTx/>
                <a:uFillTx/>
                <a:latin typeface="+mn-lt"/>
                <a:ea typeface="+mn-ea"/>
                <a:cs typeface="+mn-cs"/>
              </a:rPr>
              <a:t>cm </a:t>
            </a:r>
          </a:p>
          <a:p>
            <a:pPr marL="342900" marR="0" lvl="0" indent="-342900" algn="l" defTabSz="914400" rtl="0" eaLnBrk="1" fontAlgn="auto" latinLnBrk="0" hangingPunct="1">
              <a:lnSpc>
                <a:spcPct val="100000"/>
              </a:lnSpc>
              <a:spcBef>
                <a:spcPct val="20000"/>
              </a:spcBef>
              <a:spcAft>
                <a:spcPts val="0"/>
              </a:spcAft>
              <a:buClrTx/>
              <a:buSzTx/>
              <a:tabLst/>
              <a:defRPr/>
            </a:pPr>
            <a:r>
              <a:rPr lang="en-US" sz="2000" baseline="0" noProof="0" dirty="0" smtClean="0"/>
              <a:t>Drop</a:t>
            </a:r>
            <a:r>
              <a:rPr lang="en-US" sz="2000" noProof="0" dirty="0" smtClean="0"/>
              <a:t> size = </a:t>
            </a:r>
            <a:r>
              <a:rPr lang="en-US" sz="2000" noProof="0" dirty="0" smtClean="0"/>
              <a:t>73 </a:t>
            </a:r>
            <a:r>
              <a:rPr lang="en-US" sz="2000" noProof="0" dirty="0" smtClean="0">
                <a:sym typeface="Symbol"/>
              </a:rPr>
              <a:t>m</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43" name="Content Placeholder 2"/>
          <p:cNvSpPr txBox="1">
            <a:spLocks/>
          </p:cNvSpPr>
          <p:nvPr/>
        </p:nvSpPr>
        <p:spPr>
          <a:xfrm>
            <a:off x="5410200" y="5334000"/>
            <a:ext cx="3733800" cy="12954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noProof="0" dirty="0" err="1" smtClean="0"/>
              <a:t>Flowrate</a:t>
            </a:r>
            <a:r>
              <a:rPr lang="en-US" sz="2400" noProof="0" dirty="0" smtClean="0"/>
              <a:t> = </a:t>
            </a:r>
            <a:r>
              <a:rPr lang="en-US" sz="2400" noProof="0" dirty="0" smtClean="0"/>
              <a:t>245 ml/min (dripping)</a:t>
            </a:r>
            <a:endParaRPr lang="en-US" sz="2400" noProof="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dirty="0" smtClean="0">
                <a:ln>
                  <a:noFill/>
                </a:ln>
                <a:solidFill>
                  <a:schemeClr val="tx1"/>
                </a:solidFill>
                <a:effectLst/>
                <a:uLnTx/>
                <a:uFillTx/>
                <a:latin typeface="+mn-lt"/>
                <a:ea typeface="+mn-ea"/>
                <a:cs typeface="+mn-cs"/>
              </a:rPr>
              <a:t>Spray </a:t>
            </a:r>
            <a:r>
              <a:rPr kumimoji="0" lang="en-US" sz="2400" b="0" i="0" u="none" strike="noStrike" kern="1200" cap="none" spc="0" normalizeH="0" baseline="0" dirty="0" smtClean="0">
                <a:ln>
                  <a:noFill/>
                </a:ln>
                <a:solidFill>
                  <a:schemeClr val="tx1"/>
                </a:solidFill>
                <a:effectLst/>
                <a:uLnTx/>
                <a:uFillTx/>
                <a:latin typeface="+mn-lt"/>
                <a:ea typeface="+mn-ea"/>
                <a:cs typeface="+mn-cs"/>
              </a:rPr>
              <a:t>width</a:t>
            </a:r>
            <a:r>
              <a:rPr kumimoji="0" lang="en-US" sz="2400" b="0" i="0" u="none" strike="noStrike" kern="1200" cap="none" spc="0" normalizeH="0" dirty="0" smtClean="0">
                <a:ln>
                  <a:noFill/>
                </a:ln>
                <a:solidFill>
                  <a:schemeClr val="tx1"/>
                </a:solidFill>
                <a:effectLst/>
                <a:uLnTx/>
                <a:uFillTx/>
                <a:latin typeface="+mn-lt"/>
                <a:ea typeface="+mn-ea"/>
                <a:cs typeface="+mn-cs"/>
              </a:rPr>
              <a:t> = </a:t>
            </a:r>
            <a:r>
              <a:rPr kumimoji="0" lang="en-US" sz="2400" b="0" i="0" u="none" strike="noStrike" kern="1200" cap="none" spc="0" normalizeH="0" dirty="0" smtClean="0">
                <a:ln>
                  <a:noFill/>
                </a:ln>
                <a:solidFill>
                  <a:schemeClr val="tx1"/>
                </a:solidFill>
                <a:effectLst/>
                <a:uLnTx/>
                <a:uFillTx/>
                <a:latin typeface="+mn-lt"/>
                <a:ea typeface="+mn-ea"/>
                <a:cs typeface="+mn-cs"/>
              </a:rPr>
              <a:t>0.7 </a:t>
            </a:r>
            <a:r>
              <a:rPr kumimoji="0" lang="en-US" sz="2400" b="0" i="0" u="none" strike="noStrike" kern="1200" cap="none" spc="0" normalizeH="0" dirty="0" smtClean="0">
                <a:ln>
                  <a:noFill/>
                </a:ln>
                <a:solidFill>
                  <a:schemeClr val="tx1"/>
                </a:solidFill>
                <a:effectLst/>
                <a:uLnTx/>
                <a:uFillTx/>
                <a:latin typeface="+mn-lt"/>
                <a:ea typeface="+mn-ea"/>
                <a:cs typeface="+mn-cs"/>
              </a:rPr>
              <a:t>cm </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baseline="0" noProof="0" dirty="0" smtClean="0"/>
              <a:t>Drop</a:t>
            </a:r>
            <a:r>
              <a:rPr lang="en-US" sz="2400" noProof="0" dirty="0" smtClean="0"/>
              <a:t> size = </a:t>
            </a:r>
            <a:r>
              <a:rPr lang="en-US" sz="2400" noProof="0" dirty="0" smtClean="0"/>
              <a:t>0.7 </a:t>
            </a:r>
            <a:r>
              <a:rPr lang="en-US" sz="2400" noProof="0" dirty="0" smtClean="0">
                <a:sym typeface="Symbol"/>
              </a:rPr>
              <a:t>cm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4" name="Slide Number Placeholder 3"/>
          <p:cNvSpPr>
            <a:spLocks noGrp="1"/>
          </p:cNvSpPr>
          <p:nvPr>
            <p:ph type="sldNum" sz="quarter" idx="12"/>
          </p:nvPr>
        </p:nvSpPr>
        <p:spPr/>
        <p:txBody>
          <a:bodyPr/>
          <a:lstStyle/>
          <a:p>
            <a:fld id="{D9B16ACA-264D-42F2-AE76-574290BE968A}" type="slidenum">
              <a:rPr lang="en-US" smtClean="0"/>
              <a:pPr/>
              <a:t>13</a:t>
            </a:fld>
            <a:endParaRPr lang="en-US"/>
          </a:p>
        </p:txBody>
      </p:sp>
      <p:graphicFrame>
        <p:nvGraphicFramePr>
          <p:cNvPr id="5" name="Table 4"/>
          <p:cNvGraphicFramePr>
            <a:graphicFrameLocks noGrp="1"/>
          </p:cNvGraphicFramePr>
          <p:nvPr/>
        </p:nvGraphicFramePr>
        <p:xfrm>
          <a:off x="152400" y="1676400"/>
          <a:ext cx="8763001" cy="3886203"/>
        </p:xfrm>
        <a:graphic>
          <a:graphicData uri="http://schemas.openxmlformats.org/drawingml/2006/table">
            <a:tbl>
              <a:tblPr/>
              <a:tblGrid>
                <a:gridCol w="808945"/>
                <a:gridCol w="828086"/>
                <a:gridCol w="892926"/>
                <a:gridCol w="892926"/>
                <a:gridCol w="1041746"/>
                <a:gridCol w="1580289"/>
                <a:gridCol w="1498882"/>
                <a:gridCol w="1219201"/>
              </a:tblGrid>
              <a:tr h="832757">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Exp. #</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Arial"/>
                          <a:sym typeface="Symbol"/>
                        </a:rPr>
                        <a:t></a:t>
                      </a:r>
                      <a:r>
                        <a:rPr lang="en-US" sz="1400" b="1" baseline="-25000" dirty="0">
                          <a:solidFill>
                            <a:srgbClr val="000000"/>
                          </a:solidFill>
                          <a:latin typeface="Arial"/>
                          <a:ea typeface="Calibri"/>
                          <a:cs typeface="Times New Roman"/>
                        </a:rPr>
                        <a:t>a</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smtClean="0">
                          <a:solidFill>
                            <a:schemeClr val="tx1"/>
                          </a:solidFill>
                          <a:latin typeface="+mn-lt"/>
                          <a:ea typeface="+mn-ea"/>
                          <a:cs typeface="+mn-cs"/>
                          <a:sym typeface="Symbol"/>
                        </a:rPr>
                        <a:t></a:t>
                      </a:r>
                      <a:r>
                        <a:rPr lang="en-US" sz="1800" kern="1200" baseline="-25000" dirty="0" smtClean="0">
                          <a:solidFill>
                            <a:schemeClr val="tx1"/>
                          </a:solidFill>
                          <a:latin typeface="+mn-lt"/>
                          <a:ea typeface="+mn-ea"/>
                          <a:cs typeface="+mn-cs"/>
                        </a:rPr>
                        <a:t>p</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solidFill>
                            <a:srgbClr val="000000"/>
                          </a:solidFill>
                          <a:latin typeface="Arial"/>
                          <a:ea typeface="Calibri"/>
                          <a:cs typeface="Times New Roman"/>
                        </a:rPr>
                        <a:t>Smax</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solidFill>
                            <a:srgbClr val="000000"/>
                          </a:solidFill>
                          <a:latin typeface="Arial"/>
                          <a:ea typeface="Calibri"/>
                          <a:cs typeface="Times New Roman"/>
                        </a:rPr>
                        <a:t>St</a:t>
                      </a:r>
                      <a:r>
                        <a:rPr lang="en-US" sz="1400" b="1" baseline="-25000" dirty="0" err="1">
                          <a:solidFill>
                            <a:srgbClr val="000000"/>
                          </a:solidFill>
                          <a:latin typeface="Arial"/>
                          <a:ea typeface="Calibri"/>
                          <a:cs typeface="Times New Roman"/>
                        </a:rPr>
                        <a:t>def</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Liquid to solid ratio (w/w %)</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rgbClr val="000000"/>
                          </a:solidFill>
                          <a:latin typeface="Arial" pitchFamily="34" charset="0"/>
                          <a:ea typeface="Calibri"/>
                          <a:cs typeface="Arial" pitchFamily="34" charset="0"/>
                        </a:rPr>
                        <a:t>Impeller speed (rpm)</a:t>
                      </a:r>
                      <a:endParaRPr lang="en-US" sz="1400" b="1" dirty="0">
                        <a:solidFill>
                          <a:srgbClr val="000000"/>
                        </a:solidFill>
                        <a:latin typeface="Arial" pitchFamily="34" charset="0"/>
                        <a:ea typeface="Calibri"/>
                        <a:cs typeface="Arial" pitchFamily="34" charset="0"/>
                      </a:endParaRPr>
                    </a:p>
                  </a:txBody>
                  <a:tcPr marL="51084" marR="51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Liquid Flow Rate (ml/min)</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86">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1</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0.43</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0.1</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Low</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0.00012</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2 </a:t>
                      </a:r>
                      <a:endParaRPr lang="en-US" sz="1400" dirty="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250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marL="0" marR="0" algn="ctr">
                        <a:lnSpc>
                          <a:spcPct val="115000"/>
                        </a:lnSpc>
                        <a:spcBef>
                          <a:spcPts val="0"/>
                        </a:spcBef>
                        <a:spcAft>
                          <a:spcPts val="0"/>
                        </a:spcAft>
                      </a:pPr>
                      <a:r>
                        <a:rPr lang="en-US" sz="1400">
                          <a:solidFill>
                            <a:srgbClr val="000000"/>
                          </a:solidFill>
                          <a:latin typeface="Arial"/>
                          <a:ea typeface="Calibri"/>
                          <a:cs typeface="Times New Roman"/>
                        </a:rPr>
                        <a:t>29</a:t>
                      </a:r>
                      <a:endParaRPr lang="en-US" sz="1400">
                        <a:solidFill>
                          <a:srgbClr val="000000"/>
                        </a:solidFill>
                        <a:latin typeface="Calibri"/>
                        <a:ea typeface="Calibri"/>
                        <a:cs typeface="Times New Roman"/>
                      </a:endParaRPr>
                    </a:p>
                  </a:txBody>
                  <a:tcPr marL="51084" marR="51084"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r>
              <a:tr h="277586">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2</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0.42</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0.1</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Low</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0.00041</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2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500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a:solidFill>
                            <a:srgbClr val="000000"/>
                          </a:solidFill>
                          <a:latin typeface="Arial"/>
                          <a:ea typeface="Calibri"/>
                          <a:cs typeface="Times New Roman"/>
                        </a:rPr>
                        <a:t>29</a:t>
                      </a:r>
                      <a:endParaRPr lang="en-US" sz="140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r>
              <a:tr h="277586">
                <a:tc>
                  <a:txBody>
                    <a:bodyPr/>
                    <a:lstStyle/>
                    <a:p>
                      <a:pPr marL="0" marR="0" algn="ctr">
                        <a:lnSpc>
                          <a:spcPct val="115000"/>
                        </a:lnSpc>
                        <a:spcBef>
                          <a:spcPts val="0"/>
                        </a:spcBef>
                        <a:spcAft>
                          <a:spcPts val="0"/>
                        </a:spcAft>
                      </a:pPr>
                      <a:r>
                        <a:rPr lang="en-US" sz="1400" b="1">
                          <a:solidFill>
                            <a:srgbClr val="000000"/>
                          </a:solidFill>
                          <a:latin typeface="Arial"/>
                          <a:ea typeface="Calibri"/>
                          <a:cs typeface="Times New Roman"/>
                        </a:rPr>
                        <a:t>3</a:t>
                      </a:r>
                      <a:endParaRPr lang="en-US" sz="140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1.91</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0.6</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Low</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0.00012</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2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250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119</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r>
              <a:tr h="277586">
                <a:tc>
                  <a:txBody>
                    <a:bodyPr/>
                    <a:lstStyle/>
                    <a:p>
                      <a:pPr marL="0" marR="0" algn="ctr">
                        <a:lnSpc>
                          <a:spcPct val="115000"/>
                        </a:lnSpc>
                        <a:spcBef>
                          <a:spcPts val="0"/>
                        </a:spcBef>
                        <a:spcAft>
                          <a:spcPts val="0"/>
                        </a:spcAft>
                      </a:pPr>
                      <a:r>
                        <a:rPr lang="en-US" sz="1400" b="1">
                          <a:solidFill>
                            <a:srgbClr val="000000"/>
                          </a:solidFill>
                          <a:latin typeface="Arial"/>
                          <a:ea typeface="Calibri"/>
                          <a:cs typeface="Times New Roman"/>
                        </a:rPr>
                        <a:t>4</a:t>
                      </a:r>
                      <a:endParaRPr lang="en-US" sz="140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1.86</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0.6</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Low</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0.00041</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2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500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119</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r>
              <a:tr h="277586">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5</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0.43</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0.1</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Medium</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0.00022</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4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250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a:solidFill>
                            <a:srgbClr val="000000"/>
                          </a:solidFill>
                          <a:latin typeface="Arial"/>
                          <a:ea typeface="Calibri"/>
                          <a:cs typeface="Times New Roman"/>
                        </a:rPr>
                        <a:t>29</a:t>
                      </a:r>
                      <a:endParaRPr lang="en-US" sz="140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r>
              <a:tr h="277586">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6</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0.42</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0.1</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Medium</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0.00068</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4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500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a:solidFill>
                            <a:srgbClr val="000000"/>
                          </a:solidFill>
                          <a:latin typeface="Arial"/>
                          <a:ea typeface="Calibri"/>
                          <a:cs typeface="Times New Roman"/>
                        </a:rPr>
                        <a:t>29</a:t>
                      </a:r>
                      <a:endParaRPr lang="en-US" sz="140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r>
              <a:tr h="277586">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7</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1.91</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0.06</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Medium</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0.00022</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4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250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119</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r>
              <a:tr h="277586">
                <a:tc>
                  <a:txBody>
                    <a:bodyPr/>
                    <a:lstStyle/>
                    <a:p>
                      <a:pPr marL="0" marR="0" algn="ctr">
                        <a:lnSpc>
                          <a:spcPct val="115000"/>
                        </a:lnSpc>
                        <a:spcBef>
                          <a:spcPts val="0"/>
                        </a:spcBef>
                        <a:spcAft>
                          <a:spcPts val="0"/>
                        </a:spcAft>
                      </a:pPr>
                      <a:r>
                        <a:rPr lang="en-US" sz="1400" b="1">
                          <a:solidFill>
                            <a:srgbClr val="000000"/>
                          </a:solidFill>
                          <a:latin typeface="Arial"/>
                          <a:ea typeface="Calibri"/>
                          <a:cs typeface="Times New Roman"/>
                        </a:rPr>
                        <a:t>8</a:t>
                      </a:r>
                      <a:endParaRPr lang="en-US" sz="140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1.86</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0.06</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Medium</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0.00068</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4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500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119</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r>
              <a:tr h="277586">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9</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0.43</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0.1</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High</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0.00044</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10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250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29</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r>
              <a:tr h="277586">
                <a:tc>
                  <a:txBody>
                    <a:bodyPr/>
                    <a:lstStyle/>
                    <a:p>
                      <a:pPr marL="0" marR="0" algn="ctr">
                        <a:lnSpc>
                          <a:spcPct val="115000"/>
                        </a:lnSpc>
                        <a:spcBef>
                          <a:spcPts val="0"/>
                        </a:spcBef>
                        <a:spcAft>
                          <a:spcPts val="0"/>
                        </a:spcAft>
                      </a:pPr>
                      <a:r>
                        <a:rPr lang="en-US" sz="1400" b="1">
                          <a:solidFill>
                            <a:srgbClr val="000000"/>
                          </a:solidFill>
                          <a:latin typeface="Arial"/>
                          <a:ea typeface="Calibri"/>
                          <a:cs typeface="Times New Roman"/>
                        </a:rPr>
                        <a:t>10</a:t>
                      </a:r>
                      <a:endParaRPr lang="en-US" sz="140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1.86</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0.1</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High</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0.00132</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a:solidFill>
                            <a:srgbClr val="000000"/>
                          </a:solidFill>
                          <a:latin typeface="Arial"/>
                          <a:ea typeface="Calibri"/>
                          <a:cs typeface="Times New Roman"/>
                        </a:rPr>
                        <a:t>10 </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500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lumMod val="75000"/>
                      </a:schemeClr>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119</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lumMod val="75000"/>
                      </a:schemeClr>
                    </a:solidFill>
                  </a:tcPr>
                </a:tc>
              </a:tr>
              <a:tr h="277586">
                <a:tc>
                  <a:txBody>
                    <a:bodyPr/>
                    <a:lstStyle/>
                    <a:p>
                      <a:pPr marL="0" marR="0" algn="ctr">
                        <a:lnSpc>
                          <a:spcPct val="115000"/>
                        </a:lnSpc>
                        <a:spcBef>
                          <a:spcPts val="0"/>
                        </a:spcBef>
                        <a:spcAft>
                          <a:spcPts val="0"/>
                        </a:spcAft>
                      </a:pPr>
                      <a:r>
                        <a:rPr lang="en-US" sz="1400" b="1" dirty="0">
                          <a:solidFill>
                            <a:srgbClr val="000000"/>
                          </a:solidFill>
                          <a:latin typeface="Arial"/>
                          <a:ea typeface="Calibri"/>
                          <a:cs typeface="Times New Roman"/>
                        </a:rPr>
                        <a:t>11</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0.35</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566</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Medium</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latin typeface="Arial" pitchFamily="34" charset="0"/>
                          <a:cs typeface="Arial" pitchFamily="34" charset="0"/>
                        </a:rPr>
                        <a:t>0.00022</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4</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pitchFamily="34" charset="0"/>
                          <a:ea typeface="Calibri"/>
                          <a:cs typeface="Arial" pitchFamily="34" charset="0"/>
                        </a:rPr>
                        <a:t>250</a:t>
                      </a:r>
                      <a:endParaRPr lang="en-US" sz="1400" dirty="0">
                        <a:solidFill>
                          <a:srgbClr val="000000"/>
                        </a:solidFill>
                        <a:latin typeface="Arial" pitchFamily="34" charset="0"/>
                        <a:ea typeface="Calibri"/>
                        <a:cs typeface="Arial" pitchFamily="34" charset="0"/>
                      </a:endParaRPr>
                    </a:p>
                  </a:txBody>
                  <a:tcPr marL="51084" marR="51084"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400" dirty="0" smtClean="0">
                          <a:solidFill>
                            <a:srgbClr val="000000"/>
                          </a:solidFill>
                          <a:latin typeface="Arial"/>
                          <a:ea typeface="Calibri"/>
                          <a:cs typeface="Times New Roman"/>
                        </a:rPr>
                        <a:t>245</a:t>
                      </a:r>
                      <a:endParaRPr lang="en-US" sz="1400" dirty="0">
                        <a:solidFill>
                          <a:srgbClr val="000000"/>
                        </a:solidFill>
                        <a:latin typeface="Calibri"/>
                        <a:ea typeface="Calibri"/>
                        <a:cs typeface="Times New Roman"/>
                      </a:endParaRPr>
                    </a:p>
                  </a:txBody>
                  <a:tcPr marL="51084" marR="51084" marT="0" marB="0">
                    <a:lnL>
                      <a:noFill/>
                    </a:lnL>
                    <a:lnR>
                      <a:noFill/>
                    </a:lnR>
                    <a:lnT>
                      <a:noFill/>
                    </a:lnT>
                    <a:lnB>
                      <a:noFill/>
                    </a:lnB>
                    <a:solidFill>
                      <a:schemeClr val="bg1"/>
                    </a:solidFill>
                  </a:tcPr>
                </a:tc>
              </a:tr>
            </a:tbl>
          </a:graphicData>
        </a:graphic>
      </p:graphicFrame>
      <p:sp>
        <p:nvSpPr>
          <p:cNvPr id="6" name="Content Placeholder 2"/>
          <p:cNvSpPr txBox="1">
            <a:spLocks/>
          </p:cNvSpPr>
          <p:nvPr/>
        </p:nvSpPr>
        <p:spPr>
          <a:xfrm>
            <a:off x="152400" y="5715000"/>
            <a:ext cx="3276600" cy="914400"/>
          </a:xfrm>
          <a:prstGeom prst="rect">
            <a:avLst/>
          </a:prstGeom>
        </p:spPr>
        <p:txBody>
          <a:bodyPr>
            <a:normAutofit fontScale="25000" lnSpcReduction="20000"/>
          </a:bodyPr>
          <a:lstStyle/>
          <a:p>
            <a:r>
              <a:rPr lang="en-US" sz="6400" dirty="0" smtClean="0">
                <a:latin typeface="Arial" pitchFamily="34" charset="0"/>
                <a:cs typeface="Arial" pitchFamily="34" charset="0"/>
              </a:rPr>
              <a:t>Fill ratio: 35 %</a:t>
            </a:r>
          </a:p>
          <a:p>
            <a:r>
              <a:rPr lang="en-US" sz="6400" dirty="0" smtClean="0">
                <a:latin typeface="Arial" pitchFamily="34" charset="0"/>
                <a:cs typeface="Arial" pitchFamily="34" charset="0"/>
              </a:rPr>
              <a:t>Chopper speed: 1000 rpm                                </a:t>
            </a:r>
          </a:p>
          <a:p>
            <a:r>
              <a:rPr lang="en-US" sz="6400" dirty="0" smtClean="0">
                <a:latin typeface="Arial" pitchFamily="34" charset="0"/>
                <a:cs typeface="Arial" pitchFamily="34" charset="0"/>
              </a:rPr>
              <a:t>Dry mixing: 5 minutes</a:t>
            </a:r>
          </a:p>
          <a:p>
            <a:r>
              <a:rPr lang="en-US" sz="6400" dirty="0" smtClean="0">
                <a:latin typeface="Arial" pitchFamily="34" charset="0"/>
                <a:cs typeface="Arial" pitchFamily="34" charset="0"/>
              </a:rPr>
              <a:t>Wet massing time: 2 minutes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Nucleation regime map</a:t>
            </a:r>
            <a:endParaRPr lang="en-US" dirty="0"/>
          </a:p>
        </p:txBody>
      </p:sp>
      <p:sp>
        <p:nvSpPr>
          <p:cNvPr id="4" name="Slide Number Placeholder 3"/>
          <p:cNvSpPr>
            <a:spLocks noGrp="1"/>
          </p:cNvSpPr>
          <p:nvPr>
            <p:ph type="sldNum" sz="quarter" idx="12"/>
          </p:nvPr>
        </p:nvSpPr>
        <p:spPr/>
        <p:txBody>
          <a:bodyPr/>
          <a:lstStyle/>
          <a:p>
            <a:fld id="{0555B31A-5103-4A6A-BDE6-5BCED54EB9CB}" type="slidenum">
              <a:rPr lang="en-US" smtClean="0"/>
              <a:pPr/>
              <a:t>14</a:t>
            </a:fld>
            <a:endParaRPr lang="en-US"/>
          </a:p>
        </p:txBody>
      </p:sp>
      <p:sp>
        <p:nvSpPr>
          <p:cNvPr id="114768" name="Rectangle 110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8547" name="Group 3"/>
          <p:cNvGrpSpPr>
            <a:grpSpLocks noChangeAspect="1"/>
          </p:cNvGrpSpPr>
          <p:nvPr/>
        </p:nvGrpSpPr>
        <p:grpSpPr bwMode="auto">
          <a:xfrm>
            <a:off x="5105400" y="2590800"/>
            <a:ext cx="3778854" cy="2362200"/>
            <a:chOff x="1710" y="1750"/>
            <a:chExt cx="8503" cy="5314"/>
          </a:xfrm>
        </p:grpSpPr>
        <p:sp>
          <p:nvSpPr>
            <p:cNvPr id="114767" name="AutoShape 1103"/>
            <p:cNvSpPr>
              <a:spLocks noChangeAspect="1" noChangeArrowheads="1" noTextEdit="1"/>
            </p:cNvSpPr>
            <p:nvPr/>
          </p:nvSpPr>
          <p:spPr bwMode="auto">
            <a:xfrm>
              <a:off x="1710" y="1750"/>
              <a:ext cx="8503" cy="5314"/>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4766" name="Oval 1102"/>
            <p:cNvSpPr>
              <a:spLocks noChangeArrowheads="1"/>
            </p:cNvSpPr>
            <p:nvPr/>
          </p:nvSpPr>
          <p:spPr bwMode="auto">
            <a:xfrm>
              <a:off x="4095" y="175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749" name="Group 1085"/>
            <p:cNvGrpSpPr>
              <a:grpSpLocks/>
            </p:cNvGrpSpPr>
            <p:nvPr/>
          </p:nvGrpSpPr>
          <p:grpSpPr bwMode="auto">
            <a:xfrm>
              <a:off x="6354" y="6147"/>
              <a:ext cx="3828" cy="600"/>
              <a:chOff x="6354" y="6147"/>
              <a:chExt cx="3828" cy="600"/>
            </a:xfrm>
          </p:grpSpPr>
          <p:sp>
            <p:nvSpPr>
              <p:cNvPr id="114765" name="Rectangle 1101" descr="20%"/>
              <p:cNvSpPr>
                <a:spLocks noChangeArrowheads="1"/>
              </p:cNvSpPr>
              <p:nvPr/>
            </p:nvSpPr>
            <p:spPr bwMode="auto">
              <a:xfrm>
                <a:off x="6376" y="6147"/>
                <a:ext cx="3806" cy="600"/>
              </a:xfrm>
              <a:prstGeom prst="rect">
                <a:avLst/>
              </a:prstGeom>
              <a:pattFill prst="pct20">
                <a:fgClr>
                  <a:srgbClr val="FFFFFF"/>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4762" name="Group 1098"/>
              <p:cNvGrpSpPr>
                <a:grpSpLocks/>
              </p:cNvGrpSpPr>
              <p:nvPr/>
            </p:nvGrpSpPr>
            <p:grpSpPr bwMode="auto">
              <a:xfrm>
                <a:off x="6354" y="6155"/>
                <a:ext cx="624" cy="396"/>
                <a:chOff x="3177" y="4296"/>
                <a:chExt cx="677" cy="310"/>
              </a:xfrm>
            </p:grpSpPr>
            <p:sp>
              <p:nvSpPr>
                <p:cNvPr id="114764" name="AutoShape 1100"/>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63" name="Freeform 1099"/>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59" name="Group 1095"/>
              <p:cNvGrpSpPr>
                <a:grpSpLocks/>
              </p:cNvGrpSpPr>
              <p:nvPr/>
            </p:nvGrpSpPr>
            <p:grpSpPr bwMode="auto">
              <a:xfrm>
                <a:off x="6736" y="6155"/>
                <a:ext cx="676" cy="404"/>
                <a:chOff x="3177" y="4296"/>
                <a:chExt cx="677" cy="310"/>
              </a:xfrm>
            </p:grpSpPr>
            <p:sp>
              <p:nvSpPr>
                <p:cNvPr id="114761" name="AutoShape 1097"/>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60" name="Freeform 1096"/>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56" name="Group 1092"/>
              <p:cNvGrpSpPr>
                <a:grpSpLocks/>
              </p:cNvGrpSpPr>
              <p:nvPr/>
            </p:nvGrpSpPr>
            <p:grpSpPr bwMode="auto">
              <a:xfrm>
                <a:off x="7582" y="6156"/>
                <a:ext cx="535" cy="308"/>
                <a:chOff x="3177" y="4296"/>
                <a:chExt cx="677" cy="310"/>
              </a:xfrm>
            </p:grpSpPr>
            <p:sp>
              <p:nvSpPr>
                <p:cNvPr id="114758" name="AutoShape 1094"/>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57" name="Freeform 1093"/>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53" name="Group 1089"/>
              <p:cNvGrpSpPr>
                <a:grpSpLocks/>
              </p:cNvGrpSpPr>
              <p:nvPr/>
            </p:nvGrpSpPr>
            <p:grpSpPr bwMode="auto">
              <a:xfrm>
                <a:off x="8853" y="6150"/>
                <a:ext cx="1289" cy="580"/>
                <a:chOff x="3177" y="4296"/>
                <a:chExt cx="677" cy="310"/>
              </a:xfrm>
            </p:grpSpPr>
            <p:sp>
              <p:nvSpPr>
                <p:cNvPr id="114755" name="AutoShape 1091"/>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54" name="Freeform 1090"/>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50" name="Group 1086"/>
              <p:cNvGrpSpPr>
                <a:grpSpLocks/>
              </p:cNvGrpSpPr>
              <p:nvPr/>
            </p:nvGrpSpPr>
            <p:grpSpPr bwMode="auto">
              <a:xfrm>
                <a:off x="8172" y="6157"/>
                <a:ext cx="583" cy="308"/>
                <a:chOff x="3177" y="4296"/>
                <a:chExt cx="677" cy="310"/>
              </a:xfrm>
            </p:grpSpPr>
            <p:sp>
              <p:nvSpPr>
                <p:cNvPr id="114752" name="AutoShape 1088"/>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51" name="Freeform 1087"/>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8844" name="Group 300"/>
            <p:cNvGrpSpPr>
              <a:grpSpLocks/>
            </p:cNvGrpSpPr>
            <p:nvPr/>
          </p:nvGrpSpPr>
          <p:grpSpPr bwMode="auto">
            <a:xfrm>
              <a:off x="1852" y="3685"/>
              <a:ext cx="8361" cy="1761"/>
              <a:chOff x="1852" y="3685"/>
              <a:chExt cx="8361" cy="1761"/>
            </a:xfrm>
          </p:grpSpPr>
          <p:grpSp>
            <p:nvGrpSpPr>
              <p:cNvPr id="114717" name="Group 1053"/>
              <p:cNvGrpSpPr>
                <a:grpSpLocks/>
              </p:cNvGrpSpPr>
              <p:nvPr/>
            </p:nvGrpSpPr>
            <p:grpSpPr bwMode="auto">
              <a:xfrm>
                <a:off x="6376" y="4833"/>
                <a:ext cx="3837" cy="613"/>
                <a:chOff x="6376" y="4724"/>
                <a:chExt cx="3837" cy="613"/>
              </a:xfrm>
            </p:grpSpPr>
            <p:sp>
              <p:nvSpPr>
                <p:cNvPr id="114748" name="Rectangle 1084" descr="20%"/>
                <p:cNvSpPr>
                  <a:spLocks noChangeArrowheads="1"/>
                </p:cNvSpPr>
                <p:nvPr/>
              </p:nvSpPr>
              <p:spPr bwMode="auto">
                <a:xfrm>
                  <a:off x="6376" y="4737"/>
                  <a:ext cx="3822" cy="600"/>
                </a:xfrm>
                <a:prstGeom prst="rect">
                  <a:avLst/>
                </a:prstGeom>
                <a:pattFill prst="pct20">
                  <a:fgClr>
                    <a:srgbClr val="FFFFFF"/>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4745" name="Group 1081"/>
                <p:cNvGrpSpPr>
                  <a:grpSpLocks/>
                </p:cNvGrpSpPr>
                <p:nvPr/>
              </p:nvGrpSpPr>
              <p:grpSpPr bwMode="auto">
                <a:xfrm>
                  <a:off x="6376" y="4737"/>
                  <a:ext cx="349" cy="75"/>
                  <a:chOff x="3177" y="4296"/>
                  <a:chExt cx="677" cy="310"/>
                </a:xfrm>
              </p:grpSpPr>
              <p:sp>
                <p:nvSpPr>
                  <p:cNvPr id="114747" name="AutoShape 1083"/>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46" name="Freeform 1082"/>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42" name="Group 1078"/>
                <p:cNvGrpSpPr>
                  <a:grpSpLocks/>
                </p:cNvGrpSpPr>
                <p:nvPr/>
              </p:nvGrpSpPr>
              <p:grpSpPr bwMode="auto">
                <a:xfrm>
                  <a:off x="6688" y="4738"/>
                  <a:ext cx="413" cy="74"/>
                  <a:chOff x="3177" y="4296"/>
                  <a:chExt cx="677" cy="310"/>
                </a:xfrm>
              </p:grpSpPr>
              <p:sp>
                <p:nvSpPr>
                  <p:cNvPr id="114744" name="AutoShape 1080"/>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43" name="Freeform 1079"/>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39" name="Group 1075"/>
                <p:cNvGrpSpPr>
                  <a:grpSpLocks/>
                </p:cNvGrpSpPr>
                <p:nvPr/>
              </p:nvGrpSpPr>
              <p:grpSpPr bwMode="auto">
                <a:xfrm>
                  <a:off x="7186" y="4739"/>
                  <a:ext cx="417" cy="73"/>
                  <a:chOff x="3177" y="4296"/>
                  <a:chExt cx="677" cy="310"/>
                </a:xfrm>
              </p:grpSpPr>
              <p:sp>
                <p:nvSpPr>
                  <p:cNvPr id="114741" name="AutoShape 1077"/>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40" name="Freeform 1076"/>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36" name="Group 1072"/>
                <p:cNvGrpSpPr>
                  <a:grpSpLocks/>
                </p:cNvGrpSpPr>
                <p:nvPr/>
              </p:nvGrpSpPr>
              <p:grpSpPr bwMode="auto">
                <a:xfrm>
                  <a:off x="7582" y="4739"/>
                  <a:ext cx="292" cy="164"/>
                  <a:chOff x="3177" y="4296"/>
                  <a:chExt cx="677" cy="310"/>
                </a:xfrm>
              </p:grpSpPr>
              <p:sp>
                <p:nvSpPr>
                  <p:cNvPr id="114738" name="AutoShape 1074"/>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37" name="Freeform 1073"/>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33" name="Group 1069"/>
                <p:cNvGrpSpPr>
                  <a:grpSpLocks/>
                </p:cNvGrpSpPr>
                <p:nvPr/>
              </p:nvGrpSpPr>
              <p:grpSpPr bwMode="auto">
                <a:xfrm>
                  <a:off x="7919" y="4738"/>
                  <a:ext cx="934" cy="137"/>
                  <a:chOff x="3177" y="4296"/>
                  <a:chExt cx="677" cy="310"/>
                </a:xfrm>
              </p:grpSpPr>
              <p:sp>
                <p:nvSpPr>
                  <p:cNvPr id="114735" name="AutoShape 1071"/>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34" name="Freeform 1070"/>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30" name="Group 1066"/>
                <p:cNvGrpSpPr>
                  <a:grpSpLocks/>
                </p:cNvGrpSpPr>
                <p:nvPr/>
              </p:nvGrpSpPr>
              <p:grpSpPr bwMode="auto">
                <a:xfrm>
                  <a:off x="8818" y="4740"/>
                  <a:ext cx="413" cy="74"/>
                  <a:chOff x="3177" y="4296"/>
                  <a:chExt cx="677" cy="310"/>
                </a:xfrm>
              </p:grpSpPr>
              <p:sp>
                <p:nvSpPr>
                  <p:cNvPr id="114732" name="AutoShape 1068"/>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31" name="Freeform 1067"/>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27" name="Group 1063"/>
                <p:cNvGrpSpPr>
                  <a:grpSpLocks/>
                </p:cNvGrpSpPr>
                <p:nvPr/>
              </p:nvGrpSpPr>
              <p:grpSpPr bwMode="auto">
                <a:xfrm>
                  <a:off x="9211" y="4740"/>
                  <a:ext cx="413" cy="74"/>
                  <a:chOff x="3177" y="4296"/>
                  <a:chExt cx="677" cy="310"/>
                </a:xfrm>
              </p:grpSpPr>
              <p:sp>
                <p:nvSpPr>
                  <p:cNvPr id="114729" name="AutoShape 1065"/>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28" name="Freeform 1064"/>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24" name="Group 1060"/>
                <p:cNvGrpSpPr>
                  <a:grpSpLocks/>
                </p:cNvGrpSpPr>
                <p:nvPr/>
              </p:nvGrpSpPr>
              <p:grpSpPr bwMode="auto">
                <a:xfrm>
                  <a:off x="9603" y="4724"/>
                  <a:ext cx="293" cy="164"/>
                  <a:chOff x="3177" y="4296"/>
                  <a:chExt cx="677" cy="310"/>
                </a:xfrm>
              </p:grpSpPr>
              <p:sp>
                <p:nvSpPr>
                  <p:cNvPr id="114726" name="AutoShape 1062"/>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25" name="Freeform 1061"/>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21" name="Group 1057"/>
                <p:cNvGrpSpPr>
                  <a:grpSpLocks/>
                </p:cNvGrpSpPr>
                <p:nvPr/>
              </p:nvGrpSpPr>
              <p:grpSpPr bwMode="auto">
                <a:xfrm>
                  <a:off x="6959" y="4738"/>
                  <a:ext cx="414" cy="74"/>
                  <a:chOff x="3177" y="4296"/>
                  <a:chExt cx="677" cy="310"/>
                </a:xfrm>
              </p:grpSpPr>
              <p:sp>
                <p:nvSpPr>
                  <p:cNvPr id="114723" name="AutoShape 1059"/>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22" name="Freeform 1058"/>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718" name="Group 1054"/>
                <p:cNvGrpSpPr>
                  <a:grpSpLocks/>
                </p:cNvGrpSpPr>
                <p:nvPr/>
              </p:nvGrpSpPr>
              <p:grpSpPr bwMode="auto">
                <a:xfrm>
                  <a:off x="9800" y="4738"/>
                  <a:ext cx="413" cy="74"/>
                  <a:chOff x="3177" y="4296"/>
                  <a:chExt cx="677" cy="310"/>
                </a:xfrm>
              </p:grpSpPr>
              <p:sp>
                <p:nvSpPr>
                  <p:cNvPr id="114720" name="AutoShape 1056"/>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19" name="Freeform 1055"/>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8846" name="Group 302"/>
              <p:cNvGrpSpPr>
                <a:grpSpLocks/>
              </p:cNvGrpSpPr>
              <p:nvPr/>
            </p:nvGrpSpPr>
            <p:grpSpPr bwMode="auto">
              <a:xfrm>
                <a:off x="1852" y="3685"/>
                <a:ext cx="3837" cy="1750"/>
                <a:chOff x="1852" y="3685"/>
                <a:chExt cx="3837" cy="1750"/>
              </a:xfrm>
            </p:grpSpPr>
            <p:sp>
              <p:nvSpPr>
                <p:cNvPr id="114716" name="Rectangle 1052"/>
                <p:cNvSpPr>
                  <a:spLocks noChangeArrowheads="1"/>
                </p:cNvSpPr>
                <p:nvPr/>
              </p:nvSpPr>
              <p:spPr bwMode="auto">
                <a:xfrm>
                  <a:off x="1852" y="3685"/>
                  <a:ext cx="3837" cy="1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15" name="Oval 1051"/>
                <p:cNvSpPr>
                  <a:spLocks noChangeArrowheads="1"/>
                </p:cNvSpPr>
                <p:nvPr/>
              </p:nvSpPr>
              <p:spPr bwMode="auto">
                <a:xfrm>
                  <a:off x="2303" y="39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14" name="Oval 1050"/>
                <p:cNvSpPr>
                  <a:spLocks noChangeArrowheads="1"/>
                </p:cNvSpPr>
                <p:nvPr/>
              </p:nvSpPr>
              <p:spPr bwMode="auto">
                <a:xfrm>
                  <a:off x="3004" y="40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13" name="Oval 1049"/>
                <p:cNvSpPr>
                  <a:spLocks noChangeArrowheads="1"/>
                </p:cNvSpPr>
                <p:nvPr/>
              </p:nvSpPr>
              <p:spPr bwMode="auto">
                <a:xfrm>
                  <a:off x="3421" y="449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12" name="Oval 1048"/>
                <p:cNvSpPr>
                  <a:spLocks noChangeArrowheads="1"/>
                </p:cNvSpPr>
                <p:nvPr/>
              </p:nvSpPr>
              <p:spPr bwMode="auto">
                <a:xfrm>
                  <a:off x="3118" y="475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11" name="Oval 1047"/>
                <p:cNvSpPr>
                  <a:spLocks noChangeArrowheads="1"/>
                </p:cNvSpPr>
                <p:nvPr/>
              </p:nvSpPr>
              <p:spPr bwMode="auto">
                <a:xfrm>
                  <a:off x="4020" y="48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10" name="Oval 1046"/>
                <p:cNvSpPr>
                  <a:spLocks noChangeArrowheads="1"/>
                </p:cNvSpPr>
                <p:nvPr/>
              </p:nvSpPr>
              <p:spPr bwMode="auto">
                <a:xfrm>
                  <a:off x="4081" y="52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9" name="Oval 1045"/>
                <p:cNvSpPr>
                  <a:spLocks noChangeArrowheads="1"/>
                </p:cNvSpPr>
                <p:nvPr/>
              </p:nvSpPr>
              <p:spPr bwMode="auto">
                <a:xfrm>
                  <a:off x="3540" y="39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8" name="Oval 1044"/>
                <p:cNvSpPr>
                  <a:spLocks noChangeArrowheads="1"/>
                </p:cNvSpPr>
                <p:nvPr/>
              </p:nvSpPr>
              <p:spPr bwMode="auto">
                <a:xfrm>
                  <a:off x="3589" y="42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7" name="Oval 1043"/>
                <p:cNvSpPr>
                  <a:spLocks noChangeArrowheads="1"/>
                </p:cNvSpPr>
                <p:nvPr/>
              </p:nvSpPr>
              <p:spPr bwMode="auto">
                <a:xfrm>
                  <a:off x="4020" y="44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6" name="Oval 1042"/>
                <p:cNvSpPr>
                  <a:spLocks noChangeArrowheads="1"/>
                </p:cNvSpPr>
                <p:nvPr/>
              </p:nvSpPr>
              <p:spPr bwMode="auto">
                <a:xfrm>
                  <a:off x="4259" y="465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5" name="Oval 1041"/>
                <p:cNvSpPr>
                  <a:spLocks noChangeArrowheads="1"/>
                </p:cNvSpPr>
                <p:nvPr/>
              </p:nvSpPr>
              <p:spPr bwMode="auto">
                <a:xfrm>
                  <a:off x="4740" y="47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4" name="Oval 1040"/>
                <p:cNvSpPr>
                  <a:spLocks noChangeArrowheads="1"/>
                </p:cNvSpPr>
                <p:nvPr/>
              </p:nvSpPr>
              <p:spPr bwMode="auto">
                <a:xfrm>
                  <a:off x="4740" y="51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3" name="Oval 1039"/>
                <p:cNvSpPr>
                  <a:spLocks noChangeArrowheads="1"/>
                </p:cNvSpPr>
                <p:nvPr/>
              </p:nvSpPr>
              <p:spPr bwMode="auto">
                <a:xfrm>
                  <a:off x="4020" y="386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2" name="Oval 1038"/>
                <p:cNvSpPr>
                  <a:spLocks noChangeArrowheads="1"/>
                </p:cNvSpPr>
                <p:nvPr/>
              </p:nvSpPr>
              <p:spPr bwMode="auto">
                <a:xfrm>
                  <a:off x="4260" y="41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1" name="Oval 1037"/>
                <p:cNvSpPr>
                  <a:spLocks noChangeArrowheads="1"/>
                </p:cNvSpPr>
                <p:nvPr/>
              </p:nvSpPr>
              <p:spPr bwMode="auto">
                <a:xfrm>
                  <a:off x="4070" y="43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0" name="Oval 1036"/>
                <p:cNvSpPr>
                  <a:spLocks noChangeArrowheads="1"/>
                </p:cNvSpPr>
                <p:nvPr/>
              </p:nvSpPr>
              <p:spPr bwMode="auto">
                <a:xfrm>
                  <a:off x="5198" y="465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9" name="Oval 1035"/>
                <p:cNvSpPr>
                  <a:spLocks noChangeArrowheads="1"/>
                </p:cNvSpPr>
                <p:nvPr/>
              </p:nvSpPr>
              <p:spPr bwMode="auto">
                <a:xfrm>
                  <a:off x="4980" y="48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8" name="Oval 1034"/>
                <p:cNvSpPr>
                  <a:spLocks noChangeArrowheads="1"/>
                </p:cNvSpPr>
                <p:nvPr/>
              </p:nvSpPr>
              <p:spPr bwMode="auto">
                <a:xfrm>
                  <a:off x="5085" y="51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7" name="Oval 1033"/>
                <p:cNvSpPr>
                  <a:spLocks noChangeArrowheads="1"/>
                </p:cNvSpPr>
                <p:nvPr/>
              </p:nvSpPr>
              <p:spPr bwMode="auto">
                <a:xfrm>
                  <a:off x="1918" y="40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6" name="Oval 1032"/>
                <p:cNvSpPr>
                  <a:spLocks noChangeArrowheads="1"/>
                </p:cNvSpPr>
                <p:nvPr/>
              </p:nvSpPr>
              <p:spPr bwMode="auto">
                <a:xfrm>
                  <a:off x="1959" y="41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5" name="Oval 1031"/>
                <p:cNvSpPr>
                  <a:spLocks noChangeArrowheads="1"/>
                </p:cNvSpPr>
                <p:nvPr/>
              </p:nvSpPr>
              <p:spPr bwMode="auto">
                <a:xfrm>
                  <a:off x="2158" y="504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4" name="Oval 1030"/>
                <p:cNvSpPr>
                  <a:spLocks noChangeArrowheads="1"/>
                </p:cNvSpPr>
                <p:nvPr/>
              </p:nvSpPr>
              <p:spPr bwMode="auto">
                <a:xfrm>
                  <a:off x="2878" y="441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3" name="Oval 1029"/>
                <p:cNvSpPr>
                  <a:spLocks noChangeArrowheads="1"/>
                </p:cNvSpPr>
                <p:nvPr/>
              </p:nvSpPr>
              <p:spPr bwMode="auto">
                <a:xfrm>
                  <a:off x="3190" y="51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2" name="Oval 1028"/>
                <p:cNvSpPr>
                  <a:spLocks noChangeArrowheads="1"/>
                </p:cNvSpPr>
                <p:nvPr/>
              </p:nvSpPr>
              <p:spPr bwMode="auto">
                <a:xfrm>
                  <a:off x="3611" y="51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1" name="Oval 1027"/>
                <p:cNvSpPr>
                  <a:spLocks noChangeArrowheads="1"/>
                </p:cNvSpPr>
                <p:nvPr/>
              </p:nvSpPr>
              <p:spPr bwMode="auto">
                <a:xfrm>
                  <a:off x="4908" y="40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0" name="Oval 1026"/>
                <p:cNvSpPr>
                  <a:spLocks noChangeArrowheads="1"/>
                </p:cNvSpPr>
                <p:nvPr/>
              </p:nvSpPr>
              <p:spPr bwMode="auto">
                <a:xfrm>
                  <a:off x="5430" y="403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89" name="Oval 1025"/>
                <p:cNvSpPr>
                  <a:spLocks noChangeArrowheads="1"/>
                </p:cNvSpPr>
                <p:nvPr/>
              </p:nvSpPr>
              <p:spPr bwMode="auto">
                <a:xfrm>
                  <a:off x="5270" y="42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88" name="Oval 1024"/>
                <p:cNvSpPr>
                  <a:spLocks noChangeArrowheads="1"/>
                </p:cNvSpPr>
                <p:nvPr/>
              </p:nvSpPr>
              <p:spPr bwMode="auto">
                <a:xfrm>
                  <a:off x="4668" y="422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67" name="Oval 1023"/>
                <p:cNvSpPr>
                  <a:spLocks noChangeArrowheads="1"/>
                </p:cNvSpPr>
                <p:nvPr/>
              </p:nvSpPr>
              <p:spPr bwMode="auto">
                <a:xfrm>
                  <a:off x="5581" y="45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66" name="Oval 1022"/>
                <p:cNvSpPr>
                  <a:spLocks noChangeArrowheads="1"/>
                </p:cNvSpPr>
                <p:nvPr/>
              </p:nvSpPr>
              <p:spPr bwMode="auto">
                <a:xfrm>
                  <a:off x="5581" y="497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65" name="Oval 1021"/>
                <p:cNvSpPr>
                  <a:spLocks noChangeArrowheads="1"/>
                </p:cNvSpPr>
                <p:nvPr/>
              </p:nvSpPr>
              <p:spPr bwMode="auto">
                <a:xfrm>
                  <a:off x="1918" y="39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64" name="Oval 1020"/>
                <p:cNvSpPr>
                  <a:spLocks noChangeArrowheads="1"/>
                </p:cNvSpPr>
                <p:nvPr/>
              </p:nvSpPr>
              <p:spPr bwMode="auto">
                <a:xfrm>
                  <a:off x="2087" y="39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63" name="Oval 1019"/>
                <p:cNvSpPr>
                  <a:spLocks noChangeArrowheads="1"/>
                </p:cNvSpPr>
                <p:nvPr/>
              </p:nvSpPr>
              <p:spPr bwMode="auto">
                <a:xfrm>
                  <a:off x="2158" y="449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62" name="Oval 1018"/>
                <p:cNvSpPr>
                  <a:spLocks noChangeArrowheads="1"/>
                </p:cNvSpPr>
                <p:nvPr/>
              </p:nvSpPr>
              <p:spPr bwMode="auto">
                <a:xfrm>
                  <a:off x="2637" y="417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61" name="Oval 1017"/>
                <p:cNvSpPr>
                  <a:spLocks noChangeArrowheads="1"/>
                </p:cNvSpPr>
                <p:nvPr/>
              </p:nvSpPr>
              <p:spPr bwMode="auto">
                <a:xfrm>
                  <a:off x="2807" y="46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60" name="Oval 1016"/>
                <p:cNvSpPr>
                  <a:spLocks noChangeArrowheads="1"/>
                </p:cNvSpPr>
                <p:nvPr/>
              </p:nvSpPr>
              <p:spPr bwMode="auto">
                <a:xfrm>
                  <a:off x="2709" y="51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9" name="Oval 1015"/>
                <p:cNvSpPr>
                  <a:spLocks noChangeArrowheads="1"/>
                </p:cNvSpPr>
                <p:nvPr/>
              </p:nvSpPr>
              <p:spPr bwMode="auto">
                <a:xfrm>
                  <a:off x="1890" y="48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8" name="Oval 1014"/>
                <p:cNvSpPr>
                  <a:spLocks noChangeArrowheads="1"/>
                </p:cNvSpPr>
                <p:nvPr/>
              </p:nvSpPr>
              <p:spPr bwMode="auto">
                <a:xfrm>
                  <a:off x="1936" y="528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7" name="Oval 1013"/>
                <p:cNvSpPr>
                  <a:spLocks noChangeArrowheads="1"/>
                </p:cNvSpPr>
                <p:nvPr/>
              </p:nvSpPr>
              <p:spPr bwMode="auto">
                <a:xfrm>
                  <a:off x="1890" y="44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6" name="Oval 1012"/>
                <p:cNvSpPr>
                  <a:spLocks noChangeArrowheads="1"/>
                </p:cNvSpPr>
                <p:nvPr/>
              </p:nvSpPr>
              <p:spPr bwMode="auto">
                <a:xfrm>
                  <a:off x="2129" y="467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5" name="Oval 1011"/>
                <p:cNvSpPr>
                  <a:spLocks noChangeArrowheads="1"/>
                </p:cNvSpPr>
                <p:nvPr/>
              </p:nvSpPr>
              <p:spPr bwMode="auto">
                <a:xfrm>
                  <a:off x="2610" y="47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4" name="Oval 1010"/>
                <p:cNvSpPr>
                  <a:spLocks noChangeArrowheads="1"/>
                </p:cNvSpPr>
                <p:nvPr/>
              </p:nvSpPr>
              <p:spPr bwMode="auto">
                <a:xfrm>
                  <a:off x="2610" y="51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3" name="Oval 1009"/>
                <p:cNvSpPr>
                  <a:spLocks noChangeArrowheads="1"/>
                </p:cNvSpPr>
                <p:nvPr/>
              </p:nvSpPr>
              <p:spPr bwMode="auto">
                <a:xfrm>
                  <a:off x="1890" y="388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2" name="Oval 1008"/>
                <p:cNvSpPr>
                  <a:spLocks noChangeArrowheads="1"/>
                </p:cNvSpPr>
                <p:nvPr/>
              </p:nvSpPr>
              <p:spPr bwMode="auto">
                <a:xfrm>
                  <a:off x="2130" y="41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1" name="Oval 1007"/>
                <p:cNvSpPr>
                  <a:spLocks noChangeArrowheads="1"/>
                </p:cNvSpPr>
                <p:nvPr/>
              </p:nvSpPr>
              <p:spPr bwMode="auto">
                <a:xfrm>
                  <a:off x="1940" y="43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50" name="Oval 1006"/>
                <p:cNvSpPr>
                  <a:spLocks noChangeArrowheads="1"/>
                </p:cNvSpPr>
                <p:nvPr/>
              </p:nvSpPr>
              <p:spPr bwMode="auto">
                <a:xfrm>
                  <a:off x="3068" y="467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9" name="Oval 1005"/>
                <p:cNvSpPr>
                  <a:spLocks noChangeArrowheads="1"/>
                </p:cNvSpPr>
                <p:nvPr/>
              </p:nvSpPr>
              <p:spPr bwMode="auto">
                <a:xfrm>
                  <a:off x="2850" y="48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8" name="Oval 1004"/>
                <p:cNvSpPr>
                  <a:spLocks noChangeArrowheads="1"/>
                </p:cNvSpPr>
                <p:nvPr/>
              </p:nvSpPr>
              <p:spPr bwMode="auto">
                <a:xfrm>
                  <a:off x="2955" y="52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7" name="Oval 1003"/>
                <p:cNvSpPr>
                  <a:spLocks noChangeArrowheads="1"/>
                </p:cNvSpPr>
                <p:nvPr/>
              </p:nvSpPr>
              <p:spPr bwMode="auto">
                <a:xfrm>
                  <a:off x="2778" y="40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6" name="Oval 1002"/>
                <p:cNvSpPr>
                  <a:spLocks noChangeArrowheads="1"/>
                </p:cNvSpPr>
                <p:nvPr/>
              </p:nvSpPr>
              <p:spPr bwMode="auto">
                <a:xfrm>
                  <a:off x="3300" y="40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5" name="Oval 1001"/>
                <p:cNvSpPr>
                  <a:spLocks noChangeArrowheads="1"/>
                </p:cNvSpPr>
                <p:nvPr/>
              </p:nvSpPr>
              <p:spPr bwMode="auto">
                <a:xfrm>
                  <a:off x="3140" y="421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4" name="Oval 1000"/>
                <p:cNvSpPr>
                  <a:spLocks noChangeArrowheads="1"/>
                </p:cNvSpPr>
                <p:nvPr/>
              </p:nvSpPr>
              <p:spPr bwMode="auto">
                <a:xfrm>
                  <a:off x="2583" y="422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3" name="Oval 999"/>
                <p:cNvSpPr>
                  <a:spLocks noChangeArrowheads="1"/>
                </p:cNvSpPr>
                <p:nvPr/>
              </p:nvSpPr>
              <p:spPr bwMode="auto">
                <a:xfrm>
                  <a:off x="3451" y="452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2" name="Oval 998"/>
                <p:cNvSpPr>
                  <a:spLocks noChangeArrowheads="1"/>
                </p:cNvSpPr>
                <p:nvPr/>
              </p:nvSpPr>
              <p:spPr bwMode="auto">
                <a:xfrm>
                  <a:off x="3451" y="498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1" name="Oval 997"/>
                <p:cNvSpPr>
                  <a:spLocks noChangeArrowheads="1"/>
                </p:cNvSpPr>
                <p:nvPr/>
              </p:nvSpPr>
              <p:spPr bwMode="auto">
                <a:xfrm>
                  <a:off x="3090" y="475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40" name="Oval 996"/>
                <p:cNvSpPr>
                  <a:spLocks noChangeArrowheads="1"/>
                </p:cNvSpPr>
                <p:nvPr/>
              </p:nvSpPr>
              <p:spPr bwMode="auto">
                <a:xfrm>
                  <a:off x="3211" y="513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9" name="Oval 995"/>
                <p:cNvSpPr>
                  <a:spLocks noChangeArrowheads="1"/>
                </p:cNvSpPr>
                <p:nvPr/>
              </p:nvSpPr>
              <p:spPr bwMode="auto">
                <a:xfrm>
                  <a:off x="3090" y="434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8" name="Oval 994"/>
                <p:cNvSpPr>
                  <a:spLocks noChangeArrowheads="1"/>
                </p:cNvSpPr>
                <p:nvPr/>
              </p:nvSpPr>
              <p:spPr bwMode="auto">
                <a:xfrm>
                  <a:off x="3329" y="458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7" name="Oval 993"/>
                <p:cNvSpPr>
                  <a:spLocks noChangeArrowheads="1"/>
                </p:cNvSpPr>
                <p:nvPr/>
              </p:nvSpPr>
              <p:spPr bwMode="auto">
                <a:xfrm>
                  <a:off x="3810" y="467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6" name="Oval 992"/>
                <p:cNvSpPr>
                  <a:spLocks noChangeArrowheads="1"/>
                </p:cNvSpPr>
                <p:nvPr/>
              </p:nvSpPr>
              <p:spPr bwMode="auto">
                <a:xfrm>
                  <a:off x="3810" y="50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5" name="Oval 991"/>
                <p:cNvSpPr>
                  <a:spLocks noChangeArrowheads="1"/>
                </p:cNvSpPr>
                <p:nvPr/>
              </p:nvSpPr>
              <p:spPr bwMode="auto">
                <a:xfrm>
                  <a:off x="3060" y="39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4" name="Oval 990"/>
                <p:cNvSpPr>
                  <a:spLocks noChangeArrowheads="1"/>
                </p:cNvSpPr>
                <p:nvPr/>
              </p:nvSpPr>
              <p:spPr bwMode="auto">
                <a:xfrm>
                  <a:off x="3330" y="40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3" name="Oval 989"/>
                <p:cNvSpPr>
                  <a:spLocks noChangeArrowheads="1"/>
                </p:cNvSpPr>
                <p:nvPr/>
              </p:nvSpPr>
              <p:spPr bwMode="auto">
                <a:xfrm>
                  <a:off x="3140" y="42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2" name="Oval 988"/>
                <p:cNvSpPr>
                  <a:spLocks noChangeArrowheads="1"/>
                </p:cNvSpPr>
                <p:nvPr/>
              </p:nvSpPr>
              <p:spPr bwMode="auto">
                <a:xfrm>
                  <a:off x="4268" y="458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1" name="Oval 987"/>
                <p:cNvSpPr>
                  <a:spLocks noChangeArrowheads="1"/>
                </p:cNvSpPr>
                <p:nvPr/>
              </p:nvSpPr>
              <p:spPr bwMode="auto">
                <a:xfrm>
                  <a:off x="4050" y="475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30" name="Oval 986"/>
                <p:cNvSpPr>
                  <a:spLocks noChangeArrowheads="1"/>
                </p:cNvSpPr>
                <p:nvPr/>
              </p:nvSpPr>
              <p:spPr bwMode="auto">
                <a:xfrm>
                  <a:off x="4095" y="51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9" name="Oval 985"/>
                <p:cNvSpPr>
                  <a:spLocks noChangeArrowheads="1"/>
                </p:cNvSpPr>
                <p:nvPr/>
              </p:nvSpPr>
              <p:spPr bwMode="auto">
                <a:xfrm>
                  <a:off x="3978" y="393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8" name="Oval 984"/>
                <p:cNvSpPr>
                  <a:spLocks noChangeArrowheads="1"/>
                </p:cNvSpPr>
                <p:nvPr/>
              </p:nvSpPr>
              <p:spPr bwMode="auto">
                <a:xfrm>
                  <a:off x="4500" y="395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7" name="Oval 983"/>
                <p:cNvSpPr>
                  <a:spLocks noChangeArrowheads="1"/>
                </p:cNvSpPr>
                <p:nvPr/>
              </p:nvSpPr>
              <p:spPr bwMode="auto">
                <a:xfrm>
                  <a:off x="4340" y="412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6" name="Oval 982"/>
                <p:cNvSpPr>
                  <a:spLocks noChangeArrowheads="1"/>
                </p:cNvSpPr>
                <p:nvPr/>
              </p:nvSpPr>
              <p:spPr bwMode="auto">
                <a:xfrm>
                  <a:off x="3738" y="415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5" name="Oval 981"/>
                <p:cNvSpPr>
                  <a:spLocks noChangeArrowheads="1"/>
                </p:cNvSpPr>
                <p:nvPr/>
              </p:nvSpPr>
              <p:spPr bwMode="auto">
                <a:xfrm>
                  <a:off x="4651" y="44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4" name="Oval 980"/>
                <p:cNvSpPr>
                  <a:spLocks noChangeArrowheads="1"/>
                </p:cNvSpPr>
                <p:nvPr/>
              </p:nvSpPr>
              <p:spPr bwMode="auto">
                <a:xfrm>
                  <a:off x="4651" y="48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3" name="Oval 979"/>
                <p:cNvSpPr>
                  <a:spLocks noChangeArrowheads="1"/>
                </p:cNvSpPr>
                <p:nvPr/>
              </p:nvSpPr>
              <p:spPr bwMode="auto">
                <a:xfrm>
                  <a:off x="4523" y="38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2" name="Oval 978"/>
                <p:cNvSpPr>
                  <a:spLocks noChangeArrowheads="1"/>
                </p:cNvSpPr>
                <p:nvPr/>
              </p:nvSpPr>
              <p:spPr bwMode="auto">
                <a:xfrm>
                  <a:off x="5224" y="396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1" name="Oval 977"/>
                <p:cNvSpPr>
                  <a:spLocks noChangeArrowheads="1"/>
                </p:cNvSpPr>
                <p:nvPr/>
              </p:nvSpPr>
              <p:spPr bwMode="auto">
                <a:xfrm>
                  <a:off x="5338" y="470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20" name="Oval 976"/>
                <p:cNvSpPr>
                  <a:spLocks noChangeArrowheads="1"/>
                </p:cNvSpPr>
                <p:nvPr/>
              </p:nvSpPr>
              <p:spPr bwMode="auto">
                <a:xfrm>
                  <a:off x="4138" y="403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9" name="Oval 975"/>
                <p:cNvSpPr>
                  <a:spLocks noChangeArrowheads="1"/>
                </p:cNvSpPr>
                <p:nvPr/>
              </p:nvSpPr>
              <p:spPr bwMode="auto">
                <a:xfrm>
                  <a:off x="4179" y="40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8" name="Oval 974"/>
                <p:cNvSpPr>
                  <a:spLocks noChangeArrowheads="1"/>
                </p:cNvSpPr>
                <p:nvPr/>
              </p:nvSpPr>
              <p:spPr bwMode="auto">
                <a:xfrm>
                  <a:off x="4378" y="499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7" name="Oval 973"/>
                <p:cNvSpPr>
                  <a:spLocks noChangeArrowheads="1"/>
                </p:cNvSpPr>
                <p:nvPr/>
              </p:nvSpPr>
              <p:spPr bwMode="auto">
                <a:xfrm>
                  <a:off x="3971" y="503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6" name="Oval 972"/>
                <p:cNvSpPr>
                  <a:spLocks noChangeArrowheads="1"/>
                </p:cNvSpPr>
                <p:nvPr/>
              </p:nvSpPr>
              <p:spPr bwMode="auto">
                <a:xfrm>
                  <a:off x="5410" y="50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5" name="Oval 971"/>
                <p:cNvSpPr>
                  <a:spLocks noChangeArrowheads="1"/>
                </p:cNvSpPr>
                <p:nvPr/>
              </p:nvSpPr>
              <p:spPr bwMode="auto">
                <a:xfrm>
                  <a:off x="4138" y="38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4" name="Oval 970"/>
                <p:cNvSpPr>
                  <a:spLocks noChangeArrowheads="1"/>
                </p:cNvSpPr>
                <p:nvPr/>
              </p:nvSpPr>
              <p:spPr bwMode="auto">
                <a:xfrm>
                  <a:off x="4307" y="38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3" name="Oval 969"/>
                <p:cNvSpPr>
                  <a:spLocks noChangeArrowheads="1"/>
                </p:cNvSpPr>
                <p:nvPr/>
              </p:nvSpPr>
              <p:spPr bwMode="auto">
                <a:xfrm>
                  <a:off x="4378" y="444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2" name="Oval 968"/>
                <p:cNvSpPr>
                  <a:spLocks noChangeArrowheads="1"/>
                </p:cNvSpPr>
                <p:nvPr/>
              </p:nvSpPr>
              <p:spPr bwMode="auto">
                <a:xfrm>
                  <a:off x="5052" y="417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1" name="Oval 967"/>
                <p:cNvSpPr>
                  <a:spLocks noChangeArrowheads="1"/>
                </p:cNvSpPr>
                <p:nvPr/>
              </p:nvSpPr>
              <p:spPr bwMode="auto">
                <a:xfrm>
                  <a:off x="5027" y="461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10" name="Oval 966"/>
                <p:cNvSpPr>
                  <a:spLocks noChangeArrowheads="1"/>
                </p:cNvSpPr>
                <p:nvPr/>
              </p:nvSpPr>
              <p:spPr bwMode="auto">
                <a:xfrm>
                  <a:off x="4809" y="516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9" name="Oval 965"/>
                <p:cNvSpPr>
                  <a:spLocks noChangeArrowheads="1"/>
                </p:cNvSpPr>
                <p:nvPr/>
              </p:nvSpPr>
              <p:spPr bwMode="auto">
                <a:xfrm>
                  <a:off x="4110" y="47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8" name="Oval 964"/>
                <p:cNvSpPr>
                  <a:spLocks noChangeArrowheads="1"/>
                </p:cNvSpPr>
                <p:nvPr/>
              </p:nvSpPr>
              <p:spPr bwMode="auto">
                <a:xfrm>
                  <a:off x="4171" y="51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7" name="Oval 963"/>
                <p:cNvSpPr>
                  <a:spLocks noChangeArrowheads="1"/>
                </p:cNvSpPr>
                <p:nvPr/>
              </p:nvSpPr>
              <p:spPr bwMode="auto">
                <a:xfrm>
                  <a:off x="4110" y="438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6" name="Oval 962"/>
                <p:cNvSpPr>
                  <a:spLocks noChangeArrowheads="1"/>
                </p:cNvSpPr>
                <p:nvPr/>
              </p:nvSpPr>
              <p:spPr bwMode="auto">
                <a:xfrm>
                  <a:off x="4334" y="456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5" name="Oval 961"/>
                <p:cNvSpPr>
                  <a:spLocks noChangeArrowheads="1"/>
                </p:cNvSpPr>
                <p:nvPr/>
              </p:nvSpPr>
              <p:spPr bwMode="auto">
                <a:xfrm>
                  <a:off x="4785" y="472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4" name="Oval 960"/>
                <p:cNvSpPr>
                  <a:spLocks noChangeArrowheads="1"/>
                </p:cNvSpPr>
                <p:nvPr/>
              </p:nvSpPr>
              <p:spPr bwMode="auto">
                <a:xfrm>
                  <a:off x="4830" y="51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3" name="Oval 959"/>
                <p:cNvSpPr>
                  <a:spLocks noChangeArrowheads="1"/>
                </p:cNvSpPr>
                <p:nvPr/>
              </p:nvSpPr>
              <p:spPr bwMode="auto">
                <a:xfrm>
                  <a:off x="4110" y="38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2" name="Oval 958"/>
                <p:cNvSpPr>
                  <a:spLocks noChangeArrowheads="1"/>
                </p:cNvSpPr>
                <p:nvPr/>
              </p:nvSpPr>
              <p:spPr bwMode="auto">
                <a:xfrm>
                  <a:off x="4350" y="40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1" name="Oval 957"/>
                <p:cNvSpPr>
                  <a:spLocks noChangeArrowheads="1"/>
                </p:cNvSpPr>
                <p:nvPr/>
              </p:nvSpPr>
              <p:spPr bwMode="auto">
                <a:xfrm>
                  <a:off x="4160" y="43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00" name="Oval 956"/>
                <p:cNvSpPr>
                  <a:spLocks noChangeArrowheads="1"/>
                </p:cNvSpPr>
                <p:nvPr/>
              </p:nvSpPr>
              <p:spPr bwMode="auto">
                <a:xfrm>
                  <a:off x="5288" y="462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9" name="Oval 955"/>
                <p:cNvSpPr>
                  <a:spLocks noChangeArrowheads="1"/>
                </p:cNvSpPr>
                <p:nvPr/>
              </p:nvSpPr>
              <p:spPr bwMode="auto">
                <a:xfrm>
                  <a:off x="5070" y="47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8" name="Oval 954"/>
                <p:cNvSpPr>
                  <a:spLocks noChangeArrowheads="1"/>
                </p:cNvSpPr>
                <p:nvPr/>
              </p:nvSpPr>
              <p:spPr bwMode="auto">
                <a:xfrm>
                  <a:off x="5175" y="51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7" name="Oval 953"/>
                <p:cNvSpPr>
                  <a:spLocks noChangeArrowheads="1"/>
                </p:cNvSpPr>
                <p:nvPr/>
              </p:nvSpPr>
              <p:spPr bwMode="auto">
                <a:xfrm>
                  <a:off x="4998" y="39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6" name="Oval 952"/>
                <p:cNvSpPr>
                  <a:spLocks noChangeArrowheads="1"/>
                </p:cNvSpPr>
                <p:nvPr/>
              </p:nvSpPr>
              <p:spPr bwMode="auto">
                <a:xfrm>
                  <a:off x="5520" y="400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5" name="Oval 951"/>
                <p:cNvSpPr>
                  <a:spLocks noChangeArrowheads="1"/>
                </p:cNvSpPr>
                <p:nvPr/>
              </p:nvSpPr>
              <p:spPr bwMode="auto">
                <a:xfrm>
                  <a:off x="5360" y="417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4" name="Oval 950"/>
                <p:cNvSpPr>
                  <a:spLocks noChangeArrowheads="1"/>
                </p:cNvSpPr>
                <p:nvPr/>
              </p:nvSpPr>
              <p:spPr bwMode="auto">
                <a:xfrm>
                  <a:off x="4728" y="419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3" name="Oval 949"/>
                <p:cNvSpPr>
                  <a:spLocks noChangeArrowheads="1"/>
                </p:cNvSpPr>
                <p:nvPr/>
              </p:nvSpPr>
              <p:spPr bwMode="auto">
                <a:xfrm>
                  <a:off x="5310" y="47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2" name="Oval 948"/>
                <p:cNvSpPr>
                  <a:spLocks noChangeArrowheads="1"/>
                </p:cNvSpPr>
                <p:nvPr/>
              </p:nvSpPr>
              <p:spPr bwMode="auto">
                <a:xfrm>
                  <a:off x="5431" y="509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1" name="Oval 947"/>
                <p:cNvSpPr>
                  <a:spLocks noChangeArrowheads="1"/>
                </p:cNvSpPr>
                <p:nvPr/>
              </p:nvSpPr>
              <p:spPr bwMode="auto">
                <a:xfrm>
                  <a:off x="5310" y="429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0" name="Oval 946"/>
                <p:cNvSpPr>
                  <a:spLocks noChangeArrowheads="1"/>
                </p:cNvSpPr>
                <p:nvPr/>
              </p:nvSpPr>
              <p:spPr bwMode="auto">
                <a:xfrm>
                  <a:off x="5549" y="453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9" name="Oval 945"/>
                <p:cNvSpPr>
                  <a:spLocks noChangeArrowheads="1"/>
                </p:cNvSpPr>
                <p:nvPr/>
              </p:nvSpPr>
              <p:spPr bwMode="auto">
                <a:xfrm>
                  <a:off x="5280" y="39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8" name="Oval 944"/>
                <p:cNvSpPr>
                  <a:spLocks noChangeArrowheads="1"/>
                </p:cNvSpPr>
                <p:nvPr/>
              </p:nvSpPr>
              <p:spPr bwMode="auto">
                <a:xfrm>
                  <a:off x="5550" y="39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7" name="Oval 943"/>
                <p:cNvSpPr>
                  <a:spLocks noChangeArrowheads="1"/>
                </p:cNvSpPr>
                <p:nvPr/>
              </p:nvSpPr>
              <p:spPr bwMode="auto">
                <a:xfrm>
                  <a:off x="5360" y="42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6" name="Oval 942"/>
                <p:cNvSpPr>
                  <a:spLocks noChangeArrowheads="1"/>
                </p:cNvSpPr>
                <p:nvPr/>
              </p:nvSpPr>
              <p:spPr bwMode="auto">
                <a:xfrm>
                  <a:off x="2608" y="449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5" name="Oval 941"/>
                <p:cNvSpPr>
                  <a:spLocks noChangeArrowheads="1"/>
                </p:cNvSpPr>
                <p:nvPr/>
              </p:nvSpPr>
              <p:spPr bwMode="auto">
                <a:xfrm>
                  <a:off x="2367" y="425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4" name="Oval 940"/>
                <p:cNvSpPr>
                  <a:spLocks noChangeArrowheads="1"/>
                </p:cNvSpPr>
                <p:nvPr/>
              </p:nvSpPr>
              <p:spPr bwMode="auto">
                <a:xfrm>
                  <a:off x="2537" y="47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3" name="Oval 939"/>
                <p:cNvSpPr>
                  <a:spLocks noChangeArrowheads="1"/>
                </p:cNvSpPr>
                <p:nvPr/>
              </p:nvSpPr>
              <p:spPr bwMode="auto">
                <a:xfrm>
                  <a:off x="2340" y="484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2" name="Oval 938"/>
                <p:cNvSpPr>
                  <a:spLocks noChangeArrowheads="1"/>
                </p:cNvSpPr>
                <p:nvPr/>
              </p:nvSpPr>
              <p:spPr bwMode="auto">
                <a:xfrm>
                  <a:off x="2580" y="49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1" name="Oval 937"/>
                <p:cNvSpPr>
                  <a:spLocks noChangeArrowheads="1"/>
                </p:cNvSpPr>
                <p:nvPr/>
              </p:nvSpPr>
              <p:spPr bwMode="auto">
                <a:xfrm>
                  <a:off x="2268" y="431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0" name="Oval 936"/>
                <p:cNvSpPr>
                  <a:spLocks noChangeArrowheads="1"/>
                </p:cNvSpPr>
                <p:nvPr/>
              </p:nvSpPr>
              <p:spPr bwMode="auto">
                <a:xfrm>
                  <a:off x="2205" y="50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9" name="Oval 935"/>
                <p:cNvSpPr>
                  <a:spLocks noChangeArrowheads="1"/>
                </p:cNvSpPr>
                <p:nvPr/>
              </p:nvSpPr>
              <p:spPr bwMode="auto">
                <a:xfrm>
                  <a:off x="3256" y="516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8" name="Oval 934"/>
                <p:cNvSpPr>
                  <a:spLocks noChangeArrowheads="1"/>
                </p:cNvSpPr>
                <p:nvPr/>
              </p:nvSpPr>
              <p:spPr bwMode="auto">
                <a:xfrm>
                  <a:off x="2809" y="48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7" name="Oval 933"/>
                <p:cNvSpPr>
                  <a:spLocks noChangeArrowheads="1"/>
                </p:cNvSpPr>
                <p:nvPr/>
              </p:nvSpPr>
              <p:spPr bwMode="auto">
                <a:xfrm>
                  <a:off x="3345" y="482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6" name="Oval 932"/>
                <p:cNvSpPr>
                  <a:spLocks noChangeArrowheads="1"/>
                </p:cNvSpPr>
                <p:nvPr/>
              </p:nvSpPr>
              <p:spPr bwMode="auto">
                <a:xfrm>
                  <a:off x="3394" y="515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5" name="Oval 931"/>
                <p:cNvSpPr>
                  <a:spLocks noChangeArrowheads="1"/>
                </p:cNvSpPr>
                <p:nvPr/>
              </p:nvSpPr>
              <p:spPr bwMode="auto">
                <a:xfrm>
                  <a:off x="2442" y="506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4" name="Oval 930"/>
                <p:cNvSpPr>
                  <a:spLocks noChangeArrowheads="1"/>
                </p:cNvSpPr>
                <p:nvPr/>
              </p:nvSpPr>
              <p:spPr bwMode="auto">
                <a:xfrm>
                  <a:off x="2583" y="49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3" name="Oval 929"/>
                <p:cNvSpPr>
                  <a:spLocks noChangeArrowheads="1"/>
                </p:cNvSpPr>
                <p:nvPr/>
              </p:nvSpPr>
              <p:spPr bwMode="auto">
                <a:xfrm>
                  <a:off x="3105" y="493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2" name="Oval 928"/>
                <p:cNvSpPr>
                  <a:spLocks noChangeArrowheads="1"/>
                </p:cNvSpPr>
                <p:nvPr/>
              </p:nvSpPr>
              <p:spPr bwMode="auto">
                <a:xfrm>
                  <a:off x="2945" y="51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1" name="Oval 927"/>
                <p:cNvSpPr>
                  <a:spLocks noChangeArrowheads="1"/>
                </p:cNvSpPr>
                <p:nvPr/>
              </p:nvSpPr>
              <p:spPr bwMode="auto">
                <a:xfrm>
                  <a:off x="2388" y="511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0" name="Oval 926"/>
                <p:cNvSpPr>
                  <a:spLocks noChangeArrowheads="1"/>
                </p:cNvSpPr>
                <p:nvPr/>
              </p:nvSpPr>
              <p:spPr bwMode="auto">
                <a:xfrm>
                  <a:off x="2895" y="52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9" name="Oval 925"/>
                <p:cNvSpPr>
                  <a:spLocks noChangeArrowheads="1"/>
                </p:cNvSpPr>
                <p:nvPr/>
              </p:nvSpPr>
              <p:spPr bwMode="auto">
                <a:xfrm>
                  <a:off x="2865" y="48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8" name="Oval 924"/>
                <p:cNvSpPr>
                  <a:spLocks noChangeArrowheads="1"/>
                </p:cNvSpPr>
                <p:nvPr/>
              </p:nvSpPr>
              <p:spPr bwMode="auto">
                <a:xfrm>
                  <a:off x="3135" y="49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7" name="Oval 923"/>
                <p:cNvSpPr>
                  <a:spLocks noChangeArrowheads="1"/>
                </p:cNvSpPr>
                <p:nvPr/>
              </p:nvSpPr>
              <p:spPr bwMode="auto">
                <a:xfrm>
                  <a:off x="2945" y="51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6" name="Oval 922"/>
                <p:cNvSpPr>
                  <a:spLocks noChangeArrowheads="1"/>
                </p:cNvSpPr>
                <p:nvPr/>
              </p:nvSpPr>
              <p:spPr bwMode="auto">
                <a:xfrm>
                  <a:off x="3543" y="503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5" name="Oval 921"/>
                <p:cNvSpPr>
                  <a:spLocks noChangeArrowheads="1"/>
                </p:cNvSpPr>
                <p:nvPr/>
              </p:nvSpPr>
              <p:spPr bwMode="auto">
                <a:xfrm>
                  <a:off x="3420" y="46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4" name="Oval 920"/>
                <p:cNvSpPr>
                  <a:spLocks noChangeArrowheads="1"/>
                </p:cNvSpPr>
                <p:nvPr/>
              </p:nvSpPr>
              <p:spPr bwMode="auto">
                <a:xfrm>
                  <a:off x="3878" y="455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3" name="Oval 919"/>
                <p:cNvSpPr>
                  <a:spLocks noChangeArrowheads="1"/>
                </p:cNvSpPr>
                <p:nvPr/>
              </p:nvSpPr>
              <p:spPr bwMode="auto">
                <a:xfrm>
                  <a:off x="3660" y="47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2" name="Oval 918"/>
                <p:cNvSpPr>
                  <a:spLocks noChangeArrowheads="1"/>
                </p:cNvSpPr>
                <p:nvPr/>
              </p:nvSpPr>
              <p:spPr bwMode="auto">
                <a:xfrm>
                  <a:off x="4018" y="460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1" name="Oval 917"/>
                <p:cNvSpPr>
                  <a:spLocks noChangeArrowheads="1"/>
                </p:cNvSpPr>
                <p:nvPr/>
              </p:nvSpPr>
              <p:spPr bwMode="auto">
                <a:xfrm>
                  <a:off x="3707" y="45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60" name="Oval 916"/>
                <p:cNvSpPr>
                  <a:spLocks noChangeArrowheads="1"/>
                </p:cNvSpPr>
                <p:nvPr/>
              </p:nvSpPr>
              <p:spPr bwMode="auto">
                <a:xfrm>
                  <a:off x="3465" y="46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9" name="Oval 915"/>
                <p:cNvSpPr>
                  <a:spLocks noChangeArrowheads="1"/>
                </p:cNvSpPr>
                <p:nvPr/>
              </p:nvSpPr>
              <p:spPr bwMode="auto">
                <a:xfrm>
                  <a:off x="3968" y="452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8" name="Oval 914"/>
                <p:cNvSpPr>
                  <a:spLocks noChangeArrowheads="1"/>
                </p:cNvSpPr>
                <p:nvPr/>
              </p:nvSpPr>
              <p:spPr bwMode="auto">
                <a:xfrm>
                  <a:off x="3750" y="46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7" name="Oval 913"/>
                <p:cNvSpPr>
                  <a:spLocks noChangeArrowheads="1"/>
                </p:cNvSpPr>
                <p:nvPr/>
              </p:nvSpPr>
              <p:spPr bwMode="auto">
                <a:xfrm>
                  <a:off x="3990" y="46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6" name="Oval 912"/>
                <p:cNvSpPr>
                  <a:spLocks noChangeArrowheads="1"/>
                </p:cNvSpPr>
                <p:nvPr/>
              </p:nvSpPr>
              <p:spPr bwMode="auto">
                <a:xfrm>
                  <a:off x="2220" y="43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5" name="Oval 911"/>
                <p:cNvSpPr>
                  <a:spLocks noChangeArrowheads="1"/>
                </p:cNvSpPr>
                <p:nvPr/>
              </p:nvSpPr>
              <p:spPr bwMode="auto">
                <a:xfrm>
                  <a:off x="2460" y="46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4" name="Oval 910"/>
                <p:cNvSpPr>
                  <a:spLocks noChangeArrowheads="1"/>
                </p:cNvSpPr>
                <p:nvPr/>
              </p:nvSpPr>
              <p:spPr bwMode="auto">
                <a:xfrm>
                  <a:off x="2868" y="475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3" name="Oval 909"/>
                <p:cNvSpPr>
                  <a:spLocks noChangeArrowheads="1"/>
                </p:cNvSpPr>
                <p:nvPr/>
              </p:nvSpPr>
              <p:spPr bwMode="auto">
                <a:xfrm>
                  <a:off x="2178" y="446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2" name="Oval 908"/>
                <p:cNvSpPr>
                  <a:spLocks noChangeArrowheads="1"/>
                </p:cNvSpPr>
                <p:nvPr/>
              </p:nvSpPr>
              <p:spPr bwMode="auto">
                <a:xfrm>
                  <a:off x="2700" y="44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1" name="Oval 907"/>
                <p:cNvSpPr>
                  <a:spLocks noChangeArrowheads="1"/>
                </p:cNvSpPr>
                <p:nvPr/>
              </p:nvSpPr>
              <p:spPr bwMode="auto">
                <a:xfrm>
                  <a:off x="2540" y="465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0" name="Oval 906"/>
                <p:cNvSpPr>
                  <a:spLocks noChangeArrowheads="1"/>
                </p:cNvSpPr>
                <p:nvPr/>
              </p:nvSpPr>
              <p:spPr bwMode="auto">
                <a:xfrm>
                  <a:off x="2723" y="44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9" name="Oval 905"/>
                <p:cNvSpPr>
                  <a:spLocks noChangeArrowheads="1"/>
                </p:cNvSpPr>
                <p:nvPr/>
              </p:nvSpPr>
              <p:spPr bwMode="auto">
                <a:xfrm>
                  <a:off x="2338" y="456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8" name="Oval 904"/>
                <p:cNvSpPr>
                  <a:spLocks noChangeArrowheads="1"/>
                </p:cNvSpPr>
                <p:nvPr/>
              </p:nvSpPr>
              <p:spPr bwMode="auto">
                <a:xfrm>
                  <a:off x="2379" y="45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7" name="Oval 903"/>
                <p:cNvSpPr>
                  <a:spLocks noChangeArrowheads="1"/>
                </p:cNvSpPr>
                <p:nvPr/>
              </p:nvSpPr>
              <p:spPr bwMode="auto">
                <a:xfrm>
                  <a:off x="2338" y="44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6" name="Oval 902"/>
                <p:cNvSpPr>
                  <a:spLocks noChangeArrowheads="1"/>
                </p:cNvSpPr>
                <p:nvPr/>
              </p:nvSpPr>
              <p:spPr bwMode="auto">
                <a:xfrm>
                  <a:off x="2507" y="44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5" name="Oval 901"/>
                <p:cNvSpPr>
                  <a:spLocks noChangeArrowheads="1"/>
                </p:cNvSpPr>
                <p:nvPr/>
              </p:nvSpPr>
              <p:spPr bwMode="auto">
                <a:xfrm>
                  <a:off x="2310" y="43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4" name="Oval 900"/>
                <p:cNvSpPr>
                  <a:spLocks noChangeArrowheads="1"/>
                </p:cNvSpPr>
                <p:nvPr/>
              </p:nvSpPr>
              <p:spPr bwMode="auto">
                <a:xfrm>
                  <a:off x="2550" y="46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3" name="Oval 899"/>
                <p:cNvSpPr>
                  <a:spLocks noChangeArrowheads="1"/>
                </p:cNvSpPr>
                <p:nvPr/>
              </p:nvSpPr>
              <p:spPr bwMode="auto">
                <a:xfrm>
                  <a:off x="2928" y="472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2" name="Oval 898"/>
                <p:cNvSpPr>
                  <a:spLocks noChangeArrowheads="1"/>
                </p:cNvSpPr>
                <p:nvPr/>
              </p:nvSpPr>
              <p:spPr bwMode="auto">
                <a:xfrm>
                  <a:off x="2250" y="39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1" name="Oval 897"/>
                <p:cNvSpPr>
                  <a:spLocks noChangeArrowheads="1"/>
                </p:cNvSpPr>
                <p:nvPr/>
              </p:nvSpPr>
              <p:spPr bwMode="auto">
                <a:xfrm>
                  <a:off x="2371" y="42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40" name="Oval 896"/>
                <p:cNvSpPr>
                  <a:spLocks noChangeArrowheads="1"/>
                </p:cNvSpPr>
                <p:nvPr/>
              </p:nvSpPr>
              <p:spPr bwMode="auto">
                <a:xfrm>
                  <a:off x="2970" y="38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9" name="Oval 895"/>
                <p:cNvSpPr>
                  <a:spLocks noChangeArrowheads="1"/>
                </p:cNvSpPr>
                <p:nvPr/>
              </p:nvSpPr>
              <p:spPr bwMode="auto">
                <a:xfrm>
                  <a:off x="2970" y="422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8" name="Oval 894"/>
                <p:cNvSpPr>
                  <a:spLocks noChangeArrowheads="1"/>
                </p:cNvSpPr>
                <p:nvPr/>
              </p:nvSpPr>
              <p:spPr bwMode="auto">
                <a:xfrm>
                  <a:off x="3210" y="39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7" name="Oval 893"/>
                <p:cNvSpPr>
                  <a:spLocks noChangeArrowheads="1"/>
                </p:cNvSpPr>
                <p:nvPr/>
              </p:nvSpPr>
              <p:spPr bwMode="auto">
                <a:xfrm>
                  <a:off x="3315" y="42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6" name="Oval 892"/>
                <p:cNvSpPr>
                  <a:spLocks noChangeArrowheads="1"/>
                </p:cNvSpPr>
                <p:nvPr/>
              </p:nvSpPr>
              <p:spPr bwMode="auto">
                <a:xfrm>
                  <a:off x="3811" y="40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5" name="Oval 891"/>
                <p:cNvSpPr>
                  <a:spLocks noChangeArrowheads="1"/>
                </p:cNvSpPr>
                <p:nvPr/>
              </p:nvSpPr>
              <p:spPr bwMode="auto">
                <a:xfrm>
                  <a:off x="2040" y="376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4" name="Oval 890"/>
                <p:cNvSpPr>
                  <a:spLocks noChangeArrowheads="1"/>
                </p:cNvSpPr>
                <p:nvPr/>
              </p:nvSpPr>
              <p:spPr bwMode="auto">
                <a:xfrm>
                  <a:off x="2040" y="414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3" name="Oval 889"/>
                <p:cNvSpPr>
                  <a:spLocks noChangeArrowheads="1"/>
                </p:cNvSpPr>
                <p:nvPr/>
              </p:nvSpPr>
              <p:spPr bwMode="auto">
                <a:xfrm>
                  <a:off x="2280" y="38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2" name="Oval 888"/>
                <p:cNvSpPr>
                  <a:spLocks noChangeArrowheads="1"/>
                </p:cNvSpPr>
                <p:nvPr/>
              </p:nvSpPr>
              <p:spPr bwMode="auto">
                <a:xfrm>
                  <a:off x="2385" y="41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1" name="Oval 887"/>
                <p:cNvSpPr>
                  <a:spLocks noChangeArrowheads="1"/>
                </p:cNvSpPr>
                <p:nvPr/>
              </p:nvSpPr>
              <p:spPr bwMode="auto">
                <a:xfrm>
                  <a:off x="2881" y="39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30" name="Oval 886"/>
                <p:cNvSpPr>
                  <a:spLocks noChangeArrowheads="1"/>
                </p:cNvSpPr>
                <p:nvPr/>
              </p:nvSpPr>
              <p:spPr bwMode="auto">
                <a:xfrm>
                  <a:off x="3568" y="379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9" name="Oval 885"/>
                <p:cNvSpPr>
                  <a:spLocks noChangeArrowheads="1"/>
                </p:cNvSpPr>
                <p:nvPr/>
              </p:nvSpPr>
              <p:spPr bwMode="auto">
                <a:xfrm>
                  <a:off x="2608" y="40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8" name="Oval 884"/>
                <p:cNvSpPr>
                  <a:spLocks noChangeArrowheads="1"/>
                </p:cNvSpPr>
                <p:nvPr/>
              </p:nvSpPr>
              <p:spPr bwMode="auto">
                <a:xfrm>
                  <a:off x="3640" y="41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7" name="Oval 883"/>
                <p:cNvSpPr>
                  <a:spLocks noChangeArrowheads="1"/>
                </p:cNvSpPr>
                <p:nvPr/>
              </p:nvSpPr>
              <p:spPr bwMode="auto">
                <a:xfrm>
                  <a:off x="3039" y="42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6" name="Oval 882"/>
                <p:cNvSpPr>
                  <a:spLocks noChangeArrowheads="1"/>
                </p:cNvSpPr>
                <p:nvPr/>
              </p:nvSpPr>
              <p:spPr bwMode="auto">
                <a:xfrm>
                  <a:off x="2340" y="388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5" name="Oval 881"/>
                <p:cNvSpPr>
                  <a:spLocks noChangeArrowheads="1"/>
                </p:cNvSpPr>
                <p:nvPr/>
              </p:nvSpPr>
              <p:spPr bwMode="auto">
                <a:xfrm>
                  <a:off x="2461" y="426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4" name="Oval 880"/>
                <p:cNvSpPr>
                  <a:spLocks noChangeArrowheads="1"/>
                </p:cNvSpPr>
                <p:nvPr/>
              </p:nvSpPr>
              <p:spPr bwMode="auto">
                <a:xfrm>
                  <a:off x="3015" y="380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3" name="Oval 879"/>
                <p:cNvSpPr>
                  <a:spLocks noChangeArrowheads="1"/>
                </p:cNvSpPr>
                <p:nvPr/>
              </p:nvSpPr>
              <p:spPr bwMode="auto">
                <a:xfrm>
                  <a:off x="3060" y="41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2" name="Oval 878"/>
                <p:cNvSpPr>
                  <a:spLocks noChangeArrowheads="1"/>
                </p:cNvSpPr>
                <p:nvPr/>
              </p:nvSpPr>
              <p:spPr bwMode="auto">
                <a:xfrm>
                  <a:off x="3300" y="388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1" name="Oval 877"/>
                <p:cNvSpPr>
                  <a:spLocks noChangeArrowheads="1"/>
                </p:cNvSpPr>
                <p:nvPr/>
              </p:nvSpPr>
              <p:spPr bwMode="auto">
                <a:xfrm>
                  <a:off x="3405" y="42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0" name="Oval 876"/>
                <p:cNvSpPr>
                  <a:spLocks noChangeArrowheads="1"/>
                </p:cNvSpPr>
                <p:nvPr/>
              </p:nvSpPr>
              <p:spPr bwMode="auto">
                <a:xfrm>
                  <a:off x="3540" y="37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9" name="Oval 875"/>
                <p:cNvSpPr>
                  <a:spLocks noChangeArrowheads="1"/>
                </p:cNvSpPr>
                <p:nvPr/>
              </p:nvSpPr>
              <p:spPr bwMode="auto">
                <a:xfrm>
                  <a:off x="3661" y="417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8" name="Oval 874"/>
                <p:cNvSpPr>
                  <a:spLocks noChangeArrowheads="1"/>
                </p:cNvSpPr>
                <p:nvPr/>
              </p:nvSpPr>
              <p:spPr bwMode="auto">
                <a:xfrm rot="5400000">
                  <a:off x="2629" y="401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7" name="Oval 873"/>
                <p:cNvSpPr>
                  <a:spLocks noChangeArrowheads="1"/>
                </p:cNvSpPr>
                <p:nvPr/>
              </p:nvSpPr>
              <p:spPr bwMode="auto">
                <a:xfrm rot="5400000">
                  <a:off x="2974" y="40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6" name="Oval 872"/>
                <p:cNvSpPr>
                  <a:spLocks noChangeArrowheads="1"/>
                </p:cNvSpPr>
                <p:nvPr/>
              </p:nvSpPr>
              <p:spPr bwMode="auto">
                <a:xfrm rot="5400000">
                  <a:off x="3470" y="384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5" name="Oval 871"/>
                <p:cNvSpPr>
                  <a:spLocks noChangeArrowheads="1"/>
                </p:cNvSpPr>
                <p:nvPr/>
              </p:nvSpPr>
              <p:spPr bwMode="auto">
                <a:xfrm rot="5400000">
                  <a:off x="2540" y="377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4" name="Oval 870"/>
                <p:cNvSpPr>
                  <a:spLocks noChangeArrowheads="1"/>
                </p:cNvSpPr>
                <p:nvPr/>
              </p:nvSpPr>
              <p:spPr bwMode="auto">
                <a:xfrm rot="5400000">
                  <a:off x="3299" y="394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3" name="Oval 869"/>
                <p:cNvSpPr>
                  <a:spLocks noChangeArrowheads="1"/>
                </p:cNvSpPr>
                <p:nvPr/>
              </p:nvSpPr>
              <p:spPr bwMode="auto">
                <a:xfrm rot="5400000">
                  <a:off x="2698" y="404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2" name="Oval 868"/>
                <p:cNvSpPr>
                  <a:spLocks noChangeArrowheads="1"/>
                </p:cNvSpPr>
                <p:nvPr/>
              </p:nvSpPr>
              <p:spPr bwMode="auto">
                <a:xfrm rot="5400000">
                  <a:off x="2719" y="398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1" name="Oval 867"/>
                <p:cNvSpPr>
                  <a:spLocks noChangeArrowheads="1"/>
                </p:cNvSpPr>
                <p:nvPr/>
              </p:nvSpPr>
              <p:spPr bwMode="auto">
                <a:xfrm rot="5400000">
                  <a:off x="3064" y="40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10" name="Oval 866"/>
                <p:cNvSpPr>
                  <a:spLocks noChangeArrowheads="1"/>
                </p:cNvSpPr>
                <p:nvPr/>
              </p:nvSpPr>
              <p:spPr bwMode="auto">
                <a:xfrm rot="5400000">
                  <a:off x="3320" y="396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9" name="Oval 865"/>
                <p:cNvSpPr>
                  <a:spLocks noChangeArrowheads="1"/>
                </p:cNvSpPr>
                <p:nvPr/>
              </p:nvSpPr>
              <p:spPr bwMode="auto">
                <a:xfrm>
                  <a:off x="4771" y="501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8" name="Oval 864"/>
                <p:cNvSpPr>
                  <a:spLocks noChangeArrowheads="1"/>
                </p:cNvSpPr>
                <p:nvPr/>
              </p:nvSpPr>
              <p:spPr bwMode="auto">
                <a:xfrm>
                  <a:off x="4890" y="44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7" name="Oval 863"/>
                <p:cNvSpPr>
                  <a:spLocks noChangeArrowheads="1"/>
                </p:cNvSpPr>
                <p:nvPr/>
              </p:nvSpPr>
              <p:spPr bwMode="auto">
                <a:xfrm>
                  <a:off x="4939" y="47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6" name="Oval 862"/>
                <p:cNvSpPr>
                  <a:spLocks noChangeArrowheads="1"/>
                </p:cNvSpPr>
                <p:nvPr/>
              </p:nvSpPr>
              <p:spPr bwMode="auto">
                <a:xfrm>
                  <a:off x="5370" y="494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5" name="Oval 861"/>
                <p:cNvSpPr>
                  <a:spLocks noChangeArrowheads="1"/>
                </p:cNvSpPr>
                <p:nvPr/>
              </p:nvSpPr>
              <p:spPr bwMode="auto">
                <a:xfrm>
                  <a:off x="5370" y="43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4" name="Oval 860"/>
                <p:cNvSpPr>
                  <a:spLocks noChangeArrowheads="1"/>
                </p:cNvSpPr>
                <p:nvPr/>
              </p:nvSpPr>
              <p:spPr bwMode="auto">
                <a:xfrm>
                  <a:off x="5420" y="48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3" name="Oval 859"/>
                <p:cNvSpPr>
                  <a:spLocks noChangeArrowheads="1"/>
                </p:cNvSpPr>
                <p:nvPr/>
              </p:nvSpPr>
              <p:spPr bwMode="auto">
                <a:xfrm>
                  <a:off x="4418" y="519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2" name="Oval 858"/>
                <p:cNvSpPr>
                  <a:spLocks noChangeArrowheads="1"/>
                </p:cNvSpPr>
                <p:nvPr/>
              </p:nvSpPr>
              <p:spPr bwMode="auto">
                <a:xfrm>
                  <a:off x="4650" y="45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1" name="Oval 857"/>
                <p:cNvSpPr>
                  <a:spLocks noChangeArrowheads="1"/>
                </p:cNvSpPr>
                <p:nvPr/>
              </p:nvSpPr>
              <p:spPr bwMode="auto">
                <a:xfrm>
                  <a:off x="4490" y="474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00" name="Oval 856"/>
                <p:cNvSpPr>
                  <a:spLocks noChangeArrowheads="1"/>
                </p:cNvSpPr>
                <p:nvPr/>
              </p:nvSpPr>
              <p:spPr bwMode="auto">
                <a:xfrm>
                  <a:off x="4801" y="50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9" name="Oval 855"/>
                <p:cNvSpPr>
                  <a:spLocks noChangeArrowheads="1"/>
                </p:cNvSpPr>
                <p:nvPr/>
              </p:nvSpPr>
              <p:spPr bwMode="auto">
                <a:xfrm>
                  <a:off x="4440" y="486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8" name="Oval 854"/>
                <p:cNvSpPr>
                  <a:spLocks noChangeArrowheads="1"/>
                </p:cNvSpPr>
                <p:nvPr/>
              </p:nvSpPr>
              <p:spPr bwMode="auto">
                <a:xfrm>
                  <a:off x="4679" y="510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7" name="Oval 853"/>
                <p:cNvSpPr>
                  <a:spLocks noChangeArrowheads="1"/>
                </p:cNvSpPr>
                <p:nvPr/>
              </p:nvSpPr>
              <p:spPr bwMode="auto">
                <a:xfrm>
                  <a:off x="5160" y="520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6" name="Oval 852"/>
                <p:cNvSpPr>
                  <a:spLocks noChangeArrowheads="1"/>
                </p:cNvSpPr>
                <p:nvPr/>
              </p:nvSpPr>
              <p:spPr bwMode="auto">
                <a:xfrm>
                  <a:off x="4410" y="45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5" name="Oval 851"/>
                <p:cNvSpPr>
                  <a:spLocks noChangeArrowheads="1"/>
                </p:cNvSpPr>
                <p:nvPr/>
              </p:nvSpPr>
              <p:spPr bwMode="auto">
                <a:xfrm>
                  <a:off x="4680" y="45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4" name="Oval 850"/>
                <p:cNvSpPr>
                  <a:spLocks noChangeArrowheads="1"/>
                </p:cNvSpPr>
                <p:nvPr/>
              </p:nvSpPr>
              <p:spPr bwMode="auto">
                <a:xfrm>
                  <a:off x="4490" y="47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3" name="Oval 849"/>
                <p:cNvSpPr>
                  <a:spLocks noChangeArrowheads="1"/>
                </p:cNvSpPr>
                <p:nvPr/>
              </p:nvSpPr>
              <p:spPr bwMode="auto">
                <a:xfrm>
                  <a:off x="5328" y="446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2" name="Oval 848"/>
                <p:cNvSpPr>
                  <a:spLocks noChangeArrowheads="1"/>
                </p:cNvSpPr>
                <p:nvPr/>
              </p:nvSpPr>
              <p:spPr bwMode="auto">
                <a:xfrm>
                  <a:off x="5088" y="467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1" name="Oval 847"/>
                <p:cNvSpPr>
                  <a:spLocks noChangeArrowheads="1"/>
                </p:cNvSpPr>
                <p:nvPr/>
              </p:nvSpPr>
              <p:spPr bwMode="auto">
                <a:xfrm>
                  <a:off x="5488" y="456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90" name="Oval 846"/>
                <p:cNvSpPr>
                  <a:spLocks noChangeArrowheads="1"/>
                </p:cNvSpPr>
                <p:nvPr/>
              </p:nvSpPr>
              <p:spPr bwMode="auto">
                <a:xfrm>
                  <a:off x="5529" y="45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9" name="Oval 845"/>
                <p:cNvSpPr>
                  <a:spLocks noChangeArrowheads="1"/>
                </p:cNvSpPr>
                <p:nvPr/>
              </p:nvSpPr>
              <p:spPr bwMode="auto">
                <a:xfrm>
                  <a:off x="5488" y="44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8" name="Oval 844"/>
                <p:cNvSpPr>
                  <a:spLocks noChangeArrowheads="1"/>
                </p:cNvSpPr>
                <p:nvPr/>
              </p:nvSpPr>
              <p:spPr bwMode="auto">
                <a:xfrm>
                  <a:off x="5460" y="491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7" name="Oval 843"/>
                <p:cNvSpPr>
                  <a:spLocks noChangeArrowheads="1"/>
                </p:cNvSpPr>
                <p:nvPr/>
              </p:nvSpPr>
              <p:spPr bwMode="auto">
                <a:xfrm>
                  <a:off x="5460" y="43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6" name="Oval 842"/>
                <p:cNvSpPr>
                  <a:spLocks noChangeArrowheads="1"/>
                </p:cNvSpPr>
                <p:nvPr/>
              </p:nvSpPr>
              <p:spPr bwMode="auto">
                <a:xfrm>
                  <a:off x="5510" y="48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5" name="Oval 841"/>
                <p:cNvSpPr>
                  <a:spLocks noChangeArrowheads="1"/>
                </p:cNvSpPr>
                <p:nvPr/>
              </p:nvSpPr>
              <p:spPr bwMode="auto">
                <a:xfrm>
                  <a:off x="4770" y="51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4" name="Oval 840"/>
                <p:cNvSpPr>
                  <a:spLocks noChangeArrowheads="1"/>
                </p:cNvSpPr>
                <p:nvPr/>
              </p:nvSpPr>
              <p:spPr bwMode="auto">
                <a:xfrm>
                  <a:off x="5228" y="507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3" name="Oval 839"/>
                <p:cNvSpPr>
                  <a:spLocks noChangeArrowheads="1"/>
                </p:cNvSpPr>
                <p:nvPr/>
              </p:nvSpPr>
              <p:spPr bwMode="auto">
                <a:xfrm>
                  <a:off x="5010" y="52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2" name="Oval 838"/>
                <p:cNvSpPr>
                  <a:spLocks noChangeArrowheads="1"/>
                </p:cNvSpPr>
                <p:nvPr/>
              </p:nvSpPr>
              <p:spPr bwMode="auto">
                <a:xfrm>
                  <a:off x="5368" y="512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1" name="Oval 837"/>
                <p:cNvSpPr>
                  <a:spLocks noChangeArrowheads="1"/>
                </p:cNvSpPr>
                <p:nvPr/>
              </p:nvSpPr>
              <p:spPr bwMode="auto">
                <a:xfrm>
                  <a:off x="5057" y="50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80" name="Oval 836"/>
                <p:cNvSpPr>
                  <a:spLocks noChangeArrowheads="1"/>
                </p:cNvSpPr>
                <p:nvPr/>
              </p:nvSpPr>
              <p:spPr bwMode="auto">
                <a:xfrm>
                  <a:off x="4815" y="514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9" name="Oval 835"/>
                <p:cNvSpPr>
                  <a:spLocks noChangeArrowheads="1"/>
                </p:cNvSpPr>
                <p:nvPr/>
              </p:nvSpPr>
              <p:spPr bwMode="auto">
                <a:xfrm>
                  <a:off x="5318" y="504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8" name="Oval 834"/>
                <p:cNvSpPr>
                  <a:spLocks noChangeArrowheads="1"/>
                </p:cNvSpPr>
                <p:nvPr/>
              </p:nvSpPr>
              <p:spPr bwMode="auto">
                <a:xfrm>
                  <a:off x="5100" y="52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7" name="Oval 833"/>
                <p:cNvSpPr>
                  <a:spLocks noChangeArrowheads="1"/>
                </p:cNvSpPr>
                <p:nvPr/>
              </p:nvSpPr>
              <p:spPr bwMode="auto">
                <a:xfrm>
                  <a:off x="5340" y="51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6" name="Oval 832"/>
                <p:cNvSpPr>
                  <a:spLocks noChangeArrowheads="1"/>
                </p:cNvSpPr>
                <p:nvPr/>
              </p:nvSpPr>
              <p:spPr bwMode="auto">
                <a:xfrm>
                  <a:off x="4560" y="44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5" name="Oval 831"/>
                <p:cNvSpPr>
                  <a:spLocks noChangeArrowheads="1"/>
                </p:cNvSpPr>
                <p:nvPr/>
              </p:nvSpPr>
              <p:spPr bwMode="auto">
                <a:xfrm>
                  <a:off x="4665" y="47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4" name="Oval 830"/>
                <p:cNvSpPr>
                  <a:spLocks noChangeArrowheads="1"/>
                </p:cNvSpPr>
                <p:nvPr/>
              </p:nvSpPr>
              <p:spPr bwMode="auto">
                <a:xfrm>
                  <a:off x="5161" y="45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3" name="Oval 829"/>
                <p:cNvSpPr>
                  <a:spLocks noChangeArrowheads="1"/>
                </p:cNvSpPr>
                <p:nvPr/>
              </p:nvSpPr>
              <p:spPr bwMode="auto">
                <a:xfrm>
                  <a:off x="4918" y="431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2" name="Oval 828"/>
                <p:cNvSpPr>
                  <a:spLocks noChangeArrowheads="1"/>
                </p:cNvSpPr>
                <p:nvPr/>
              </p:nvSpPr>
              <p:spPr bwMode="auto">
                <a:xfrm>
                  <a:off x="4990" y="467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1" name="Oval 827"/>
                <p:cNvSpPr>
                  <a:spLocks noChangeArrowheads="1"/>
                </p:cNvSpPr>
                <p:nvPr/>
              </p:nvSpPr>
              <p:spPr bwMode="auto">
                <a:xfrm>
                  <a:off x="4389" y="477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70" name="Oval 826"/>
                <p:cNvSpPr>
                  <a:spLocks noChangeArrowheads="1"/>
                </p:cNvSpPr>
                <p:nvPr/>
              </p:nvSpPr>
              <p:spPr bwMode="auto">
                <a:xfrm>
                  <a:off x="4365" y="433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9" name="Oval 825"/>
                <p:cNvSpPr>
                  <a:spLocks noChangeArrowheads="1"/>
                </p:cNvSpPr>
                <p:nvPr/>
              </p:nvSpPr>
              <p:spPr bwMode="auto">
                <a:xfrm>
                  <a:off x="4410" y="47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8" name="Oval 824"/>
                <p:cNvSpPr>
                  <a:spLocks noChangeArrowheads="1"/>
                </p:cNvSpPr>
                <p:nvPr/>
              </p:nvSpPr>
              <p:spPr bwMode="auto">
                <a:xfrm>
                  <a:off x="4650" y="44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7" name="Oval 823"/>
                <p:cNvSpPr>
                  <a:spLocks noChangeArrowheads="1"/>
                </p:cNvSpPr>
                <p:nvPr/>
              </p:nvSpPr>
              <p:spPr bwMode="auto">
                <a:xfrm>
                  <a:off x="4755" y="476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6" name="Oval 822"/>
                <p:cNvSpPr>
                  <a:spLocks noChangeArrowheads="1"/>
                </p:cNvSpPr>
                <p:nvPr/>
              </p:nvSpPr>
              <p:spPr bwMode="auto">
                <a:xfrm>
                  <a:off x="4890" y="43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5" name="Oval 821"/>
                <p:cNvSpPr>
                  <a:spLocks noChangeArrowheads="1"/>
                </p:cNvSpPr>
                <p:nvPr/>
              </p:nvSpPr>
              <p:spPr bwMode="auto">
                <a:xfrm>
                  <a:off x="5011" y="47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4" name="Oval 820"/>
                <p:cNvSpPr>
                  <a:spLocks noChangeArrowheads="1"/>
                </p:cNvSpPr>
                <p:nvPr/>
              </p:nvSpPr>
              <p:spPr bwMode="auto">
                <a:xfrm rot="5400000">
                  <a:off x="4820" y="437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3" name="Oval 819"/>
                <p:cNvSpPr>
                  <a:spLocks noChangeArrowheads="1"/>
                </p:cNvSpPr>
                <p:nvPr/>
              </p:nvSpPr>
              <p:spPr bwMode="auto">
                <a:xfrm rot="5400000">
                  <a:off x="4649" y="44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2" name="Oval 818"/>
                <p:cNvSpPr>
                  <a:spLocks noChangeArrowheads="1"/>
                </p:cNvSpPr>
                <p:nvPr/>
              </p:nvSpPr>
              <p:spPr bwMode="auto">
                <a:xfrm rot="5400000">
                  <a:off x="4414" y="45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1" name="Oval 817"/>
                <p:cNvSpPr>
                  <a:spLocks noChangeArrowheads="1"/>
                </p:cNvSpPr>
                <p:nvPr/>
              </p:nvSpPr>
              <p:spPr bwMode="auto">
                <a:xfrm rot="5400000">
                  <a:off x="4670" y="449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60" name="Oval 816"/>
                <p:cNvSpPr>
                  <a:spLocks noChangeArrowheads="1"/>
                </p:cNvSpPr>
                <p:nvPr/>
              </p:nvSpPr>
              <p:spPr bwMode="auto">
                <a:xfrm>
                  <a:off x="2984" y="48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9" name="Oval 815"/>
                <p:cNvSpPr>
                  <a:spLocks noChangeArrowheads="1"/>
                </p:cNvSpPr>
                <p:nvPr/>
              </p:nvSpPr>
              <p:spPr bwMode="auto">
                <a:xfrm>
                  <a:off x="3105" y="52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8" name="Oval 814"/>
                <p:cNvSpPr>
                  <a:spLocks noChangeArrowheads="1"/>
                </p:cNvSpPr>
                <p:nvPr/>
              </p:nvSpPr>
              <p:spPr bwMode="auto">
                <a:xfrm>
                  <a:off x="2984" y="44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7" name="Oval 813"/>
                <p:cNvSpPr>
                  <a:spLocks noChangeArrowheads="1"/>
                </p:cNvSpPr>
                <p:nvPr/>
              </p:nvSpPr>
              <p:spPr bwMode="auto">
                <a:xfrm>
                  <a:off x="3223" y="467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6" name="Oval 812"/>
                <p:cNvSpPr>
                  <a:spLocks noChangeArrowheads="1"/>
                </p:cNvSpPr>
                <p:nvPr/>
              </p:nvSpPr>
              <p:spPr bwMode="auto">
                <a:xfrm>
                  <a:off x="3704" y="47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5" name="Oval 811"/>
                <p:cNvSpPr>
                  <a:spLocks noChangeArrowheads="1"/>
                </p:cNvSpPr>
                <p:nvPr/>
              </p:nvSpPr>
              <p:spPr bwMode="auto">
                <a:xfrm>
                  <a:off x="3704" y="51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4" name="Oval 810"/>
                <p:cNvSpPr>
                  <a:spLocks noChangeArrowheads="1"/>
                </p:cNvSpPr>
                <p:nvPr/>
              </p:nvSpPr>
              <p:spPr bwMode="auto">
                <a:xfrm>
                  <a:off x="3034" y="43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3" name="Oval 809"/>
                <p:cNvSpPr>
                  <a:spLocks noChangeArrowheads="1"/>
                </p:cNvSpPr>
                <p:nvPr/>
              </p:nvSpPr>
              <p:spPr bwMode="auto">
                <a:xfrm>
                  <a:off x="4162" y="467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2" name="Oval 808"/>
                <p:cNvSpPr>
                  <a:spLocks noChangeArrowheads="1"/>
                </p:cNvSpPr>
                <p:nvPr/>
              </p:nvSpPr>
              <p:spPr bwMode="auto">
                <a:xfrm>
                  <a:off x="3944" y="48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1" name="Oval 807"/>
                <p:cNvSpPr>
                  <a:spLocks noChangeArrowheads="1"/>
                </p:cNvSpPr>
                <p:nvPr/>
              </p:nvSpPr>
              <p:spPr bwMode="auto">
                <a:xfrm>
                  <a:off x="3989" y="52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50" name="Oval 806"/>
                <p:cNvSpPr>
                  <a:spLocks noChangeArrowheads="1"/>
                </p:cNvSpPr>
                <p:nvPr/>
              </p:nvSpPr>
              <p:spPr bwMode="auto">
                <a:xfrm>
                  <a:off x="4234" y="421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9" name="Oval 805"/>
                <p:cNvSpPr>
                  <a:spLocks noChangeArrowheads="1"/>
                </p:cNvSpPr>
                <p:nvPr/>
              </p:nvSpPr>
              <p:spPr bwMode="auto">
                <a:xfrm>
                  <a:off x="3632" y="424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8" name="Oval 804"/>
                <p:cNvSpPr>
                  <a:spLocks noChangeArrowheads="1"/>
                </p:cNvSpPr>
                <p:nvPr/>
              </p:nvSpPr>
              <p:spPr bwMode="auto">
                <a:xfrm>
                  <a:off x="4545" y="452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7" name="Oval 803"/>
                <p:cNvSpPr>
                  <a:spLocks noChangeArrowheads="1"/>
                </p:cNvSpPr>
                <p:nvPr/>
              </p:nvSpPr>
              <p:spPr bwMode="auto">
                <a:xfrm>
                  <a:off x="4545" y="498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6" name="Oval 802"/>
                <p:cNvSpPr>
                  <a:spLocks noChangeArrowheads="1"/>
                </p:cNvSpPr>
                <p:nvPr/>
              </p:nvSpPr>
              <p:spPr bwMode="auto">
                <a:xfrm>
                  <a:off x="3232" y="459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5" name="Oval 801"/>
                <p:cNvSpPr>
                  <a:spLocks noChangeArrowheads="1"/>
                </p:cNvSpPr>
                <p:nvPr/>
              </p:nvSpPr>
              <p:spPr bwMode="auto">
                <a:xfrm>
                  <a:off x="3014" y="476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4" name="Oval 800"/>
                <p:cNvSpPr>
                  <a:spLocks noChangeArrowheads="1"/>
                </p:cNvSpPr>
                <p:nvPr/>
              </p:nvSpPr>
              <p:spPr bwMode="auto">
                <a:xfrm>
                  <a:off x="3119" y="51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3" name="Oval 799"/>
                <p:cNvSpPr>
                  <a:spLocks noChangeArrowheads="1"/>
                </p:cNvSpPr>
                <p:nvPr/>
              </p:nvSpPr>
              <p:spPr bwMode="auto">
                <a:xfrm>
                  <a:off x="3615" y="44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2" name="Oval 798"/>
                <p:cNvSpPr>
                  <a:spLocks noChangeArrowheads="1"/>
                </p:cNvSpPr>
                <p:nvPr/>
              </p:nvSpPr>
              <p:spPr bwMode="auto">
                <a:xfrm>
                  <a:off x="3615" y="49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1" name="Oval 797"/>
                <p:cNvSpPr>
                  <a:spLocks noChangeArrowheads="1"/>
                </p:cNvSpPr>
                <p:nvPr/>
              </p:nvSpPr>
              <p:spPr bwMode="auto">
                <a:xfrm>
                  <a:off x="4302" y="472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40" name="Oval 796"/>
                <p:cNvSpPr>
                  <a:spLocks noChangeArrowheads="1"/>
                </p:cNvSpPr>
                <p:nvPr/>
              </p:nvSpPr>
              <p:spPr bwMode="auto">
                <a:xfrm>
                  <a:off x="3342" y="501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9" name="Oval 795"/>
                <p:cNvSpPr>
                  <a:spLocks noChangeArrowheads="1"/>
                </p:cNvSpPr>
                <p:nvPr/>
              </p:nvSpPr>
              <p:spPr bwMode="auto">
                <a:xfrm>
                  <a:off x="4062" y="438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8" name="Oval 794"/>
                <p:cNvSpPr>
                  <a:spLocks noChangeArrowheads="1"/>
                </p:cNvSpPr>
                <p:nvPr/>
              </p:nvSpPr>
              <p:spPr bwMode="auto">
                <a:xfrm>
                  <a:off x="4374" y="50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7" name="Oval 793"/>
                <p:cNvSpPr>
                  <a:spLocks noChangeArrowheads="1"/>
                </p:cNvSpPr>
                <p:nvPr/>
              </p:nvSpPr>
              <p:spPr bwMode="auto">
                <a:xfrm>
                  <a:off x="3342" y="446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6" name="Oval 792"/>
                <p:cNvSpPr>
                  <a:spLocks noChangeArrowheads="1"/>
                </p:cNvSpPr>
                <p:nvPr/>
              </p:nvSpPr>
              <p:spPr bwMode="auto">
                <a:xfrm>
                  <a:off x="3991" y="46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5" name="Oval 791"/>
                <p:cNvSpPr>
                  <a:spLocks noChangeArrowheads="1"/>
                </p:cNvSpPr>
                <p:nvPr/>
              </p:nvSpPr>
              <p:spPr bwMode="auto">
                <a:xfrm>
                  <a:off x="3773" y="518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4" name="Oval 790"/>
                <p:cNvSpPr>
                  <a:spLocks noChangeArrowheads="1"/>
                </p:cNvSpPr>
                <p:nvPr/>
              </p:nvSpPr>
              <p:spPr bwMode="auto">
                <a:xfrm>
                  <a:off x="3074" y="48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3" name="Oval 789"/>
                <p:cNvSpPr>
                  <a:spLocks noChangeArrowheads="1"/>
                </p:cNvSpPr>
                <p:nvPr/>
              </p:nvSpPr>
              <p:spPr bwMode="auto">
                <a:xfrm>
                  <a:off x="3195" y="51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2" name="Oval 788"/>
                <p:cNvSpPr>
                  <a:spLocks noChangeArrowheads="1"/>
                </p:cNvSpPr>
                <p:nvPr/>
              </p:nvSpPr>
              <p:spPr bwMode="auto">
                <a:xfrm>
                  <a:off x="3074" y="44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1" name="Oval 787"/>
                <p:cNvSpPr>
                  <a:spLocks noChangeArrowheads="1"/>
                </p:cNvSpPr>
                <p:nvPr/>
              </p:nvSpPr>
              <p:spPr bwMode="auto">
                <a:xfrm>
                  <a:off x="3298" y="458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30" name="Oval 786"/>
                <p:cNvSpPr>
                  <a:spLocks noChangeArrowheads="1"/>
                </p:cNvSpPr>
                <p:nvPr/>
              </p:nvSpPr>
              <p:spPr bwMode="auto">
                <a:xfrm>
                  <a:off x="3749" y="47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9" name="Oval 785"/>
                <p:cNvSpPr>
                  <a:spLocks noChangeArrowheads="1"/>
                </p:cNvSpPr>
                <p:nvPr/>
              </p:nvSpPr>
              <p:spPr bwMode="auto">
                <a:xfrm>
                  <a:off x="3794" y="512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8" name="Oval 784"/>
                <p:cNvSpPr>
                  <a:spLocks noChangeArrowheads="1"/>
                </p:cNvSpPr>
                <p:nvPr/>
              </p:nvSpPr>
              <p:spPr bwMode="auto">
                <a:xfrm>
                  <a:off x="3124" y="43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7" name="Oval 783"/>
                <p:cNvSpPr>
                  <a:spLocks noChangeArrowheads="1"/>
                </p:cNvSpPr>
                <p:nvPr/>
              </p:nvSpPr>
              <p:spPr bwMode="auto">
                <a:xfrm>
                  <a:off x="4252" y="464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6" name="Oval 782"/>
                <p:cNvSpPr>
                  <a:spLocks noChangeArrowheads="1"/>
                </p:cNvSpPr>
                <p:nvPr/>
              </p:nvSpPr>
              <p:spPr bwMode="auto">
                <a:xfrm>
                  <a:off x="4034" y="48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5" name="Oval 781"/>
                <p:cNvSpPr>
                  <a:spLocks noChangeArrowheads="1"/>
                </p:cNvSpPr>
                <p:nvPr/>
              </p:nvSpPr>
              <p:spPr bwMode="auto">
                <a:xfrm>
                  <a:off x="4079" y="51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4" name="Oval 780"/>
                <p:cNvSpPr>
                  <a:spLocks noChangeArrowheads="1"/>
                </p:cNvSpPr>
                <p:nvPr/>
              </p:nvSpPr>
              <p:spPr bwMode="auto">
                <a:xfrm>
                  <a:off x="3876" y="419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3" name="Oval 779"/>
                <p:cNvSpPr>
                  <a:spLocks noChangeArrowheads="1"/>
                </p:cNvSpPr>
                <p:nvPr/>
              </p:nvSpPr>
              <p:spPr bwMode="auto">
                <a:xfrm>
                  <a:off x="4274" y="47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2" name="Oval 778"/>
                <p:cNvSpPr>
                  <a:spLocks noChangeArrowheads="1"/>
                </p:cNvSpPr>
                <p:nvPr/>
              </p:nvSpPr>
              <p:spPr bwMode="auto">
                <a:xfrm>
                  <a:off x="4395" y="51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1" name="Oval 777"/>
                <p:cNvSpPr>
                  <a:spLocks noChangeArrowheads="1"/>
                </p:cNvSpPr>
                <p:nvPr/>
              </p:nvSpPr>
              <p:spPr bwMode="auto">
                <a:xfrm>
                  <a:off x="4274" y="431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20" name="Oval 776"/>
                <p:cNvSpPr>
                  <a:spLocks noChangeArrowheads="1"/>
                </p:cNvSpPr>
                <p:nvPr/>
              </p:nvSpPr>
              <p:spPr bwMode="auto">
                <a:xfrm>
                  <a:off x="4513" y="455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9" name="Oval 775"/>
                <p:cNvSpPr>
                  <a:spLocks noChangeArrowheads="1"/>
                </p:cNvSpPr>
                <p:nvPr/>
              </p:nvSpPr>
              <p:spPr bwMode="auto">
                <a:xfrm>
                  <a:off x="4324" y="42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8" name="Oval 774"/>
                <p:cNvSpPr>
                  <a:spLocks noChangeArrowheads="1"/>
                </p:cNvSpPr>
                <p:nvPr/>
              </p:nvSpPr>
              <p:spPr bwMode="auto">
                <a:xfrm>
                  <a:off x="2982" y="461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7" name="Oval 773"/>
                <p:cNvSpPr>
                  <a:spLocks noChangeArrowheads="1"/>
                </p:cNvSpPr>
                <p:nvPr/>
              </p:nvSpPr>
              <p:spPr bwMode="auto">
                <a:xfrm>
                  <a:off x="2932" y="453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6" name="Oval 772"/>
                <p:cNvSpPr>
                  <a:spLocks noChangeArrowheads="1"/>
                </p:cNvSpPr>
                <p:nvPr/>
              </p:nvSpPr>
              <p:spPr bwMode="auto">
                <a:xfrm>
                  <a:off x="2954" y="46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5" name="Oval 771"/>
                <p:cNvSpPr>
                  <a:spLocks noChangeArrowheads="1"/>
                </p:cNvSpPr>
                <p:nvPr/>
              </p:nvSpPr>
              <p:spPr bwMode="auto">
                <a:xfrm>
                  <a:off x="3735" y="50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4" name="Oval 770"/>
                <p:cNvSpPr>
                  <a:spLocks noChangeArrowheads="1"/>
                </p:cNvSpPr>
                <p:nvPr/>
              </p:nvSpPr>
              <p:spPr bwMode="auto">
                <a:xfrm>
                  <a:off x="3854" y="447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3" name="Oval 769"/>
                <p:cNvSpPr>
                  <a:spLocks noChangeArrowheads="1"/>
                </p:cNvSpPr>
                <p:nvPr/>
              </p:nvSpPr>
              <p:spPr bwMode="auto">
                <a:xfrm>
                  <a:off x="3903" y="48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2" name="Oval 768"/>
                <p:cNvSpPr>
                  <a:spLocks noChangeArrowheads="1"/>
                </p:cNvSpPr>
                <p:nvPr/>
              </p:nvSpPr>
              <p:spPr bwMode="auto">
                <a:xfrm>
                  <a:off x="4334" y="49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1" name="Oval 767"/>
                <p:cNvSpPr>
                  <a:spLocks noChangeArrowheads="1"/>
                </p:cNvSpPr>
                <p:nvPr/>
              </p:nvSpPr>
              <p:spPr bwMode="auto">
                <a:xfrm>
                  <a:off x="4334" y="44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10" name="Oval 766"/>
                <p:cNvSpPr>
                  <a:spLocks noChangeArrowheads="1"/>
                </p:cNvSpPr>
                <p:nvPr/>
              </p:nvSpPr>
              <p:spPr bwMode="auto">
                <a:xfrm>
                  <a:off x="4384" y="48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9" name="Oval 765"/>
                <p:cNvSpPr>
                  <a:spLocks noChangeArrowheads="1"/>
                </p:cNvSpPr>
                <p:nvPr/>
              </p:nvSpPr>
              <p:spPr bwMode="auto">
                <a:xfrm>
                  <a:off x="2823" y="422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8" name="Oval 764"/>
                <p:cNvSpPr>
                  <a:spLocks noChangeArrowheads="1"/>
                </p:cNvSpPr>
                <p:nvPr/>
              </p:nvSpPr>
              <p:spPr bwMode="auto">
                <a:xfrm>
                  <a:off x="3614" y="45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7" name="Oval 763"/>
                <p:cNvSpPr>
                  <a:spLocks noChangeArrowheads="1"/>
                </p:cNvSpPr>
                <p:nvPr/>
              </p:nvSpPr>
              <p:spPr bwMode="auto">
                <a:xfrm>
                  <a:off x="3454" y="475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6" name="Oval 762"/>
                <p:cNvSpPr>
                  <a:spLocks noChangeArrowheads="1"/>
                </p:cNvSpPr>
                <p:nvPr/>
              </p:nvSpPr>
              <p:spPr bwMode="auto">
                <a:xfrm>
                  <a:off x="3765" y="50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5" name="Oval 761"/>
                <p:cNvSpPr>
                  <a:spLocks noChangeArrowheads="1"/>
                </p:cNvSpPr>
                <p:nvPr/>
              </p:nvSpPr>
              <p:spPr bwMode="auto">
                <a:xfrm>
                  <a:off x="3404" y="488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4" name="Oval 760"/>
                <p:cNvSpPr>
                  <a:spLocks noChangeArrowheads="1"/>
                </p:cNvSpPr>
                <p:nvPr/>
              </p:nvSpPr>
              <p:spPr bwMode="auto">
                <a:xfrm>
                  <a:off x="3643" y="512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3" name="Oval 759"/>
                <p:cNvSpPr>
                  <a:spLocks noChangeArrowheads="1"/>
                </p:cNvSpPr>
                <p:nvPr/>
              </p:nvSpPr>
              <p:spPr bwMode="auto">
                <a:xfrm>
                  <a:off x="4064" y="523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2" name="Oval 758"/>
                <p:cNvSpPr>
                  <a:spLocks noChangeArrowheads="1"/>
                </p:cNvSpPr>
                <p:nvPr/>
              </p:nvSpPr>
              <p:spPr bwMode="auto">
                <a:xfrm>
                  <a:off x="3374" y="45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1" name="Oval 757"/>
                <p:cNvSpPr>
                  <a:spLocks noChangeArrowheads="1"/>
                </p:cNvSpPr>
                <p:nvPr/>
              </p:nvSpPr>
              <p:spPr bwMode="auto">
                <a:xfrm>
                  <a:off x="3644" y="45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00" name="Oval 756"/>
                <p:cNvSpPr>
                  <a:spLocks noChangeArrowheads="1"/>
                </p:cNvSpPr>
                <p:nvPr/>
              </p:nvSpPr>
              <p:spPr bwMode="auto">
                <a:xfrm>
                  <a:off x="3454" y="48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9" name="Oval 755"/>
                <p:cNvSpPr>
                  <a:spLocks noChangeArrowheads="1"/>
                </p:cNvSpPr>
                <p:nvPr/>
              </p:nvSpPr>
              <p:spPr bwMode="auto">
                <a:xfrm>
                  <a:off x="4292" y="447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8" name="Oval 754"/>
                <p:cNvSpPr>
                  <a:spLocks noChangeArrowheads="1"/>
                </p:cNvSpPr>
                <p:nvPr/>
              </p:nvSpPr>
              <p:spPr bwMode="auto">
                <a:xfrm>
                  <a:off x="4052" y="469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7" name="Oval 753"/>
                <p:cNvSpPr>
                  <a:spLocks noChangeArrowheads="1"/>
                </p:cNvSpPr>
                <p:nvPr/>
              </p:nvSpPr>
              <p:spPr bwMode="auto">
                <a:xfrm>
                  <a:off x="4452" y="457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6" name="Oval 752"/>
                <p:cNvSpPr>
                  <a:spLocks noChangeArrowheads="1"/>
                </p:cNvSpPr>
                <p:nvPr/>
              </p:nvSpPr>
              <p:spPr bwMode="auto">
                <a:xfrm>
                  <a:off x="4493" y="46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5" name="Oval 751"/>
                <p:cNvSpPr>
                  <a:spLocks noChangeArrowheads="1"/>
                </p:cNvSpPr>
                <p:nvPr/>
              </p:nvSpPr>
              <p:spPr bwMode="auto">
                <a:xfrm>
                  <a:off x="4452" y="44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4" name="Oval 750"/>
                <p:cNvSpPr>
                  <a:spLocks noChangeArrowheads="1"/>
                </p:cNvSpPr>
                <p:nvPr/>
              </p:nvSpPr>
              <p:spPr bwMode="auto">
                <a:xfrm>
                  <a:off x="4424" y="49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3" name="Oval 749"/>
                <p:cNvSpPr>
                  <a:spLocks noChangeArrowheads="1"/>
                </p:cNvSpPr>
                <p:nvPr/>
              </p:nvSpPr>
              <p:spPr bwMode="auto">
                <a:xfrm>
                  <a:off x="4424" y="43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2" name="Oval 748"/>
                <p:cNvSpPr>
                  <a:spLocks noChangeArrowheads="1"/>
                </p:cNvSpPr>
                <p:nvPr/>
              </p:nvSpPr>
              <p:spPr bwMode="auto">
                <a:xfrm>
                  <a:off x="4474" y="48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1" name="Oval 747"/>
                <p:cNvSpPr>
                  <a:spLocks noChangeArrowheads="1"/>
                </p:cNvSpPr>
                <p:nvPr/>
              </p:nvSpPr>
              <p:spPr bwMode="auto">
                <a:xfrm>
                  <a:off x="3734" y="51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90" name="Oval 746"/>
                <p:cNvSpPr>
                  <a:spLocks noChangeArrowheads="1"/>
                </p:cNvSpPr>
                <p:nvPr/>
              </p:nvSpPr>
              <p:spPr bwMode="auto">
                <a:xfrm>
                  <a:off x="4132" y="510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9" name="Oval 745"/>
                <p:cNvSpPr>
                  <a:spLocks noChangeArrowheads="1"/>
                </p:cNvSpPr>
                <p:nvPr/>
              </p:nvSpPr>
              <p:spPr bwMode="auto">
                <a:xfrm>
                  <a:off x="3914" y="52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8" name="Oval 744"/>
                <p:cNvSpPr>
                  <a:spLocks noChangeArrowheads="1"/>
                </p:cNvSpPr>
                <p:nvPr/>
              </p:nvSpPr>
              <p:spPr bwMode="auto">
                <a:xfrm>
                  <a:off x="4332" y="514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7" name="Oval 743"/>
                <p:cNvSpPr>
                  <a:spLocks noChangeArrowheads="1"/>
                </p:cNvSpPr>
                <p:nvPr/>
              </p:nvSpPr>
              <p:spPr bwMode="auto">
                <a:xfrm>
                  <a:off x="3961" y="50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6" name="Oval 742"/>
                <p:cNvSpPr>
                  <a:spLocks noChangeArrowheads="1"/>
                </p:cNvSpPr>
                <p:nvPr/>
              </p:nvSpPr>
              <p:spPr bwMode="auto">
                <a:xfrm>
                  <a:off x="3779" y="515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5" name="Oval 741"/>
                <p:cNvSpPr>
                  <a:spLocks noChangeArrowheads="1"/>
                </p:cNvSpPr>
                <p:nvPr/>
              </p:nvSpPr>
              <p:spPr bwMode="auto">
                <a:xfrm>
                  <a:off x="4222" y="507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4" name="Oval 740"/>
                <p:cNvSpPr>
                  <a:spLocks noChangeArrowheads="1"/>
                </p:cNvSpPr>
                <p:nvPr/>
              </p:nvSpPr>
              <p:spPr bwMode="auto">
                <a:xfrm>
                  <a:off x="4004" y="52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3" name="Oval 739"/>
                <p:cNvSpPr>
                  <a:spLocks noChangeArrowheads="1"/>
                </p:cNvSpPr>
                <p:nvPr/>
              </p:nvSpPr>
              <p:spPr bwMode="auto">
                <a:xfrm>
                  <a:off x="4304" y="51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2" name="Oval 738"/>
                <p:cNvSpPr>
                  <a:spLocks noChangeArrowheads="1"/>
                </p:cNvSpPr>
                <p:nvPr/>
              </p:nvSpPr>
              <p:spPr bwMode="auto">
                <a:xfrm>
                  <a:off x="3524" y="445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1" name="Oval 737"/>
                <p:cNvSpPr>
                  <a:spLocks noChangeArrowheads="1"/>
                </p:cNvSpPr>
                <p:nvPr/>
              </p:nvSpPr>
              <p:spPr bwMode="auto">
                <a:xfrm>
                  <a:off x="3629" y="48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80" name="Oval 736"/>
                <p:cNvSpPr>
                  <a:spLocks noChangeArrowheads="1"/>
                </p:cNvSpPr>
                <p:nvPr/>
              </p:nvSpPr>
              <p:spPr bwMode="auto">
                <a:xfrm>
                  <a:off x="4125" y="45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9" name="Oval 735"/>
                <p:cNvSpPr>
                  <a:spLocks noChangeArrowheads="1"/>
                </p:cNvSpPr>
                <p:nvPr/>
              </p:nvSpPr>
              <p:spPr bwMode="auto">
                <a:xfrm>
                  <a:off x="3882" y="433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8" name="Oval 734"/>
                <p:cNvSpPr>
                  <a:spLocks noChangeArrowheads="1"/>
                </p:cNvSpPr>
                <p:nvPr/>
              </p:nvSpPr>
              <p:spPr bwMode="auto">
                <a:xfrm>
                  <a:off x="3954" y="469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7" name="Oval 733"/>
                <p:cNvSpPr>
                  <a:spLocks noChangeArrowheads="1"/>
                </p:cNvSpPr>
                <p:nvPr/>
              </p:nvSpPr>
              <p:spPr bwMode="auto">
                <a:xfrm>
                  <a:off x="3353" y="47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6" name="Oval 732"/>
                <p:cNvSpPr>
                  <a:spLocks noChangeArrowheads="1"/>
                </p:cNvSpPr>
                <p:nvPr/>
              </p:nvSpPr>
              <p:spPr bwMode="auto">
                <a:xfrm>
                  <a:off x="3329" y="43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5" name="Oval 731"/>
                <p:cNvSpPr>
                  <a:spLocks noChangeArrowheads="1"/>
                </p:cNvSpPr>
                <p:nvPr/>
              </p:nvSpPr>
              <p:spPr bwMode="auto">
                <a:xfrm>
                  <a:off x="3374" y="47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4" name="Oval 730"/>
                <p:cNvSpPr>
                  <a:spLocks noChangeArrowheads="1"/>
                </p:cNvSpPr>
                <p:nvPr/>
              </p:nvSpPr>
              <p:spPr bwMode="auto">
                <a:xfrm>
                  <a:off x="3614" y="44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3" name="Oval 729"/>
                <p:cNvSpPr>
                  <a:spLocks noChangeArrowheads="1"/>
                </p:cNvSpPr>
                <p:nvPr/>
              </p:nvSpPr>
              <p:spPr bwMode="auto">
                <a:xfrm>
                  <a:off x="3719" y="478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2" name="Oval 728"/>
                <p:cNvSpPr>
                  <a:spLocks noChangeArrowheads="1"/>
                </p:cNvSpPr>
                <p:nvPr/>
              </p:nvSpPr>
              <p:spPr bwMode="auto">
                <a:xfrm>
                  <a:off x="3854" y="43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1" name="Oval 727"/>
                <p:cNvSpPr>
                  <a:spLocks noChangeArrowheads="1"/>
                </p:cNvSpPr>
                <p:nvPr/>
              </p:nvSpPr>
              <p:spPr bwMode="auto">
                <a:xfrm>
                  <a:off x="3975" y="471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70" name="Oval 726"/>
                <p:cNvSpPr>
                  <a:spLocks noChangeArrowheads="1"/>
                </p:cNvSpPr>
                <p:nvPr/>
              </p:nvSpPr>
              <p:spPr bwMode="auto">
                <a:xfrm rot="5400000">
                  <a:off x="3784" y="438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9" name="Oval 725"/>
                <p:cNvSpPr>
                  <a:spLocks noChangeArrowheads="1"/>
                </p:cNvSpPr>
                <p:nvPr/>
              </p:nvSpPr>
              <p:spPr bwMode="auto">
                <a:xfrm rot="5400000">
                  <a:off x="3613" y="44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8" name="Oval 724"/>
                <p:cNvSpPr>
                  <a:spLocks noChangeArrowheads="1"/>
                </p:cNvSpPr>
                <p:nvPr/>
              </p:nvSpPr>
              <p:spPr bwMode="auto">
                <a:xfrm rot="5400000">
                  <a:off x="3378" y="45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7" name="Oval 723"/>
                <p:cNvSpPr>
                  <a:spLocks noChangeArrowheads="1"/>
                </p:cNvSpPr>
                <p:nvPr/>
              </p:nvSpPr>
              <p:spPr bwMode="auto">
                <a:xfrm rot="5400000">
                  <a:off x="3634" y="45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6" name="Oval 722"/>
                <p:cNvSpPr>
                  <a:spLocks noChangeArrowheads="1"/>
                </p:cNvSpPr>
                <p:nvPr/>
              </p:nvSpPr>
              <p:spPr bwMode="auto">
                <a:xfrm>
                  <a:off x="2370" y="48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5" name="Oval 721"/>
                <p:cNvSpPr>
                  <a:spLocks noChangeArrowheads="1"/>
                </p:cNvSpPr>
                <p:nvPr/>
              </p:nvSpPr>
              <p:spPr bwMode="auto">
                <a:xfrm>
                  <a:off x="1939" y="43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4" name="Oval 720"/>
                <p:cNvSpPr>
                  <a:spLocks noChangeArrowheads="1"/>
                </p:cNvSpPr>
                <p:nvPr/>
              </p:nvSpPr>
              <p:spPr bwMode="auto">
                <a:xfrm>
                  <a:off x="2370" y="44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3" name="Oval 719"/>
                <p:cNvSpPr>
                  <a:spLocks noChangeArrowheads="1"/>
                </p:cNvSpPr>
                <p:nvPr/>
              </p:nvSpPr>
              <p:spPr bwMode="auto">
                <a:xfrm>
                  <a:off x="2420" y="43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2" name="Oval 718"/>
                <p:cNvSpPr>
                  <a:spLocks noChangeArrowheads="1"/>
                </p:cNvSpPr>
                <p:nvPr/>
              </p:nvSpPr>
              <p:spPr bwMode="auto">
                <a:xfrm>
                  <a:off x="1886" y="524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1" name="Oval 717"/>
                <p:cNvSpPr>
                  <a:spLocks noChangeArrowheads="1"/>
                </p:cNvSpPr>
                <p:nvPr/>
              </p:nvSpPr>
              <p:spPr bwMode="auto">
                <a:xfrm>
                  <a:off x="2160" y="472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60" name="Oval 716"/>
                <p:cNvSpPr>
                  <a:spLocks noChangeArrowheads="1"/>
                </p:cNvSpPr>
                <p:nvPr/>
              </p:nvSpPr>
              <p:spPr bwMode="auto">
                <a:xfrm>
                  <a:off x="2160" y="51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9" name="Oval 715"/>
                <p:cNvSpPr>
                  <a:spLocks noChangeArrowheads="1"/>
                </p:cNvSpPr>
                <p:nvPr/>
              </p:nvSpPr>
              <p:spPr bwMode="auto">
                <a:xfrm>
                  <a:off x="2400" y="47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8" name="Oval 714"/>
                <p:cNvSpPr>
                  <a:spLocks noChangeArrowheads="1"/>
                </p:cNvSpPr>
                <p:nvPr/>
              </p:nvSpPr>
              <p:spPr bwMode="auto">
                <a:xfrm>
                  <a:off x="2088" y="419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7" name="Oval 713"/>
                <p:cNvSpPr>
                  <a:spLocks noChangeArrowheads="1"/>
                </p:cNvSpPr>
                <p:nvPr/>
              </p:nvSpPr>
              <p:spPr bwMode="auto">
                <a:xfrm>
                  <a:off x="2228" y="459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6" name="Oval 712"/>
                <p:cNvSpPr>
                  <a:spLocks noChangeArrowheads="1"/>
                </p:cNvSpPr>
                <p:nvPr/>
              </p:nvSpPr>
              <p:spPr bwMode="auto">
                <a:xfrm>
                  <a:off x="2010" y="476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5" name="Oval 711"/>
                <p:cNvSpPr>
                  <a:spLocks noChangeArrowheads="1"/>
                </p:cNvSpPr>
                <p:nvPr/>
              </p:nvSpPr>
              <p:spPr bwMode="auto">
                <a:xfrm>
                  <a:off x="2368" y="464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4" name="Oval 710"/>
                <p:cNvSpPr>
                  <a:spLocks noChangeArrowheads="1"/>
                </p:cNvSpPr>
                <p:nvPr/>
              </p:nvSpPr>
              <p:spPr bwMode="auto">
                <a:xfrm>
                  <a:off x="2057" y="45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3" name="Oval 709"/>
                <p:cNvSpPr>
                  <a:spLocks noChangeArrowheads="1"/>
                </p:cNvSpPr>
                <p:nvPr/>
              </p:nvSpPr>
              <p:spPr bwMode="auto">
                <a:xfrm>
                  <a:off x="2318" y="456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2" name="Oval 708"/>
                <p:cNvSpPr>
                  <a:spLocks noChangeArrowheads="1"/>
                </p:cNvSpPr>
                <p:nvPr/>
              </p:nvSpPr>
              <p:spPr bwMode="auto">
                <a:xfrm>
                  <a:off x="2100" y="47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1" name="Oval 707"/>
                <p:cNvSpPr>
                  <a:spLocks noChangeArrowheads="1"/>
                </p:cNvSpPr>
                <p:nvPr/>
              </p:nvSpPr>
              <p:spPr bwMode="auto">
                <a:xfrm>
                  <a:off x="2340" y="46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50" name="Oval 706"/>
                <p:cNvSpPr>
                  <a:spLocks noChangeArrowheads="1"/>
                </p:cNvSpPr>
                <p:nvPr/>
              </p:nvSpPr>
              <p:spPr bwMode="auto">
                <a:xfrm>
                  <a:off x="2161" y="41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9" name="Oval 705"/>
                <p:cNvSpPr>
                  <a:spLocks noChangeArrowheads="1"/>
                </p:cNvSpPr>
                <p:nvPr/>
              </p:nvSpPr>
              <p:spPr bwMode="auto">
                <a:xfrm>
                  <a:off x="1990" y="41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8" name="Oval 704"/>
                <p:cNvSpPr>
                  <a:spLocks noChangeArrowheads="1"/>
                </p:cNvSpPr>
                <p:nvPr/>
              </p:nvSpPr>
              <p:spPr bwMode="auto">
                <a:xfrm>
                  <a:off x="2011" y="422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7" name="Oval 703"/>
                <p:cNvSpPr>
                  <a:spLocks noChangeArrowheads="1"/>
                </p:cNvSpPr>
                <p:nvPr/>
              </p:nvSpPr>
              <p:spPr bwMode="auto">
                <a:xfrm>
                  <a:off x="2054" y="48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6" name="Oval 702"/>
                <p:cNvSpPr>
                  <a:spLocks noChangeArrowheads="1"/>
                </p:cNvSpPr>
                <p:nvPr/>
              </p:nvSpPr>
              <p:spPr bwMode="auto">
                <a:xfrm>
                  <a:off x="1979" y="52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5" name="Oval 701"/>
                <p:cNvSpPr>
                  <a:spLocks noChangeArrowheads="1"/>
                </p:cNvSpPr>
                <p:nvPr/>
              </p:nvSpPr>
              <p:spPr bwMode="auto">
                <a:xfrm>
                  <a:off x="2294" y="48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4" name="Oval 700"/>
                <p:cNvSpPr>
                  <a:spLocks noChangeArrowheads="1"/>
                </p:cNvSpPr>
                <p:nvPr/>
              </p:nvSpPr>
              <p:spPr bwMode="auto">
                <a:xfrm>
                  <a:off x="2399" y="52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3" name="Oval 699"/>
                <p:cNvSpPr>
                  <a:spLocks noChangeArrowheads="1"/>
                </p:cNvSpPr>
                <p:nvPr/>
              </p:nvSpPr>
              <p:spPr bwMode="auto">
                <a:xfrm>
                  <a:off x="1982" y="428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2" name="Oval 698"/>
                <p:cNvSpPr>
                  <a:spLocks noChangeArrowheads="1"/>
                </p:cNvSpPr>
                <p:nvPr/>
              </p:nvSpPr>
              <p:spPr bwMode="auto">
                <a:xfrm>
                  <a:off x="1965" y="44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1" name="Oval 697"/>
                <p:cNvSpPr>
                  <a:spLocks noChangeArrowheads="1"/>
                </p:cNvSpPr>
                <p:nvPr/>
              </p:nvSpPr>
              <p:spPr bwMode="auto">
                <a:xfrm>
                  <a:off x="1965" y="49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40" name="Oval 696"/>
                <p:cNvSpPr>
                  <a:spLocks noChangeArrowheads="1"/>
                </p:cNvSpPr>
                <p:nvPr/>
              </p:nvSpPr>
              <p:spPr bwMode="auto">
                <a:xfrm>
                  <a:off x="2412" y="443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9" name="Oval 695"/>
                <p:cNvSpPr>
                  <a:spLocks noChangeArrowheads="1"/>
                </p:cNvSpPr>
                <p:nvPr/>
              </p:nvSpPr>
              <p:spPr bwMode="auto">
                <a:xfrm>
                  <a:off x="2341" y="467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8" name="Oval 694"/>
                <p:cNvSpPr>
                  <a:spLocks noChangeArrowheads="1"/>
                </p:cNvSpPr>
                <p:nvPr/>
              </p:nvSpPr>
              <p:spPr bwMode="auto">
                <a:xfrm>
                  <a:off x="2048" y="528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7" name="Oval 693"/>
                <p:cNvSpPr>
                  <a:spLocks noChangeArrowheads="1"/>
                </p:cNvSpPr>
                <p:nvPr/>
              </p:nvSpPr>
              <p:spPr bwMode="auto">
                <a:xfrm>
                  <a:off x="2099" y="47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6" name="Oval 692"/>
                <p:cNvSpPr>
                  <a:spLocks noChangeArrowheads="1"/>
                </p:cNvSpPr>
                <p:nvPr/>
              </p:nvSpPr>
              <p:spPr bwMode="auto">
                <a:xfrm>
                  <a:off x="2069" y="52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5" name="Oval 691"/>
                <p:cNvSpPr>
                  <a:spLocks noChangeArrowheads="1"/>
                </p:cNvSpPr>
                <p:nvPr/>
              </p:nvSpPr>
              <p:spPr bwMode="auto">
                <a:xfrm>
                  <a:off x="2384" y="48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4" name="Oval 690"/>
                <p:cNvSpPr>
                  <a:spLocks noChangeArrowheads="1"/>
                </p:cNvSpPr>
                <p:nvPr/>
              </p:nvSpPr>
              <p:spPr bwMode="auto">
                <a:xfrm>
                  <a:off x="2042" y="425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3" name="Oval 689"/>
                <p:cNvSpPr>
                  <a:spLocks noChangeArrowheads="1"/>
                </p:cNvSpPr>
                <p:nvPr/>
              </p:nvSpPr>
              <p:spPr bwMode="auto">
                <a:xfrm>
                  <a:off x="2085" y="507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2" name="Oval 688"/>
                <p:cNvSpPr>
                  <a:spLocks noChangeArrowheads="1"/>
                </p:cNvSpPr>
                <p:nvPr/>
              </p:nvSpPr>
              <p:spPr bwMode="auto">
                <a:xfrm>
                  <a:off x="2204" y="452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1" name="Oval 687"/>
                <p:cNvSpPr>
                  <a:spLocks noChangeArrowheads="1"/>
                </p:cNvSpPr>
                <p:nvPr/>
              </p:nvSpPr>
              <p:spPr bwMode="auto">
                <a:xfrm>
                  <a:off x="2253" y="485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30" name="Oval 686"/>
                <p:cNvSpPr>
                  <a:spLocks noChangeArrowheads="1"/>
                </p:cNvSpPr>
                <p:nvPr/>
              </p:nvSpPr>
              <p:spPr bwMode="auto">
                <a:xfrm>
                  <a:off x="1964" y="463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9" name="Oval 685"/>
                <p:cNvSpPr>
                  <a:spLocks noChangeArrowheads="1"/>
                </p:cNvSpPr>
                <p:nvPr/>
              </p:nvSpPr>
              <p:spPr bwMode="auto">
                <a:xfrm>
                  <a:off x="2115" y="51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8" name="Oval 684"/>
                <p:cNvSpPr>
                  <a:spLocks noChangeArrowheads="1"/>
                </p:cNvSpPr>
                <p:nvPr/>
              </p:nvSpPr>
              <p:spPr bwMode="auto">
                <a:xfrm>
                  <a:off x="1918" y="522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7" name="Oval 683"/>
                <p:cNvSpPr>
                  <a:spLocks noChangeArrowheads="1"/>
                </p:cNvSpPr>
                <p:nvPr/>
              </p:nvSpPr>
              <p:spPr bwMode="auto">
                <a:xfrm>
                  <a:off x="1994" y="46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6" name="Oval 682"/>
                <p:cNvSpPr>
                  <a:spLocks noChangeArrowheads="1"/>
                </p:cNvSpPr>
                <p:nvPr/>
              </p:nvSpPr>
              <p:spPr bwMode="auto">
                <a:xfrm>
                  <a:off x="2402" y="473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5" name="Oval 681"/>
                <p:cNvSpPr>
                  <a:spLocks noChangeArrowheads="1"/>
                </p:cNvSpPr>
                <p:nvPr/>
              </p:nvSpPr>
              <p:spPr bwMode="auto">
                <a:xfrm>
                  <a:off x="2009" y="529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4" name="Oval 680"/>
                <p:cNvSpPr>
                  <a:spLocks noChangeArrowheads="1"/>
                </p:cNvSpPr>
                <p:nvPr/>
              </p:nvSpPr>
              <p:spPr bwMode="auto">
                <a:xfrm>
                  <a:off x="2324" y="53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3" name="Oval 679"/>
                <p:cNvSpPr>
                  <a:spLocks noChangeArrowheads="1"/>
                </p:cNvSpPr>
                <p:nvPr/>
              </p:nvSpPr>
              <p:spPr bwMode="auto">
                <a:xfrm>
                  <a:off x="2371" y="50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2" name="Oval 678"/>
                <p:cNvSpPr>
                  <a:spLocks noChangeArrowheads="1"/>
                </p:cNvSpPr>
                <p:nvPr/>
              </p:nvSpPr>
              <p:spPr bwMode="auto">
                <a:xfrm>
                  <a:off x="2054" y="526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1" name="Oval 677"/>
                <p:cNvSpPr>
                  <a:spLocks noChangeArrowheads="1"/>
                </p:cNvSpPr>
                <p:nvPr/>
              </p:nvSpPr>
              <p:spPr bwMode="auto">
                <a:xfrm>
                  <a:off x="2414" y="52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20" name="Oval 676"/>
                <p:cNvSpPr>
                  <a:spLocks noChangeArrowheads="1"/>
                </p:cNvSpPr>
                <p:nvPr/>
              </p:nvSpPr>
              <p:spPr bwMode="auto">
                <a:xfrm>
                  <a:off x="1979" y="48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9" name="Oval 675"/>
                <p:cNvSpPr>
                  <a:spLocks noChangeArrowheads="1"/>
                </p:cNvSpPr>
                <p:nvPr/>
              </p:nvSpPr>
              <p:spPr bwMode="auto">
                <a:xfrm>
                  <a:off x="2232" y="437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8" name="Oval 674"/>
                <p:cNvSpPr>
                  <a:spLocks noChangeArrowheads="1"/>
                </p:cNvSpPr>
                <p:nvPr/>
              </p:nvSpPr>
              <p:spPr bwMode="auto">
                <a:xfrm>
                  <a:off x="2304" y="47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7" name="Oval 673"/>
                <p:cNvSpPr>
                  <a:spLocks noChangeArrowheads="1"/>
                </p:cNvSpPr>
                <p:nvPr/>
              </p:nvSpPr>
              <p:spPr bwMode="auto">
                <a:xfrm>
                  <a:off x="1964" y="446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6" name="Oval 672"/>
                <p:cNvSpPr>
                  <a:spLocks noChangeArrowheads="1"/>
                </p:cNvSpPr>
                <p:nvPr/>
              </p:nvSpPr>
              <p:spPr bwMode="auto">
                <a:xfrm>
                  <a:off x="2069" y="48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5" name="Oval 671"/>
                <p:cNvSpPr>
                  <a:spLocks noChangeArrowheads="1"/>
                </p:cNvSpPr>
                <p:nvPr/>
              </p:nvSpPr>
              <p:spPr bwMode="auto">
                <a:xfrm>
                  <a:off x="2204" y="43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4" name="Oval 670"/>
                <p:cNvSpPr>
                  <a:spLocks noChangeArrowheads="1"/>
                </p:cNvSpPr>
                <p:nvPr/>
              </p:nvSpPr>
              <p:spPr bwMode="auto">
                <a:xfrm>
                  <a:off x="2325" y="476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3" name="Oval 669"/>
                <p:cNvSpPr>
                  <a:spLocks noChangeArrowheads="1"/>
                </p:cNvSpPr>
                <p:nvPr/>
              </p:nvSpPr>
              <p:spPr bwMode="auto">
                <a:xfrm rot="5400000">
                  <a:off x="2134" y="44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2" name="Oval 668"/>
                <p:cNvSpPr>
                  <a:spLocks noChangeArrowheads="1"/>
                </p:cNvSpPr>
                <p:nvPr/>
              </p:nvSpPr>
              <p:spPr bwMode="auto">
                <a:xfrm rot="5400000">
                  <a:off x="1963" y="452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1" name="Oval 667"/>
                <p:cNvSpPr>
                  <a:spLocks noChangeArrowheads="1"/>
                </p:cNvSpPr>
                <p:nvPr/>
              </p:nvSpPr>
              <p:spPr bwMode="auto">
                <a:xfrm rot="5400000">
                  <a:off x="1984" y="455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10" name="Oval 666"/>
                <p:cNvSpPr>
                  <a:spLocks noChangeArrowheads="1"/>
                </p:cNvSpPr>
                <p:nvPr/>
              </p:nvSpPr>
              <p:spPr bwMode="auto">
                <a:xfrm>
                  <a:off x="5477" y="52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9" name="Oval 665"/>
                <p:cNvSpPr>
                  <a:spLocks noChangeArrowheads="1"/>
                </p:cNvSpPr>
                <p:nvPr/>
              </p:nvSpPr>
              <p:spPr bwMode="auto">
                <a:xfrm>
                  <a:off x="4772" y="377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8" name="Oval 664"/>
                <p:cNvSpPr>
                  <a:spLocks noChangeArrowheads="1"/>
                </p:cNvSpPr>
                <p:nvPr/>
              </p:nvSpPr>
              <p:spPr bwMode="auto">
                <a:xfrm>
                  <a:off x="5567" y="52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7" name="Oval 663"/>
                <p:cNvSpPr>
                  <a:spLocks noChangeArrowheads="1"/>
                </p:cNvSpPr>
                <p:nvPr/>
              </p:nvSpPr>
              <p:spPr bwMode="auto">
                <a:xfrm>
                  <a:off x="4793" y="38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6" name="Oval 662"/>
                <p:cNvSpPr>
                  <a:spLocks noChangeArrowheads="1"/>
                </p:cNvSpPr>
                <p:nvPr/>
              </p:nvSpPr>
              <p:spPr bwMode="auto">
                <a:xfrm>
                  <a:off x="5552" y="52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5" name="Oval 661"/>
                <p:cNvSpPr>
                  <a:spLocks noChangeArrowheads="1"/>
                </p:cNvSpPr>
                <p:nvPr/>
              </p:nvSpPr>
              <p:spPr bwMode="auto">
                <a:xfrm>
                  <a:off x="5420" y="5182"/>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4" name="Oval 660"/>
                <p:cNvSpPr>
                  <a:spLocks noChangeArrowheads="1"/>
                </p:cNvSpPr>
                <p:nvPr/>
              </p:nvSpPr>
              <p:spPr bwMode="auto">
                <a:xfrm>
                  <a:off x="5402" y="53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3" name="Oval 659"/>
                <p:cNvSpPr>
                  <a:spLocks noChangeArrowheads="1"/>
                </p:cNvSpPr>
                <p:nvPr/>
              </p:nvSpPr>
              <p:spPr bwMode="auto">
                <a:xfrm>
                  <a:off x="4730" y="383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2" name="Oval 658"/>
                <p:cNvSpPr>
                  <a:spLocks noChangeArrowheads="1"/>
                </p:cNvSpPr>
                <p:nvPr/>
              </p:nvSpPr>
              <p:spPr bwMode="auto">
                <a:xfrm>
                  <a:off x="5249" y="513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1" name="Oval 657"/>
                <p:cNvSpPr>
                  <a:spLocks noChangeArrowheads="1"/>
                </p:cNvSpPr>
                <p:nvPr/>
              </p:nvSpPr>
              <p:spPr bwMode="auto">
                <a:xfrm>
                  <a:off x="4680" y="375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0" name="Oval 656"/>
                <p:cNvSpPr>
                  <a:spLocks noChangeArrowheads="1"/>
                </p:cNvSpPr>
                <p:nvPr/>
              </p:nvSpPr>
              <p:spPr bwMode="auto">
                <a:xfrm>
                  <a:off x="5492" y="528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9" name="Oval 655"/>
                <p:cNvSpPr>
                  <a:spLocks noChangeArrowheads="1"/>
                </p:cNvSpPr>
                <p:nvPr/>
              </p:nvSpPr>
              <p:spPr bwMode="auto">
                <a:xfrm>
                  <a:off x="4702" y="38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8" name="Oval 654"/>
                <p:cNvSpPr>
                  <a:spLocks noChangeArrowheads="1"/>
                </p:cNvSpPr>
                <p:nvPr/>
              </p:nvSpPr>
              <p:spPr bwMode="auto">
                <a:xfrm>
                  <a:off x="4531" y="42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7" name="Oval 653"/>
                <p:cNvSpPr>
                  <a:spLocks noChangeArrowheads="1"/>
                </p:cNvSpPr>
                <p:nvPr/>
              </p:nvSpPr>
              <p:spPr bwMode="auto">
                <a:xfrm>
                  <a:off x="4559" y="4117"/>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6" name="Oval 652"/>
                <p:cNvSpPr>
                  <a:spLocks noChangeArrowheads="1"/>
                </p:cNvSpPr>
                <p:nvPr/>
              </p:nvSpPr>
              <p:spPr bwMode="auto">
                <a:xfrm>
                  <a:off x="4531" y="41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5" name="Oval 651"/>
                <p:cNvSpPr>
                  <a:spLocks noChangeArrowheads="1"/>
                </p:cNvSpPr>
                <p:nvPr/>
              </p:nvSpPr>
              <p:spPr bwMode="auto">
                <a:xfrm rot="5400000">
                  <a:off x="4461" y="416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4" name="Oval 650"/>
                <p:cNvSpPr>
                  <a:spLocks noChangeArrowheads="1"/>
                </p:cNvSpPr>
                <p:nvPr/>
              </p:nvSpPr>
              <p:spPr bwMode="auto">
                <a:xfrm>
                  <a:off x="5473" y="38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3" name="Oval 649"/>
                <p:cNvSpPr>
                  <a:spLocks noChangeArrowheads="1"/>
                </p:cNvSpPr>
                <p:nvPr/>
              </p:nvSpPr>
              <p:spPr bwMode="auto">
                <a:xfrm>
                  <a:off x="5441" y="386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2" name="Oval 648"/>
                <p:cNvSpPr>
                  <a:spLocks noChangeArrowheads="1"/>
                </p:cNvSpPr>
                <p:nvPr/>
              </p:nvSpPr>
              <p:spPr bwMode="auto">
                <a:xfrm>
                  <a:off x="5262" y="37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1" name="Oval 647"/>
                <p:cNvSpPr>
                  <a:spLocks noChangeArrowheads="1"/>
                </p:cNvSpPr>
                <p:nvPr/>
              </p:nvSpPr>
              <p:spPr bwMode="auto">
                <a:xfrm>
                  <a:off x="5380" y="38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90" name="Oval 646"/>
                <p:cNvSpPr>
                  <a:spLocks noChangeArrowheads="1"/>
                </p:cNvSpPr>
                <p:nvPr/>
              </p:nvSpPr>
              <p:spPr bwMode="auto">
                <a:xfrm>
                  <a:off x="5421" y="391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9" name="Oval 645"/>
                <p:cNvSpPr>
                  <a:spLocks noChangeArrowheads="1"/>
                </p:cNvSpPr>
                <p:nvPr/>
              </p:nvSpPr>
              <p:spPr bwMode="auto">
                <a:xfrm>
                  <a:off x="5380" y="374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8" name="Oval 644"/>
                <p:cNvSpPr>
                  <a:spLocks noChangeArrowheads="1"/>
                </p:cNvSpPr>
                <p:nvPr/>
              </p:nvSpPr>
              <p:spPr bwMode="auto">
                <a:xfrm>
                  <a:off x="4627" y="524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7" name="Oval 643"/>
                <p:cNvSpPr>
                  <a:spLocks noChangeArrowheads="1"/>
                </p:cNvSpPr>
                <p:nvPr/>
              </p:nvSpPr>
              <p:spPr bwMode="auto">
                <a:xfrm>
                  <a:off x="4552" y="53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6" name="Oval 642"/>
                <p:cNvSpPr>
                  <a:spLocks noChangeArrowheads="1"/>
                </p:cNvSpPr>
                <p:nvPr/>
              </p:nvSpPr>
              <p:spPr bwMode="auto">
                <a:xfrm>
                  <a:off x="4642" y="527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5" name="Oval 641"/>
                <p:cNvSpPr>
                  <a:spLocks noChangeArrowheads="1"/>
                </p:cNvSpPr>
                <p:nvPr/>
              </p:nvSpPr>
              <p:spPr bwMode="auto">
                <a:xfrm>
                  <a:off x="2705" y="52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4" name="Oval 640"/>
                <p:cNvSpPr>
                  <a:spLocks noChangeArrowheads="1"/>
                </p:cNvSpPr>
                <p:nvPr/>
              </p:nvSpPr>
              <p:spPr bwMode="auto">
                <a:xfrm>
                  <a:off x="2630" y="52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3" name="Oval 639"/>
                <p:cNvSpPr>
                  <a:spLocks noChangeArrowheads="1"/>
                </p:cNvSpPr>
                <p:nvPr/>
              </p:nvSpPr>
              <p:spPr bwMode="auto">
                <a:xfrm>
                  <a:off x="2720" y="52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2" name="Oval 638"/>
                <p:cNvSpPr>
                  <a:spLocks noChangeArrowheads="1"/>
                </p:cNvSpPr>
                <p:nvPr/>
              </p:nvSpPr>
              <p:spPr bwMode="auto">
                <a:xfrm>
                  <a:off x="3210" y="407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1" name="Oval 637"/>
                <p:cNvSpPr>
                  <a:spLocks noChangeArrowheads="1"/>
                </p:cNvSpPr>
                <p:nvPr/>
              </p:nvSpPr>
              <p:spPr bwMode="auto">
                <a:xfrm>
                  <a:off x="3255" y="40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0" name="Oval 636"/>
                <p:cNvSpPr>
                  <a:spLocks noChangeArrowheads="1"/>
                </p:cNvSpPr>
                <p:nvPr/>
              </p:nvSpPr>
              <p:spPr bwMode="auto">
                <a:xfrm>
                  <a:off x="2500" y="399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9" name="Oval 635"/>
                <p:cNvSpPr>
                  <a:spLocks noChangeArrowheads="1"/>
                </p:cNvSpPr>
                <p:nvPr/>
              </p:nvSpPr>
              <p:spPr bwMode="auto">
                <a:xfrm>
                  <a:off x="2569" y="402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8" name="Oval 634"/>
                <p:cNvSpPr>
                  <a:spLocks noChangeArrowheads="1"/>
                </p:cNvSpPr>
                <p:nvPr/>
              </p:nvSpPr>
              <p:spPr bwMode="auto">
                <a:xfrm>
                  <a:off x="2590" y="396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7" name="Oval 633"/>
                <p:cNvSpPr>
                  <a:spLocks noChangeArrowheads="1"/>
                </p:cNvSpPr>
                <p:nvPr/>
              </p:nvSpPr>
              <p:spPr bwMode="auto">
                <a:xfrm>
                  <a:off x="5011" y="52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6" name="Oval 632"/>
                <p:cNvSpPr>
                  <a:spLocks noChangeArrowheads="1"/>
                </p:cNvSpPr>
                <p:nvPr/>
              </p:nvSpPr>
              <p:spPr bwMode="auto">
                <a:xfrm>
                  <a:off x="2561" y="39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5" name="Oval 631"/>
                <p:cNvSpPr>
                  <a:spLocks noChangeArrowheads="1"/>
                </p:cNvSpPr>
                <p:nvPr/>
              </p:nvSpPr>
              <p:spPr bwMode="auto">
                <a:xfrm>
                  <a:off x="2439" y="3962"/>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4" name="Oval 630"/>
                <p:cNvSpPr>
                  <a:spLocks noChangeArrowheads="1"/>
                </p:cNvSpPr>
                <p:nvPr/>
              </p:nvSpPr>
              <p:spPr bwMode="auto">
                <a:xfrm>
                  <a:off x="2530" y="40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3" name="Oval 629"/>
                <p:cNvSpPr>
                  <a:spLocks noChangeArrowheads="1"/>
                </p:cNvSpPr>
                <p:nvPr/>
              </p:nvSpPr>
              <p:spPr bwMode="auto">
                <a:xfrm>
                  <a:off x="2770" y="41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2" name="Oval 628"/>
                <p:cNvSpPr>
                  <a:spLocks noChangeArrowheads="1"/>
                </p:cNvSpPr>
                <p:nvPr/>
              </p:nvSpPr>
              <p:spPr bwMode="auto">
                <a:xfrm>
                  <a:off x="2575" y="399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1" name="Oval 627"/>
                <p:cNvSpPr>
                  <a:spLocks noChangeArrowheads="1"/>
                </p:cNvSpPr>
                <p:nvPr/>
              </p:nvSpPr>
              <p:spPr bwMode="auto">
                <a:xfrm>
                  <a:off x="2387" y="409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70" name="Oval 626"/>
                <p:cNvSpPr>
                  <a:spLocks noChangeArrowheads="1"/>
                </p:cNvSpPr>
                <p:nvPr/>
              </p:nvSpPr>
              <p:spPr bwMode="auto">
                <a:xfrm>
                  <a:off x="2402" y="412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9" name="Oval 625"/>
                <p:cNvSpPr>
                  <a:spLocks noChangeArrowheads="1"/>
                </p:cNvSpPr>
                <p:nvPr/>
              </p:nvSpPr>
              <p:spPr bwMode="auto">
                <a:xfrm>
                  <a:off x="3808" y="3842"/>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8" name="Oval 624"/>
                <p:cNvSpPr>
                  <a:spLocks noChangeArrowheads="1"/>
                </p:cNvSpPr>
                <p:nvPr/>
              </p:nvSpPr>
              <p:spPr bwMode="auto">
                <a:xfrm>
                  <a:off x="3780" y="38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7" name="Oval 623"/>
                <p:cNvSpPr>
                  <a:spLocks noChangeArrowheads="1"/>
                </p:cNvSpPr>
                <p:nvPr/>
              </p:nvSpPr>
              <p:spPr bwMode="auto">
                <a:xfrm rot="5400000">
                  <a:off x="3710" y="38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6" name="Oval 622"/>
                <p:cNvSpPr>
                  <a:spLocks noChangeArrowheads="1"/>
                </p:cNvSpPr>
                <p:nvPr/>
              </p:nvSpPr>
              <p:spPr bwMode="auto">
                <a:xfrm>
                  <a:off x="5059" y="38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5" name="Oval 621"/>
                <p:cNvSpPr>
                  <a:spLocks noChangeArrowheads="1"/>
                </p:cNvSpPr>
                <p:nvPr/>
              </p:nvSpPr>
              <p:spPr bwMode="auto">
                <a:xfrm>
                  <a:off x="4887" y="397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4" name="Oval 620"/>
                <p:cNvSpPr>
                  <a:spLocks noChangeArrowheads="1"/>
                </p:cNvSpPr>
                <p:nvPr/>
              </p:nvSpPr>
              <p:spPr bwMode="auto">
                <a:xfrm>
                  <a:off x="4841" y="377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3" name="Oval 619"/>
                <p:cNvSpPr>
                  <a:spLocks noChangeArrowheads="1"/>
                </p:cNvSpPr>
                <p:nvPr/>
              </p:nvSpPr>
              <p:spPr bwMode="auto">
                <a:xfrm>
                  <a:off x="5149" y="377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2" name="Oval 618"/>
                <p:cNvSpPr>
                  <a:spLocks noChangeArrowheads="1"/>
                </p:cNvSpPr>
                <p:nvPr/>
              </p:nvSpPr>
              <p:spPr bwMode="auto">
                <a:xfrm>
                  <a:off x="5099" y="38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1" name="Oval 617"/>
                <p:cNvSpPr>
                  <a:spLocks noChangeArrowheads="1"/>
                </p:cNvSpPr>
                <p:nvPr/>
              </p:nvSpPr>
              <p:spPr bwMode="auto">
                <a:xfrm>
                  <a:off x="5149" y="382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60" name="Oval 616"/>
                <p:cNvSpPr>
                  <a:spLocks noChangeArrowheads="1"/>
                </p:cNvSpPr>
                <p:nvPr/>
              </p:nvSpPr>
              <p:spPr bwMode="auto">
                <a:xfrm>
                  <a:off x="5159" y="39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9" name="Oval 615"/>
                <p:cNvSpPr>
                  <a:spLocks noChangeArrowheads="1"/>
                </p:cNvSpPr>
                <p:nvPr/>
              </p:nvSpPr>
              <p:spPr bwMode="auto">
                <a:xfrm>
                  <a:off x="5117" y="40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8" name="Oval 614"/>
                <p:cNvSpPr>
                  <a:spLocks noChangeArrowheads="1"/>
                </p:cNvSpPr>
                <p:nvPr/>
              </p:nvSpPr>
              <p:spPr bwMode="auto">
                <a:xfrm>
                  <a:off x="5277" y="40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7" name="Oval 613"/>
                <p:cNvSpPr>
                  <a:spLocks noChangeArrowheads="1"/>
                </p:cNvSpPr>
                <p:nvPr/>
              </p:nvSpPr>
              <p:spPr bwMode="auto">
                <a:xfrm>
                  <a:off x="5249" y="395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6" name="Oval 612"/>
                <p:cNvSpPr>
                  <a:spLocks noChangeArrowheads="1"/>
                </p:cNvSpPr>
                <p:nvPr/>
              </p:nvSpPr>
              <p:spPr bwMode="auto">
                <a:xfrm>
                  <a:off x="2775" y="3762"/>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5" name="Oval 611"/>
                <p:cNvSpPr>
                  <a:spLocks noChangeArrowheads="1"/>
                </p:cNvSpPr>
                <p:nvPr/>
              </p:nvSpPr>
              <p:spPr bwMode="auto">
                <a:xfrm>
                  <a:off x="2796" y="3783"/>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4" name="Oval 610"/>
                <p:cNvSpPr>
                  <a:spLocks noChangeArrowheads="1"/>
                </p:cNvSpPr>
                <p:nvPr/>
              </p:nvSpPr>
              <p:spPr bwMode="auto">
                <a:xfrm>
                  <a:off x="2841" y="3813"/>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3" name="Oval 609"/>
                <p:cNvSpPr>
                  <a:spLocks noChangeArrowheads="1"/>
                </p:cNvSpPr>
                <p:nvPr/>
              </p:nvSpPr>
              <p:spPr bwMode="auto">
                <a:xfrm>
                  <a:off x="3340" y="5175"/>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2" name="Oval 608"/>
                <p:cNvSpPr>
                  <a:spLocks noChangeArrowheads="1"/>
                </p:cNvSpPr>
                <p:nvPr/>
              </p:nvSpPr>
              <p:spPr bwMode="auto">
                <a:xfrm>
                  <a:off x="2690" y="3873"/>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1" name="Oval 607"/>
                <p:cNvSpPr>
                  <a:spLocks noChangeArrowheads="1"/>
                </p:cNvSpPr>
                <p:nvPr/>
              </p:nvSpPr>
              <p:spPr bwMode="auto">
                <a:xfrm>
                  <a:off x="2704" y="3774"/>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50" name="Oval 606"/>
                <p:cNvSpPr>
                  <a:spLocks noChangeArrowheads="1"/>
                </p:cNvSpPr>
                <p:nvPr/>
              </p:nvSpPr>
              <p:spPr bwMode="auto">
                <a:xfrm>
                  <a:off x="2780" y="3842"/>
                  <a:ext cx="76"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9" name="Oval 605"/>
                <p:cNvSpPr>
                  <a:spLocks noChangeArrowheads="1"/>
                </p:cNvSpPr>
                <p:nvPr/>
              </p:nvSpPr>
              <p:spPr bwMode="auto">
                <a:xfrm>
                  <a:off x="4418" y="3767"/>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8" name="Oval 604"/>
                <p:cNvSpPr>
                  <a:spLocks noChangeArrowheads="1"/>
                </p:cNvSpPr>
                <p:nvPr/>
              </p:nvSpPr>
              <p:spPr bwMode="auto">
                <a:xfrm>
                  <a:off x="4429" y="39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7" name="Oval 603"/>
                <p:cNvSpPr>
                  <a:spLocks noChangeArrowheads="1"/>
                </p:cNvSpPr>
                <p:nvPr/>
              </p:nvSpPr>
              <p:spPr bwMode="auto">
                <a:xfrm>
                  <a:off x="4354" y="396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6" name="Oval 602"/>
                <p:cNvSpPr>
                  <a:spLocks noChangeArrowheads="1"/>
                </p:cNvSpPr>
                <p:nvPr/>
              </p:nvSpPr>
              <p:spPr bwMode="auto">
                <a:xfrm>
                  <a:off x="4444" y="393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5" name="Oval 601"/>
                <p:cNvSpPr>
                  <a:spLocks noChangeArrowheads="1"/>
                </p:cNvSpPr>
                <p:nvPr/>
              </p:nvSpPr>
              <p:spPr bwMode="auto">
                <a:xfrm>
                  <a:off x="3436" y="415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4" name="Oval 600"/>
                <p:cNvSpPr>
                  <a:spLocks noChangeArrowheads="1"/>
                </p:cNvSpPr>
                <p:nvPr/>
              </p:nvSpPr>
              <p:spPr bwMode="auto">
                <a:xfrm>
                  <a:off x="3386" y="407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3" name="Oval 599"/>
                <p:cNvSpPr>
                  <a:spLocks noChangeArrowheads="1"/>
                </p:cNvSpPr>
                <p:nvPr/>
              </p:nvSpPr>
              <p:spPr bwMode="auto">
                <a:xfrm>
                  <a:off x="3769" y="44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2" name="Oval 598"/>
                <p:cNvSpPr>
                  <a:spLocks noChangeArrowheads="1"/>
                </p:cNvSpPr>
                <p:nvPr/>
              </p:nvSpPr>
              <p:spPr bwMode="auto">
                <a:xfrm>
                  <a:off x="3408" y="41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1" name="Oval 597"/>
                <p:cNvSpPr>
                  <a:spLocks noChangeArrowheads="1"/>
                </p:cNvSpPr>
                <p:nvPr/>
              </p:nvSpPr>
              <p:spPr bwMode="auto">
                <a:xfrm>
                  <a:off x="3647" y="398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40" name="Oval 596"/>
                <p:cNvSpPr>
                  <a:spLocks noChangeArrowheads="1"/>
                </p:cNvSpPr>
                <p:nvPr/>
              </p:nvSpPr>
              <p:spPr bwMode="auto">
                <a:xfrm>
                  <a:off x="3663" y="42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9" name="Oval 595"/>
                <p:cNvSpPr>
                  <a:spLocks noChangeArrowheads="1"/>
                </p:cNvSpPr>
                <p:nvPr/>
              </p:nvSpPr>
              <p:spPr bwMode="auto">
                <a:xfrm>
                  <a:off x="3423" y="43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8" name="Oval 594"/>
                <p:cNvSpPr>
                  <a:spLocks noChangeArrowheads="1"/>
                </p:cNvSpPr>
                <p:nvPr/>
              </p:nvSpPr>
              <p:spPr bwMode="auto">
                <a:xfrm>
                  <a:off x="3453" y="43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7" name="Oval 593"/>
                <p:cNvSpPr>
                  <a:spLocks noChangeArrowheads="1"/>
                </p:cNvSpPr>
                <p:nvPr/>
              </p:nvSpPr>
              <p:spPr bwMode="auto">
                <a:xfrm>
                  <a:off x="3738" y="405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6" name="Oval 592"/>
                <p:cNvSpPr>
                  <a:spLocks noChangeArrowheads="1"/>
                </p:cNvSpPr>
                <p:nvPr/>
              </p:nvSpPr>
              <p:spPr bwMode="auto">
                <a:xfrm>
                  <a:off x="3783" y="40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5" name="Oval 591"/>
                <p:cNvSpPr>
                  <a:spLocks noChangeArrowheads="1"/>
                </p:cNvSpPr>
                <p:nvPr/>
              </p:nvSpPr>
              <p:spPr bwMode="auto">
                <a:xfrm>
                  <a:off x="2727" y="483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4" name="Oval 590"/>
                <p:cNvSpPr>
                  <a:spLocks noChangeArrowheads="1"/>
                </p:cNvSpPr>
                <p:nvPr/>
              </p:nvSpPr>
              <p:spPr bwMode="auto">
                <a:xfrm>
                  <a:off x="2677" y="475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3" name="Oval 589"/>
                <p:cNvSpPr>
                  <a:spLocks noChangeArrowheads="1"/>
                </p:cNvSpPr>
                <p:nvPr/>
              </p:nvSpPr>
              <p:spPr bwMode="auto">
                <a:xfrm>
                  <a:off x="3060" y="509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2" name="Oval 588"/>
                <p:cNvSpPr>
                  <a:spLocks noChangeArrowheads="1"/>
                </p:cNvSpPr>
                <p:nvPr/>
              </p:nvSpPr>
              <p:spPr bwMode="auto">
                <a:xfrm>
                  <a:off x="2699" y="483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1" name="Oval 587"/>
                <p:cNvSpPr>
                  <a:spLocks noChangeArrowheads="1"/>
                </p:cNvSpPr>
                <p:nvPr/>
              </p:nvSpPr>
              <p:spPr bwMode="auto">
                <a:xfrm>
                  <a:off x="2938" y="466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30" name="Oval 586"/>
                <p:cNvSpPr>
                  <a:spLocks noChangeArrowheads="1"/>
                </p:cNvSpPr>
                <p:nvPr/>
              </p:nvSpPr>
              <p:spPr bwMode="auto">
                <a:xfrm>
                  <a:off x="2954" y="490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9" name="Oval 585"/>
                <p:cNvSpPr>
                  <a:spLocks noChangeArrowheads="1"/>
                </p:cNvSpPr>
                <p:nvPr/>
              </p:nvSpPr>
              <p:spPr bwMode="auto">
                <a:xfrm>
                  <a:off x="2714" y="501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8" name="Oval 584"/>
                <p:cNvSpPr>
                  <a:spLocks noChangeArrowheads="1"/>
                </p:cNvSpPr>
                <p:nvPr/>
              </p:nvSpPr>
              <p:spPr bwMode="auto">
                <a:xfrm>
                  <a:off x="2744" y="499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7" name="Oval 583"/>
                <p:cNvSpPr>
                  <a:spLocks noChangeArrowheads="1"/>
                </p:cNvSpPr>
                <p:nvPr/>
              </p:nvSpPr>
              <p:spPr bwMode="auto">
                <a:xfrm>
                  <a:off x="3029" y="47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6" name="Oval 582"/>
                <p:cNvSpPr>
                  <a:spLocks noChangeArrowheads="1"/>
                </p:cNvSpPr>
                <p:nvPr/>
              </p:nvSpPr>
              <p:spPr bwMode="auto">
                <a:xfrm>
                  <a:off x="3074" y="47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5" name="Oval 581"/>
                <p:cNvSpPr>
                  <a:spLocks noChangeArrowheads="1"/>
                </p:cNvSpPr>
                <p:nvPr/>
              </p:nvSpPr>
              <p:spPr bwMode="auto">
                <a:xfrm>
                  <a:off x="4156" y="48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4" name="Oval 580"/>
                <p:cNvSpPr>
                  <a:spLocks noChangeArrowheads="1"/>
                </p:cNvSpPr>
                <p:nvPr/>
              </p:nvSpPr>
              <p:spPr bwMode="auto">
                <a:xfrm>
                  <a:off x="4081" y="49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3" name="Oval 579"/>
                <p:cNvSpPr>
                  <a:spLocks noChangeArrowheads="1"/>
                </p:cNvSpPr>
                <p:nvPr/>
              </p:nvSpPr>
              <p:spPr bwMode="auto">
                <a:xfrm>
                  <a:off x="4171" y="49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2" name="Oval 578"/>
                <p:cNvSpPr>
                  <a:spLocks noChangeArrowheads="1"/>
                </p:cNvSpPr>
                <p:nvPr/>
              </p:nvSpPr>
              <p:spPr bwMode="auto">
                <a:xfrm>
                  <a:off x="4137" y="41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1" name="Oval 577"/>
                <p:cNvSpPr>
                  <a:spLocks noChangeArrowheads="1"/>
                </p:cNvSpPr>
                <p:nvPr/>
              </p:nvSpPr>
              <p:spPr bwMode="auto">
                <a:xfrm>
                  <a:off x="4062" y="422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20" name="Oval 576"/>
                <p:cNvSpPr>
                  <a:spLocks noChangeArrowheads="1"/>
                </p:cNvSpPr>
                <p:nvPr/>
              </p:nvSpPr>
              <p:spPr bwMode="auto">
                <a:xfrm>
                  <a:off x="4152" y="41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9" name="Oval 575"/>
                <p:cNvSpPr>
                  <a:spLocks noChangeArrowheads="1"/>
                </p:cNvSpPr>
                <p:nvPr/>
              </p:nvSpPr>
              <p:spPr bwMode="auto">
                <a:xfrm>
                  <a:off x="2789" y="42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8" name="Oval 574"/>
                <p:cNvSpPr>
                  <a:spLocks noChangeArrowheads="1"/>
                </p:cNvSpPr>
                <p:nvPr/>
              </p:nvSpPr>
              <p:spPr bwMode="auto">
                <a:xfrm>
                  <a:off x="2714" y="43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7" name="Oval 573"/>
                <p:cNvSpPr>
                  <a:spLocks noChangeArrowheads="1"/>
                </p:cNvSpPr>
                <p:nvPr/>
              </p:nvSpPr>
              <p:spPr bwMode="auto">
                <a:xfrm>
                  <a:off x="2804" y="43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6" name="Oval 572"/>
                <p:cNvSpPr>
                  <a:spLocks noChangeArrowheads="1"/>
                </p:cNvSpPr>
                <p:nvPr/>
              </p:nvSpPr>
              <p:spPr bwMode="auto">
                <a:xfrm>
                  <a:off x="3830" y="483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5" name="Oval 571"/>
                <p:cNvSpPr>
                  <a:spLocks noChangeArrowheads="1"/>
                </p:cNvSpPr>
                <p:nvPr/>
              </p:nvSpPr>
              <p:spPr bwMode="auto">
                <a:xfrm>
                  <a:off x="3731" y="484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4" name="Oval 570"/>
                <p:cNvSpPr>
                  <a:spLocks noChangeArrowheads="1"/>
                </p:cNvSpPr>
                <p:nvPr/>
              </p:nvSpPr>
              <p:spPr bwMode="auto">
                <a:xfrm>
                  <a:off x="3826" y="48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3" name="Oval 569"/>
                <p:cNvSpPr>
                  <a:spLocks noChangeArrowheads="1"/>
                </p:cNvSpPr>
                <p:nvPr/>
              </p:nvSpPr>
              <p:spPr bwMode="auto">
                <a:xfrm>
                  <a:off x="3751" y="49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2" name="Oval 568"/>
                <p:cNvSpPr>
                  <a:spLocks noChangeArrowheads="1"/>
                </p:cNvSpPr>
                <p:nvPr/>
              </p:nvSpPr>
              <p:spPr bwMode="auto">
                <a:xfrm>
                  <a:off x="3841" y="49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1" name="Oval 567"/>
                <p:cNvSpPr>
                  <a:spLocks noChangeArrowheads="1"/>
                </p:cNvSpPr>
                <p:nvPr/>
              </p:nvSpPr>
              <p:spPr bwMode="auto">
                <a:xfrm>
                  <a:off x="3235" y="43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10" name="Oval 566"/>
                <p:cNvSpPr>
                  <a:spLocks noChangeArrowheads="1"/>
                </p:cNvSpPr>
                <p:nvPr/>
              </p:nvSpPr>
              <p:spPr bwMode="auto">
                <a:xfrm>
                  <a:off x="3136" y="44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9" name="Oval 565"/>
                <p:cNvSpPr>
                  <a:spLocks noChangeArrowheads="1"/>
                </p:cNvSpPr>
                <p:nvPr/>
              </p:nvSpPr>
              <p:spPr bwMode="auto">
                <a:xfrm>
                  <a:off x="3231" y="44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8" name="Oval 564"/>
                <p:cNvSpPr>
                  <a:spLocks noChangeArrowheads="1"/>
                </p:cNvSpPr>
                <p:nvPr/>
              </p:nvSpPr>
              <p:spPr bwMode="auto">
                <a:xfrm>
                  <a:off x="3156" y="45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7" name="Oval 563"/>
                <p:cNvSpPr>
                  <a:spLocks noChangeArrowheads="1"/>
                </p:cNvSpPr>
                <p:nvPr/>
              </p:nvSpPr>
              <p:spPr bwMode="auto">
                <a:xfrm>
                  <a:off x="3246" y="44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6" name="Oval 562"/>
                <p:cNvSpPr>
                  <a:spLocks noChangeArrowheads="1"/>
                </p:cNvSpPr>
                <p:nvPr/>
              </p:nvSpPr>
              <p:spPr bwMode="auto">
                <a:xfrm>
                  <a:off x="4741" y="395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5" name="Oval 561"/>
                <p:cNvSpPr>
                  <a:spLocks noChangeArrowheads="1"/>
                </p:cNvSpPr>
                <p:nvPr/>
              </p:nvSpPr>
              <p:spPr bwMode="auto">
                <a:xfrm>
                  <a:off x="4642" y="39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4" name="Oval 560"/>
                <p:cNvSpPr>
                  <a:spLocks noChangeArrowheads="1"/>
                </p:cNvSpPr>
                <p:nvPr/>
              </p:nvSpPr>
              <p:spPr bwMode="auto">
                <a:xfrm>
                  <a:off x="4737" y="402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3" name="Oval 559"/>
                <p:cNvSpPr>
                  <a:spLocks noChangeArrowheads="1"/>
                </p:cNvSpPr>
                <p:nvPr/>
              </p:nvSpPr>
              <p:spPr bwMode="auto">
                <a:xfrm>
                  <a:off x="4662" y="40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2" name="Oval 558"/>
                <p:cNvSpPr>
                  <a:spLocks noChangeArrowheads="1"/>
                </p:cNvSpPr>
                <p:nvPr/>
              </p:nvSpPr>
              <p:spPr bwMode="auto">
                <a:xfrm>
                  <a:off x="4752" y="405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1" name="Oval 557"/>
                <p:cNvSpPr>
                  <a:spLocks noChangeArrowheads="1"/>
                </p:cNvSpPr>
                <p:nvPr/>
              </p:nvSpPr>
              <p:spPr bwMode="auto">
                <a:xfrm>
                  <a:off x="5055" y="43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0" name="Oval 556"/>
                <p:cNvSpPr>
                  <a:spLocks noChangeArrowheads="1"/>
                </p:cNvSpPr>
                <p:nvPr/>
              </p:nvSpPr>
              <p:spPr bwMode="auto">
                <a:xfrm>
                  <a:off x="4956" y="439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9" name="Oval 555"/>
                <p:cNvSpPr>
                  <a:spLocks noChangeArrowheads="1"/>
                </p:cNvSpPr>
                <p:nvPr/>
              </p:nvSpPr>
              <p:spPr bwMode="auto">
                <a:xfrm>
                  <a:off x="5051" y="444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8" name="Oval 554"/>
                <p:cNvSpPr>
                  <a:spLocks noChangeArrowheads="1"/>
                </p:cNvSpPr>
                <p:nvPr/>
              </p:nvSpPr>
              <p:spPr bwMode="auto">
                <a:xfrm>
                  <a:off x="4976" y="45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7" name="Oval 553"/>
                <p:cNvSpPr>
                  <a:spLocks noChangeArrowheads="1"/>
                </p:cNvSpPr>
                <p:nvPr/>
              </p:nvSpPr>
              <p:spPr bwMode="auto">
                <a:xfrm>
                  <a:off x="5066" y="447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6" name="Oval 552"/>
                <p:cNvSpPr>
                  <a:spLocks noChangeArrowheads="1"/>
                </p:cNvSpPr>
                <p:nvPr/>
              </p:nvSpPr>
              <p:spPr bwMode="auto">
                <a:xfrm>
                  <a:off x="3268" y="489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5" name="Oval 551"/>
                <p:cNvSpPr>
                  <a:spLocks noChangeArrowheads="1"/>
                </p:cNvSpPr>
                <p:nvPr/>
              </p:nvSpPr>
              <p:spPr bwMode="auto">
                <a:xfrm>
                  <a:off x="3289" y="49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4" name="Oval 550"/>
                <p:cNvSpPr>
                  <a:spLocks noChangeArrowheads="1"/>
                </p:cNvSpPr>
                <p:nvPr/>
              </p:nvSpPr>
              <p:spPr bwMode="auto">
                <a:xfrm>
                  <a:off x="3334" y="49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3" name="Oval 549"/>
                <p:cNvSpPr>
                  <a:spLocks noChangeArrowheads="1"/>
                </p:cNvSpPr>
                <p:nvPr/>
              </p:nvSpPr>
              <p:spPr bwMode="auto">
                <a:xfrm>
                  <a:off x="3472" y="494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2" name="Oval 548"/>
                <p:cNvSpPr>
                  <a:spLocks noChangeArrowheads="1"/>
                </p:cNvSpPr>
                <p:nvPr/>
              </p:nvSpPr>
              <p:spPr bwMode="auto">
                <a:xfrm>
                  <a:off x="3183" y="500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1" name="Oval 547"/>
                <p:cNvSpPr>
                  <a:spLocks noChangeArrowheads="1"/>
                </p:cNvSpPr>
                <p:nvPr/>
              </p:nvSpPr>
              <p:spPr bwMode="auto">
                <a:xfrm>
                  <a:off x="3197" y="49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0" name="Oval 546"/>
                <p:cNvSpPr>
                  <a:spLocks noChangeArrowheads="1"/>
                </p:cNvSpPr>
                <p:nvPr/>
              </p:nvSpPr>
              <p:spPr bwMode="auto">
                <a:xfrm>
                  <a:off x="3420" y="47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9" name="Oval 545"/>
                <p:cNvSpPr>
                  <a:spLocks noChangeArrowheads="1"/>
                </p:cNvSpPr>
                <p:nvPr/>
              </p:nvSpPr>
              <p:spPr bwMode="auto">
                <a:xfrm>
                  <a:off x="3273" y="497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8" name="Oval 544"/>
                <p:cNvSpPr>
                  <a:spLocks noChangeArrowheads="1"/>
                </p:cNvSpPr>
                <p:nvPr/>
              </p:nvSpPr>
              <p:spPr bwMode="auto">
                <a:xfrm>
                  <a:off x="3418" y="4959"/>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7" name="Oval 543"/>
                <p:cNvSpPr>
                  <a:spLocks noChangeArrowheads="1"/>
                </p:cNvSpPr>
                <p:nvPr/>
              </p:nvSpPr>
              <p:spPr bwMode="auto">
                <a:xfrm>
                  <a:off x="3138" y="48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6" name="Oval 542"/>
                <p:cNvSpPr>
                  <a:spLocks noChangeArrowheads="1"/>
                </p:cNvSpPr>
                <p:nvPr/>
              </p:nvSpPr>
              <p:spPr bwMode="auto">
                <a:xfrm>
                  <a:off x="4912" y="48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5" name="Oval 541"/>
                <p:cNvSpPr>
                  <a:spLocks noChangeArrowheads="1"/>
                </p:cNvSpPr>
                <p:nvPr/>
              </p:nvSpPr>
              <p:spPr bwMode="auto">
                <a:xfrm>
                  <a:off x="4933" y="491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4" name="Oval 540"/>
                <p:cNvSpPr>
                  <a:spLocks noChangeArrowheads="1"/>
                </p:cNvSpPr>
                <p:nvPr/>
              </p:nvSpPr>
              <p:spPr bwMode="auto">
                <a:xfrm>
                  <a:off x="4978" y="494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3" name="Oval 539"/>
                <p:cNvSpPr>
                  <a:spLocks noChangeArrowheads="1"/>
                </p:cNvSpPr>
                <p:nvPr/>
              </p:nvSpPr>
              <p:spPr bwMode="auto">
                <a:xfrm>
                  <a:off x="5116" y="49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2" name="Oval 538"/>
                <p:cNvSpPr>
                  <a:spLocks noChangeArrowheads="1"/>
                </p:cNvSpPr>
                <p:nvPr/>
              </p:nvSpPr>
              <p:spPr bwMode="auto">
                <a:xfrm>
                  <a:off x="4827" y="50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1" name="Oval 537"/>
                <p:cNvSpPr>
                  <a:spLocks noChangeArrowheads="1"/>
                </p:cNvSpPr>
                <p:nvPr/>
              </p:nvSpPr>
              <p:spPr bwMode="auto">
                <a:xfrm>
                  <a:off x="4841" y="49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0" name="Oval 536"/>
                <p:cNvSpPr>
                  <a:spLocks noChangeArrowheads="1"/>
                </p:cNvSpPr>
                <p:nvPr/>
              </p:nvSpPr>
              <p:spPr bwMode="auto">
                <a:xfrm>
                  <a:off x="5064" y="47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9" name="Oval 535"/>
                <p:cNvSpPr>
                  <a:spLocks noChangeArrowheads="1"/>
                </p:cNvSpPr>
                <p:nvPr/>
              </p:nvSpPr>
              <p:spPr bwMode="auto">
                <a:xfrm>
                  <a:off x="4917" y="497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8" name="Oval 534"/>
                <p:cNvSpPr>
                  <a:spLocks noChangeArrowheads="1"/>
                </p:cNvSpPr>
                <p:nvPr/>
              </p:nvSpPr>
              <p:spPr bwMode="auto">
                <a:xfrm>
                  <a:off x="5062" y="4952"/>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7" name="Oval 533"/>
                <p:cNvSpPr>
                  <a:spLocks noChangeArrowheads="1"/>
                </p:cNvSpPr>
                <p:nvPr/>
              </p:nvSpPr>
              <p:spPr bwMode="auto">
                <a:xfrm>
                  <a:off x="4782" y="487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6" name="Oval 532"/>
                <p:cNvSpPr>
                  <a:spLocks noChangeArrowheads="1"/>
                </p:cNvSpPr>
                <p:nvPr/>
              </p:nvSpPr>
              <p:spPr bwMode="auto">
                <a:xfrm>
                  <a:off x="2398" y="52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5" name="Oval 531"/>
                <p:cNvSpPr>
                  <a:spLocks noChangeArrowheads="1"/>
                </p:cNvSpPr>
                <p:nvPr/>
              </p:nvSpPr>
              <p:spPr bwMode="auto">
                <a:xfrm>
                  <a:off x="2130" y="508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4" name="Oval 530"/>
                <p:cNvSpPr>
                  <a:spLocks noChangeArrowheads="1"/>
                </p:cNvSpPr>
                <p:nvPr/>
              </p:nvSpPr>
              <p:spPr bwMode="auto">
                <a:xfrm>
                  <a:off x="4880" y="419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3" name="Oval 529"/>
                <p:cNvSpPr>
                  <a:spLocks noChangeArrowheads="1"/>
                </p:cNvSpPr>
                <p:nvPr/>
              </p:nvSpPr>
              <p:spPr bwMode="auto">
                <a:xfrm>
                  <a:off x="2580" y="50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2" name="Oval 528"/>
                <p:cNvSpPr>
                  <a:spLocks noChangeArrowheads="1"/>
                </p:cNvSpPr>
                <p:nvPr/>
              </p:nvSpPr>
              <p:spPr bwMode="auto">
                <a:xfrm>
                  <a:off x="2445" y="532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1" name="Oval 527"/>
                <p:cNvSpPr>
                  <a:spLocks noChangeArrowheads="1"/>
                </p:cNvSpPr>
                <p:nvPr/>
              </p:nvSpPr>
              <p:spPr bwMode="auto">
                <a:xfrm>
                  <a:off x="4830" y="414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70" name="Oval 526"/>
                <p:cNvSpPr>
                  <a:spLocks noChangeArrowheads="1"/>
                </p:cNvSpPr>
                <p:nvPr/>
              </p:nvSpPr>
              <p:spPr bwMode="auto">
                <a:xfrm>
                  <a:off x="2400" y="534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9" name="Oval 525"/>
                <p:cNvSpPr>
                  <a:spLocks noChangeArrowheads="1"/>
                </p:cNvSpPr>
                <p:nvPr/>
              </p:nvSpPr>
              <p:spPr bwMode="auto">
                <a:xfrm>
                  <a:off x="4923" y="41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8" name="Oval 524"/>
                <p:cNvSpPr>
                  <a:spLocks noChangeArrowheads="1"/>
                </p:cNvSpPr>
                <p:nvPr/>
              </p:nvSpPr>
              <p:spPr bwMode="auto">
                <a:xfrm>
                  <a:off x="2534" y="51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7" name="Oval 523"/>
                <p:cNvSpPr>
                  <a:spLocks noChangeArrowheads="1"/>
                </p:cNvSpPr>
                <p:nvPr/>
              </p:nvSpPr>
              <p:spPr bwMode="auto">
                <a:xfrm>
                  <a:off x="2205" y="51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6" name="Oval 522"/>
                <p:cNvSpPr>
                  <a:spLocks noChangeArrowheads="1"/>
                </p:cNvSpPr>
                <p:nvPr/>
              </p:nvSpPr>
              <p:spPr bwMode="auto">
                <a:xfrm>
                  <a:off x="4992" y="419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5" name="Oval 521"/>
                <p:cNvSpPr>
                  <a:spLocks noChangeArrowheads="1"/>
                </p:cNvSpPr>
                <p:nvPr/>
              </p:nvSpPr>
              <p:spPr bwMode="auto">
                <a:xfrm>
                  <a:off x="5013" y="41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4" name="Oval 520"/>
                <p:cNvSpPr>
                  <a:spLocks noChangeArrowheads="1"/>
                </p:cNvSpPr>
                <p:nvPr/>
              </p:nvSpPr>
              <p:spPr bwMode="auto">
                <a:xfrm>
                  <a:off x="2325" y="531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3" name="Oval 519"/>
                <p:cNvSpPr>
                  <a:spLocks noChangeArrowheads="1"/>
                </p:cNvSpPr>
                <p:nvPr/>
              </p:nvSpPr>
              <p:spPr bwMode="auto">
                <a:xfrm>
                  <a:off x="2493" y="50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2" name="Oval 518"/>
                <p:cNvSpPr>
                  <a:spLocks noChangeArrowheads="1"/>
                </p:cNvSpPr>
                <p:nvPr/>
              </p:nvSpPr>
              <p:spPr bwMode="auto">
                <a:xfrm>
                  <a:off x="2355" y="53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1" name="Oval 517"/>
                <p:cNvSpPr>
                  <a:spLocks noChangeArrowheads="1"/>
                </p:cNvSpPr>
                <p:nvPr/>
              </p:nvSpPr>
              <p:spPr bwMode="auto">
                <a:xfrm>
                  <a:off x="4862" y="413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0" name="Oval 516"/>
                <p:cNvSpPr>
                  <a:spLocks noChangeArrowheads="1"/>
                </p:cNvSpPr>
                <p:nvPr/>
              </p:nvSpPr>
              <p:spPr bwMode="auto">
                <a:xfrm>
                  <a:off x="4953" y="41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9" name="Oval 515"/>
                <p:cNvSpPr>
                  <a:spLocks noChangeArrowheads="1"/>
                </p:cNvSpPr>
                <p:nvPr/>
              </p:nvSpPr>
              <p:spPr bwMode="auto">
                <a:xfrm>
                  <a:off x="5268" y="42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8" name="Oval 514"/>
                <p:cNvSpPr>
                  <a:spLocks noChangeArrowheads="1"/>
                </p:cNvSpPr>
                <p:nvPr/>
              </p:nvSpPr>
              <p:spPr bwMode="auto">
                <a:xfrm>
                  <a:off x="4998" y="41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7" name="Oval 513"/>
                <p:cNvSpPr>
                  <a:spLocks noChangeArrowheads="1"/>
                </p:cNvSpPr>
                <p:nvPr/>
              </p:nvSpPr>
              <p:spPr bwMode="auto">
                <a:xfrm>
                  <a:off x="2219" y="50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6" name="Oval 512"/>
                <p:cNvSpPr>
                  <a:spLocks noChangeArrowheads="1"/>
                </p:cNvSpPr>
                <p:nvPr/>
              </p:nvSpPr>
              <p:spPr bwMode="auto">
                <a:xfrm>
                  <a:off x="2901" y="44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5" name="Oval 511"/>
                <p:cNvSpPr>
                  <a:spLocks noChangeArrowheads="1"/>
                </p:cNvSpPr>
                <p:nvPr/>
              </p:nvSpPr>
              <p:spPr bwMode="auto">
                <a:xfrm>
                  <a:off x="2633" y="42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4" name="Oval 510"/>
                <p:cNvSpPr>
                  <a:spLocks noChangeArrowheads="1"/>
                </p:cNvSpPr>
                <p:nvPr/>
              </p:nvSpPr>
              <p:spPr bwMode="auto">
                <a:xfrm>
                  <a:off x="2679" y="46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3" name="Oval 509"/>
                <p:cNvSpPr>
                  <a:spLocks noChangeArrowheads="1"/>
                </p:cNvSpPr>
                <p:nvPr/>
              </p:nvSpPr>
              <p:spPr bwMode="auto">
                <a:xfrm>
                  <a:off x="3083" y="42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2" name="Oval 508"/>
                <p:cNvSpPr>
                  <a:spLocks noChangeArrowheads="1"/>
                </p:cNvSpPr>
                <p:nvPr/>
              </p:nvSpPr>
              <p:spPr bwMode="auto">
                <a:xfrm>
                  <a:off x="2948" y="444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1" name="Oval 507"/>
                <p:cNvSpPr>
                  <a:spLocks noChangeArrowheads="1"/>
                </p:cNvSpPr>
                <p:nvPr/>
              </p:nvSpPr>
              <p:spPr bwMode="auto">
                <a:xfrm>
                  <a:off x="2629" y="460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50" name="Oval 506"/>
                <p:cNvSpPr>
                  <a:spLocks noChangeArrowheads="1"/>
                </p:cNvSpPr>
                <p:nvPr/>
              </p:nvSpPr>
              <p:spPr bwMode="auto">
                <a:xfrm>
                  <a:off x="2903" y="44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9" name="Oval 505"/>
                <p:cNvSpPr>
                  <a:spLocks noChangeArrowheads="1"/>
                </p:cNvSpPr>
                <p:nvPr/>
              </p:nvSpPr>
              <p:spPr bwMode="auto">
                <a:xfrm>
                  <a:off x="2722" y="46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8" name="Oval 504"/>
                <p:cNvSpPr>
                  <a:spLocks noChangeArrowheads="1"/>
                </p:cNvSpPr>
                <p:nvPr/>
              </p:nvSpPr>
              <p:spPr bwMode="auto">
                <a:xfrm>
                  <a:off x="3037" y="424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7" name="Oval 503"/>
                <p:cNvSpPr>
                  <a:spLocks noChangeArrowheads="1"/>
                </p:cNvSpPr>
                <p:nvPr/>
              </p:nvSpPr>
              <p:spPr bwMode="auto">
                <a:xfrm>
                  <a:off x="2708" y="43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6" name="Oval 502"/>
                <p:cNvSpPr>
                  <a:spLocks noChangeArrowheads="1"/>
                </p:cNvSpPr>
                <p:nvPr/>
              </p:nvSpPr>
              <p:spPr bwMode="auto">
                <a:xfrm>
                  <a:off x="2791" y="46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5" name="Oval 501"/>
                <p:cNvSpPr>
                  <a:spLocks noChangeArrowheads="1"/>
                </p:cNvSpPr>
                <p:nvPr/>
              </p:nvSpPr>
              <p:spPr bwMode="auto">
                <a:xfrm>
                  <a:off x="2812" y="45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4" name="Oval 500"/>
                <p:cNvSpPr>
                  <a:spLocks noChangeArrowheads="1"/>
                </p:cNvSpPr>
                <p:nvPr/>
              </p:nvSpPr>
              <p:spPr bwMode="auto">
                <a:xfrm>
                  <a:off x="2828" y="44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3" name="Oval 499"/>
                <p:cNvSpPr>
                  <a:spLocks noChangeArrowheads="1"/>
                </p:cNvSpPr>
                <p:nvPr/>
              </p:nvSpPr>
              <p:spPr bwMode="auto">
                <a:xfrm>
                  <a:off x="2996" y="422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2" name="Oval 498"/>
                <p:cNvSpPr>
                  <a:spLocks noChangeArrowheads="1"/>
                </p:cNvSpPr>
                <p:nvPr/>
              </p:nvSpPr>
              <p:spPr bwMode="auto">
                <a:xfrm>
                  <a:off x="2858" y="447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1" name="Oval 497"/>
                <p:cNvSpPr>
                  <a:spLocks noChangeArrowheads="1"/>
                </p:cNvSpPr>
                <p:nvPr/>
              </p:nvSpPr>
              <p:spPr bwMode="auto">
                <a:xfrm>
                  <a:off x="2661" y="458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40" name="Oval 496"/>
                <p:cNvSpPr>
                  <a:spLocks noChangeArrowheads="1"/>
                </p:cNvSpPr>
                <p:nvPr/>
              </p:nvSpPr>
              <p:spPr bwMode="auto">
                <a:xfrm>
                  <a:off x="2752" y="46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9" name="Oval 495"/>
                <p:cNvSpPr>
                  <a:spLocks noChangeArrowheads="1"/>
                </p:cNvSpPr>
                <p:nvPr/>
              </p:nvSpPr>
              <p:spPr bwMode="auto">
                <a:xfrm>
                  <a:off x="3067" y="466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8" name="Oval 494"/>
                <p:cNvSpPr>
                  <a:spLocks noChangeArrowheads="1"/>
                </p:cNvSpPr>
                <p:nvPr/>
              </p:nvSpPr>
              <p:spPr bwMode="auto">
                <a:xfrm>
                  <a:off x="2797" y="46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7" name="Oval 493"/>
                <p:cNvSpPr>
                  <a:spLocks noChangeArrowheads="1"/>
                </p:cNvSpPr>
                <p:nvPr/>
              </p:nvSpPr>
              <p:spPr bwMode="auto">
                <a:xfrm>
                  <a:off x="2722" y="421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6" name="Oval 492"/>
                <p:cNvSpPr>
                  <a:spLocks noChangeArrowheads="1"/>
                </p:cNvSpPr>
                <p:nvPr/>
              </p:nvSpPr>
              <p:spPr bwMode="auto">
                <a:xfrm>
                  <a:off x="4093" y="392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5" name="Oval 491"/>
                <p:cNvSpPr>
                  <a:spLocks noChangeArrowheads="1"/>
                </p:cNvSpPr>
                <p:nvPr/>
              </p:nvSpPr>
              <p:spPr bwMode="auto">
                <a:xfrm>
                  <a:off x="3825" y="37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4" name="Oval 490"/>
                <p:cNvSpPr>
                  <a:spLocks noChangeArrowheads="1"/>
                </p:cNvSpPr>
                <p:nvPr/>
              </p:nvSpPr>
              <p:spPr bwMode="auto">
                <a:xfrm>
                  <a:off x="3871" y="416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3" name="Oval 489"/>
                <p:cNvSpPr>
                  <a:spLocks noChangeArrowheads="1"/>
                </p:cNvSpPr>
                <p:nvPr/>
              </p:nvSpPr>
              <p:spPr bwMode="auto">
                <a:xfrm>
                  <a:off x="4275" y="372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2" name="Oval 488"/>
                <p:cNvSpPr>
                  <a:spLocks noChangeArrowheads="1"/>
                </p:cNvSpPr>
                <p:nvPr/>
              </p:nvSpPr>
              <p:spPr bwMode="auto">
                <a:xfrm>
                  <a:off x="4140" y="396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1" name="Oval 487"/>
                <p:cNvSpPr>
                  <a:spLocks noChangeArrowheads="1"/>
                </p:cNvSpPr>
                <p:nvPr/>
              </p:nvSpPr>
              <p:spPr bwMode="auto">
                <a:xfrm>
                  <a:off x="3821" y="412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0" name="Oval 486"/>
                <p:cNvSpPr>
                  <a:spLocks noChangeArrowheads="1"/>
                </p:cNvSpPr>
                <p:nvPr/>
              </p:nvSpPr>
              <p:spPr bwMode="auto">
                <a:xfrm>
                  <a:off x="4095" y="398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9" name="Oval 485"/>
                <p:cNvSpPr>
                  <a:spLocks noChangeArrowheads="1"/>
                </p:cNvSpPr>
                <p:nvPr/>
              </p:nvSpPr>
              <p:spPr bwMode="auto">
                <a:xfrm>
                  <a:off x="3914" y="41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8" name="Oval 484"/>
                <p:cNvSpPr>
                  <a:spLocks noChangeArrowheads="1"/>
                </p:cNvSpPr>
                <p:nvPr/>
              </p:nvSpPr>
              <p:spPr bwMode="auto">
                <a:xfrm>
                  <a:off x="4229" y="376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7" name="Oval 483"/>
                <p:cNvSpPr>
                  <a:spLocks noChangeArrowheads="1"/>
                </p:cNvSpPr>
                <p:nvPr/>
              </p:nvSpPr>
              <p:spPr bwMode="auto">
                <a:xfrm>
                  <a:off x="3900" y="383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6" name="Oval 482"/>
                <p:cNvSpPr>
                  <a:spLocks noChangeArrowheads="1"/>
                </p:cNvSpPr>
                <p:nvPr/>
              </p:nvSpPr>
              <p:spPr bwMode="auto">
                <a:xfrm>
                  <a:off x="3983" y="416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5" name="Oval 481"/>
                <p:cNvSpPr>
                  <a:spLocks noChangeArrowheads="1"/>
                </p:cNvSpPr>
                <p:nvPr/>
              </p:nvSpPr>
              <p:spPr bwMode="auto">
                <a:xfrm>
                  <a:off x="4004" y="41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4" name="Oval 480"/>
                <p:cNvSpPr>
                  <a:spLocks noChangeArrowheads="1"/>
                </p:cNvSpPr>
                <p:nvPr/>
              </p:nvSpPr>
              <p:spPr bwMode="auto">
                <a:xfrm>
                  <a:off x="4020" y="39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3" name="Oval 479"/>
                <p:cNvSpPr>
                  <a:spLocks noChangeArrowheads="1"/>
                </p:cNvSpPr>
                <p:nvPr/>
              </p:nvSpPr>
              <p:spPr bwMode="auto">
                <a:xfrm>
                  <a:off x="4188" y="37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2" name="Oval 478"/>
                <p:cNvSpPr>
                  <a:spLocks noChangeArrowheads="1"/>
                </p:cNvSpPr>
                <p:nvPr/>
              </p:nvSpPr>
              <p:spPr bwMode="auto">
                <a:xfrm>
                  <a:off x="4050" y="399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1" name="Oval 477"/>
                <p:cNvSpPr>
                  <a:spLocks noChangeArrowheads="1"/>
                </p:cNvSpPr>
                <p:nvPr/>
              </p:nvSpPr>
              <p:spPr bwMode="auto">
                <a:xfrm>
                  <a:off x="3853" y="410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20" name="Oval 476"/>
                <p:cNvSpPr>
                  <a:spLocks noChangeArrowheads="1"/>
                </p:cNvSpPr>
                <p:nvPr/>
              </p:nvSpPr>
              <p:spPr bwMode="auto">
                <a:xfrm>
                  <a:off x="3944" y="41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9" name="Oval 475"/>
                <p:cNvSpPr>
                  <a:spLocks noChangeArrowheads="1"/>
                </p:cNvSpPr>
                <p:nvPr/>
              </p:nvSpPr>
              <p:spPr bwMode="auto">
                <a:xfrm>
                  <a:off x="4259" y="41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8" name="Oval 474"/>
                <p:cNvSpPr>
                  <a:spLocks noChangeArrowheads="1"/>
                </p:cNvSpPr>
                <p:nvPr/>
              </p:nvSpPr>
              <p:spPr bwMode="auto">
                <a:xfrm>
                  <a:off x="3989" y="414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7" name="Oval 473"/>
                <p:cNvSpPr>
                  <a:spLocks noChangeArrowheads="1"/>
                </p:cNvSpPr>
                <p:nvPr/>
              </p:nvSpPr>
              <p:spPr bwMode="auto">
                <a:xfrm>
                  <a:off x="3914" y="37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6" name="Oval 472"/>
                <p:cNvSpPr>
                  <a:spLocks noChangeArrowheads="1"/>
                </p:cNvSpPr>
                <p:nvPr/>
              </p:nvSpPr>
              <p:spPr bwMode="auto">
                <a:xfrm>
                  <a:off x="4823" y="46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5" name="Oval 471"/>
                <p:cNvSpPr>
                  <a:spLocks noChangeArrowheads="1"/>
                </p:cNvSpPr>
                <p:nvPr/>
              </p:nvSpPr>
              <p:spPr bwMode="auto">
                <a:xfrm>
                  <a:off x="4588" y="469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4" name="Oval 470"/>
                <p:cNvSpPr>
                  <a:spLocks noChangeArrowheads="1"/>
                </p:cNvSpPr>
                <p:nvPr/>
              </p:nvSpPr>
              <p:spPr bwMode="auto">
                <a:xfrm>
                  <a:off x="4844" y="462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3" name="Oval 469"/>
                <p:cNvSpPr>
                  <a:spLocks noChangeArrowheads="1"/>
                </p:cNvSpPr>
                <p:nvPr/>
              </p:nvSpPr>
              <p:spPr bwMode="auto">
                <a:xfrm>
                  <a:off x="4889" y="46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2" name="Oval 468"/>
                <p:cNvSpPr>
                  <a:spLocks noChangeArrowheads="1"/>
                </p:cNvSpPr>
                <p:nvPr/>
              </p:nvSpPr>
              <p:spPr bwMode="auto">
                <a:xfrm>
                  <a:off x="5027" y="464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1" name="Oval 467"/>
                <p:cNvSpPr>
                  <a:spLocks noChangeArrowheads="1"/>
                </p:cNvSpPr>
                <p:nvPr/>
              </p:nvSpPr>
              <p:spPr bwMode="auto">
                <a:xfrm>
                  <a:off x="4578" y="45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10" name="Oval 466"/>
                <p:cNvSpPr>
                  <a:spLocks noChangeArrowheads="1"/>
                </p:cNvSpPr>
                <p:nvPr/>
              </p:nvSpPr>
              <p:spPr bwMode="auto">
                <a:xfrm>
                  <a:off x="4528" y="471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9" name="Oval 465"/>
                <p:cNvSpPr>
                  <a:spLocks noChangeArrowheads="1"/>
                </p:cNvSpPr>
                <p:nvPr/>
              </p:nvSpPr>
              <p:spPr bwMode="auto">
                <a:xfrm>
                  <a:off x="4578" y="464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8" name="Oval 464"/>
                <p:cNvSpPr>
                  <a:spLocks noChangeArrowheads="1"/>
                </p:cNvSpPr>
                <p:nvPr/>
              </p:nvSpPr>
              <p:spPr bwMode="auto">
                <a:xfrm>
                  <a:off x="5176" y="452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7" name="Oval 463"/>
                <p:cNvSpPr>
                  <a:spLocks noChangeArrowheads="1"/>
                </p:cNvSpPr>
                <p:nvPr/>
              </p:nvSpPr>
              <p:spPr bwMode="auto">
                <a:xfrm>
                  <a:off x="4738" y="47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6" name="Oval 462"/>
                <p:cNvSpPr>
                  <a:spLocks noChangeArrowheads="1"/>
                </p:cNvSpPr>
                <p:nvPr/>
              </p:nvSpPr>
              <p:spPr bwMode="auto">
                <a:xfrm>
                  <a:off x="4752" y="461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5" name="Oval 461"/>
                <p:cNvSpPr>
                  <a:spLocks noChangeArrowheads="1"/>
                </p:cNvSpPr>
                <p:nvPr/>
              </p:nvSpPr>
              <p:spPr bwMode="auto">
                <a:xfrm>
                  <a:off x="4828" y="46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4" name="Oval 460"/>
                <p:cNvSpPr>
                  <a:spLocks noChangeArrowheads="1"/>
                </p:cNvSpPr>
                <p:nvPr/>
              </p:nvSpPr>
              <p:spPr bwMode="auto">
                <a:xfrm>
                  <a:off x="4973" y="4664"/>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3" name="Oval 459"/>
                <p:cNvSpPr>
                  <a:spLocks noChangeArrowheads="1"/>
                </p:cNvSpPr>
                <p:nvPr/>
              </p:nvSpPr>
              <p:spPr bwMode="auto">
                <a:xfrm>
                  <a:off x="4693" y="458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2" name="Oval 458"/>
                <p:cNvSpPr>
                  <a:spLocks noChangeArrowheads="1"/>
                </p:cNvSpPr>
                <p:nvPr/>
              </p:nvSpPr>
              <p:spPr bwMode="auto">
                <a:xfrm>
                  <a:off x="3622" y="52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1" name="Oval 457"/>
                <p:cNvSpPr>
                  <a:spLocks noChangeArrowheads="1"/>
                </p:cNvSpPr>
                <p:nvPr/>
              </p:nvSpPr>
              <p:spPr bwMode="auto">
                <a:xfrm>
                  <a:off x="3387" y="53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00" name="Oval 456"/>
                <p:cNvSpPr>
                  <a:spLocks noChangeArrowheads="1"/>
                </p:cNvSpPr>
                <p:nvPr/>
              </p:nvSpPr>
              <p:spPr bwMode="auto">
                <a:xfrm>
                  <a:off x="3643" y="52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9" name="Oval 455"/>
                <p:cNvSpPr>
                  <a:spLocks noChangeArrowheads="1"/>
                </p:cNvSpPr>
                <p:nvPr/>
              </p:nvSpPr>
              <p:spPr bwMode="auto">
                <a:xfrm>
                  <a:off x="3688" y="52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8" name="Oval 454"/>
                <p:cNvSpPr>
                  <a:spLocks noChangeArrowheads="1"/>
                </p:cNvSpPr>
                <p:nvPr/>
              </p:nvSpPr>
              <p:spPr bwMode="auto">
                <a:xfrm>
                  <a:off x="3826" y="52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7" name="Oval 453"/>
                <p:cNvSpPr>
                  <a:spLocks noChangeArrowheads="1"/>
                </p:cNvSpPr>
                <p:nvPr/>
              </p:nvSpPr>
              <p:spPr bwMode="auto">
                <a:xfrm>
                  <a:off x="3377" y="52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6" name="Oval 452"/>
                <p:cNvSpPr>
                  <a:spLocks noChangeArrowheads="1"/>
                </p:cNvSpPr>
                <p:nvPr/>
              </p:nvSpPr>
              <p:spPr bwMode="auto">
                <a:xfrm>
                  <a:off x="3327" y="533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5" name="Oval 451"/>
                <p:cNvSpPr>
                  <a:spLocks noChangeArrowheads="1"/>
                </p:cNvSpPr>
                <p:nvPr/>
              </p:nvSpPr>
              <p:spPr bwMode="auto">
                <a:xfrm>
                  <a:off x="3377" y="526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4" name="Oval 450"/>
                <p:cNvSpPr>
                  <a:spLocks noChangeArrowheads="1"/>
                </p:cNvSpPr>
                <p:nvPr/>
              </p:nvSpPr>
              <p:spPr bwMode="auto">
                <a:xfrm>
                  <a:off x="3975" y="5140"/>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3" name="Oval 449"/>
                <p:cNvSpPr>
                  <a:spLocks noChangeArrowheads="1"/>
                </p:cNvSpPr>
                <p:nvPr/>
              </p:nvSpPr>
              <p:spPr bwMode="auto">
                <a:xfrm>
                  <a:off x="3537" y="532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2" name="Oval 448"/>
                <p:cNvSpPr>
                  <a:spLocks noChangeArrowheads="1"/>
                </p:cNvSpPr>
                <p:nvPr/>
              </p:nvSpPr>
              <p:spPr bwMode="auto">
                <a:xfrm>
                  <a:off x="3551" y="52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1" name="Oval 447"/>
                <p:cNvSpPr>
                  <a:spLocks noChangeArrowheads="1"/>
                </p:cNvSpPr>
                <p:nvPr/>
              </p:nvSpPr>
              <p:spPr bwMode="auto">
                <a:xfrm>
                  <a:off x="3627" y="52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90" name="Oval 446"/>
                <p:cNvSpPr>
                  <a:spLocks noChangeArrowheads="1"/>
                </p:cNvSpPr>
                <p:nvPr/>
              </p:nvSpPr>
              <p:spPr bwMode="auto">
                <a:xfrm>
                  <a:off x="3772" y="5279"/>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9" name="Oval 445"/>
                <p:cNvSpPr>
                  <a:spLocks noChangeArrowheads="1"/>
                </p:cNvSpPr>
                <p:nvPr/>
              </p:nvSpPr>
              <p:spPr bwMode="auto">
                <a:xfrm>
                  <a:off x="3492" y="52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8" name="Oval 444"/>
                <p:cNvSpPr>
                  <a:spLocks noChangeArrowheads="1"/>
                </p:cNvSpPr>
                <p:nvPr/>
              </p:nvSpPr>
              <p:spPr bwMode="auto">
                <a:xfrm>
                  <a:off x="3349" y="37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7" name="Oval 443"/>
                <p:cNvSpPr>
                  <a:spLocks noChangeArrowheads="1"/>
                </p:cNvSpPr>
                <p:nvPr/>
              </p:nvSpPr>
              <p:spPr bwMode="auto">
                <a:xfrm>
                  <a:off x="3114" y="38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6" name="Oval 442"/>
                <p:cNvSpPr>
                  <a:spLocks noChangeArrowheads="1"/>
                </p:cNvSpPr>
                <p:nvPr/>
              </p:nvSpPr>
              <p:spPr bwMode="auto">
                <a:xfrm>
                  <a:off x="3370" y="374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5" name="Oval 441"/>
                <p:cNvSpPr>
                  <a:spLocks noChangeArrowheads="1"/>
                </p:cNvSpPr>
                <p:nvPr/>
              </p:nvSpPr>
              <p:spPr bwMode="auto">
                <a:xfrm>
                  <a:off x="3415" y="377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4" name="Oval 440"/>
                <p:cNvSpPr>
                  <a:spLocks noChangeArrowheads="1"/>
                </p:cNvSpPr>
                <p:nvPr/>
              </p:nvSpPr>
              <p:spPr bwMode="auto">
                <a:xfrm>
                  <a:off x="3553" y="376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3" name="Oval 439"/>
                <p:cNvSpPr>
                  <a:spLocks noChangeArrowheads="1"/>
                </p:cNvSpPr>
                <p:nvPr/>
              </p:nvSpPr>
              <p:spPr bwMode="auto">
                <a:xfrm>
                  <a:off x="3104" y="370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2" name="Oval 438"/>
                <p:cNvSpPr>
                  <a:spLocks noChangeArrowheads="1"/>
                </p:cNvSpPr>
                <p:nvPr/>
              </p:nvSpPr>
              <p:spPr bwMode="auto">
                <a:xfrm>
                  <a:off x="3054" y="38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1" name="Oval 437"/>
                <p:cNvSpPr>
                  <a:spLocks noChangeArrowheads="1"/>
                </p:cNvSpPr>
                <p:nvPr/>
              </p:nvSpPr>
              <p:spPr bwMode="auto">
                <a:xfrm>
                  <a:off x="3104" y="37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80" name="Oval 436"/>
                <p:cNvSpPr>
                  <a:spLocks noChangeArrowheads="1"/>
                </p:cNvSpPr>
                <p:nvPr/>
              </p:nvSpPr>
              <p:spPr bwMode="auto">
                <a:xfrm>
                  <a:off x="3702" y="372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9" name="Oval 435"/>
                <p:cNvSpPr>
                  <a:spLocks noChangeArrowheads="1"/>
                </p:cNvSpPr>
                <p:nvPr/>
              </p:nvSpPr>
              <p:spPr bwMode="auto">
                <a:xfrm>
                  <a:off x="3264" y="38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8" name="Oval 434"/>
                <p:cNvSpPr>
                  <a:spLocks noChangeArrowheads="1"/>
                </p:cNvSpPr>
                <p:nvPr/>
              </p:nvSpPr>
              <p:spPr bwMode="auto">
                <a:xfrm>
                  <a:off x="3278" y="37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7" name="Oval 433"/>
                <p:cNvSpPr>
                  <a:spLocks noChangeArrowheads="1"/>
                </p:cNvSpPr>
                <p:nvPr/>
              </p:nvSpPr>
              <p:spPr bwMode="auto">
                <a:xfrm>
                  <a:off x="3354" y="38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6" name="Oval 432"/>
                <p:cNvSpPr>
                  <a:spLocks noChangeArrowheads="1"/>
                </p:cNvSpPr>
                <p:nvPr/>
              </p:nvSpPr>
              <p:spPr bwMode="auto">
                <a:xfrm>
                  <a:off x="3499" y="3780"/>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5" name="Oval 431"/>
                <p:cNvSpPr>
                  <a:spLocks noChangeArrowheads="1"/>
                </p:cNvSpPr>
                <p:nvPr/>
              </p:nvSpPr>
              <p:spPr bwMode="auto">
                <a:xfrm>
                  <a:off x="3219" y="37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4" name="Oval 430"/>
                <p:cNvSpPr>
                  <a:spLocks noChangeArrowheads="1"/>
                </p:cNvSpPr>
                <p:nvPr/>
              </p:nvSpPr>
              <p:spPr bwMode="auto">
                <a:xfrm>
                  <a:off x="2170" y="372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3" name="Oval 429"/>
                <p:cNvSpPr>
                  <a:spLocks noChangeArrowheads="1"/>
                </p:cNvSpPr>
                <p:nvPr/>
              </p:nvSpPr>
              <p:spPr bwMode="auto">
                <a:xfrm>
                  <a:off x="4133" y="447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2" name="Oval 428"/>
                <p:cNvSpPr>
                  <a:spLocks noChangeArrowheads="1"/>
                </p:cNvSpPr>
                <p:nvPr/>
              </p:nvSpPr>
              <p:spPr bwMode="auto">
                <a:xfrm>
                  <a:off x="3526" y="40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1" name="Oval 427"/>
                <p:cNvSpPr>
                  <a:spLocks noChangeArrowheads="1"/>
                </p:cNvSpPr>
                <p:nvPr/>
              </p:nvSpPr>
              <p:spPr bwMode="auto">
                <a:xfrm>
                  <a:off x="3616" y="40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70" name="Oval 426"/>
                <p:cNvSpPr>
                  <a:spLocks noChangeArrowheads="1"/>
                </p:cNvSpPr>
                <p:nvPr/>
              </p:nvSpPr>
              <p:spPr bwMode="auto">
                <a:xfrm>
                  <a:off x="3601" y="41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9" name="Oval 425"/>
                <p:cNvSpPr>
                  <a:spLocks noChangeArrowheads="1"/>
                </p:cNvSpPr>
                <p:nvPr/>
              </p:nvSpPr>
              <p:spPr bwMode="auto">
                <a:xfrm>
                  <a:off x="3469" y="400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8" name="Oval 424"/>
                <p:cNvSpPr>
                  <a:spLocks noChangeArrowheads="1"/>
                </p:cNvSpPr>
                <p:nvPr/>
              </p:nvSpPr>
              <p:spPr bwMode="auto">
                <a:xfrm>
                  <a:off x="3451" y="414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7" name="Oval 423"/>
                <p:cNvSpPr>
                  <a:spLocks noChangeArrowheads="1"/>
                </p:cNvSpPr>
                <p:nvPr/>
              </p:nvSpPr>
              <p:spPr bwMode="auto">
                <a:xfrm>
                  <a:off x="3541" y="41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6" name="Oval 422"/>
                <p:cNvSpPr>
                  <a:spLocks noChangeArrowheads="1"/>
                </p:cNvSpPr>
                <p:nvPr/>
              </p:nvSpPr>
              <p:spPr bwMode="auto">
                <a:xfrm>
                  <a:off x="5238" y="48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5" name="Oval 421"/>
                <p:cNvSpPr>
                  <a:spLocks noChangeArrowheads="1"/>
                </p:cNvSpPr>
                <p:nvPr/>
              </p:nvSpPr>
              <p:spPr bwMode="auto">
                <a:xfrm>
                  <a:off x="5328" y="48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4" name="Oval 420"/>
                <p:cNvSpPr>
                  <a:spLocks noChangeArrowheads="1"/>
                </p:cNvSpPr>
                <p:nvPr/>
              </p:nvSpPr>
              <p:spPr bwMode="auto">
                <a:xfrm>
                  <a:off x="5313" y="484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3" name="Oval 419"/>
                <p:cNvSpPr>
                  <a:spLocks noChangeArrowheads="1"/>
                </p:cNvSpPr>
                <p:nvPr/>
              </p:nvSpPr>
              <p:spPr bwMode="auto">
                <a:xfrm>
                  <a:off x="5181" y="475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2" name="Oval 418"/>
                <p:cNvSpPr>
                  <a:spLocks noChangeArrowheads="1"/>
                </p:cNvSpPr>
                <p:nvPr/>
              </p:nvSpPr>
              <p:spPr bwMode="auto">
                <a:xfrm>
                  <a:off x="5163" y="489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1" name="Oval 417"/>
                <p:cNvSpPr>
                  <a:spLocks noChangeArrowheads="1"/>
                </p:cNvSpPr>
                <p:nvPr/>
              </p:nvSpPr>
              <p:spPr bwMode="auto">
                <a:xfrm>
                  <a:off x="5253" y="486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60" name="Oval 416"/>
                <p:cNvSpPr>
                  <a:spLocks noChangeArrowheads="1"/>
                </p:cNvSpPr>
                <p:nvPr/>
              </p:nvSpPr>
              <p:spPr bwMode="auto">
                <a:xfrm>
                  <a:off x="3750" y="429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9" name="Oval 415"/>
                <p:cNvSpPr>
                  <a:spLocks noChangeArrowheads="1"/>
                </p:cNvSpPr>
                <p:nvPr/>
              </p:nvSpPr>
              <p:spPr bwMode="auto">
                <a:xfrm>
                  <a:off x="3840" y="426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8" name="Oval 414"/>
                <p:cNvSpPr>
                  <a:spLocks noChangeArrowheads="1"/>
                </p:cNvSpPr>
                <p:nvPr/>
              </p:nvSpPr>
              <p:spPr bwMode="auto">
                <a:xfrm>
                  <a:off x="3825" y="43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7" name="Oval 413"/>
                <p:cNvSpPr>
                  <a:spLocks noChangeArrowheads="1"/>
                </p:cNvSpPr>
                <p:nvPr/>
              </p:nvSpPr>
              <p:spPr bwMode="auto">
                <a:xfrm>
                  <a:off x="3693" y="421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6" name="Oval 412"/>
                <p:cNvSpPr>
                  <a:spLocks noChangeArrowheads="1"/>
                </p:cNvSpPr>
                <p:nvPr/>
              </p:nvSpPr>
              <p:spPr bwMode="auto">
                <a:xfrm>
                  <a:off x="3675" y="435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5" name="Oval 411"/>
                <p:cNvSpPr>
                  <a:spLocks noChangeArrowheads="1"/>
                </p:cNvSpPr>
                <p:nvPr/>
              </p:nvSpPr>
              <p:spPr bwMode="auto">
                <a:xfrm>
                  <a:off x="3765" y="432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4" name="Oval 410"/>
                <p:cNvSpPr>
                  <a:spLocks noChangeArrowheads="1"/>
                </p:cNvSpPr>
                <p:nvPr/>
              </p:nvSpPr>
              <p:spPr bwMode="auto">
                <a:xfrm>
                  <a:off x="3558" y="46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3" name="Oval 409"/>
                <p:cNvSpPr>
                  <a:spLocks noChangeArrowheads="1"/>
                </p:cNvSpPr>
                <p:nvPr/>
              </p:nvSpPr>
              <p:spPr bwMode="auto">
                <a:xfrm>
                  <a:off x="3648" y="46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2" name="Oval 408"/>
                <p:cNvSpPr>
                  <a:spLocks noChangeArrowheads="1"/>
                </p:cNvSpPr>
                <p:nvPr/>
              </p:nvSpPr>
              <p:spPr bwMode="auto">
                <a:xfrm>
                  <a:off x="3633" y="470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1" name="Oval 407"/>
                <p:cNvSpPr>
                  <a:spLocks noChangeArrowheads="1"/>
                </p:cNvSpPr>
                <p:nvPr/>
              </p:nvSpPr>
              <p:spPr bwMode="auto">
                <a:xfrm>
                  <a:off x="3501" y="461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50" name="Oval 406"/>
                <p:cNvSpPr>
                  <a:spLocks noChangeArrowheads="1"/>
                </p:cNvSpPr>
                <p:nvPr/>
              </p:nvSpPr>
              <p:spPr bwMode="auto">
                <a:xfrm>
                  <a:off x="3483" y="475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9" name="Oval 405"/>
                <p:cNvSpPr>
                  <a:spLocks noChangeArrowheads="1"/>
                </p:cNvSpPr>
                <p:nvPr/>
              </p:nvSpPr>
              <p:spPr bwMode="auto">
                <a:xfrm>
                  <a:off x="3573" y="47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8" name="Oval 404"/>
                <p:cNvSpPr>
                  <a:spLocks noChangeArrowheads="1"/>
                </p:cNvSpPr>
                <p:nvPr/>
              </p:nvSpPr>
              <p:spPr bwMode="auto">
                <a:xfrm>
                  <a:off x="2887" y="500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7" name="Oval 403"/>
                <p:cNvSpPr>
                  <a:spLocks noChangeArrowheads="1"/>
                </p:cNvSpPr>
                <p:nvPr/>
              </p:nvSpPr>
              <p:spPr bwMode="auto">
                <a:xfrm>
                  <a:off x="2977" y="49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6" name="Oval 402"/>
                <p:cNvSpPr>
                  <a:spLocks noChangeArrowheads="1"/>
                </p:cNvSpPr>
                <p:nvPr/>
              </p:nvSpPr>
              <p:spPr bwMode="auto">
                <a:xfrm>
                  <a:off x="2962" y="502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5" name="Oval 401"/>
                <p:cNvSpPr>
                  <a:spLocks noChangeArrowheads="1"/>
                </p:cNvSpPr>
                <p:nvPr/>
              </p:nvSpPr>
              <p:spPr bwMode="auto">
                <a:xfrm>
                  <a:off x="2830" y="492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4" name="Oval 400"/>
                <p:cNvSpPr>
                  <a:spLocks noChangeArrowheads="1"/>
                </p:cNvSpPr>
                <p:nvPr/>
              </p:nvSpPr>
              <p:spPr bwMode="auto">
                <a:xfrm>
                  <a:off x="2812" y="506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3" name="Oval 399"/>
                <p:cNvSpPr>
                  <a:spLocks noChangeArrowheads="1"/>
                </p:cNvSpPr>
                <p:nvPr/>
              </p:nvSpPr>
              <p:spPr bwMode="auto">
                <a:xfrm>
                  <a:off x="2902" y="503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2" name="Oval 398"/>
                <p:cNvSpPr>
                  <a:spLocks noChangeArrowheads="1"/>
                </p:cNvSpPr>
                <p:nvPr/>
              </p:nvSpPr>
              <p:spPr bwMode="auto">
                <a:xfrm>
                  <a:off x="4425" y="492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1" name="Oval 397"/>
                <p:cNvSpPr>
                  <a:spLocks noChangeArrowheads="1"/>
                </p:cNvSpPr>
                <p:nvPr/>
              </p:nvSpPr>
              <p:spPr bwMode="auto">
                <a:xfrm>
                  <a:off x="4397" y="49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40" name="Oval 396"/>
                <p:cNvSpPr>
                  <a:spLocks noChangeArrowheads="1"/>
                </p:cNvSpPr>
                <p:nvPr/>
              </p:nvSpPr>
              <p:spPr bwMode="auto">
                <a:xfrm>
                  <a:off x="4534" y="505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9" name="Oval 395"/>
                <p:cNvSpPr>
                  <a:spLocks noChangeArrowheads="1"/>
                </p:cNvSpPr>
                <p:nvPr/>
              </p:nvSpPr>
              <p:spPr bwMode="auto">
                <a:xfrm>
                  <a:off x="4624" y="502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8" name="Oval 394"/>
                <p:cNvSpPr>
                  <a:spLocks noChangeArrowheads="1"/>
                </p:cNvSpPr>
                <p:nvPr/>
              </p:nvSpPr>
              <p:spPr bwMode="auto">
                <a:xfrm>
                  <a:off x="4609" y="506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7" name="Oval 393"/>
                <p:cNvSpPr>
                  <a:spLocks noChangeArrowheads="1"/>
                </p:cNvSpPr>
                <p:nvPr/>
              </p:nvSpPr>
              <p:spPr bwMode="auto">
                <a:xfrm>
                  <a:off x="4477" y="497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6" name="Oval 392"/>
                <p:cNvSpPr>
                  <a:spLocks noChangeArrowheads="1"/>
                </p:cNvSpPr>
                <p:nvPr/>
              </p:nvSpPr>
              <p:spPr bwMode="auto">
                <a:xfrm>
                  <a:off x="4459" y="51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5" name="Oval 391"/>
                <p:cNvSpPr>
                  <a:spLocks noChangeArrowheads="1"/>
                </p:cNvSpPr>
                <p:nvPr/>
              </p:nvSpPr>
              <p:spPr bwMode="auto">
                <a:xfrm>
                  <a:off x="4549" y="50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4" name="Oval 390"/>
                <p:cNvSpPr>
                  <a:spLocks noChangeArrowheads="1"/>
                </p:cNvSpPr>
                <p:nvPr/>
              </p:nvSpPr>
              <p:spPr bwMode="auto">
                <a:xfrm>
                  <a:off x="3181" y="40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3" name="Oval 389"/>
                <p:cNvSpPr>
                  <a:spLocks noChangeArrowheads="1"/>
                </p:cNvSpPr>
                <p:nvPr/>
              </p:nvSpPr>
              <p:spPr bwMode="auto">
                <a:xfrm>
                  <a:off x="3271" y="397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2" name="Oval 388"/>
                <p:cNvSpPr>
                  <a:spLocks noChangeArrowheads="1"/>
                </p:cNvSpPr>
                <p:nvPr/>
              </p:nvSpPr>
              <p:spPr bwMode="auto">
                <a:xfrm>
                  <a:off x="3160" y="396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1" name="Oval 387"/>
                <p:cNvSpPr>
                  <a:spLocks noChangeArrowheads="1"/>
                </p:cNvSpPr>
                <p:nvPr/>
              </p:nvSpPr>
              <p:spPr bwMode="auto">
                <a:xfrm>
                  <a:off x="3153" y="418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30" name="Oval 386"/>
                <p:cNvSpPr>
                  <a:spLocks noChangeArrowheads="1"/>
                </p:cNvSpPr>
                <p:nvPr/>
              </p:nvSpPr>
              <p:spPr bwMode="auto">
                <a:xfrm>
                  <a:off x="3196" y="41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9" name="Oval 385"/>
                <p:cNvSpPr>
                  <a:spLocks noChangeArrowheads="1"/>
                </p:cNvSpPr>
                <p:nvPr/>
              </p:nvSpPr>
              <p:spPr bwMode="auto">
                <a:xfrm>
                  <a:off x="3265" y="41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8" name="Oval 384"/>
                <p:cNvSpPr>
                  <a:spLocks noChangeArrowheads="1"/>
                </p:cNvSpPr>
                <p:nvPr/>
              </p:nvSpPr>
              <p:spPr bwMode="auto">
                <a:xfrm>
                  <a:off x="3226" y="419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7" name="Oval 383"/>
                <p:cNvSpPr>
                  <a:spLocks noChangeArrowheads="1"/>
                </p:cNvSpPr>
                <p:nvPr/>
              </p:nvSpPr>
              <p:spPr bwMode="auto">
                <a:xfrm>
                  <a:off x="3271" y="416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6" name="Oval 382"/>
                <p:cNvSpPr>
                  <a:spLocks noChangeArrowheads="1"/>
                </p:cNvSpPr>
                <p:nvPr/>
              </p:nvSpPr>
              <p:spPr bwMode="auto">
                <a:xfrm>
                  <a:off x="3172" y="46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5" name="Oval 381"/>
                <p:cNvSpPr>
                  <a:spLocks noChangeArrowheads="1"/>
                </p:cNvSpPr>
                <p:nvPr/>
              </p:nvSpPr>
              <p:spPr bwMode="auto">
                <a:xfrm>
                  <a:off x="3262" y="45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4" name="Oval 380"/>
                <p:cNvSpPr>
                  <a:spLocks noChangeArrowheads="1"/>
                </p:cNvSpPr>
                <p:nvPr/>
              </p:nvSpPr>
              <p:spPr bwMode="auto">
                <a:xfrm>
                  <a:off x="3151" y="4580"/>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3" name="Oval 379"/>
                <p:cNvSpPr>
                  <a:spLocks noChangeArrowheads="1"/>
                </p:cNvSpPr>
                <p:nvPr/>
              </p:nvSpPr>
              <p:spPr bwMode="auto">
                <a:xfrm>
                  <a:off x="3144" y="47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2" name="Oval 378"/>
                <p:cNvSpPr>
                  <a:spLocks noChangeArrowheads="1"/>
                </p:cNvSpPr>
                <p:nvPr/>
              </p:nvSpPr>
              <p:spPr bwMode="auto">
                <a:xfrm>
                  <a:off x="3187" y="477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1" name="Oval 377"/>
                <p:cNvSpPr>
                  <a:spLocks noChangeArrowheads="1"/>
                </p:cNvSpPr>
                <p:nvPr/>
              </p:nvSpPr>
              <p:spPr bwMode="auto">
                <a:xfrm>
                  <a:off x="3256" y="48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20" name="Oval 376"/>
                <p:cNvSpPr>
                  <a:spLocks noChangeArrowheads="1"/>
                </p:cNvSpPr>
                <p:nvPr/>
              </p:nvSpPr>
              <p:spPr bwMode="auto">
                <a:xfrm>
                  <a:off x="3217" y="48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9" name="Oval 375"/>
                <p:cNvSpPr>
                  <a:spLocks noChangeArrowheads="1"/>
                </p:cNvSpPr>
                <p:nvPr/>
              </p:nvSpPr>
              <p:spPr bwMode="auto">
                <a:xfrm>
                  <a:off x="3262" y="477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8" name="Oval 374"/>
                <p:cNvSpPr>
                  <a:spLocks noChangeArrowheads="1"/>
                </p:cNvSpPr>
                <p:nvPr/>
              </p:nvSpPr>
              <p:spPr bwMode="auto">
                <a:xfrm>
                  <a:off x="5148" y="42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7" name="Oval 373"/>
                <p:cNvSpPr>
                  <a:spLocks noChangeArrowheads="1"/>
                </p:cNvSpPr>
                <p:nvPr/>
              </p:nvSpPr>
              <p:spPr bwMode="auto">
                <a:xfrm>
                  <a:off x="5238" y="42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6" name="Oval 372"/>
                <p:cNvSpPr>
                  <a:spLocks noChangeArrowheads="1"/>
                </p:cNvSpPr>
                <p:nvPr/>
              </p:nvSpPr>
              <p:spPr bwMode="auto">
                <a:xfrm>
                  <a:off x="5127" y="421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5" name="Oval 371"/>
                <p:cNvSpPr>
                  <a:spLocks noChangeArrowheads="1"/>
                </p:cNvSpPr>
                <p:nvPr/>
              </p:nvSpPr>
              <p:spPr bwMode="auto">
                <a:xfrm>
                  <a:off x="5120" y="443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4" name="Oval 370"/>
                <p:cNvSpPr>
                  <a:spLocks noChangeArrowheads="1"/>
                </p:cNvSpPr>
                <p:nvPr/>
              </p:nvSpPr>
              <p:spPr bwMode="auto">
                <a:xfrm>
                  <a:off x="5163" y="44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3" name="Oval 369"/>
                <p:cNvSpPr>
                  <a:spLocks noChangeArrowheads="1"/>
                </p:cNvSpPr>
                <p:nvPr/>
              </p:nvSpPr>
              <p:spPr bwMode="auto">
                <a:xfrm>
                  <a:off x="5232" y="44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2" name="Oval 368"/>
                <p:cNvSpPr>
                  <a:spLocks noChangeArrowheads="1"/>
                </p:cNvSpPr>
                <p:nvPr/>
              </p:nvSpPr>
              <p:spPr bwMode="auto">
                <a:xfrm>
                  <a:off x="5193" y="444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1" name="Oval 367"/>
                <p:cNvSpPr>
                  <a:spLocks noChangeArrowheads="1"/>
                </p:cNvSpPr>
                <p:nvPr/>
              </p:nvSpPr>
              <p:spPr bwMode="auto">
                <a:xfrm>
                  <a:off x="5238" y="44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10" name="Oval 366"/>
                <p:cNvSpPr>
                  <a:spLocks noChangeArrowheads="1"/>
                </p:cNvSpPr>
                <p:nvPr/>
              </p:nvSpPr>
              <p:spPr bwMode="auto">
                <a:xfrm>
                  <a:off x="4302" y="52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9" name="Oval 365"/>
                <p:cNvSpPr>
                  <a:spLocks noChangeArrowheads="1"/>
                </p:cNvSpPr>
                <p:nvPr/>
              </p:nvSpPr>
              <p:spPr bwMode="auto">
                <a:xfrm>
                  <a:off x="4270" y="5227"/>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8" name="Oval 364"/>
                <p:cNvSpPr>
                  <a:spLocks noChangeArrowheads="1"/>
                </p:cNvSpPr>
                <p:nvPr/>
              </p:nvSpPr>
              <p:spPr bwMode="auto">
                <a:xfrm>
                  <a:off x="4209" y="525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7" name="Oval 363"/>
                <p:cNvSpPr>
                  <a:spLocks noChangeArrowheads="1"/>
                </p:cNvSpPr>
                <p:nvPr/>
              </p:nvSpPr>
              <p:spPr bwMode="auto">
                <a:xfrm>
                  <a:off x="4250" y="527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6" name="Oval 362"/>
                <p:cNvSpPr>
                  <a:spLocks noChangeArrowheads="1"/>
                </p:cNvSpPr>
                <p:nvPr/>
              </p:nvSpPr>
              <p:spPr bwMode="auto">
                <a:xfrm>
                  <a:off x="4751" y="427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5" name="Oval 361"/>
                <p:cNvSpPr>
                  <a:spLocks noChangeArrowheads="1"/>
                </p:cNvSpPr>
                <p:nvPr/>
              </p:nvSpPr>
              <p:spPr bwMode="auto">
                <a:xfrm>
                  <a:off x="4719" y="429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4" name="Oval 360"/>
                <p:cNvSpPr>
                  <a:spLocks noChangeArrowheads="1"/>
                </p:cNvSpPr>
                <p:nvPr/>
              </p:nvSpPr>
              <p:spPr bwMode="auto">
                <a:xfrm>
                  <a:off x="4658" y="43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3" name="Oval 359"/>
                <p:cNvSpPr>
                  <a:spLocks noChangeArrowheads="1"/>
                </p:cNvSpPr>
                <p:nvPr/>
              </p:nvSpPr>
              <p:spPr bwMode="auto">
                <a:xfrm>
                  <a:off x="4699" y="434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2" name="Oval 358"/>
                <p:cNvSpPr>
                  <a:spLocks noChangeArrowheads="1"/>
                </p:cNvSpPr>
                <p:nvPr/>
              </p:nvSpPr>
              <p:spPr bwMode="auto">
                <a:xfrm>
                  <a:off x="3812" y="45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1" name="Oval 357"/>
                <p:cNvSpPr>
                  <a:spLocks noChangeArrowheads="1"/>
                </p:cNvSpPr>
                <p:nvPr/>
              </p:nvSpPr>
              <p:spPr bwMode="auto">
                <a:xfrm>
                  <a:off x="3780" y="4580"/>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00" name="Oval 356"/>
                <p:cNvSpPr>
                  <a:spLocks noChangeArrowheads="1"/>
                </p:cNvSpPr>
                <p:nvPr/>
              </p:nvSpPr>
              <p:spPr bwMode="auto">
                <a:xfrm>
                  <a:off x="3719" y="460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9" name="Oval 355"/>
                <p:cNvSpPr>
                  <a:spLocks noChangeArrowheads="1"/>
                </p:cNvSpPr>
                <p:nvPr/>
              </p:nvSpPr>
              <p:spPr bwMode="auto">
                <a:xfrm>
                  <a:off x="3760" y="46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8" name="Oval 354"/>
                <p:cNvSpPr>
                  <a:spLocks noChangeArrowheads="1"/>
                </p:cNvSpPr>
                <p:nvPr/>
              </p:nvSpPr>
              <p:spPr bwMode="auto">
                <a:xfrm>
                  <a:off x="5410" y="45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7" name="Oval 353"/>
                <p:cNvSpPr>
                  <a:spLocks noChangeArrowheads="1"/>
                </p:cNvSpPr>
                <p:nvPr/>
              </p:nvSpPr>
              <p:spPr bwMode="auto">
                <a:xfrm>
                  <a:off x="5378" y="454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6" name="Oval 352"/>
                <p:cNvSpPr>
                  <a:spLocks noChangeArrowheads="1"/>
                </p:cNvSpPr>
                <p:nvPr/>
              </p:nvSpPr>
              <p:spPr bwMode="auto">
                <a:xfrm>
                  <a:off x="5317" y="457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5" name="Oval 351"/>
                <p:cNvSpPr>
                  <a:spLocks noChangeArrowheads="1"/>
                </p:cNvSpPr>
                <p:nvPr/>
              </p:nvSpPr>
              <p:spPr bwMode="auto">
                <a:xfrm>
                  <a:off x="5358" y="459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4" name="Oval 350"/>
                <p:cNvSpPr>
                  <a:spLocks noChangeArrowheads="1"/>
                </p:cNvSpPr>
                <p:nvPr/>
              </p:nvSpPr>
              <p:spPr bwMode="auto">
                <a:xfrm>
                  <a:off x="2910" y="40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3" name="Oval 349"/>
                <p:cNvSpPr>
                  <a:spLocks noChangeArrowheads="1"/>
                </p:cNvSpPr>
                <p:nvPr/>
              </p:nvSpPr>
              <p:spPr bwMode="auto">
                <a:xfrm>
                  <a:off x="2878" y="410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2" name="Oval 348"/>
                <p:cNvSpPr>
                  <a:spLocks noChangeArrowheads="1"/>
                </p:cNvSpPr>
                <p:nvPr/>
              </p:nvSpPr>
              <p:spPr bwMode="auto">
                <a:xfrm>
                  <a:off x="2817" y="41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1" name="Oval 347"/>
                <p:cNvSpPr>
                  <a:spLocks noChangeArrowheads="1"/>
                </p:cNvSpPr>
                <p:nvPr/>
              </p:nvSpPr>
              <p:spPr bwMode="auto">
                <a:xfrm>
                  <a:off x="2858" y="41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90" name="Oval 346"/>
                <p:cNvSpPr>
                  <a:spLocks noChangeArrowheads="1"/>
                </p:cNvSpPr>
                <p:nvPr/>
              </p:nvSpPr>
              <p:spPr bwMode="auto">
                <a:xfrm>
                  <a:off x="3975" y="48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9" name="Oval 345"/>
                <p:cNvSpPr>
                  <a:spLocks noChangeArrowheads="1"/>
                </p:cNvSpPr>
                <p:nvPr/>
              </p:nvSpPr>
              <p:spPr bwMode="auto">
                <a:xfrm>
                  <a:off x="3943" y="491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8" name="Oval 344"/>
                <p:cNvSpPr>
                  <a:spLocks noChangeArrowheads="1"/>
                </p:cNvSpPr>
                <p:nvPr/>
              </p:nvSpPr>
              <p:spPr bwMode="auto">
                <a:xfrm>
                  <a:off x="3882" y="494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7" name="Oval 343"/>
                <p:cNvSpPr>
                  <a:spLocks noChangeArrowheads="1"/>
                </p:cNvSpPr>
                <p:nvPr/>
              </p:nvSpPr>
              <p:spPr bwMode="auto">
                <a:xfrm>
                  <a:off x="3923" y="496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6" name="Oval 342"/>
                <p:cNvSpPr>
                  <a:spLocks noChangeArrowheads="1"/>
                </p:cNvSpPr>
                <p:nvPr/>
              </p:nvSpPr>
              <p:spPr bwMode="auto">
                <a:xfrm>
                  <a:off x="4552" y="37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5" name="Oval 341"/>
                <p:cNvSpPr>
                  <a:spLocks noChangeArrowheads="1"/>
                </p:cNvSpPr>
                <p:nvPr/>
              </p:nvSpPr>
              <p:spPr bwMode="auto">
                <a:xfrm>
                  <a:off x="4520" y="37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4" name="Oval 340"/>
                <p:cNvSpPr>
                  <a:spLocks noChangeArrowheads="1"/>
                </p:cNvSpPr>
                <p:nvPr/>
              </p:nvSpPr>
              <p:spPr bwMode="auto">
                <a:xfrm>
                  <a:off x="4459" y="38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3" name="Oval 339"/>
                <p:cNvSpPr>
                  <a:spLocks noChangeArrowheads="1"/>
                </p:cNvSpPr>
                <p:nvPr/>
              </p:nvSpPr>
              <p:spPr bwMode="auto">
                <a:xfrm>
                  <a:off x="4500" y="38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2" name="Oval 338"/>
                <p:cNvSpPr>
                  <a:spLocks noChangeArrowheads="1"/>
                </p:cNvSpPr>
                <p:nvPr/>
              </p:nvSpPr>
              <p:spPr bwMode="auto">
                <a:xfrm>
                  <a:off x="3956" y="43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1" name="Oval 337"/>
                <p:cNvSpPr>
                  <a:spLocks noChangeArrowheads="1"/>
                </p:cNvSpPr>
                <p:nvPr/>
              </p:nvSpPr>
              <p:spPr bwMode="auto">
                <a:xfrm>
                  <a:off x="3924" y="437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80" name="Oval 336"/>
                <p:cNvSpPr>
                  <a:spLocks noChangeArrowheads="1"/>
                </p:cNvSpPr>
                <p:nvPr/>
              </p:nvSpPr>
              <p:spPr bwMode="auto">
                <a:xfrm>
                  <a:off x="3863" y="44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9" name="Oval 335"/>
                <p:cNvSpPr>
                  <a:spLocks noChangeArrowheads="1"/>
                </p:cNvSpPr>
                <p:nvPr/>
              </p:nvSpPr>
              <p:spPr bwMode="auto">
                <a:xfrm>
                  <a:off x="3904" y="442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8" name="Oval 334"/>
                <p:cNvSpPr>
                  <a:spLocks noChangeArrowheads="1"/>
                </p:cNvSpPr>
                <p:nvPr/>
              </p:nvSpPr>
              <p:spPr bwMode="auto">
                <a:xfrm>
                  <a:off x="4239" y="436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7" name="Oval 333"/>
                <p:cNvSpPr>
                  <a:spLocks noChangeArrowheads="1"/>
                </p:cNvSpPr>
                <p:nvPr/>
              </p:nvSpPr>
              <p:spPr bwMode="auto">
                <a:xfrm>
                  <a:off x="4207" y="439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6" name="Oval 332"/>
                <p:cNvSpPr>
                  <a:spLocks noChangeArrowheads="1"/>
                </p:cNvSpPr>
                <p:nvPr/>
              </p:nvSpPr>
              <p:spPr bwMode="auto">
                <a:xfrm>
                  <a:off x="4146" y="441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5" name="Oval 331"/>
                <p:cNvSpPr>
                  <a:spLocks noChangeArrowheads="1"/>
                </p:cNvSpPr>
                <p:nvPr/>
              </p:nvSpPr>
              <p:spPr bwMode="auto">
                <a:xfrm>
                  <a:off x="4187" y="44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4" name="Oval 330"/>
                <p:cNvSpPr>
                  <a:spLocks noChangeArrowheads="1"/>
                </p:cNvSpPr>
                <p:nvPr/>
              </p:nvSpPr>
              <p:spPr bwMode="auto">
                <a:xfrm>
                  <a:off x="2929" y="42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3" name="Oval 329"/>
                <p:cNvSpPr>
                  <a:spLocks noChangeArrowheads="1"/>
                </p:cNvSpPr>
                <p:nvPr/>
              </p:nvSpPr>
              <p:spPr bwMode="auto">
                <a:xfrm>
                  <a:off x="2897" y="427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2" name="Oval 328"/>
                <p:cNvSpPr>
                  <a:spLocks noChangeArrowheads="1"/>
                </p:cNvSpPr>
                <p:nvPr/>
              </p:nvSpPr>
              <p:spPr bwMode="auto">
                <a:xfrm>
                  <a:off x="2836" y="43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1" name="Oval 327"/>
                <p:cNvSpPr>
                  <a:spLocks noChangeArrowheads="1"/>
                </p:cNvSpPr>
                <p:nvPr/>
              </p:nvSpPr>
              <p:spPr bwMode="auto">
                <a:xfrm>
                  <a:off x="2877" y="432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70" name="Oval 326"/>
                <p:cNvSpPr>
                  <a:spLocks noChangeArrowheads="1"/>
                </p:cNvSpPr>
                <p:nvPr/>
              </p:nvSpPr>
              <p:spPr bwMode="auto">
                <a:xfrm>
                  <a:off x="4542" y="42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9" name="Oval 325"/>
                <p:cNvSpPr>
                  <a:spLocks noChangeArrowheads="1"/>
                </p:cNvSpPr>
                <p:nvPr/>
              </p:nvSpPr>
              <p:spPr bwMode="auto">
                <a:xfrm>
                  <a:off x="4510" y="430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8" name="Oval 324"/>
                <p:cNvSpPr>
                  <a:spLocks noChangeArrowheads="1"/>
                </p:cNvSpPr>
                <p:nvPr/>
              </p:nvSpPr>
              <p:spPr bwMode="auto">
                <a:xfrm>
                  <a:off x="4449" y="43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7" name="Oval 323"/>
                <p:cNvSpPr>
                  <a:spLocks noChangeArrowheads="1"/>
                </p:cNvSpPr>
                <p:nvPr/>
              </p:nvSpPr>
              <p:spPr bwMode="auto">
                <a:xfrm>
                  <a:off x="4490" y="435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6" name="Oval 322"/>
                <p:cNvSpPr>
                  <a:spLocks noChangeArrowheads="1"/>
                </p:cNvSpPr>
                <p:nvPr/>
              </p:nvSpPr>
              <p:spPr bwMode="auto">
                <a:xfrm>
                  <a:off x="3083" y="451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5" name="Oval 321"/>
                <p:cNvSpPr>
                  <a:spLocks noChangeArrowheads="1"/>
                </p:cNvSpPr>
                <p:nvPr/>
              </p:nvSpPr>
              <p:spPr bwMode="auto">
                <a:xfrm>
                  <a:off x="3051" y="453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4" name="Oval 320"/>
                <p:cNvSpPr>
                  <a:spLocks noChangeArrowheads="1"/>
                </p:cNvSpPr>
                <p:nvPr/>
              </p:nvSpPr>
              <p:spPr bwMode="auto">
                <a:xfrm>
                  <a:off x="2990" y="456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3" name="Oval 319"/>
                <p:cNvSpPr>
                  <a:spLocks noChangeArrowheads="1"/>
                </p:cNvSpPr>
                <p:nvPr/>
              </p:nvSpPr>
              <p:spPr bwMode="auto">
                <a:xfrm>
                  <a:off x="3031" y="45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2" name="Oval 318"/>
                <p:cNvSpPr>
                  <a:spLocks noChangeArrowheads="1"/>
                </p:cNvSpPr>
                <p:nvPr/>
              </p:nvSpPr>
              <p:spPr bwMode="auto">
                <a:xfrm>
                  <a:off x="4812" y="447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1" name="Oval 317"/>
                <p:cNvSpPr>
                  <a:spLocks noChangeArrowheads="1"/>
                </p:cNvSpPr>
                <p:nvPr/>
              </p:nvSpPr>
              <p:spPr bwMode="auto">
                <a:xfrm>
                  <a:off x="4780" y="450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60" name="Oval 316"/>
                <p:cNvSpPr>
                  <a:spLocks noChangeArrowheads="1"/>
                </p:cNvSpPr>
                <p:nvPr/>
              </p:nvSpPr>
              <p:spPr bwMode="auto">
                <a:xfrm>
                  <a:off x="4719" y="45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9" name="Oval 315"/>
                <p:cNvSpPr>
                  <a:spLocks noChangeArrowheads="1"/>
                </p:cNvSpPr>
                <p:nvPr/>
              </p:nvSpPr>
              <p:spPr bwMode="auto">
                <a:xfrm>
                  <a:off x="4760" y="45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8" name="Oval 314"/>
                <p:cNvSpPr>
                  <a:spLocks noChangeArrowheads="1"/>
                </p:cNvSpPr>
                <p:nvPr/>
              </p:nvSpPr>
              <p:spPr bwMode="auto">
                <a:xfrm>
                  <a:off x="4277" y="481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7" name="Oval 313"/>
                <p:cNvSpPr>
                  <a:spLocks noChangeArrowheads="1"/>
                </p:cNvSpPr>
                <p:nvPr/>
              </p:nvSpPr>
              <p:spPr bwMode="auto">
                <a:xfrm>
                  <a:off x="4245" y="483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6" name="Oval 312"/>
                <p:cNvSpPr>
                  <a:spLocks noChangeArrowheads="1"/>
                </p:cNvSpPr>
                <p:nvPr/>
              </p:nvSpPr>
              <p:spPr bwMode="auto">
                <a:xfrm>
                  <a:off x="4184" y="48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5" name="Oval 311"/>
                <p:cNvSpPr>
                  <a:spLocks noChangeArrowheads="1"/>
                </p:cNvSpPr>
                <p:nvPr/>
              </p:nvSpPr>
              <p:spPr bwMode="auto">
                <a:xfrm>
                  <a:off x="4225" y="488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4" name="Oval 310"/>
                <p:cNvSpPr>
                  <a:spLocks noChangeArrowheads="1"/>
                </p:cNvSpPr>
                <p:nvPr/>
              </p:nvSpPr>
              <p:spPr bwMode="auto">
                <a:xfrm>
                  <a:off x="2450" y="48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3" name="Oval 309"/>
                <p:cNvSpPr>
                  <a:spLocks noChangeArrowheads="1"/>
                </p:cNvSpPr>
                <p:nvPr/>
              </p:nvSpPr>
              <p:spPr bwMode="auto">
                <a:xfrm>
                  <a:off x="2418" y="491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2" name="Oval 308"/>
                <p:cNvSpPr>
                  <a:spLocks noChangeArrowheads="1"/>
                </p:cNvSpPr>
                <p:nvPr/>
              </p:nvSpPr>
              <p:spPr bwMode="auto">
                <a:xfrm>
                  <a:off x="2357" y="494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1" name="Oval 307"/>
                <p:cNvSpPr>
                  <a:spLocks noChangeArrowheads="1"/>
                </p:cNvSpPr>
                <p:nvPr/>
              </p:nvSpPr>
              <p:spPr bwMode="auto">
                <a:xfrm>
                  <a:off x="2398" y="496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50" name="Oval 306"/>
                <p:cNvSpPr>
                  <a:spLocks noChangeArrowheads="1"/>
                </p:cNvSpPr>
                <p:nvPr/>
              </p:nvSpPr>
              <p:spPr bwMode="auto">
                <a:xfrm>
                  <a:off x="2304" y="407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49" name="Oval 305"/>
                <p:cNvSpPr>
                  <a:spLocks noChangeArrowheads="1"/>
                </p:cNvSpPr>
                <p:nvPr/>
              </p:nvSpPr>
              <p:spPr bwMode="auto">
                <a:xfrm>
                  <a:off x="2272" y="409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48" name="Oval 304"/>
                <p:cNvSpPr>
                  <a:spLocks noChangeArrowheads="1"/>
                </p:cNvSpPr>
                <p:nvPr/>
              </p:nvSpPr>
              <p:spPr bwMode="auto">
                <a:xfrm>
                  <a:off x="2211" y="41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47" name="Oval 303"/>
                <p:cNvSpPr>
                  <a:spLocks noChangeArrowheads="1"/>
                </p:cNvSpPr>
                <p:nvPr/>
              </p:nvSpPr>
              <p:spPr bwMode="auto">
                <a:xfrm>
                  <a:off x="2252" y="414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845" name="Text Box 301"/>
              <p:cNvSpPr txBox="1">
                <a:spLocks noChangeArrowheads="1"/>
              </p:cNvSpPr>
              <p:nvPr/>
            </p:nvSpPr>
            <p:spPr bwMode="auto">
              <a:xfrm>
                <a:off x="5735" y="4749"/>
                <a:ext cx="508" cy="6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2</a:t>
                </a:r>
                <a:endParaRPr kumimoji="0" lang="en-US" sz="1400" b="0" i="0" u="none" strike="noStrike" cap="none" normalizeH="0" baseline="0" dirty="0" smtClean="0">
                  <a:ln>
                    <a:noFill/>
                  </a:ln>
                  <a:solidFill>
                    <a:schemeClr val="tx1"/>
                  </a:solidFill>
                  <a:effectLst/>
                </a:endParaRPr>
              </a:p>
            </p:txBody>
          </p:sp>
        </p:grpSp>
        <p:sp>
          <p:nvSpPr>
            <p:cNvPr id="108843" name="Text Box 299"/>
            <p:cNvSpPr txBox="1">
              <a:spLocks noChangeArrowheads="1"/>
            </p:cNvSpPr>
            <p:nvPr/>
          </p:nvSpPr>
          <p:spPr bwMode="auto">
            <a:xfrm>
              <a:off x="5735" y="6395"/>
              <a:ext cx="508" cy="6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p:txBody>
        </p:sp>
        <p:grpSp>
          <p:nvGrpSpPr>
            <p:cNvPr id="108576" name="Group 32"/>
            <p:cNvGrpSpPr>
              <a:grpSpLocks/>
            </p:cNvGrpSpPr>
            <p:nvPr/>
          </p:nvGrpSpPr>
          <p:grpSpPr bwMode="auto">
            <a:xfrm>
              <a:off x="1818" y="1750"/>
              <a:ext cx="8349" cy="1667"/>
              <a:chOff x="1818" y="1750"/>
              <a:chExt cx="8349" cy="1667"/>
            </a:xfrm>
          </p:grpSpPr>
          <p:grpSp>
            <p:nvGrpSpPr>
              <p:cNvPr id="108613" name="Group 69"/>
              <p:cNvGrpSpPr>
                <a:grpSpLocks/>
              </p:cNvGrpSpPr>
              <p:nvPr/>
            </p:nvGrpSpPr>
            <p:grpSpPr bwMode="auto">
              <a:xfrm>
                <a:off x="1818" y="1750"/>
                <a:ext cx="3871" cy="1525"/>
                <a:chOff x="1818" y="1750"/>
                <a:chExt cx="3871" cy="1525"/>
              </a:xfrm>
            </p:grpSpPr>
            <p:sp>
              <p:nvSpPr>
                <p:cNvPr id="108842" name="Rectangle 298" descr="20%"/>
                <p:cNvSpPr>
                  <a:spLocks noChangeArrowheads="1"/>
                </p:cNvSpPr>
                <p:nvPr/>
              </p:nvSpPr>
              <p:spPr bwMode="auto">
                <a:xfrm>
                  <a:off x="1818" y="1750"/>
                  <a:ext cx="3871" cy="1525"/>
                </a:xfrm>
                <a:prstGeom prst="rect">
                  <a:avLst/>
                </a:prstGeom>
                <a:pattFill prst="pct20">
                  <a:fgClr>
                    <a:srgbClr val="FFFFFF"/>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41" name="Oval 297"/>
                <p:cNvSpPr>
                  <a:spLocks noChangeArrowheads="1"/>
                </p:cNvSpPr>
                <p:nvPr/>
              </p:nvSpPr>
              <p:spPr bwMode="auto">
                <a:xfrm>
                  <a:off x="2288" y="18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40" name="Oval 296"/>
                <p:cNvSpPr>
                  <a:spLocks noChangeArrowheads="1"/>
                </p:cNvSpPr>
                <p:nvPr/>
              </p:nvSpPr>
              <p:spPr bwMode="auto">
                <a:xfrm>
                  <a:off x="2989" y="19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9" name="Oval 295"/>
                <p:cNvSpPr>
                  <a:spLocks noChangeArrowheads="1"/>
                </p:cNvSpPr>
                <p:nvPr/>
              </p:nvSpPr>
              <p:spPr bwMode="auto">
                <a:xfrm>
                  <a:off x="3406" y="24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8" name="Oval 294"/>
                <p:cNvSpPr>
                  <a:spLocks noChangeArrowheads="1"/>
                </p:cNvSpPr>
                <p:nvPr/>
              </p:nvSpPr>
              <p:spPr bwMode="auto">
                <a:xfrm>
                  <a:off x="3103" y="266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7" name="Oval 293"/>
                <p:cNvSpPr>
                  <a:spLocks noChangeArrowheads="1"/>
                </p:cNvSpPr>
                <p:nvPr/>
              </p:nvSpPr>
              <p:spPr bwMode="auto">
                <a:xfrm>
                  <a:off x="3925" y="27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6" name="Oval 292"/>
                <p:cNvSpPr>
                  <a:spLocks noChangeArrowheads="1"/>
                </p:cNvSpPr>
                <p:nvPr/>
              </p:nvSpPr>
              <p:spPr bwMode="auto">
                <a:xfrm>
                  <a:off x="4126" y="315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5" name="Oval 291"/>
                <p:cNvSpPr>
                  <a:spLocks noChangeArrowheads="1"/>
                </p:cNvSpPr>
                <p:nvPr/>
              </p:nvSpPr>
              <p:spPr bwMode="auto">
                <a:xfrm>
                  <a:off x="3525" y="18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4" name="Oval 290"/>
                <p:cNvSpPr>
                  <a:spLocks noChangeArrowheads="1"/>
                </p:cNvSpPr>
                <p:nvPr/>
              </p:nvSpPr>
              <p:spPr bwMode="auto">
                <a:xfrm>
                  <a:off x="3574" y="21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3" name="Oval 289"/>
                <p:cNvSpPr>
                  <a:spLocks noChangeArrowheads="1"/>
                </p:cNvSpPr>
                <p:nvPr/>
              </p:nvSpPr>
              <p:spPr bwMode="auto">
                <a:xfrm>
                  <a:off x="4005" y="23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2" name="Oval 288"/>
                <p:cNvSpPr>
                  <a:spLocks noChangeArrowheads="1"/>
                </p:cNvSpPr>
                <p:nvPr/>
              </p:nvSpPr>
              <p:spPr bwMode="auto">
                <a:xfrm>
                  <a:off x="4244" y="257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1" name="Oval 287"/>
                <p:cNvSpPr>
                  <a:spLocks noChangeArrowheads="1"/>
                </p:cNvSpPr>
                <p:nvPr/>
              </p:nvSpPr>
              <p:spPr bwMode="auto">
                <a:xfrm>
                  <a:off x="4725" y="266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30" name="Oval 286"/>
                <p:cNvSpPr>
                  <a:spLocks noChangeArrowheads="1"/>
                </p:cNvSpPr>
                <p:nvPr/>
              </p:nvSpPr>
              <p:spPr bwMode="auto">
                <a:xfrm>
                  <a:off x="4725" y="308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9" name="Oval 285"/>
                <p:cNvSpPr>
                  <a:spLocks noChangeArrowheads="1"/>
                </p:cNvSpPr>
                <p:nvPr/>
              </p:nvSpPr>
              <p:spPr bwMode="auto">
                <a:xfrm>
                  <a:off x="4005" y="178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8" name="Oval 284"/>
                <p:cNvSpPr>
                  <a:spLocks noChangeArrowheads="1"/>
                </p:cNvSpPr>
                <p:nvPr/>
              </p:nvSpPr>
              <p:spPr bwMode="auto">
                <a:xfrm>
                  <a:off x="4245" y="20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7" name="Oval 283"/>
                <p:cNvSpPr>
                  <a:spLocks noChangeArrowheads="1"/>
                </p:cNvSpPr>
                <p:nvPr/>
              </p:nvSpPr>
              <p:spPr bwMode="auto">
                <a:xfrm>
                  <a:off x="4055" y="226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6" name="Oval 282"/>
                <p:cNvSpPr>
                  <a:spLocks noChangeArrowheads="1"/>
                </p:cNvSpPr>
                <p:nvPr/>
              </p:nvSpPr>
              <p:spPr bwMode="auto">
                <a:xfrm>
                  <a:off x="5183" y="257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5" name="Oval 281"/>
                <p:cNvSpPr>
                  <a:spLocks noChangeArrowheads="1"/>
                </p:cNvSpPr>
                <p:nvPr/>
              </p:nvSpPr>
              <p:spPr bwMode="auto">
                <a:xfrm>
                  <a:off x="4965" y="27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4" name="Oval 280"/>
                <p:cNvSpPr>
                  <a:spLocks noChangeArrowheads="1"/>
                </p:cNvSpPr>
                <p:nvPr/>
              </p:nvSpPr>
              <p:spPr bwMode="auto">
                <a:xfrm>
                  <a:off x="5070" y="31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3" name="Oval 279"/>
                <p:cNvSpPr>
                  <a:spLocks noChangeArrowheads="1"/>
                </p:cNvSpPr>
                <p:nvPr/>
              </p:nvSpPr>
              <p:spPr bwMode="auto">
                <a:xfrm>
                  <a:off x="1903" y="199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2" name="Oval 278"/>
                <p:cNvSpPr>
                  <a:spLocks noChangeArrowheads="1"/>
                </p:cNvSpPr>
                <p:nvPr/>
              </p:nvSpPr>
              <p:spPr bwMode="auto">
                <a:xfrm>
                  <a:off x="1944" y="20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1" name="Oval 277"/>
                <p:cNvSpPr>
                  <a:spLocks noChangeArrowheads="1"/>
                </p:cNvSpPr>
                <p:nvPr/>
              </p:nvSpPr>
              <p:spPr bwMode="auto">
                <a:xfrm>
                  <a:off x="2143" y="295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20" name="Oval 276"/>
                <p:cNvSpPr>
                  <a:spLocks noChangeArrowheads="1"/>
                </p:cNvSpPr>
                <p:nvPr/>
              </p:nvSpPr>
              <p:spPr bwMode="auto">
                <a:xfrm>
                  <a:off x="2863" y="233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9" name="Oval 275"/>
                <p:cNvSpPr>
                  <a:spLocks noChangeArrowheads="1"/>
                </p:cNvSpPr>
                <p:nvPr/>
              </p:nvSpPr>
              <p:spPr bwMode="auto">
                <a:xfrm>
                  <a:off x="3175" y="302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8" name="Oval 274"/>
                <p:cNvSpPr>
                  <a:spLocks noChangeArrowheads="1"/>
                </p:cNvSpPr>
                <p:nvPr/>
              </p:nvSpPr>
              <p:spPr bwMode="auto">
                <a:xfrm>
                  <a:off x="3596" y="308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7" name="Oval 273"/>
                <p:cNvSpPr>
                  <a:spLocks noChangeArrowheads="1"/>
                </p:cNvSpPr>
                <p:nvPr/>
              </p:nvSpPr>
              <p:spPr bwMode="auto">
                <a:xfrm>
                  <a:off x="4893" y="19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6" name="Oval 272"/>
                <p:cNvSpPr>
                  <a:spLocks noChangeArrowheads="1"/>
                </p:cNvSpPr>
                <p:nvPr/>
              </p:nvSpPr>
              <p:spPr bwMode="auto">
                <a:xfrm>
                  <a:off x="5415" y="19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5" name="Oval 271"/>
                <p:cNvSpPr>
                  <a:spLocks noChangeArrowheads="1"/>
                </p:cNvSpPr>
                <p:nvPr/>
              </p:nvSpPr>
              <p:spPr bwMode="auto">
                <a:xfrm>
                  <a:off x="5255" y="211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4" name="Oval 270"/>
                <p:cNvSpPr>
                  <a:spLocks noChangeArrowheads="1"/>
                </p:cNvSpPr>
                <p:nvPr/>
              </p:nvSpPr>
              <p:spPr bwMode="auto">
                <a:xfrm>
                  <a:off x="4653" y="214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3" name="Oval 269"/>
                <p:cNvSpPr>
                  <a:spLocks noChangeArrowheads="1"/>
                </p:cNvSpPr>
                <p:nvPr/>
              </p:nvSpPr>
              <p:spPr bwMode="auto">
                <a:xfrm>
                  <a:off x="5566" y="242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2" name="Oval 268"/>
                <p:cNvSpPr>
                  <a:spLocks noChangeArrowheads="1"/>
                </p:cNvSpPr>
                <p:nvPr/>
              </p:nvSpPr>
              <p:spPr bwMode="auto">
                <a:xfrm>
                  <a:off x="5566" y="288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1" name="Oval 267"/>
                <p:cNvSpPr>
                  <a:spLocks noChangeArrowheads="1"/>
                </p:cNvSpPr>
                <p:nvPr/>
              </p:nvSpPr>
              <p:spPr bwMode="auto">
                <a:xfrm>
                  <a:off x="1903" y="18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0" name="Oval 266"/>
                <p:cNvSpPr>
                  <a:spLocks noChangeArrowheads="1"/>
                </p:cNvSpPr>
                <p:nvPr/>
              </p:nvSpPr>
              <p:spPr bwMode="auto">
                <a:xfrm>
                  <a:off x="2072" y="18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9" name="Oval 265"/>
                <p:cNvSpPr>
                  <a:spLocks noChangeArrowheads="1"/>
                </p:cNvSpPr>
                <p:nvPr/>
              </p:nvSpPr>
              <p:spPr bwMode="auto">
                <a:xfrm>
                  <a:off x="2143" y="24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8" name="Oval 264"/>
                <p:cNvSpPr>
                  <a:spLocks noChangeArrowheads="1"/>
                </p:cNvSpPr>
                <p:nvPr/>
              </p:nvSpPr>
              <p:spPr bwMode="auto">
                <a:xfrm>
                  <a:off x="2622" y="209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7" name="Oval 263"/>
                <p:cNvSpPr>
                  <a:spLocks noChangeArrowheads="1"/>
                </p:cNvSpPr>
                <p:nvPr/>
              </p:nvSpPr>
              <p:spPr bwMode="auto">
                <a:xfrm>
                  <a:off x="2792" y="257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6" name="Oval 262"/>
                <p:cNvSpPr>
                  <a:spLocks noChangeArrowheads="1"/>
                </p:cNvSpPr>
                <p:nvPr/>
              </p:nvSpPr>
              <p:spPr bwMode="auto">
                <a:xfrm>
                  <a:off x="2694" y="305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5" name="Oval 261"/>
                <p:cNvSpPr>
                  <a:spLocks noChangeArrowheads="1"/>
                </p:cNvSpPr>
                <p:nvPr/>
              </p:nvSpPr>
              <p:spPr bwMode="auto">
                <a:xfrm>
                  <a:off x="1875" y="27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4" name="Oval 260"/>
                <p:cNvSpPr>
                  <a:spLocks noChangeArrowheads="1"/>
                </p:cNvSpPr>
                <p:nvPr/>
              </p:nvSpPr>
              <p:spPr bwMode="auto">
                <a:xfrm>
                  <a:off x="1996" y="314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3" name="Oval 259"/>
                <p:cNvSpPr>
                  <a:spLocks noChangeArrowheads="1"/>
                </p:cNvSpPr>
                <p:nvPr/>
              </p:nvSpPr>
              <p:spPr bwMode="auto">
                <a:xfrm>
                  <a:off x="1875" y="234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2" name="Oval 258"/>
                <p:cNvSpPr>
                  <a:spLocks noChangeArrowheads="1"/>
                </p:cNvSpPr>
                <p:nvPr/>
              </p:nvSpPr>
              <p:spPr bwMode="auto">
                <a:xfrm>
                  <a:off x="2114" y="258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1" name="Oval 257"/>
                <p:cNvSpPr>
                  <a:spLocks noChangeArrowheads="1"/>
                </p:cNvSpPr>
                <p:nvPr/>
              </p:nvSpPr>
              <p:spPr bwMode="auto">
                <a:xfrm>
                  <a:off x="2595" y="26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00" name="Oval 256"/>
                <p:cNvSpPr>
                  <a:spLocks noChangeArrowheads="1"/>
                </p:cNvSpPr>
                <p:nvPr/>
              </p:nvSpPr>
              <p:spPr bwMode="auto">
                <a:xfrm>
                  <a:off x="2595" y="306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9" name="Oval 255"/>
                <p:cNvSpPr>
                  <a:spLocks noChangeArrowheads="1"/>
                </p:cNvSpPr>
                <p:nvPr/>
              </p:nvSpPr>
              <p:spPr bwMode="auto">
                <a:xfrm>
                  <a:off x="1875" y="179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8" name="Oval 254"/>
                <p:cNvSpPr>
                  <a:spLocks noChangeArrowheads="1"/>
                </p:cNvSpPr>
                <p:nvPr/>
              </p:nvSpPr>
              <p:spPr bwMode="auto">
                <a:xfrm>
                  <a:off x="2115" y="20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7" name="Oval 253"/>
                <p:cNvSpPr>
                  <a:spLocks noChangeArrowheads="1"/>
                </p:cNvSpPr>
                <p:nvPr/>
              </p:nvSpPr>
              <p:spPr bwMode="auto">
                <a:xfrm>
                  <a:off x="1925" y="22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6" name="Oval 252"/>
                <p:cNvSpPr>
                  <a:spLocks noChangeArrowheads="1"/>
                </p:cNvSpPr>
                <p:nvPr/>
              </p:nvSpPr>
              <p:spPr bwMode="auto">
                <a:xfrm>
                  <a:off x="3053" y="258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5" name="Oval 251"/>
                <p:cNvSpPr>
                  <a:spLocks noChangeArrowheads="1"/>
                </p:cNvSpPr>
                <p:nvPr/>
              </p:nvSpPr>
              <p:spPr bwMode="auto">
                <a:xfrm>
                  <a:off x="2835" y="27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4" name="Oval 250"/>
                <p:cNvSpPr>
                  <a:spLocks noChangeArrowheads="1"/>
                </p:cNvSpPr>
                <p:nvPr/>
              </p:nvSpPr>
              <p:spPr bwMode="auto">
                <a:xfrm>
                  <a:off x="2940" y="31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3" name="Oval 249"/>
                <p:cNvSpPr>
                  <a:spLocks noChangeArrowheads="1"/>
                </p:cNvSpPr>
                <p:nvPr/>
              </p:nvSpPr>
              <p:spPr bwMode="auto">
                <a:xfrm>
                  <a:off x="2763" y="194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2" name="Oval 248"/>
                <p:cNvSpPr>
                  <a:spLocks noChangeArrowheads="1"/>
                </p:cNvSpPr>
                <p:nvPr/>
              </p:nvSpPr>
              <p:spPr bwMode="auto">
                <a:xfrm>
                  <a:off x="3285" y="196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1" name="Oval 247"/>
                <p:cNvSpPr>
                  <a:spLocks noChangeArrowheads="1"/>
                </p:cNvSpPr>
                <p:nvPr/>
              </p:nvSpPr>
              <p:spPr bwMode="auto">
                <a:xfrm>
                  <a:off x="3125" y="213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0" name="Oval 246"/>
                <p:cNvSpPr>
                  <a:spLocks noChangeArrowheads="1"/>
                </p:cNvSpPr>
                <p:nvPr/>
              </p:nvSpPr>
              <p:spPr bwMode="auto">
                <a:xfrm>
                  <a:off x="2568" y="214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9" name="Oval 245"/>
                <p:cNvSpPr>
                  <a:spLocks noChangeArrowheads="1"/>
                </p:cNvSpPr>
                <p:nvPr/>
              </p:nvSpPr>
              <p:spPr bwMode="auto">
                <a:xfrm>
                  <a:off x="3436" y="244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8" name="Oval 244"/>
                <p:cNvSpPr>
                  <a:spLocks noChangeArrowheads="1"/>
                </p:cNvSpPr>
                <p:nvPr/>
              </p:nvSpPr>
              <p:spPr bwMode="auto">
                <a:xfrm>
                  <a:off x="3436" y="293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7" name="Oval 243"/>
                <p:cNvSpPr>
                  <a:spLocks noChangeArrowheads="1"/>
                </p:cNvSpPr>
                <p:nvPr/>
              </p:nvSpPr>
              <p:spPr bwMode="auto">
                <a:xfrm>
                  <a:off x="3075" y="266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6" name="Oval 242"/>
                <p:cNvSpPr>
                  <a:spLocks noChangeArrowheads="1"/>
                </p:cNvSpPr>
                <p:nvPr/>
              </p:nvSpPr>
              <p:spPr bwMode="auto">
                <a:xfrm>
                  <a:off x="3196" y="305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5" name="Oval 241"/>
                <p:cNvSpPr>
                  <a:spLocks noChangeArrowheads="1"/>
                </p:cNvSpPr>
                <p:nvPr/>
              </p:nvSpPr>
              <p:spPr bwMode="auto">
                <a:xfrm>
                  <a:off x="3075" y="22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4" name="Oval 240"/>
                <p:cNvSpPr>
                  <a:spLocks noChangeArrowheads="1"/>
                </p:cNvSpPr>
                <p:nvPr/>
              </p:nvSpPr>
              <p:spPr bwMode="auto">
                <a:xfrm>
                  <a:off x="3314" y="249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3" name="Oval 239"/>
                <p:cNvSpPr>
                  <a:spLocks noChangeArrowheads="1"/>
                </p:cNvSpPr>
                <p:nvPr/>
              </p:nvSpPr>
              <p:spPr bwMode="auto">
                <a:xfrm>
                  <a:off x="3795" y="259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2" name="Oval 238"/>
                <p:cNvSpPr>
                  <a:spLocks noChangeArrowheads="1"/>
                </p:cNvSpPr>
                <p:nvPr/>
              </p:nvSpPr>
              <p:spPr bwMode="auto">
                <a:xfrm>
                  <a:off x="3795" y="30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1" name="Oval 237"/>
                <p:cNvSpPr>
                  <a:spLocks noChangeArrowheads="1"/>
                </p:cNvSpPr>
                <p:nvPr/>
              </p:nvSpPr>
              <p:spPr bwMode="auto">
                <a:xfrm>
                  <a:off x="3045" y="19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80" name="Oval 236"/>
                <p:cNvSpPr>
                  <a:spLocks noChangeArrowheads="1"/>
                </p:cNvSpPr>
                <p:nvPr/>
              </p:nvSpPr>
              <p:spPr bwMode="auto">
                <a:xfrm>
                  <a:off x="3315" y="19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9" name="Oval 235"/>
                <p:cNvSpPr>
                  <a:spLocks noChangeArrowheads="1"/>
                </p:cNvSpPr>
                <p:nvPr/>
              </p:nvSpPr>
              <p:spPr bwMode="auto">
                <a:xfrm>
                  <a:off x="3125" y="21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8" name="Oval 234"/>
                <p:cNvSpPr>
                  <a:spLocks noChangeArrowheads="1"/>
                </p:cNvSpPr>
                <p:nvPr/>
              </p:nvSpPr>
              <p:spPr bwMode="auto">
                <a:xfrm>
                  <a:off x="4253" y="249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7" name="Oval 233"/>
                <p:cNvSpPr>
                  <a:spLocks noChangeArrowheads="1"/>
                </p:cNvSpPr>
                <p:nvPr/>
              </p:nvSpPr>
              <p:spPr bwMode="auto">
                <a:xfrm>
                  <a:off x="2507" y="18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6" name="Oval 232"/>
                <p:cNvSpPr>
                  <a:spLocks noChangeArrowheads="1"/>
                </p:cNvSpPr>
                <p:nvPr/>
              </p:nvSpPr>
              <p:spPr bwMode="auto">
                <a:xfrm>
                  <a:off x="4140" y="30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5" name="Oval 231"/>
                <p:cNvSpPr>
                  <a:spLocks noChangeArrowheads="1"/>
                </p:cNvSpPr>
                <p:nvPr/>
              </p:nvSpPr>
              <p:spPr bwMode="auto">
                <a:xfrm>
                  <a:off x="3963" y="185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4" name="Oval 230"/>
                <p:cNvSpPr>
                  <a:spLocks noChangeArrowheads="1"/>
                </p:cNvSpPr>
                <p:nvPr/>
              </p:nvSpPr>
              <p:spPr bwMode="auto">
                <a:xfrm>
                  <a:off x="4485" y="18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3" name="Oval 229"/>
                <p:cNvSpPr>
                  <a:spLocks noChangeArrowheads="1"/>
                </p:cNvSpPr>
                <p:nvPr/>
              </p:nvSpPr>
              <p:spPr bwMode="auto">
                <a:xfrm>
                  <a:off x="4325" y="204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2" name="Oval 228"/>
                <p:cNvSpPr>
                  <a:spLocks noChangeArrowheads="1"/>
                </p:cNvSpPr>
                <p:nvPr/>
              </p:nvSpPr>
              <p:spPr bwMode="auto">
                <a:xfrm>
                  <a:off x="3723" y="206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1" name="Oval 227"/>
                <p:cNvSpPr>
                  <a:spLocks noChangeArrowheads="1"/>
                </p:cNvSpPr>
                <p:nvPr/>
              </p:nvSpPr>
              <p:spPr bwMode="auto">
                <a:xfrm>
                  <a:off x="4636" y="235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70" name="Oval 226"/>
                <p:cNvSpPr>
                  <a:spLocks noChangeArrowheads="1"/>
                </p:cNvSpPr>
                <p:nvPr/>
              </p:nvSpPr>
              <p:spPr bwMode="auto">
                <a:xfrm>
                  <a:off x="4636" y="284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9" name="Oval 225"/>
                <p:cNvSpPr>
                  <a:spLocks noChangeArrowheads="1"/>
                </p:cNvSpPr>
                <p:nvPr/>
              </p:nvSpPr>
              <p:spPr bwMode="auto">
                <a:xfrm>
                  <a:off x="4508" y="18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8" name="Oval 224"/>
                <p:cNvSpPr>
                  <a:spLocks noChangeArrowheads="1"/>
                </p:cNvSpPr>
                <p:nvPr/>
              </p:nvSpPr>
              <p:spPr bwMode="auto">
                <a:xfrm>
                  <a:off x="5209" y="18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7" name="Oval 223"/>
                <p:cNvSpPr>
                  <a:spLocks noChangeArrowheads="1"/>
                </p:cNvSpPr>
                <p:nvPr/>
              </p:nvSpPr>
              <p:spPr bwMode="auto">
                <a:xfrm>
                  <a:off x="5323" y="2624"/>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6" name="Oval 222"/>
                <p:cNvSpPr>
                  <a:spLocks noChangeArrowheads="1"/>
                </p:cNvSpPr>
                <p:nvPr/>
              </p:nvSpPr>
              <p:spPr bwMode="auto">
                <a:xfrm>
                  <a:off x="4123" y="195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5" name="Oval 221"/>
                <p:cNvSpPr>
                  <a:spLocks noChangeArrowheads="1"/>
                </p:cNvSpPr>
                <p:nvPr/>
              </p:nvSpPr>
              <p:spPr bwMode="auto">
                <a:xfrm>
                  <a:off x="4164" y="19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4" name="Oval 220"/>
                <p:cNvSpPr>
                  <a:spLocks noChangeArrowheads="1"/>
                </p:cNvSpPr>
                <p:nvPr/>
              </p:nvSpPr>
              <p:spPr bwMode="auto">
                <a:xfrm>
                  <a:off x="4363" y="294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3" name="Oval 219"/>
                <p:cNvSpPr>
                  <a:spLocks noChangeArrowheads="1"/>
                </p:cNvSpPr>
                <p:nvPr/>
              </p:nvSpPr>
              <p:spPr bwMode="auto">
                <a:xfrm>
                  <a:off x="5083" y="228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2" name="Oval 218"/>
                <p:cNvSpPr>
                  <a:spLocks noChangeArrowheads="1"/>
                </p:cNvSpPr>
                <p:nvPr/>
              </p:nvSpPr>
              <p:spPr bwMode="auto">
                <a:xfrm>
                  <a:off x="5395" y="298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1" name="Oval 217"/>
                <p:cNvSpPr>
                  <a:spLocks noChangeArrowheads="1"/>
                </p:cNvSpPr>
                <p:nvPr/>
              </p:nvSpPr>
              <p:spPr bwMode="auto">
                <a:xfrm>
                  <a:off x="4123" y="18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60" name="Oval 216"/>
                <p:cNvSpPr>
                  <a:spLocks noChangeArrowheads="1"/>
                </p:cNvSpPr>
                <p:nvPr/>
              </p:nvSpPr>
              <p:spPr bwMode="auto">
                <a:xfrm>
                  <a:off x="4292" y="180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9" name="Oval 215"/>
                <p:cNvSpPr>
                  <a:spLocks noChangeArrowheads="1"/>
                </p:cNvSpPr>
                <p:nvPr/>
              </p:nvSpPr>
              <p:spPr bwMode="auto">
                <a:xfrm>
                  <a:off x="4363" y="236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8" name="Oval 214"/>
                <p:cNvSpPr>
                  <a:spLocks noChangeArrowheads="1"/>
                </p:cNvSpPr>
                <p:nvPr/>
              </p:nvSpPr>
              <p:spPr bwMode="auto">
                <a:xfrm>
                  <a:off x="5037" y="209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7" name="Oval 213"/>
                <p:cNvSpPr>
                  <a:spLocks noChangeArrowheads="1"/>
                </p:cNvSpPr>
                <p:nvPr/>
              </p:nvSpPr>
              <p:spPr bwMode="auto">
                <a:xfrm>
                  <a:off x="5012" y="252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6" name="Oval 212"/>
                <p:cNvSpPr>
                  <a:spLocks noChangeArrowheads="1"/>
                </p:cNvSpPr>
                <p:nvPr/>
              </p:nvSpPr>
              <p:spPr bwMode="auto">
                <a:xfrm>
                  <a:off x="4794" y="311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5" name="Oval 211"/>
                <p:cNvSpPr>
                  <a:spLocks noChangeArrowheads="1"/>
                </p:cNvSpPr>
                <p:nvPr/>
              </p:nvSpPr>
              <p:spPr bwMode="auto">
                <a:xfrm>
                  <a:off x="4095" y="27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4" name="Oval 210"/>
                <p:cNvSpPr>
                  <a:spLocks noChangeArrowheads="1"/>
                </p:cNvSpPr>
                <p:nvPr/>
              </p:nvSpPr>
              <p:spPr bwMode="auto">
                <a:xfrm>
                  <a:off x="4216" y="312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3" name="Oval 209"/>
                <p:cNvSpPr>
                  <a:spLocks noChangeArrowheads="1"/>
                </p:cNvSpPr>
                <p:nvPr/>
              </p:nvSpPr>
              <p:spPr bwMode="auto">
                <a:xfrm>
                  <a:off x="4095" y="230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2" name="Oval 208"/>
                <p:cNvSpPr>
                  <a:spLocks noChangeArrowheads="1"/>
                </p:cNvSpPr>
                <p:nvPr/>
              </p:nvSpPr>
              <p:spPr bwMode="auto">
                <a:xfrm>
                  <a:off x="4319" y="248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1" name="Oval 207"/>
                <p:cNvSpPr>
                  <a:spLocks noChangeArrowheads="1"/>
                </p:cNvSpPr>
                <p:nvPr/>
              </p:nvSpPr>
              <p:spPr bwMode="auto">
                <a:xfrm>
                  <a:off x="4770" y="263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50" name="Oval 206"/>
                <p:cNvSpPr>
                  <a:spLocks noChangeArrowheads="1"/>
                </p:cNvSpPr>
                <p:nvPr/>
              </p:nvSpPr>
              <p:spPr bwMode="auto">
                <a:xfrm>
                  <a:off x="4815" y="305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9" name="Oval 205"/>
                <p:cNvSpPr>
                  <a:spLocks noChangeArrowheads="1"/>
                </p:cNvSpPr>
                <p:nvPr/>
              </p:nvSpPr>
              <p:spPr bwMode="auto">
                <a:xfrm>
                  <a:off x="4335" y="199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8" name="Oval 204"/>
                <p:cNvSpPr>
                  <a:spLocks noChangeArrowheads="1"/>
                </p:cNvSpPr>
                <p:nvPr/>
              </p:nvSpPr>
              <p:spPr bwMode="auto">
                <a:xfrm>
                  <a:off x="4145" y="22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7" name="Oval 203"/>
                <p:cNvSpPr>
                  <a:spLocks noChangeArrowheads="1"/>
                </p:cNvSpPr>
                <p:nvPr/>
              </p:nvSpPr>
              <p:spPr bwMode="auto">
                <a:xfrm>
                  <a:off x="5273" y="254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6" name="Oval 202"/>
                <p:cNvSpPr>
                  <a:spLocks noChangeArrowheads="1"/>
                </p:cNvSpPr>
                <p:nvPr/>
              </p:nvSpPr>
              <p:spPr bwMode="auto">
                <a:xfrm>
                  <a:off x="5055" y="27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5" name="Oval 201"/>
                <p:cNvSpPr>
                  <a:spLocks noChangeArrowheads="1"/>
                </p:cNvSpPr>
                <p:nvPr/>
              </p:nvSpPr>
              <p:spPr bwMode="auto">
                <a:xfrm>
                  <a:off x="5160" y="30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4" name="Oval 200"/>
                <p:cNvSpPr>
                  <a:spLocks noChangeArrowheads="1"/>
                </p:cNvSpPr>
                <p:nvPr/>
              </p:nvSpPr>
              <p:spPr bwMode="auto">
                <a:xfrm>
                  <a:off x="4983" y="18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3" name="Oval 199"/>
                <p:cNvSpPr>
                  <a:spLocks noChangeArrowheads="1"/>
                </p:cNvSpPr>
                <p:nvPr/>
              </p:nvSpPr>
              <p:spPr bwMode="auto">
                <a:xfrm>
                  <a:off x="5505" y="19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2" name="Oval 198"/>
                <p:cNvSpPr>
                  <a:spLocks noChangeArrowheads="1"/>
                </p:cNvSpPr>
                <p:nvPr/>
              </p:nvSpPr>
              <p:spPr bwMode="auto">
                <a:xfrm>
                  <a:off x="5345" y="208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1" name="Oval 197"/>
                <p:cNvSpPr>
                  <a:spLocks noChangeArrowheads="1"/>
                </p:cNvSpPr>
                <p:nvPr/>
              </p:nvSpPr>
              <p:spPr bwMode="auto">
                <a:xfrm>
                  <a:off x="4713" y="211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40" name="Oval 196"/>
                <p:cNvSpPr>
                  <a:spLocks noChangeArrowheads="1"/>
                </p:cNvSpPr>
                <p:nvPr/>
              </p:nvSpPr>
              <p:spPr bwMode="auto">
                <a:xfrm>
                  <a:off x="5295" y="26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9" name="Oval 195"/>
                <p:cNvSpPr>
                  <a:spLocks noChangeArrowheads="1"/>
                </p:cNvSpPr>
                <p:nvPr/>
              </p:nvSpPr>
              <p:spPr bwMode="auto">
                <a:xfrm>
                  <a:off x="5416" y="30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8" name="Oval 194"/>
                <p:cNvSpPr>
                  <a:spLocks noChangeArrowheads="1"/>
                </p:cNvSpPr>
                <p:nvPr/>
              </p:nvSpPr>
              <p:spPr bwMode="auto">
                <a:xfrm>
                  <a:off x="5295" y="221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7" name="Oval 193"/>
                <p:cNvSpPr>
                  <a:spLocks noChangeArrowheads="1"/>
                </p:cNvSpPr>
                <p:nvPr/>
              </p:nvSpPr>
              <p:spPr bwMode="auto">
                <a:xfrm>
                  <a:off x="5534" y="245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6" name="Oval 192"/>
                <p:cNvSpPr>
                  <a:spLocks noChangeArrowheads="1"/>
                </p:cNvSpPr>
                <p:nvPr/>
              </p:nvSpPr>
              <p:spPr bwMode="auto">
                <a:xfrm>
                  <a:off x="5265" y="185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5" name="Oval 191"/>
                <p:cNvSpPr>
                  <a:spLocks noChangeArrowheads="1"/>
                </p:cNvSpPr>
                <p:nvPr/>
              </p:nvSpPr>
              <p:spPr bwMode="auto">
                <a:xfrm>
                  <a:off x="5535" y="19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4" name="Oval 190"/>
                <p:cNvSpPr>
                  <a:spLocks noChangeArrowheads="1"/>
                </p:cNvSpPr>
                <p:nvPr/>
              </p:nvSpPr>
              <p:spPr bwMode="auto">
                <a:xfrm>
                  <a:off x="5345" y="21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3" name="Oval 189"/>
                <p:cNvSpPr>
                  <a:spLocks noChangeArrowheads="1"/>
                </p:cNvSpPr>
                <p:nvPr/>
              </p:nvSpPr>
              <p:spPr bwMode="auto">
                <a:xfrm>
                  <a:off x="2593" y="240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2" name="Oval 188"/>
                <p:cNvSpPr>
                  <a:spLocks noChangeArrowheads="1"/>
                </p:cNvSpPr>
                <p:nvPr/>
              </p:nvSpPr>
              <p:spPr bwMode="auto">
                <a:xfrm>
                  <a:off x="2352" y="216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1" name="Oval 187"/>
                <p:cNvSpPr>
                  <a:spLocks noChangeArrowheads="1"/>
                </p:cNvSpPr>
                <p:nvPr/>
              </p:nvSpPr>
              <p:spPr bwMode="auto">
                <a:xfrm>
                  <a:off x="2522" y="264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30" name="Oval 186"/>
                <p:cNvSpPr>
                  <a:spLocks noChangeArrowheads="1"/>
                </p:cNvSpPr>
                <p:nvPr/>
              </p:nvSpPr>
              <p:spPr bwMode="auto">
                <a:xfrm>
                  <a:off x="2325" y="275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9" name="Oval 185"/>
                <p:cNvSpPr>
                  <a:spLocks noChangeArrowheads="1"/>
                </p:cNvSpPr>
                <p:nvPr/>
              </p:nvSpPr>
              <p:spPr bwMode="auto">
                <a:xfrm>
                  <a:off x="2565" y="28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8" name="Oval 184"/>
                <p:cNvSpPr>
                  <a:spLocks noChangeArrowheads="1"/>
                </p:cNvSpPr>
                <p:nvPr/>
              </p:nvSpPr>
              <p:spPr bwMode="auto">
                <a:xfrm>
                  <a:off x="2253" y="223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7" name="Oval 183"/>
                <p:cNvSpPr>
                  <a:spLocks noChangeArrowheads="1"/>
                </p:cNvSpPr>
                <p:nvPr/>
              </p:nvSpPr>
              <p:spPr bwMode="auto">
                <a:xfrm>
                  <a:off x="2190" y="29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6" name="Oval 182"/>
                <p:cNvSpPr>
                  <a:spLocks noChangeArrowheads="1"/>
                </p:cNvSpPr>
                <p:nvPr/>
              </p:nvSpPr>
              <p:spPr bwMode="auto">
                <a:xfrm>
                  <a:off x="3241" y="30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5" name="Oval 181"/>
                <p:cNvSpPr>
                  <a:spLocks noChangeArrowheads="1"/>
                </p:cNvSpPr>
                <p:nvPr/>
              </p:nvSpPr>
              <p:spPr bwMode="auto">
                <a:xfrm>
                  <a:off x="2794" y="281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4" name="Oval 180"/>
                <p:cNvSpPr>
                  <a:spLocks noChangeArrowheads="1"/>
                </p:cNvSpPr>
                <p:nvPr/>
              </p:nvSpPr>
              <p:spPr bwMode="auto">
                <a:xfrm>
                  <a:off x="3330" y="273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3" name="Oval 179"/>
                <p:cNvSpPr>
                  <a:spLocks noChangeArrowheads="1"/>
                </p:cNvSpPr>
                <p:nvPr/>
              </p:nvSpPr>
              <p:spPr bwMode="auto">
                <a:xfrm>
                  <a:off x="3379" y="30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2" name="Oval 178"/>
                <p:cNvSpPr>
                  <a:spLocks noChangeArrowheads="1"/>
                </p:cNvSpPr>
                <p:nvPr/>
              </p:nvSpPr>
              <p:spPr bwMode="auto">
                <a:xfrm>
                  <a:off x="2427" y="297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1" name="Oval 177"/>
                <p:cNvSpPr>
                  <a:spLocks noChangeArrowheads="1"/>
                </p:cNvSpPr>
                <p:nvPr/>
              </p:nvSpPr>
              <p:spPr bwMode="auto">
                <a:xfrm>
                  <a:off x="2568" y="28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20" name="Oval 176"/>
                <p:cNvSpPr>
                  <a:spLocks noChangeArrowheads="1"/>
                </p:cNvSpPr>
                <p:nvPr/>
              </p:nvSpPr>
              <p:spPr bwMode="auto">
                <a:xfrm>
                  <a:off x="3090" y="28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9" name="Oval 175"/>
                <p:cNvSpPr>
                  <a:spLocks noChangeArrowheads="1"/>
                </p:cNvSpPr>
                <p:nvPr/>
              </p:nvSpPr>
              <p:spPr bwMode="auto">
                <a:xfrm>
                  <a:off x="2930" y="301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8" name="Oval 174"/>
                <p:cNvSpPr>
                  <a:spLocks noChangeArrowheads="1"/>
                </p:cNvSpPr>
                <p:nvPr/>
              </p:nvSpPr>
              <p:spPr bwMode="auto">
                <a:xfrm>
                  <a:off x="2373" y="302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7" name="Oval 173"/>
                <p:cNvSpPr>
                  <a:spLocks noChangeArrowheads="1"/>
                </p:cNvSpPr>
                <p:nvPr/>
              </p:nvSpPr>
              <p:spPr bwMode="auto">
                <a:xfrm>
                  <a:off x="2880" y="314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6" name="Oval 172"/>
                <p:cNvSpPr>
                  <a:spLocks noChangeArrowheads="1"/>
                </p:cNvSpPr>
                <p:nvPr/>
              </p:nvSpPr>
              <p:spPr bwMode="auto">
                <a:xfrm>
                  <a:off x="2850" y="27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5" name="Oval 171"/>
                <p:cNvSpPr>
                  <a:spLocks noChangeArrowheads="1"/>
                </p:cNvSpPr>
                <p:nvPr/>
              </p:nvSpPr>
              <p:spPr bwMode="auto">
                <a:xfrm>
                  <a:off x="3120" y="28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4" name="Oval 170"/>
                <p:cNvSpPr>
                  <a:spLocks noChangeArrowheads="1"/>
                </p:cNvSpPr>
                <p:nvPr/>
              </p:nvSpPr>
              <p:spPr bwMode="auto">
                <a:xfrm>
                  <a:off x="2930" y="30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3" name="Oval 169"/>
                <p:cNvSpPr>
                  <a:spLocks noChangeArrowheads="1"/>
                </p:cNvSpPr>
                <p:nvPr/>
              </p:nvSpPr>
              <p:spPr bwMode="auto">
                <a:xfrm>
                  <a:off x="3528" y="2983"/>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2" name="Oval 168"/>
                <p:cNvSpPr>
                  <a:spLocks noChangeArrowheads="1"/>
                </p:cNvSpPr>
                <p:nvPr/>
              </p:nvSpPr>
              <p:spPr bwMode="auto">
                <a:xfrm>
                  <a:off x="3405" y="256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1" name="Oval 167"/>
                <p:cNvSpPr>
                  <a:spLocks noChangeArrowheads="1"/>
                </p:cNvSpPr>
                <p:nvPr/>
              </p:nvSpPr>
              <p:spPr bwMode="auto">
                <a:xfrm>
                  <a:off x="3863" y="246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0" name="Oval 166"/>
                <p:cNvSpPr>
                  <a:spLocks noChangeArrowheads="1"/>
                </p:cNvSpPr>
                <p:nvPr/>
              </p:nvSpPr>
              <p:spPr bwMode="auto">
                <a:xfrm>
                  <a:off x="3645" y="26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9" name="Oval 165"/>
                <p:cNvSpPr>
                  <a:spLocks noChangeArrowheads="1"/>
                </p:cNvSpPr>
                <p:nvPr/>
              </p:nvSpPr>
              <p:spPr bwMode="auto">
                <a:xfrm>
                  <a:off x="4003" y="251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8" name="Oval 164"/>
                <p:cNvSpPr>
                  <a:spLocks noChangeArrowheads="1"/>
                </p:cNvSpPr>
                <p:nvPr/>
              </p:nvSpPr>
              <p:spPr bwMode="auto">
                <a:xfrm>
                  <a:off x="3692" y="242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7" name="Oval 163"/>
                <p:cNvSpPr>
                  <a:spLocks noChangeArrowheads="1"/>
                </p:cNvSpPr>
                <p:nvPr/>
              </p:nvSpPr>
              <p:spPr bwMode="auto">
                <a:xfrm>
                  <a:off x="3450" y="253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6" name="Oval 162"/>
                <p:cNvSpPr>
                  <a:spLocks noChangeArrowheads="1"/>
                </p:cNvSpPr>
                <p:nvPr/>
              </p:nvSpPr>
              <p:spPr bwMode="auto">
                <a:xfrm>
                  <a:off x="3953" y="243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5" name="Oval 161"/>
                <p:cNvSpPr>
                  <a:spLocks noChangeArrowheads="1"/>
                </p:cNvSpPr>
                <p:nvPr/>
              </p:nvSpPr>
              <p:spPr bwMode="auto">
                <a:xfrm>
                  <a:off x="3735" y="26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4" name="Oval 160"/>
                <p:cNvSpPr>
                  <a:spLocks noChangeArrowheads="1"/>
                </p:cNvSpPr>
                <p:nvPr/>
              </p:nvSpPr>
              <p:spPr bwMode="auto">
                <a:xfrm>
                  <a:off x="3975" y="25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3" name="Oval 159"/>
                <p:cNvSpPr>
                  <a:spLocks noChangeArrowheads="1"/>
                </p:cNvSpPr>
                <p:nvPr/>
              </p:nvSpPr>
              <p:spPr bwMode="auto">
                <a:xfrm>
                  <a:off x="2205" y="23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2" name="Oval 158"/>
                <p:cNvSpPr>
                  <a:spLocks noChangeArrowheads="1"/>
                </p:cNvSpPr>
                <p:nvPr/>
              </p:nvSpPr>
              <p:spPr bwMode="auto">
                <a:xfrm>
                  <a:off x="2445" y="25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1" name="Oval 157"/>
                <p:cNvSpPr>
                  <a:spLocks noChangeArrowheads="1"/>
                </p:cNvSpPr>
                <p:nvPr/>
              </p:nvSpPr>
              <p:spPr bwMode="auto">
                <a:xfrm>
                  <a:off x="2853" y="266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0" name="Oval 156"/>
                <p:cNvSpPr>
                  <a:spLocks noChangeArrowheads="1"/>
                </p:cNvSpPr>
                <p:nvPr/>
              </p:nvSpPr>
              <p:spPr bwMode="auto">
                <a:xfrm>
                  <a:off x="2163" y="237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9" name="Oval 155"/>
                <p:cNvSpPr>
                  <a:spLocks noChangeArrowheads="1"/>
                </p:cNvSpPr>
                <p:nvPr/>
              </p:nvSpPr>
              <p:spPr bwMode="auto">
                <a:xfrm>
                  <a:off x="2685" y="239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8" name="Oval 154"/>
                <p:cNvSpPr>
                  <a:spLocks noChangeArrowheads="1"/>
                </p:cNvSpPr>
                <p:nvPr/>
              </p:nvSpPr>
              <p:spPr bwMode="auto">
                <a:xfrm>
                  <a:off x="2525" y="256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7" name="Oval 153"/>
                <p:cNvSpPr>
                  <a:spLocks noChangeArrowheads="1"/>
                </p:cNvSpPr>
                <p:nvPr/>
              </p:nvSpPr>
              <p:spPr bwMode="auto">
                <a:xfrm>
                  <a:off x="2708" y="23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6" name="Oval 152"/>
                <p:cNvSpPr>
                  <a:spLocks noChangeArrowheads="1"/>
                </p:cNvSpPr>
                <p:nvPr/>
              </p:nvSpPr>
              <p:spPr bwMode="auto">
                <a:xfrm>
                  <a:off x="2323" y="247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5" name="Oval 151"/>
                <p:cNvSpPr>
                  <a:spLocks noChangeArrowheads="1"/>
                </p:cNvSpPr>
                <p:nvPr/>
              </p:nvSpPr>
              <p:spPr bwMode="auto">
                <a:xfrm>
                  <a:off x="2364" y="25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4" name="Oval 150"/>
                <p:cNvSpPr>
                  <a:spLocks noChangeArrowheads="1"/>
                </p:cNvSpPr>
                <p:nvPr/>
              </p:nvSpPr>
              <p:spPr bwMode="auto">
                <a:xfrm>
                  <a:off x="2323" y="23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3" name="Oval 149"/>
                <p:cNvSpPr>
                  <a:spLocks noChangeArrowheads="1"/>
                </p:cNvSpPr>
                <p:nvPr/>
              </p:nvSpPr>
              <p:spPr bwMode="auto">
                <a:xfrm>
                  <a:off x="2492" y="233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2" name="Oval 148"/>
                <p:cNvSpPr>
                  <a:spLocks noChangeArrowheads="1"/>
                </p:cNvSpPr>
                <p:nvPr/>
              </p:nvSpPr>
              <p:spPr bwMode="auto">
                <a:xfrm>
                  <a:off x="2295" y="22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1" name="Oval 147"/>
                <p:cNvSpPr>
                  <a:spLocks noChangeArrowheads="1"/>
                </p:cNvSpPr>
                <p:nvPr/>
              </p:nvSpPr>
              <p:spPr bwMode="auto">
                <a:xfrm>
                  <a:off x="2535" y="25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0" name="Oval 146"/>
                <p:cNvSpPr>
                  <a:spLocks noChangeArrowheads="1"/>
                </p:cNvSpPr>
                <p:nvPr/>
              </p:nvSpPr>
              <p:spPr bwMode="auto">
                <a:xfrm>
                  <a:off x="2913" y="2636"/>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9" name="Oval 145"/>
                <p:cNvSpPr>
                  <a:spLocks noChangeArrowheads="1"/>
                </p:cNvSpPr>
                <p:nvPr/>
              </p:nvSpPr>
              <p:spPr bwMode="auto">
                <a:xfrm>
                  <a:off x="4366" y="31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8" name="Oval 144"/>
                <p:cNvSpPr>
                  <a:spLocks noChangeArrowheads="1"/>
                </p:cNvSpPr>
                <p:nvPr/>
              </p:nvSpPr>
              <p:spPr bwMode="auto">
                <a:xfrm>
                  <a:off x="3836" y="307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7" name="Oval 143"/>
                <p:cNvSpPr>
                  <a:spLocks noChangeArrowheads="1"/>
                </p:cNvSpPr>
                <p:nvPr/>
              </p:nvSpPr>
              <p:spPr bwMode="auto">
                <a:xfrm>
                  <a:off x="3483" y="315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6" name="Oval 142"/>
                <p:cNvSpPr>
                  <a:spLocks noChangeArrowheads="1"/>
                </p:cNvSpPr>
                <p:nvPr/>
              </p:nvSpPr>
              <p:spPr bwMode="auto">
                <a:xfrm>
                  <a:off x="4035" y="30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5" name="Oval 141"/>
                <p:cNvSpPr>
                  <a:spLocks noChangeArrowheads="1"/>
                </p:cNvSpPr>
                <p:nvPr/>
              </p:nvSpPr>
              <p:spPr bwMode="auto">
                <a:xfrm>
                  <a:off x="4380" y="305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4" name="Oval 140"/>
                <p:cNvSpPr>
                  <a:spLocks noChangeArrowheads="1"/>
                </p:cNvSpPr>
                <p:nvPr/>
              </p:nvSpPr>
              <p:spPr bwMode="auto">
                <a:xfrm>
                  <a:off x="4603" y="29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3" name="Oval 139"/>
                <p:cNvSpPr>
                  <a:spLocks noChangeArrowheads="1"/>
                </p:cNvSpPr>
                <p:nvPr/>
              </p:nvSpPr>
              <p:spPr bwMode="auto">
                <a:xfrm>
                  <a:off x="4456" y="31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2" name="Oval 138"/>
                <p:cNvSpPr>
                  <a:spLocks noChangeArrowheads="1"/>
                </p:cNvSpPr>
                <p:nvPr/>
              </p:nvSpPr>
              <p:spPr bwMode="auto">
                <a:xfrm>
                  <a:off x="3619" y="309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1" name="Oval 137"/>
                <p:cNvSpPr>
                  <a:spLocks noChangeArrowheads="1"/>
                </p:cNvSpPr>
                <p:nvPr/>
              </p:nvSpPr>
              <p:spPr bwMode="auto">
                <a:xfrm>
                  <a:off x="3768" y="297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80" name="Oval 136"/>
                <p:cNvSpPr>
                  <a:spLocks noChangeArrowheads="1"/>
                </p:cNvSpPr>
                <p:nvPr/>
              </p:nvSpPr>
              <p:spPr bwMode="auto">
                <a:xfrm>
                  <a:off x="4516" y="259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9" name="Oval 135"/>
                <p:cNvSpPr>
                  <a:spLocks noChangeArrowheads="1"/>
                </p:cNvSpPr>
                <p:nvPr/>
              </p:nvSpPr>
              <p:spPr bwMode="auto">
                <a:xfrm>
                  <a:off x="4248" y="23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8" name="Oval 134"/>
                <p:cNvSpPr>
                  <a:spLocks noChangeArrowheads="1"/>
                </p:cNvSpPr>
                <p:nvPr/>
              </p:nvSpPr>
              <p:spPr bwMode="auto">
                <a:xfrm>
                  <a:off x="4369" y="277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7" name="Oval 133"/>
                <p:cNvSpPr>
                  <a:spLocks noChangeArrowheads="1"/>
                </p:cNvSpPr>
                <p:nvPr/>
              </p:nvSpPr>
              <p:spPr bwMode="auto">
                <a:xfrm>
                  <a:off x="4487" y="2221"/>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6" name="Oval 132"/>
                <p:cNvSpPr>
                  <a:spLocks noChangeArrowheads="1"/>
                </p:cNvSpPr>
                <p:nvPr/>
              </p:nvSpPr>
              <p:spPr bwMode="auto">
                <a:xfrm>
                  <a:off x="4563" y="263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5" name="Oval 131"/>
                <p:cNvSpPr>
                  <a:spLocks noChangeArrowheads="1"/>
                </p:cNvSpPr>
                <p:nvPr/>
              </p:nvSpPr>
              <p:spPr bwMode="auto">
                <a:xfrm>
                  <a:off x="2115" y="28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4" name="Oval 130"/>
                <p:cNvSpPr>
                  <a:spLocks noChangeArrowheads="1"/>
                </p:cNvSpPr>
                <p:nvPr/>
              </p:nvSpPr>
              <p:spPr bwMode="auto">
                <a:xfrm>
                  <a:off x="1899" y="281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3" name="Oval 129"/>
                <p:cNvSpPr>
                  <a:spLocks noChangeArrowheads="1"/>
                </p:cNvSpPr>
                <p:nvPr/>
              </p:nvSpPr>
              <p:spPr bwMode="auto">
                <a:xfrm>
                  <a:off x="1942" y="300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2" name="Oval 128"/>
                <p:cNvSpPr>
                  <a:spLocks noChangeArrowheads="1"/>
                </p:cNvSpPr>
                <p:nvPr/>
              </p:nvSpPr>
              <p:spPr bwMode="auto">
                <a:xfrm>
                  <a:off x="4035" y="283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1" name="Oval 127"/>
                <p:cNvSpPr>
                  <a:spLocks noChangeArrowheads="1"/>
                </p:cNvSpPr>
                <p:nvPr/>
              </p:nvSpPr>
              <p:spPr bwMode="auto">
                <a:xfrm>
                  <a:off x="4103" y="270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0" name="Oval 126"/>
                <p:cNvSpPr>
                  <a:spLocks noChangeArrowheads="1"/>
                </p:cNvSpPr>
                <p:nvPr/>
              </p:nvSpPr>
              <p:spPr bwMode="auto">
                <a:xfrm>
                  <a:off x="3885" y="28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9" name="Oval 125"/>
                <p:cNvSpPr>
                  <a:spLocks noChangeArrowheads="1"/>
                </p:cNvSpPr>
                <p:nvPr/>
              </p:nvSpPr>
              <p:spPr bwMode="auto">
                <a:xfrm>
                  <a:off x="3932" y="26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8" name="Oval 124"/>
                <p:cNvSpPr>
                  <a:spLocks noChangeArrowheads="1"/>
                </p:cNvSpPr>
                <p:nvPr/>
              </p:nvSpPr>
              <p:spPr bwMode="auto">
                <a:xfrm>
                  <a:off x="3975" y="28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7" name="Oval 123"/>
                <p:cNvSpPr>
                  <a:spLocks noChangeArrowheads="1"/>
                </p:cNvSpPr>
                <p:nvPr/>
              </p:nvSpPr>
              <p:spPr bwMode="auto">
                <a:xfrm>
                  <a:off x="2612" y="18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6" name="Oval 122"/>
                <p:cNvSpPr>
                  <a:spLocks noChangeArrowheads="1"/>
                </p:cNvSpPr>
                <p:nvPr/>
              </p:nvSpPr>
              <p:spPr bwMode="auto">
                <a:xfrm>
                  <a:off x="2642" y="182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5" name="Oval 121"/>
                <p:cNvSpPr>
                  <a:spLocks noChangeArrowheads="1"/>
                </p:cNvSpPr>
                <p:nvPr/>
              </p:nvSpPr>
              <p:spPr bwMode="auto">
                <a:xfrm>
                  <a:off x="3774" y="219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4" name="Oval 120"/>
                <p:cNvSpPr>
                  <a:spLocks noChangeArrowheads="1"/>
                </p:cNvSpPr>
                <p:nvPr/>
              </p:nvSpPr>
              <p:spPr bwMode="auto">
                <a:xfrm>
                  <a:off x="3854" y="221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3" name="Oval 119"/>
                <p:cNvSpPr>
                  <a:spLocks noChangeArrowheads="1"/>
                </p:cNvSpPr>
                <p:nvPr/>
              </p:nvSpPr>
              <p:spPr bwMode="auto">
                <a:xfrm>
                  <a:off x="3864" y="216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2" name="Oval 118"/>
                <p:cNvSpPr>
                  <a:spLocks noChangeArrowheads="1"/>
                </p:cNvSpPr>
                <p:nvPr/>
              </p:nvSpPr>
              <p:spPr bwMode="auto">
                <a:xfrm>
                  <a:off x="3343" y="290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1" name="Oval 117"/>
                <p:cNvSpPr>
                  <a:spLocks noChangeArrowheads="1"/>
                </p:cNvSpPr>
                <p:nvPr/>
              </p:nvSpPr>
              <p:spPr bwMode="auto">
                <a:xfrm>
                  <a:off x="3293" y="282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60" name="Oval 116"/>
                <p:cNvSpPr>
                  <a:spLocks noChangeArrowheads="1"/>
                </p:cNvSpPr>
                <p:nvPr/>
              </p:nvSpPr>
              <p:spPr bwMode="auto">
                <a:xfrm>
                  <a:off x="3676" y="317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9" name="Oval 115"/>
                <p:cNvSpPr>
                  <a:spLocks noChangeArrowheads="1"/>
                </p:cNvSpPr>
                <p:nvPr/>
              </p:nvSpPr>
              <p:spPr bwMode="auto">
                <a:xfrm>
                  <a:off x="3315" y="29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8" name="Oval 114"/>
                <p:cNvSpPr>
                  <a:spLocks noChangeArrowheads="1"/>
                </p:cNvSpPr>
                <p:nvPr/>
              </p:nvSpPr>
              <p:spPr bwMode="auto">
                <a:xfrm>
                  <a:off x="3554" y="2738"/>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7" name="Oval 113"/>
                <p:cNvSpPr>
                  <a:spLocks noChangeArrowheads="1"/>
                </p:cNvSpPr>
                <p:nvPr/>
              </p:nvSpPr>
              <p:spPr bwMode="auto">
                <a:xfrm>
                  <a:off x="3570" y="297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6" name="Oval 112"/>
                <p:cNvSpPr>
                  <a:spLocks noChangeArrowheads="1"/>
                </p:cNvSpPr>
                <p:nvPr/>
              </p:nvSpPr>
              <p:spPr bwMode="auto">
                <a:xfrm>
                  <a:off x="3330" y="30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5" name="Oval 111"/>
                <p:cNvSpPr>
                  <a:spLocks noChangeArrowheads="1"/>
                </p:cNvSpPr>
                <p:nvPr/>
              </p:nvSpPr>
              <p:spPr bwMode="auto">
                <a:xfrm>
                  <a:off x="3360" y="30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4" name="Oval 110"/>
                <p:cNvSpPr>
                  <a:spLocks noChangeArrowheads="1"/>
                </p:cNvSpPr>
                <p:nvPr/>
              </p:nvSpPr>
              <p:spPr bwMode="auto">
                <a:xfrm>
                  <a:off x="3645" y="280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3" name="Oval 109"/>
                <p:cNvSpPr>
                  <a:spLocks noChangeArrowheads="1"/>
                </p:cNvSpPr>
                <p:nvPr/>
              </p:nvSpPr>
              <p:spPr bwMode="auto">
                <a:xfrm>
                  <a:off x="3690" y="2774"/>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2" name="Oval 108"/>
                <p:cNvSpPr>
                  <a:spLocks noChangeArrowheads="1"/>
                </p:cNvSpPr>
                <p:nvPr/>
              </p:nvSpPr>
              <p:spPr bwMode="auto">
                <a:xfrm>
                  <a:off x="3384" y="212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1" name="Oval 107"/>
                <p:cNvSpPr>
                  <a:spLocks noChangeArrowheads="1"/>
                </p:cNvSpPr>
                <p:nvPr/>
              </p:nvSpPr>
              <p:spPr bwMode="auto">
                <a:xfrm>
                  <a:off x="3309" y="218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50" name="Oval 106"/>
                <p:cNvSpPr>
                  <a:spLocks noChangeArrowheads="1"/>
                </p:cNvSpPr>
                <p:nvPr/>
              </p:nvSpPr>
              <p:spPr bwMode="auto">
                <a:xfrm>
                  <a:off x="3399" y="215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9" name="Oval 105"/>
                <p:cNvSpPr>
                  <a:spLocks noChangeArrowheads="1"/>
                </p:cNvSpPr>
                <p:nvPr/>
              </p:nvSpPr>
              <p:spPr bwMode="auto">
                <a:xfrm>
                  <a:off x="4860" y="227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8" name="Oval 104"/>
                <p:cNvSpPr>
                  <a:spLocks noChangeArrowheads="1"/>
                </p:cNvSpPr>
                <p:nvPr/>
              </p:nvSpPr>
              <p:spPr bwMode="auto">
                <a:xfrm>
                  <a:off x="4785" y="233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7" name="Oval 103"/>
                <p:cNvSpPr>
                  <a:spLocks noChangeArrowheads="1"/>
                </p:cNvSpPr>
                <p:nvPr/>
              </p:nvSpPr>
              <p:spPr bwMode="auto">
                <a:xfrm>
                  <a:off x="4875" y="23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6" name="Oval 102"/>
                <p:cNvSpPr>
                  <a:spLocks noChangeArrowheads="1"/>
                </p:cNvSpPr>
                <p:nvPr/>
              </p:nvSpPr>
              <p:spPr bwMode="auto">
                <a:xfrm>
                  <a:off x="4662" y="247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5" name="Oval 101"/>
                <p:cNvSpPr>
                  <a:spLocks noChangeArrowheads="1"/>
                </p:cNvSpPr>
                <p:nvPr/>
              </p:nvSpPr>
              <p:spPr bwMode="auto">
                <a:xfrm>
                  <a:off x="4587" y="253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4" name="Oval 100"/>
                <p:cNvSpPr>
                  <a:spLocks noChangeArrowheads="1"/>
                </p:cNvSpPr>
                <p:nvPr/>
              </p:nvSpPr>
              <p:spPr bwMode="auto">
                <a:xfrm>
                  <a:off x="4677" y="250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3" name="Oval 99"/>
                <p:cNvSpPr>
                  <a:spLocks noChangeArrowheads="1"/>
                </p:cNvSpPr>
                <p:nvPr/>
              </p:nvSpPr>
              <p:spPr bwMode="auto">
                <a:xfrm>
                  <a:off x="5089" y="278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2" name="Oval 98"/>
                <p:cNvSpPr>
                  <a:spLocks noChangeArrowheads="1"/>
                </p:cNvSpPr>
                <p:nvPr/>
              </p:nvSpPr>
              <p:spPr bwMode="auto">
                <a:xfrm>
                  <a:off x="5014" y="28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1" name="Oval 97"/>
                <p:cNvSpPr>
                  <a:spLocks noChangeArrowheads="1"/>
                </p:cNvSpPr>
                <p:nvPr/>
              </p:nvSpPr>
              <p:spPr bwMode="auto">
                <a:xfrm>
                  <a:off x="5104" y="281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0" name="Oval 96"/>
                <p:cNvSpPr>
                  <a:spLocks noChangeArrowheads="1"/>
                </p:cNvSpPr>
                <p:nvPr/>
              </p:nvSpPr>
              <p:spPr bwMode="auto">
                <a:xfrm>
                  <a:off x="2917" y="208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9" name="Oval 95"/>
                <p:cNvSpPr>
                  <a:spLocks noChangeArrowheads="1"/>
                </p:cNvSpPr>
                <p:nvPr/>
              </p:nvSpPr>
              <p:spPr bwMode="auto">
                <a:xfrm>
                  <a:off x="2842" y="214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8" name="Oval 94"/>
                <p:cNvSpPr>
                  <a:spLocks noChangeArrowheads="1"/>
                </p:cNvSpPr>
                <p:nvPr/>
              </p:nvSpPr>
              <p:spPr bwMode="auto">
                <a:xfrm>
                  <a:off x="2932" y="211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7" name="Oval 93"/>
                <p:cNvSpPr>
                  <a:spLocks noChangeArrowheads="1"/>
                </p:cNvSpPr>
                <p:nvPr/>
              </p:nvSpPr>
              <p:spPr bwMode="auto">
                <a:xfrm>
                  <a:off x="3169" y="2389"/>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6" name="Oval 92"/>
                <p:cNvSpPr>
                  <a:spLocks noChangeArrowheads="1"/>
                </p:cNvSpPr>
                <p:nvPr/>
              </p:nvSpPr>
              <p:spPr bwMode="auto">
                <a:xfrm>
                  <a:off x="3115" y="2437"/>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5" name="Oval 91"/>
                <p:cNvSpPr>
                  <a:spLocks noChangeArrowheads="1"/>
                </p:cNvSpPr>
                <p:nvPr/>
              </p:nvSpPr>
              <p:spPr bwMode="auto">
                <a:xfrm>
                  <a:off x="3606" y="193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4" name="Oval 90"/>
                <p:cNvSpPr>
                  <a:spLocks noChangeArrowheads="1"/>
                </p:cNvSpPr>
                <p:nvPr/>
              </p:nvSpPr>
              <p:spPr bwMode="auto">
                <a:xfrm>
                  <a:off x="3627" y="195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3" name="Oval 89"/>
                <p:cNvSpPr>
                  <a:spLocks noChangeArrowheads="1"/>
                </p:cNvSpPr>
                <p:nvPr/>
              </p:nvSpPr>
              <p:spPr bwMode="auto">
                <a:xfrm>
                  <a:off x="3672" y="198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2" name="Oval 88"/>
                <p:cNvSpPr>
                  <a:spLocks noChangeArrowheads="1"/>
                </p:cNvSpPr>
                <p:nvPr/>
              </p:nvSpPr>
              <p:spPr bwMode="auto">
                <a:xfrm>
                  <a:off x="3810" y="1982"/>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1" name="Oval 87"/>
                <p:cNvSpPr>
                  <a:spLocks noChangeArrowheads="1"/>
                </p:cNvSpPr>
                <p:nvPr/>
              </p:nvSpPr>
              <p:spPr bwMode="auto">
                <a:xfrm>
                  <a:off x="3521" y="204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30" name="Oval 86"/>
                <p:cNvSpPr>
                  <a:spLocks noChangeArrowheads="1"/>
                </p:cNvSpPr>
                <p:nvPr/>
              </p:nvSpPr>
              <p:spPr bwMode="auto">
                <a:xfrm>
                  <a:off x="3535" y="1949"/>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9" name="Oval 85"/>
                <p:cNvSpPr>
                  <a:spLocks noChangeArrowheads="1"/>
                </p:cNvSpPr>
                <p:nvPr/>
              </p:nvSpPr>
              <p:spPr bwMode="auto">
                <a:xfrm>
                  <a:off x="3758" y="183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8" name="Oval 84"/>
                <p:cNvSpPr>
                  <a:spLocks noChangeArrowheads="1"/>
                </p:cNvSpPr>
                <p:nvPr/>
              </p:nvSpPr>
              <p:spPr bwMode="auto">
                <a:xfrm>
                  <a:off x="3611" y="2018"/>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7" name="Oval 83"/>
                <p:cNvSpPr>
                  <a:spLocks noChangeArrowheads="1"/>
                </p:cNvSpPr>
                <p:nvPr/>
              </p:nvSpPr>
              <p:spPr bwMode="auto">
                <a:xfrm>
                  <a:off x="3756" y="1998"/>
                  <a:ext cx="76"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6" name="Oval 82"/>
                <p:cNvSpPr>
                  <a:spLocks noChangeArrowheads="1"/>
                </p:cNvSpPr>
                <p:nvPr/>
              </p:nvSpPr>
              <p:spPr bwMode="auto">
                <a:xfrm>
                  <a:off x="3476" y="1921"/>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5" name="Oval 81"/>
                <p:cNvSpPr>
                  <a:spLocks noChangeArrowheads="1"/>
                </p:cNvSpPr>
                <p:nvPr/>
              </p:nvSpPr>
              <p:spPr bwMode="auto">
                <a:xfrm>
                  <a:off x="4221" y="280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4" name="Oval 80"/>
                <p:cNvSpPr>
                  <a:spLocks noChangeArrowheads="1"/>
                </p:cNvSpPr>
                <p:nvPr/>
              </p:nvSpPr>
              <p:spPr bwMode="auto">
                <a:xfrm>
                  <a:off x="4146" y="286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3" name="Oval 79"/>
                <p:cNvSpPr>
                  <a:spLocks noChangeArrowheads="1"/>
                </p:cNvSpPr>
                <p:nvPr/>
              </p:nvSpPr>
              <p:spPr bwMode="auto">
                <a:xfrm>
                  <a:off x="4236" y="283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2" name="Oval 78"/>
                <p:cNvSpPr>
                  <a:spLocks noChangeArrowheads="1"/>
                </p:cNvSpPr>
                <p:nvPr/>
              </p:nvSpPr>
              <p:spPr bwMode="auto">
                <a:xfrm>
                  <a:off x="3290" y="180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1" name="Oval 77"/>
                <p:cNvSpPr>
                  <a:spLocks noChangeArrowheads="1"/>
                </p:cNvSpPr>
                <p:nvPr/>
              </p:nvSpPr>
              <p:spPr bwMode="auto">
                <a:xfrm>
                  <a:off x="3119" y="190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20" name="Oval 76"/>
                <p:cNvSpPr>
                  <a:spLocks noChangeArrowheads="1"/>
                </p:cNvSpPr>
                <p:nvPr/>
              </p:nvSpPr>
              <p:spPr bwMode="auto">
                <a:xfrm>
                  <a:off x="3140" y="192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19" name="Oval 75"/>
                <p:cNvSpPr>
                  <a:spLocks noChangeArrowheads="1"/>
                </p:cNvSpPr>
                <p:nvPr/>
              </p:nvSpPr>
              <p:spPr bwMode="auto">
                <a:xfrm>
                  <a:off x="5531" y="2963"/>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18" name="Oval 74"/>
                <p:cNvSpPr>
                  <a:spLocks noChangeArrowheads="1"/>
                </p:cNvSpPr>
                <p:nvPr/>
              </p:nvSpPr>
              <p:spPr bwMode="auto">
                <a:xfrm>
                  <a:off x="5458" y="2927"/>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17" name="Oval 73"/>
                <p:cNvSpPr>
                  <a:spLocks noChangeArrowheads="1"/>
                </p:cNvSpPr>
                <p:nvPr/>
              </p:nvSpPr>
              <p:spPr bwMode="auto">
                <a:xfrm>
                  <a:off x="5381" y="282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16" name="Oval 72"/>
                <p:cNvSpPr>
                  <a:spLocks noChangeArrowheads="1"/>
                </p:cNvSpPr>
                <p:nvPr/>
              </p:nvSpPr>
              <p:spPr bwMode="auto">
                <a:xfrm>
                  <a:off x="5461" y="2846"/>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15" name="Oval 71"/>
                <p:cNvSpPr>
                  <a:spLocks noChangeArrowheads="1"/>
                </p:cNvSpPr>
                <p:nvPr/>
              </p:nvSpPr>
              <p:spPr bwMode="auto">
                <a:xfrm>
                  <a:off x="5300" y="2780"/>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14" name="Oval 70"/>
                <p:cNvSpPr>
                  <a:spLocks noChangeArrowheads="1"/>
                </p:cNvSpPr>
                <p:nvPr/>
              </p:nvSpPr>
              <p:spPr bwMode="auto">
                <a:xfrm>
                  <a:off x="5471" y="2795"/>
                  <a:ext cx="71"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612" name="Text Box 68"/>
              <p:cNvSpPr txBox="1">
                <a:spLocks noChangeArrowheads="1"/>
              </p:cNvSpPr>
              <p:nvPr/>
            </p:nvSpPr>
            <p:spPr bwMode="auto">
              <a:xfrm>
                <a:off x="5732" y="2725"/>
                <a:ext cx="508" cy="6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1</a:t>
                </a:r>
                <a:endParaRPr kumimoji="0" lang="en-US" sz="1400" b="0" i="0" u="none" strike="noStrike" cap="none" normalizeH="0" baseline="0" dirty="0" smtClean="0">
                  <a:ln>
                    <a:noFill/>
                  </a:ln>
                  <a:solidFill>
                    <a:schemeClr val="tx1"/>
                  </a:solidFill>
                  <a:effectLst/>
                </a:endParaRPr>
              </a:p>
            </p:txBody>
          </p:sp>
          <p:grpSp>
            <p:nvGrpSpPr>
              <p:cNvPr id="108577" name="Group 33"/>
              <p:cNvGrpSpPr>
                <a:grpSpLocks/>
              </p:cNvGrpSpPr>
              <p:nvPr/>
            </p:nvGrpSpPr>
            <p:grpSpPr bwMode="auto">
              <a:xfrm>
                <a:off x="6345" y="2631"/>
                <a:ext cx="3822" cy="603"/>
                <a:chOff x="6345" y="2631"/>
                <a:chExt cx="3822" cy="603"/>
              </a:xfrm>
            </p:grpSpPr>
            <p:sp>
              <p:nvSpPr>
                <p:cNvPr id="108611" name="Rectangle 67" descr="20%"/>
                <p:cNvSpPr>
                  <a:spLocks noChangeArrowheads="1"/>
                </p:cNvSpPr>
                <p:nvPr/>
              </p:nvSpPr>
              <p:spPr bwMode="auto">
                <a:xfrm>
                  <a:off x="6345" y="2634"/>
                  <a:ext cx="3822" cy="600"/>
                </a:xfrm>
                <a:prstGeom prst="rect">
                  <a:avLst/>
                </a:prstGeom>
                <a:pattFill prst="pct20">
                  <a:fgClr>
                    <a:srgbClr val="FFFFFF"/>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8608" name="Group 64"/>
                <p:cNvGrpSpPr>
                  <a:grpSpLocks/>
                </p:cNvGrpSpPr>
                <p:nvPr/>
              </p:nvGrpSpPr>
              <p:grpSpPr bwMode="auto">
                <a:xfrm>
                  <a:off x="6345" y="2634"/>
                  <a:ext cx="312" cy="74"/>
                  <a:chOff x="3177" y="4296"/>
                  <a:chExt cx="677" cy="310"/>
                </a:xfrm>
              </p:grpSpPr>
              <p:sp>
                <p:nvSpPr>
                  <p:cNvPr id="108610" name="AutoShape 66"/>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09" name="Freeform 65"/>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605" name="Group 61"/>
                <p:cNvGrpSpPr>
                  <a:grpSpLocks/>
                </p:cNvGrpSpPr>
                <p:nvPr/>
              </p:nvGrpSpPr>
              <p:grpSpPr bwMode="auto">
                <a:xfrm>
                  <a:off x="6767" y="2635"/>
                  <a:ext cx="211" cy="73"/>
                  <a:chOff x="3177" y="4296"/>
                  <a:chExt cx="677" cy="310"/>
                </a:xfrm>
              </p:grpSpPr>
              <p:sp>
                <p:nvSpPr>
                  <p:cNvPr id="108607" name="AutoShape 63"/>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06" name="Freeform 62"/>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602" name="Group 58"/>
                <p:cNvGrpSpPr>
                  <a:grpSpLocks/>
                </p:cNvGrpSpPr>
                <p:nvPr/>
              </p:nvGrpSpPr>
              <p:grpSpPr bwMode="auto">
                <a:xfrm>
                  <a:off x="7155" y="2636"/>
                  <a:ext cx="417" cy="73"/>
                  <a:chOff x="3177" y="4296"/>
                  <a:chExt cx="677" cy="310"/>
                </a:xfrm>
              </p:grpSpPr>
              <p:sp>
                <p:nvSpPr>
                  <p:cNvPr id="108604" name="AutoShape 60"/>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03" name="Freeform 59"/>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99" name="Group 55"/>
                <p:cNvGrpSpPr>
                  <a:grpSpLocks/>
                </p:cNvGrpSpPr>
                <p:nvPr/>
              </p:nvGrpSpPr>
              <p:grpSpPr bwMode="auto">
                <a:xfrm>
                  <a:off x="7595" y="2631"/>
                  <a:ext cx="194" cy="73"/>
                  <a:chOff x="3177" y="4296"/>
                  <a:chExt cx="677" cy="310"/>
                </a:xfrm>
              </p:grpSpPr>
              <p:sp>
                <p:nvSpPr>
                  <p:cNvPr id="108601" name="AutoShape 57"/>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00" name="Freeform 56"/>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96" name="Group 52"/>
                <p:cNvGrpSpPr>
                  <a:grpSpLocks/>
                </p:cNvGrpSpPr>
                <p:nvPr/>
              </p:nvGrpSpPr>
              <p:grpSpPr bwMode="auto">
                <a:xfrm>
                  <a:off x="8342" y="2645"/>
                  <a:ext cx="413" cy="74"/>
                  <a:chOff x="3177" y="4296"/>
                  <a:chExt cx="677" cy="310"/>
                </a:xfrm>
              </p:grpSpPr>
              <p:sp>
                <p:nvSpPr>
                  <p:cNvPr id="108598" name="AutoShape 54"/>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97" name="Freeform 53"/>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93" name="Group 49"/>
                <p:cNvGrpSpPr>
                  <a:grpSpLocks/>
                </p:cNvGrpSpPr>
                <p:nvPr/>
              </p:nvGrpSpPr>
              <p:grpSpPr bwMode="auto">
                <a:xfrm>
                  <a:off x="9084" y="2640"/>
                  <a:ext cx="413" cy="71"/>
                  <a:chOff x="3177" y="4296"/>
                  <a:chExt cx="677" cy="310"/>
                </a:xfrm>
              </p:grpSpPr>
              <p:sp>
                <p:nvSpPr>
                  <p:cNvPr id="108595" name="AutoShape 51"/>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94" name="Freeform 50"/>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90" name="Group 46"/>
                <p:cNvGrpSpPr>
                  <a:grpSpLocks/>
                </p:cNvGrpSpPr>
                <p:nvPr/>
              </p:nvGrpSpPr>
              <p:grpSpPr bwMode="auto">
                <a:xfrm>
                  <a:off x="7048" y="2635"/>
                  <a:ext cx="224" cy="73"/>
                  <a:chOff x="3177" y="4296"/>
                  <a:chExt cx="677" cy="310"/>
                </a:xfrm>
              </p:grpSpPr>
              <p:sp>
                <p:nvSpPr>
                  <p:cNvPr id="108592" name="AutoShape 48"/>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91" name="Freeform 47"/>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87" name="Group 43"/>
                <p:cNvGrpSpPr>
                  <a:grpSpLocks/>
                </p:cNvGrpSpPr>
                <p:nvPr/>
              </p:nvGrpSpPr>
              <p:grpSpPr bwMode="auto">
                <a:xfrm>
                  <a:off x="7844" y="2632"/>
                  <a:ext cx="194" cy="73"/>
                  <a:chOff x="3177" y="4296"/>
                  <a:chExt cx="677" cy="310"/>
                </a:xfrm>
              </p:grpSpPr>
              <p:sp>
                <p:nvSpPr>
                  <p:cNvPr id="108589" name="AutoShape 45"/>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88" name="Freeform 44"/>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84" name="Group 40"/>
                <p:cNvGrpSpPr>
                  <a:grpSpLocks/>
                </p:cNvGrpSpPr>
                <p:nvPr/>
              </p:nvGrpSpPr>
              <p:grpSpPr bwMode="auto">
                <a:xfrm>
                  <a:off x="8103" y="2639"/>
                  <a:ext cx="194" cy="72"/>
                  <a:chOff x="3177" y="4296"/>
                  <a:chExt cx="677" cy="310"/>
                </a:xfrm>
              </p:grpSpPr>
              <p:sp>
                <p:nvSpPr>
                  <p:cNvPr id="108586" name="AutoShape 42"/>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85" name="Freeform 41"/>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81" name="Group 37"/>
                <p:cNvGrpSpPr>
                  <a:grpSpLocks/>
                </p:cNvGrpSpPr>
                <p:nvPr/>
              </p:nvGrpSpPr>
              <p:grpSpPr bwMode="auto">
                <a:xfrm>
                  <a:off x="8818" y="2639"/>
                  <a:ext cx="194" cy="72"/>
                  <a:chOff x="3177" y="4296"/>
                  <a:chExt cx="677" cy="310"/>
                </a:xfrm>
              </p:grpSpPr>
              <p:sp>
                <p:nvSpPr>
                  <p:cNvPr id="108583" name="AutoShape 39"/>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82" name="Freeform 38"/>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78" name="Group 34"/>
                <p:cNvGrpSpPr>
                  <a:grpSpLocks/>
                </p:cNvGrpSpPr>
                <p:nvPr/>
              </p:nvGrpSpPr>
              <p:grpSpPr bwMode="auto">
                <a:xfrm>
                  <a:off x="9743" y="2640"/>
                  <a:ext cx="194" cy="72"/>
                  <a:chOff x="3177" y="4296"/>
                  <a:chExt cx="677" cy="310"/>
                </a:xfrm>
              </p:grpSpPr>
              <p:sp>
                <p:nvSpPr>
                  <p:cNvPr id="108580" name="AutoShape 36"/>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79" name="Freeform 35"/>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08548" name="Group 4"/>
            <p:cNvGrpSpPr>
              <a:grpSpLocks/>
            </p:cNvGrpSpPr>
            <p:nvPr/>
          </p:nvGrpSpPr>
          <p:grpSpPr bwMode="auto">
            <a:xfrm>
              <a:off x="1852" y="6130"/>
              <a:ext cx="8327" cy="693"/>
              <a:chOff x="1852" y="6130"/>
              <a:chExt cx="8327" cy="693"/>
            </a:xfrm>
          </p:grpSpPr>
          <p:grpSp>
            <p:nvGrpSpPr>
              <p:cNvPr id="108567" name="Group 23"/>
              <p:cNvGrpSpPr>
                <a:grpSpLocks/>
              </p:cNvGrpSpPr>
              <p:nvPr/>
            </p:nvGrpSpPr>
            <p:grpSpPr bwMode="auto">
              <a:xfrm>
                <a:off x="1852" y="6224"/>
                <a:ext cx="3837" cy="523"/>
                <a:chOff x="1852" y="6224"/>
                <a:chExt cx="3837" cy="523"/>
              </a:xfrm>
            </p:grpSpPr>
            <p:sp>
              <p:nvSpPr>
                <p:cNvPr id="108575" name="Rectangle 31"/>
                <p:cNvSpPr>
                  <a:spLocks noChangeArrowheads="1"/>
                </p:cNvSpPr>
                <p:nvPr/>
              </p:nvSpPr>
              <p:spPr bwMode="auto">
                <a:xfrm>
                  <a:off x="1852" y="6224"/>
                  <a:ext cx="3837" cy="5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74" name="Oval 30"/>
                <p:cNvSpPr>
                  <a:spLocks noChangeArrowheads="1"/>
                </p:cNvSpPr>
                <p:nvPr/>
              </p:nvSpPr>
              <p:spPr bwMode="auto">
                <a:xfrm>
                  <a:off x="5157" y="6224"/>
                  <a:ext cx="525" cy="5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73" name="Oval 29"/>
                <p:cNvSpPr>
                  <a:spLocks noChangeArrowheads="1"/>
                </p:cNvSpPr>
                <p:nvPr/>
              </p:nvSpPr>
              <p:spPr bwMode="auto">
                <a:xfrm>
                  <a:off x="4763" y="6224"/>
                  <a:ext cx="525" cy="5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72" name="Oval 28"/>
                <p:cNvSpPr>
                  <a:spLocks noChangeArrowheads="1"/>
                </p:cNvSpPr>
                <p:nvPr/>
              </p:nvSpPr>
              <p:spPr bwMode="auto">
                <a:xfrm>
                  <a:off x="4373" y="6241"/>
                  <a:ext cx="525" cy="5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71" name="Oval 27"/>
                <p:cNvSpPr>
                  <a:spLocks noChangeArrowheads="1"/>
                </p:cNvSpPr>
                <p:nvPr/>
              </p:nvSpPr>
              <p:spPr bwMode="auto">
                <a:xfrm>
                  <a:off x="3696" y="6241"/>
                  <a:ext cx="525" cy="5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70" name="Oval 26"/>
                <p:cNvSpPr>
                  <a:spLocks noChangeArrowheads="1"/>
                </p:cNvSpPr>
                <p:nvPr/>
              </p:nvSpPr>
              <p:spPr bwMode="auto">
                <a:xfrm>
                  <a:off x="3019" y="6241"/>
                  <a:ext cx="525" cy="5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69" name="Oval 25"/>
                <p:cNvSpPr>
                  <a:spLocks noChangeArrowheads="1"/>
                </p:cNvSpPr>
                <p:nvPr/>
              </p:nvSpPr>
              <p:spPr bwMode="auto">
                <a:xfrm>
                  <a:off x="2353" y="6224"/>
                  <a:ext cx="525" cy="5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68" name="Oval 24"/>
                <p:cNvSpPr>
                  <a:spLocks noChangeArrowheads="1"/>
                </p:cNvSpPr>
                <p:nvPr/>
              </p:nvSpPr>
              <p:spPr bwMode="auto">
                <a:xfrm>
                  <a:off x="1856" y="6224"/>
                  <a:ext cx="525" cy="5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50" name="Group 6"/>
              <p:cNvGrpSpPr>
                <a:grpSpLocks/>
              </p:cNvGrpSpPr>
              <p:nvPr/>
            </p:nvGrpSpPr>
            <p:grpSpPr bwMode="auto">
              <a:xfrm>
                <a:off x="6351" y="6130"/>
                <a:ext cx="3828" cy="600"/>
                <a:chOff x="6354" y="6147"/>
                <a:chExt cx="3828" cy="600"/>
              </a:xfrm>
            </p:grpSpPr>
            <p:sp>
              <p:nvSpPr>
                <p:cNvPr id="108566" name="Rectangle 22" descr="20%"/>
                <p:cNvSpPr>
                  <a:spLocks noChangeArrowheads="1"/>
                </p:cNvSpPr>
                <p:nvPr/>
              </p:nvSpPr>
              <p:spPr bwMode="auto">
                <a:xfrm>
                  <a:off x="6376" y="6147"/>
                  <a:ext cx="3806" cy="600"/>
                </a:xfrm>
                <a:prstGeom prst="rect">
                  <a:avLst/>
                </a:prstGeom>
                <a:pattFill prst="pct20">
                  <a:fgClr>
                    <a:srgbClr val="FFFFFF"/>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8563" name="Group 19"/>
                <p:cNvGrpSpPr>
                  <a:grpSpLocks/>
                </p:cNvGrpSpPr>
                <p:nvPr/>
              </p:nvGrpSpPr>
              <p:grpSpPr bwMode="auto">
                <a:xfrm>
                  <a:off x="6354" y="6155"/>
                  <a:ext cx="624" cy="396"/>
                  <a:chOff x="3177" y="4296"/>
                  <a:chExt cx="677" cy="310"/>
                </a:xfrm>
              </p:grpSpPr>
              <p:sp>
                <p:nvSpPr>
                  <p:cNvPr id="108565" name="AutoShape 21"/>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64" name="Freeform 20"/>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60" name="Group 16"/>
                <p:cNvGrpSpPr>
                  <a:grpSpLocks/>
                </p:cNvGrpSpPr>
                <p:nvPr/>
              </p:nvGrpSpPr>
              <p:grpSpPr bwMode="auto">
                <a:xfrm>
                  <a:off x="6736" y="6155"/>
                  <a:ext cx="676" cy="404"/>
                  <a:chOff x="3177" y="4296"/>
                  <a:chExt cx="677" cy="310"/>
                </a:xfrm>
              </p:grpSpPr>
              <p:sp>
                <p:nvSpPr>
                  <p:cNvPr id="108562" name="AutoShape 18"/>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61" name="Freeform 17"/>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57" name="Group 13"/>
                <p:cNvGrpSpPr>
                  <a:grpSpLocks/>
                </p:cNvGrpSpPr>
                <p:nvPr/>
              </p:nvGrpSpPr>
              <p:grpSpPr bwMode="auto">
                <a:xfrm>
                  <a:off x="7582" y="6156"/>
                  <a:ext cx="535" cy="308"/>
                  <a:chOff x="3177" y="4296"/>
                  <a:chExt cx="677" cy="310"/>
                </a:xfrm>
              </p:grpSpPr>
              <p:sp>
                <p:nvSpPr>
                  <p:cNvPr id="108559" name="AutoShape 15"/>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58" name="Freeform 14"/>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54" name="Group 10"/>
                <p:cNvGrpSpPr>
                  <a:grpSpLocks/>
                </p:cNvGrpSpPr>
                <p:nvPr/>
              </p:nvGrpSpPr>
              <p:grpSpPr bwMode="auto">
                <a:xfrm>
                  <a:off x="8853" y="6150"/>
                  <a:ext cx="1289" cy="580"/>
                  <a:chOff x="3177" y="4296"/>
                  <a:chExt cx="677" cy="310"/>
                </a:xfrm>
              </p:grpSpPr>
              <p:sp>
                <p:nvSpPr>
                  <p:cNvPr id="108556" name="AutoShape 12"/>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55" name="Freeform 11"/>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551" name="Group 7"/>
                <p:cNvGrpSpPr>
                  <a:grpSpLocks/>
                </p:cNvGrpSpPr>
                <p:nvPr/>
              </p:nvGrpSpPr>
              <p:grpSpPr bwMode="auto">
                <a:xfrm>
                  <a:off x="8172" y="6157"/>
                  <a:ext cx="583" cy="308"/>
                  <a:chOff x="3177" y="4296"/>
                  <a:chExt cx="677" cy="310"/>
                </a:xfrm>
              </p:grpSpPr>
              <p:sp>
                <p:nvSpPr>
                  <p:cNvPr id="108553" name="AutoShape 9"/>
                  <p:cNvSpPr>
                    <a:spLocks noChangeShapeType="1"/>
                  </p:cNvSpPr>
                  <p:nvPr/>
                </p:nvSpPr>
                <p:spPr bwMode="auto">
                  <a:xfrm>
                    <a:off x="3208" y="4296"/>
                    <a:ext cx="646" cy="1"/>
                  </a:xfrm>
                  <a:prstGeom prst="straightConnector1">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52" name="Freeform 8"/>
                  <p:cNvSpPr>
                    <a:spLocks/>
                  </p:cNvSpPr>
                  <p:nvPr/>
                </p:nvSpPr>
                <p:spPr bwMode="auto">
                  <a:xfrm>
                    <a:off x="3177" y="4297"/>
                    <a:ext cx="677" cy="309"/>
                  </a:xfrm>
                  <a:custGeom>
                    <a:avLst/>
                    <a:gdLst/>
                    <a:ahLst/>
                    <a:cxnLst>
                      <a:cxn ang="0">
                        <a:pos x="40" y="0"/>
                      </a:cxn>
                      <a:cxn ang="0">
                        <a:pos x="40" y="210"/>
                      </a:cxn>
                      <a:cxn ang="0">
                        <a:pos x="280" y="375"/>
                      </a:cxn>
                      <a:cxn ang="0">
                        <a:pos x="640" y="360"/>
                      </a:cxn>
                      <a:cxn ang="0">
                        <a:pos x="820" y="225"/>
                      </a:cxn>
                      <a:cxn ang="0">
                        <a:pos x="880" y="0"/>
                      </a:cxn>
                    </a:cxnLst>
                    <a:rect l="0" t="0" r="r" b="b"/>
                    <a:pathLst>
                      <a:path w="880" h="400">
                        <a:moveTo>
                          <a:pt x="40" y="0"/>
                        </a:moveTo>
                        <a:cubicBezTo>
                          <a:pt x="20" y="73"/>
                          <a:pt x="0" y="147"/>
                          <a:pt x="40" y="210"/>
                        </a:cubicBezTo>
                        <a:cubicBezTo>
                          <a:pt x="80" y="273"/>
                          <a:pt x="180" y="350"/>
                          <a:pt x="280" y="375"/>
                        </a:cubicBezTo>
                        <a:cubicBezTo>
                          <a:pt x="380" y="400"/>
                          <a:pt x="550" y="385"/>
                          <a:pt x="640" y="360"/>
                        </a:cubicBezTo>
                        <a:cubicBezTo>
                          <a:pt x="730" y="335"/>
                          <a:pt x="780" y="285"/>
                          <a:pt x="820" y="225"/>
                        </a:cubicBezTo>
                        <a:cubicBezTo>
                          <a:pt x="860" y="165"/>
                          <a:pt x="870" y="37"/>
                          <a:pt x="880" y="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8549" name="Text Box 5"/>
              <p:cNvSpPr txBox="1">
                <a:spLocks noChangeArrowheads="1"/>
              </p:cNvSpPr>
              <p:nvPr/>
            </p:nvSpPr>
            <p:spPr bwMode="auto">
              <a:xfrm>
                <a:off x="5732" y="6131"/>
                <a:ext cx="508" cy="6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3</a:t>
                </a:r>
                <a:endParaRPr kumimoji="0" lang="en-US" sz="1400" b="0" i="0" u="none" strike="noStrike" cap="none" normalizeH="0" baseline="0" dirty="0" smtClean="0">
                  <a:ln>
                    <a:noFill/>
                  </a:ln>
                  <a:solidFill>
                    <a:schemeClr val="tx1"/>
                  </a:solidFill>
                  <a:effectLst/>
                </a:endParaRPr>
              </a:p>
            </p:txBody>
          </p:sp>
        </p:grpSp>
      </p:grpSp>
      <p:pic>
        <p:nvPicPr>
          <p:cNvPr id="114773" name="Picture 1109"/>
          <p:cNvPicPr>
            <a:picLocks noChangeAspect="1" noChangeArrowheads="1"/>
          </p:cNvPicPr>
          <p:nvPr/>
        </p:nvPicPr>
        <p:blipFill>
          <a:blip r:embed="rId3" cstate="print"/>
          <a:srcRect/>
          <a:stretch>
            <a:fillRect/>
          </a:stretch>
        </p:blipFill>
        <p:spPr bwMode="auto">
          <a:xfrm>
            <a:off x="42672" y="1377696"/>
            <a:ext cx="6096000" cy="4572000"/>
          </a:xfrm>
          <a:prstGeom prst="rect">
            <a:avLst/>
          </a:prstGeom>
          <a:noFill/>
          <a:ln w="9525">
            <a:noFill/>
            <a:miter lim="800000"/>
            <a:headEnd/>
            <a:tailEnd/>
          </a:ln>
          <a:effectLst/>
        </p:spPr>
      </p:pic>
      <p:sp>
        <p:nvSpPr>
          <p:cNvPr id="1110" name="Text Box 68"/>
          <p:cNvSpPr txBox="1">
            <a:spLocks noChangeArrowheads="1"/>
          </p:cNvSpPr>
          <p:nvPr/>
        </p:nvSpPr>
        <p:spPr bwMode="auto">
          <a:xfrm>
            <a:off x="2624328" y="4602480"/>
            <a:ext cx="225762" cy="30777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1</a:t>
            </a:r>
            <a:endParaRPr kumimoji="0" lang="en-US" sz="1400" b="0" i="0" u="none" strike="noStrike" cap="none" normalizeH="0" baseline="0" dirty="0" smtClean="0">
              <a:ln>
                <a:noFill/>
              </a:ln>
              <a:solidFill>
                <a:schemeClr val="tx1"/>
              </a:solidFill>
              <a:effectLst/>
            </a:endParaRPr>
          </a:p>
        </p:txBody>
      </p:sp>
      <p:sp>
        <p:nvSpPr>
          <p:cNvPr id="1111" name="Text Box 68"/>
          <p:cNvSpPr txBox="1">
            <a:spLocks noChangeArrowheads="1"/>
          </p:cNvSpPr>
          <p:nvPr/>
        </p:nvSpPr>
        <p:spPr bwMode="auto">
          <a:xfrm>
            <a:off x="4099350" y="4697039"/>
            <a:ext cx="225762" cy="30777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2</a:t>
            </a:r>
            <a:endParaRPr kumimoji="0" lang="en-US" sz="1400" b="0" i="0" u="none" strike="noStrike" cap="none" normalizeH="0" baseline="0" dirty="0" smtClean="0">
              <a:ln>
                <a:noFill/>
              </a:ln>
              <a:solidFill>
                <a:schemeClr val="tx1"/>
              </a:solidFill>
              <a:effectLst/>
            </a:endParaRPr>
          </a:p>
        </p:txBody>
      </p:sp>
      <p:sp>
        <p:nvSpPr>
          <p:cNvPr id="1112" name="Text Box 68"/>
          <p:cNvSpPr txBox="1">
            <a:spLocks noChangeArrowheads="1"/>
          </p:cNvSpPr>
          <p:nvPr/>
        </p:nvSpPr>
        <p:spPr bwMode="auto">
          <a:xfrm>
            <a:off x="3048000" y="1743456"/>
            <a:ext cx="225762" cy="30777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3</a:t>
            </a:r>
            <a:endParaRPr kumimoji="0" lang="en-US" sz="1400" b="0" i="0" u="none" strike="noStrike" cap="none" normalizeH="0" baseline="0" dirty="0" smtClean="0">
              <a:ln>
                <a:noFill/>
              </a:ln>
              <a:solidFill>
                <a:schemeClr val="tx1"/>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different regimes on nucleation regime map</a:t>
            </a:r>
            <a:endParaRPr lang="en-US" dirty="0"/>
          </a:p>
        </p:txBody>
      </p:sp>
      <p:sp>
        <p:nvSpPr>
          <p:cNvPr id="4" name="Slide Number Placeholder 3"/>
          <p:cNvSpPr>
            <a:spLocks noGrp="1"/>
          </p:cNvSpPr>
          <p:nvPr>
            <p:ph type="sldNum" sz="quarter" idx="12"/>
          </p:nvPr>
        </p:nvSpPr>
        <p:spPr/>
        <p:txBody>
          <a:bodyPr/>
          <a:lstStyle/>
          <a:p>
            <a:fld id="{0555B31A-5103-4A6A-BDE6-5BCED54EB9CB}" type="slidenum">
              <a:rPr lang="en-US" smtClean="0"/>
              <a:pPr/>
              <a:t>15</a:t>
            </a:fld>
            <a:endParaRPr lang="en-US"/>
          </a:p>
        </p:txBody>
      </p:sp>
      <p:pic>
        <p:nvPicPr>
          <p:cNvPr id="112641" name="Picture 1"/>
          <p:cNvPicPr>
            <a:picLocks noChangeAspect="1" noChangeArrowheads="1"/>
          </p:cNvPicPr>
          <p:nvPr/>
        </p:nvPicPr>
        <p:blipFill>
          <a:blip r:embed="rId2" cstate="print"/>
          <a:srcRect/>
          <a:stretch>
            <a:fillRect/>
          </a:stretch>
        </p:blipFill>
        <p:spPr bwMode="auto">
          <a:xfrm>
            <a:off x="990600" y="1447800"/>
            <a:ext cx="6949440" cy="521208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Liquid Amount and Impeller Speed (</a:t>
            </a:r>
            <a:r>
              <a:rPr lang="en-US" dirty="0" err="1" smtClean="0"/>
              <a:t>St</a:t>
            </a:r>
            <a:r>
              <a:rPr lang="en-US" baseline="-25000" dirty="0" err="1" smtClean="0"/>
              <a:t>def</a:t>
            </a:r>
            <a:r>
              <a:rPr lang="en-US" dirty="0" smtClean="0"/>
              <a:t>)</a:t>
            </a:r>
            <a:endParaRPr lang="en-US" baseline="-25000" dirty="0"/>
          </a:p>
        </p:txBody>
      </p:sp>
      <p:sp>
        <p:nvSpPr>
          <p:cNvPr id="4" name="Slide Number Placeholder 3"/>
          <p:cNvSpPr>
            <a:spLocks noGrp="1"/>
          </p:cNvSpPr>
          <p:nvPr>
            <p:ph type="sldNum" sz="quarter" idx="12"/>
          </p:nvPr>
        </p:nvSpPr>
        <p:spPr/>
        <p:txBody>
          <a:bodyPr/>
          <a:lstStyle/>
          <a:p>
            <a:fld id="{0555B31A-5103-4A6A-BDE6-5BCED54EB9CB}" type="slidenum">
              <a:rPr lang="en-US" smtClean="0"/>
              <a:pPr/>
              <a:t>16</a:t>
            </a:fld>
            <a:endParaRPr lang="en-US"/>
          </a:p>
        </p:txBody>
      </p:sp>
      <p:pic>
        <p:nvPicPr>
          <p:cNvPr id="111617" name="Picture 1"/>
          <p:cNvPicPr>
            <a:picLocks noChangeAspect="1" noChangeArrowheads="1"/>
          </p:cNvPicPr>
          <p:nvPr/>
        </p:nvPicPr>
        <p:blipFill>
          <a:blip r:embed="rId3" cstate="print"/>
          <a:srcRect/>
          <a:stretch>
            <a:fillRect/>
          </a:stretch>
        </p:blipFill>
        <p:spPr bwMode="auto">
          <a:xfrm>
            <a:off x="0" y="4267200"/>
            <a:ext cx="3657600" cy="2743200"/>
          </a:xfrm>
          <a:prstGeom prst="rect">
            <a:avLst/>
          </a:prstGeom>
          <a:noFill/>
          <a:ln w="9525">
            <a:noFill/>
            <a:miter lim="800000"/>
            <a:headEnd/>
            <a:tailEnd/>
          </a:ln>
          <a:effectLst/>
        </p:spPr>
      </p:pic>
      <p:pic>
        <p:nvPicPr>
          <p:cNvPr id="7" name="Picture 11"/>
          <p:cNvPicPr>
            <a:picLocks noChangeAspect="1" noChangeArrowheads="1"/>
          </p:cNvPicPr>
          <p:nvPr/>
        </p:nvPicPr>
        <p:blipFill>
          <a:blip r:embed="rId4" cstate="print"/>
          <a:srcRect/>
          <a:stretch>
            <a:fillRect/>
          </a:stretch>
        </p:blipFill>
        <p:spPr bwMode="auto">
          <a:xfrm>
            <a:off x="1676400" y="1981200"/>
            <a:ext cx="3657600" cy="2743200"/>
          </a:xfrm>
          <a:prstGeom prst="rect">
            <a:avLst/>
          </a:prstGeom>
          <a:noFill/>
          <a:ln w="9525">
            <a:noFill/>
            <a:miter lim="800000"/>
            <a:headEnd/>
            <a:tailEnd/>
          </a:ln>
          <a:effectLst/>
        </p:spPr>
      </p:pic>
      <p:pic>
        <p:nvPicPr>
          <p:cNvPr id="111618" name="Picture 2"/>
          <p:cNvPicPr>
            <a:picLocks noChangeAspect="1" noChangeArrowheads="1"/>
          </p:cNvPicPr>
          <p:nvPr/>
        </p:nvPicPr>
        <p:blipFill>
          <a:blip r:embed="rId5" cstate="print"/>
          <a:srcRect/>
          <a:stretch>
            <a:fillRect/>
          </a:stretch>
        </p:blipFill>
        <p:spPr bwMode="auto">
          <a:xfrm>
            <a:off x="5257800" y="1066800"/>
            <a:ext cx="3657600" cy="2743200"/>
          </a:xfrm>
          <a:prstGeom prst="rect">
            <a:avLst/>
          </a:prstGeom>
          <a:noFill/>
          <a:ln w="9525">
            <a:noFill/>
            <a:miter lim="800000"/>
            <a:headEnd/>
            <a:tailEnd/>
          </a:ln>
          <a:effectLst/>
        </p:spPr>
      </p:pic>
      <p:sp>
        <p:nvSpPr>
          <p:cNvPr id="9" name="Up Arrow 8"/>
          <p:cNvSpPr/>
          <p:nvPr/>
        </p:nvSpPr>
        <p:spPr>
          <a:xfrm rot="3519831">
            <a:off x="5601546" y="3313720"/>
            <a:ext cx="226908" cy="325195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5181600"/>
            <a:ext cx="2743200" cy="523220"/>
          </a:xfrm>
          <a:prstGeom prst="rect">
            <a:avLst/>
          </a:prstGeom>
        </p:spPr>
        <p:txBody>
          <a:bodyPr wrap="square">
            <a:spAutoFit/>
          </a:bodyPr>
          <a:lstStyle/>
          <a:p>
            <a:r>
              <a:rPr lang="en-US" sz="2800" dirty="0" smtClean="0">
                <a:solidFill>
                  <a:srgbClr val="FF0000"/>
                </a:solidFill>
              </a:rPr>
              <a:t>Increasing </a:t>
            </a:r>
            <a:r>
              <a:rPr lang="en-US" sz="2800" dirty="0" err="1" smtClean="0">
                <a:solidFill>
                  <a:srgbClr val="FF0000"/>
                </a:solidFill>
              </a:rPr>
              <a:t>S</a:t>
            </a:r>
            <a:r>
              <a:rPr lang="en-US" sz="2800" baseline="-25000" dirty="0" err="1" smtClean="0">
                <a:solidFill>
                  <a:srgbClr val="FF0000"/>
                </a:solidFill>
              </a:rPr>
              <a:t>max</a:t>
            </a:r>
            <a:endParaRPr lang="en-US" sz="28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Regime Map</a:t>
            </a:r>
            <a:endParaRPr lang="en-US" dirty="0"/>
          </a:p>
        </p:txBody>
      </p:sp>
      <p:sp>
        <p:nvSpPr>
          <p:cNvPr id="4" name="Slide Number Placeholder 3"/>
          <p:cNvSpPr>
            <a:spLocks noGrp="1"/>
          </p:cNvSpPr>
          <p:nvPr>
            <p:ph type="sldNum" sz="quarter" idx="12"/>
          </p:nvPr>
        </p:nvSpPr>
        <p:spPr/>
        <p:txBody>
          <a:bodyPr/>
          <a:lstStyle/>
          <a:p>
            <a:fld id="{0555B31A-5103-4A6A-BDE6-5BCED54EB9CB}" type="slidenum">
              <a:rPr lang="en-US" smtClean="0"/>
              <a:pPr/>
              <a:t>17</a:t>
            </a:fld>
            <a:endParaRPr lang="en-US" dirty="0"/>
          </a:p>
        </p:txBody>
      </p:sp>
      <p:sp>
        <p:nvSpPr>
          <p:cNvPr id="7" name="TextBox 6"/>
          <p:cNvSpPr txBox="1"/>
          <p:nvPr/>
        </p:nvSpPr>
        <p:spPr>
          <a:xfrm>
            <a:off x="304800" y="1371600"/>
            <a:ext cx="8305800" cy="830997"/>
          </a:xfrm>
          <a:prstGeom prst="rect">
            <a:avLst/>
          </a:prstGeom>
          <a:noFill/>
        </p:spPr>
        <p:txBody>
          <a:bodyPr wrap="square" rtlCol="0">
            <a:spAutoFit/>
          </a:bodyPr>
          <a:lstStyle/>
          <a:p>
            <a:r>
              <a:rPr lang="en-US" sz="2400" dirty="0" err="1" smtClean="0"/>
              <a:t>S</a:t>
            </a:r>
            <a:r>
              <a:rPr lang="en-US" sz="2400" baseline="-25000" dirty="0" err="1" smtClean="0"/>
              <a:t>max</a:t>
            </a:r>
            <a:r>
              <a:rPr lang="en-US" sz="2400" dirty="0" smtClean="0"/>
              <a:t>  values combined with </a:t>
            </a:r>
            <a:r>
              <a:rPr lang="en-US" sz="2400" dirty="0" err="1" smtClean="0"/>
              <a:t>St</a:t>
            </a:r>
            <a:r>
              <a:rPr lang="en-US" sz="2400" baseline="-25000" dirty="0" err="1" smtClean="0"/>
              <a:t>def</a:t>
            </a:r>
            <a:r>
              <a:rPr lang="en-US" sz="2400" baseline="30000" dirty="0" smtClean="0"/>
              <a:t> </a:t>
            </a:r>
            <a:r>
              <a:rPr lang="en-US" sz="2400" dirty="0" smtClean="0"/>
              <a:t>values give the amount of liquid required for granulation as well as the failing conditions.    </a:t>
            </a:r>
            <a:endParaRPr lang="en-US" sz="2400" dirty="0"/>
          </a:p>
        </p:txBody>
      </p:sp>
      <p:graphicFrame>
        <p:nvGraphicFramePr>
          <p:cNvPr id="8" name="Chart 7"/>
          <p:cNvGraphicFramePr/>
          <p:nvPr/>
        </p:nvGraphicFramePr>
        <p:xfrm>
          <a:off x="152400" y="2286000"/>
          <a:ext cx="5406838" cy="4133851"/>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a:off x="3886200" y="2971800"/>
            <a:ext cx="990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0" y="2590800"/>
            <a:ext cx="1676400" cy="369332"/>
          </a:xfrm>
          <a:prstGeom prst="rect">
            <a:avLst/>
          </a:prstGeom>
          <a:noFill/>
        </p:spPr>
        <p:txBody>
          <a:bodyPr wrap="square" rtlCol="0">
            <a:spAutoFit/>
          </a:bodyPr>
          <a:lstStyle/>
          <a:p>
            <a:r>
              <a:rPr lang="en-US" dirty="0" smtClean="0"/>
              <a:t>As </a:t>
            </a:r>
            <a:r>
              <a:rPr lang="en-US" dirty="0" err="1" smtClean="0"/>
              <a:t>S</a:t>
            </a:r>
            <a:r>
              <a:rPr lang="en-US" baseline="-25000" dirty="0" err="1" smtClean="0"/>
              <a:t>max</a:t>
            </a:r>
            <a:r>
              <a:rPr lang="en-US" dirty="0" smtClean="0"/>
              <a:t> </a:t>
            </a:r>
            <a:endParaRPr lang="en-US" baseline="-25000" dirty="0"/>
          </a:p>
        </p:txBody>
      </p:sp>
      <p:cxnSp>
        <p:nvCxnSpPr>
          <p:cNvPr id="13" name="Straight Arrow Connector 12"/>
          <p:cNvCxnSpPr/>
          <p:nvPr/>
        </p:nvCxnSpPr>
        <p:spPr>
          <a:xfrm rot="5400000" flipH="1" flipV="1">
            <a:off x="4615934" y="2623066"/>
            <a:ext cx="293132"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86400" y="2438400"/>
            <a:ext cx="3200400" cy="1938992"/>
          </a:xfrm>
          <a:prstGeom prst="rect">
            <a:avLst/>
          </a:prstGeom>
          <a:noFill/>
        </p:spPr>
        <p:txBody>
          <a:bodyPr wrap="square" rtlCol="0">
            <a:spAutoFit/>
          </a:bodyPr>
          <a:lstStyle/>
          <a:p>
            <a:pPr>
              <a:buFont typeface="Arial" pitchFamily="34" charset="0"/>
              <a:buChar char="•"/>
            </a:pPr>
            <a:r>
              <a:rPr lang="en-US" sz="2000" dirty="0" smtClean="0"/>
              <a:t> Calculation of </a:t>
            </a:r>
            <a:r>
              <a:rPr lang="en-US" sz="2000" dirty="0" err="1" smtClean="0"/>
              <a:t>S</a:t>
            </a:r>
            <a:r>
              <a:rPr lang="en-US" sz="2000" baseline="-25000" dirty="0" err="1" smtClean="0"/>
              <a:t>max</a:t>
            </a:r>
            <a:r>
              <a:rPr lang="en-US" sz="2000" dirty="0" smtClean="0"/>
              <a:t> needs more experiments and analysis for this system since it has wide size distribution with fines and has dry binder. </a:t>
            </a:r>
            <a:endParaRPr lang="en-US" sz="2000" dirty="0"/>
          </a:p>
        </p:txBody>
      </p:sp>
      <p:sp>
        <p:nvSpPr>
          <p:cNvPr id="15" name="TextBox 14"/>
          <p:cNvSpPr txBox="1"/>
          <p:nvPr/>
        </p:nvSpPr>
        <p:spPr>
          <a:xfrm>
            <a:off x="5562600" y="4572000"/>
            <a:ext cx="3276600" cy="1323439"/>
          </a:xfrm>
          <a:prstGeom prst="rect">
            <a:avLst/>
          </a:prstGeom>
          <a:noFill/>
        </p:spPr>
        <p:txBody>
          <a:bodyPr wrap="square" rtlCol="0">
            <a:spAutoFit/>
          </a:bodyPr>
          <a:lstStyle/>
          <a:p>
            <a:pPr>
              <a:buFont typeface="Arial" pitchFamily="34" charset="0"/>
              <a:buChar char="•"/>
            </a:pPr>
            <a:r>
              <a:rPr lang="en-US" sz="2000" dirty="0" smtClean="0"/>
              <a:t> Dry binder is also activated by addition of liquid and may act like additional amount of liquid.</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Growth Regime Map</a:t>
            </a:r>
            <a:endParaRPr lang="en-US" dirty="0"/>
          </a:p>
        </p:txBody>
      </p:sp>
      <p:sp>
        <p:nvSpPr>
          <p:cNvPr id="4" name="Slide Number Placeholder 3"/>
          <p:cNvSpPr>
            <a:spLocks noGrp="1"/>
          </p:cNvSpPr>
          <p:nvPr>
            <p:ph type="sldNum" sz="quarter" idx="12"/>
          </p:nvPr>
        </p:nvSpPr>
        <p:spPr/>
        <p:txBody>
          <a:bodyPr/>
          <a:lstStyle/>
          <a:p>
            <a:fld id="{0555B31A-5103-4A6A-BDE6-5BCED54EB9CB}" type="slidenum">
              <a:rPr lang="en-US" smtClean="0"/>
              <a:pPr/>
              <a:t>18</a:t>
            </a:fld>
            <a:endParaRPr lang="en-US"/>
          </a:p>
        </p:txBody>
      </p:sp>
      <p:pic>
        <p:nvPicPr>
          <p:cNvPr id="5" name="Picture 6"/>
          <p:cNvPicPr>
            <a:picLocks noChangeAspect="1" noChangeArrowheads="1"/>
          </p:cNvPicPr>
          <p:nvPr/>
        </p:nvPicPr>
        <p:blipFill>
          <a:blip r:embed="rId2" cstate="print"/>
          <a:srcRect/>
          <a:stretch>
            <a:fillRect/>
          </a:stretch>
        </p:blipFill>
        <p:spPr bwMode="auto">
          <a:xfrm>
            <a:off x="-1143000" y="1066800"/>
            <a:ext cx="13716000" cy="59817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effect of the change in the nucleation regime on the PSD is shown for the formulation of interest.</a:t>
            </a:r>
          </a:p>
          <a:p>
            <a:r>
              <a:rPr lang="en-US" dirty="0" smtClean="0"/>
              <a:t>For scale up experiments, the dimensional spray flux needs to be kept as small as possible to get the narrowest possible PSD and least amount of lumps.</a:t>
            </a:r>
          </a:p>
          <a:p>
            <a:r>
              <a:rPr lang="en-US" dirty="0" err="1" smtClean="0"/>
              <a:t>S</a:t>
            </a:r>
            <a:r>
              <a:rPr lang="en-US" baseline="-25000" dirty="0" err="1" smtClean="0"/>
              <a:t>max</a:t>
            </a:r>
            <a:r>
              <a:rPr lang="en-US" dirty="0" smtClean="0"/>
              <a:t> calculation needs more experiment and analysis for a formulation with dry binder and wide particle size distribution. </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555B31A-5103-4A6A-BDE6-5BCED54EB9C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3657600"/>
            <a:ext cx="8763000" cy="1447800"/>
          </a:xfrm>
          <a:prstGeom prst="rect">
            <a:avLst/>
          </a:prstGeom>
          <a:solidFill>
            <a:schemeClr val="bg1">
              <a:lumMod val="65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Quantitative Engineering Approaches</a:t>
            </a:r>
            <a:endParaRPr lang="en-US" dirty="0"/>
          </a:p>
        </p:txBody>
      </p:sp>
      <p:sp>
        <p:nvSpPr>
          <p:cNvPr id="4" name="TextBox 3"/>
          <p:cNvSpPr txBox="1"/>
          <p:nvPr/>
        </p:nvSpPr>
        <p:spPr>
          <a:xfrm>
            <a:off x="152400" y="1676400"/>
            <a:ext cx="2667000" cy="461665"/>
          </a:xfrm>
          <a:prstGeom prst="rect">
            <a:avLst/>
          </a:prstGeom>
          <a:noFill/>
          <a:ln w="25400">
            <a:solidFill>
              <a:schemeClr val="tx1"/>
            </a:solidFill>
          </a:ln>
        </p:spPr>
        <p:txBody>
          <a:bodyPr wrap="square" rtlCol="0">
            <a:spAutoFit/>
          </a:bodyPr>
          <a:lstStyle/>
          <a:p>
            <a:r>
              <a:rPr lang="en-US" sz="2400" b="1" dirty="0" smtClean="0"/>
              <a:t>What do we know?</a:t>
            </a:r>
            <a:endParaRPr lang="en-US" sz="2400" b="1" dirty="0"/>
          </a:p>
        </p:txBody>
      </p:sp>
      <p:sp>
        <p:nvSpPr>
          <p:cNvPr id="5" name="TextBox 4"/>
          <p:cNvSpPr txBox="1"/>
          <p:nvPr/>
        </p:nvSpPr>
        <p:spPr>
          <a:xfrm>
            <a:off x="3276600" y="1447800"/>
            <a:ext cx="3276600" cy="830997"/>
          </a:xfrm>
          <a:prstGeom prst="rect">
            <a:avLst/>
          </a:prstGeom>
          <a:noFill/>
          <a:ln w="25400">
            <a:solidFill>
              <a:schemeClr val="tx1"/>
            </a:solidFill>
          </a:ln>
        </p:spPr>
        <p:txBody>
          <a:bodyPr wrap="square" rtlCol="0">
            <a:spAutoFit/>
          </a:bodyPr>
          <a:lstStyle/>
          <a:p>
            <a:r>
              <a:rPr lang="en-US" sz="2400" b="1" dirty="0" smtClean="0"/>
              <a:t>How do we design experiments and scale ?</a:t>
            </a:r>
            <a:endParaRPr lang="en-US" sz="2400" b="1" dirty="0"/>
          </a:p>
        </p:txBody>
      </p:sp>
      <p:sp>
        <p:nvSpPr>
          <p:cNvPr id="6" name="TextBox 5"/>
          <p:cNvSpPr txBox="1"/>
          <p:nvPr/>
        </p:nvSpPr>
        <p:spPr>
          <a:xfrm>
            <a:off x="6934200" y="1676400"/>
            <a:ext cx="1828800" cy="461665"/>
          </a:xfrm>
          <a:prstGeom prst="rect">
            <a:avLst/>
          </a:prstGeom>
          <a:noFill/>
          <a:ln w="25400">
            <a:solidFill>
              <a:schemeClr val="tx1"/>
            </a:solidFill>
          </a:ln>
        </p:spPr>
        <p:txBody>
          <a:bodyPr wrap="square" rtlCol="0">
            <a:spAutoFit/>
          </a:bodyPr>
          <a:lstStyle/>
          <a:p>
            <a:r>
              <a:rPr lang="en-US" sz="2400" b="1" dirty="0" smtClean="0"/>
              <a:t>Implications</a:t>
            </a:r>
            <a:endParaRPr lang="en-US" sz="2400" b="1" dirty="0"/>
          </a:p>
        </p:txBody>
      </p:sp>
      <p:sp>
        <p:nvSpPr>
          <p:cNvPr id="7" name="TextBox 6"/>
          <p:cNvSpPr txBox="1"/>
          <p:nvPr/>
        </p:nvSpPr>
        <p:spPr>
          <a:xfrm>
            <a:off x="228600" y="2667000"/>
            <a:ext cx="2514600" cy="646331"/>
          </a:xfrm>
          <a:prstGeom prst="rect">
            <a:avLst/>
          </a:prstGeom>
          <a:noFill/>
          <a:ln w="25400">
            <a:noFill/>
          </a:ln>
        </p:spPr>
        <p:txBody>
          <a:bodyPr wrap="square" rtlCol="0">
            <a:spAutoFit/>
          </a:bodyPr>
          <a:lstStyle/>
          <a:p>
            <a:r>
              <a:rPr lang="en-US" dirty="0" smtClean="0"/>
              <a:t>Nothing except parameters we can  vary</a:t>
            </a:r>
            <a:endParaRPr lang="en-US" dirty="0"/>
          </a:p>
        </p:txBody>
      </p:sp>
      <p:sp>
        <p:nvSpPr>
          <p:cNvPr id="8" name="TextBox 7"/>
          <p:cNvSpPr txBox="1"/>
          <p:nvPr/>
        </p:nvSpPr>
        <p:spPr>
          <a:xfrm>
            <a:off x="3581400" y="2667000"/>
            <a:ext cx="2667000" cy="646331"/>
          </a:xfrm>
          <a:prstGeom prst="rect">
            <a:avLst/>
          </a:prstGeom>
          <a:noFill/>
          <a:ln w="25400">
            <a:noFill/>
          </a:ln>
        </p:spPr>
        <p:txBody>
          <a:bodyPr wrap="square" rtlCol="0">
            <a:spAutoFit/>
          </a:bodyPr>
          <a:lstStyle/>
          <a:p>
            <a:r>
              <a:rPr lang="en-US" dirty="0" smtClean="0"/>
              <a:t>Statistical Experimental Design </a:t>
            </a:r>
            <a:endParaRPr lang="en-US" dirty="0"/>
          </a:p>
        </p:txBody>
      </p:sp>
      <p:sp>
        <p:nvSpPr>
          <p:cNvPr id="9" name="TextBox 8"/>
          <p:cNvSpPr txBox="1"/>
          <p:nvPr/>
        </p:nvSpPr>
        <p:spPr>
          <a:xfrm>
            <a:off x="7010400" y="2667000"/>
            <a:ext cx="2057400" cy="646331"/>
          </a:xfrm>
          <a:prstGeom prst="rect">
            <a:avLst/>
          </a:prstGeom>
          <a:noFill/>
          <a:ln w="25400">
            <a:noFill/>
          </a:ln>
        </p:spPr>
        <p:txBody>
          <a:bodyPr wrap="square" rtlCol="0">
            <a:spAutoFit/>
          </a:bodyPr>
          <a:lstStyle/>
          <a:p>
            <a:r>
              <a:rPr lang="en-US" dirty="0" smtClean="0"/>
              <a:t>Lots of experiments at all scales</a:t>
            </a:r>
            <a:endParaRPr lang="en-US" dirty="0"/>
          </a:p>
        </p:txBody>
      </p:sp>
      <p:sp>
        <p:nvSpPr>
          <p:cNvPr id="10" name="Rectangle 9"/>
          <p:cNvSpPr/>
          <p:nvPr/>
        </p:nvSpPr>
        <p:spPr>
          <a:xfrm>
            <a:off x="228600" y="2514600"/>
            <a:ext cx="8763000" cy="990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667000" y="297180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172200" y="297180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4050268"/>
            <a:ext cx="2514600" cy="369332"/>
          </a:xfrm>
          <a:prstGeom prst="rect">
            <a:avLst/>
          </a:prstGeom>
          <a:noFill/>
          <a:ln w="25400">
            <a:noFill/>
          </a:ln>
        </p:spPr>
        <p:txBody>
          <a:bodyPr wrap="square" rtlCol="0">
            <a:spAutoFit/>
          </a:bodyPr>
          <a:lstStyle/>
          <a:p>
            <a:r>
              <a:rPr lang="en-US" dirty="0" smtClean="0"/>
              <a:t>Controlling mechanisms</a:t>
            </a:r>
            <a:endParaRPr lang="en-US" dirty="0"/>
          </a:p>
        </p:txBody>
      </p:sp>
      <p:sp>
        <p:nvSpPr>
          <p:cNvPr id="15" name="Rectangle 14"/>
          <p:cNvSpPr/>
          <p:nvPr/>
        </p:nvSpPr>
        <p:spPr>
          <a:xfrm>
            <a:off x="228600" y="3657600"/>
            <a:ext cx="8763000" cy="1447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2667000" y="426720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9000" y="3628072"/>
            <a:ext cx="2667000" cy="1477328"/>
          </a:xfrm>
          <a:prstGeom prst="rect">
            <a:avLst/>
          </a:prstGeom>
          <a:noFill/>
          <a:ln w="25400">
            <a:noFill/>
          </a:ln>
        </p:spPr>
        <p:txBody>
          <a:bodyPr wrap="square" rtlCol="0">
            <a:spAutoFit/>
          </a:bodyPr>
          <a:lstStyle/>
          <a:p>
            <a:pPr>
              <a:buClr>
                <a:srgbClr val="FF0000"/>
              </a:buClr>
              <a:buFont typeface="Arial" pitchFamily="34" charset="0"/>
              <a:buChar char="•"/>
            </a:pPr>
            <a:r>
              <a:rPr lang="en-US" dirty="0" smtClean="0"/>
              <a:t> Careful formulation and process characterization</a:t>
            </a:r>
          </a:p>
          <a:p>
            <a:pPr>
              <a:buClr>
                <a:srgbClr val="FF0000"/>
              </a:buClr>
              <a:buFont typeface="Arial" pitchFamily="34" charset="0"/>
              <a:buChar char="•"/>
            </a:pPr>
            <a:r>
              <a:rPr lang="en-US" dirty="0" smtClean="0"/>
              <a:t> Designing experiments based on </a:t>
            </a:r>
            <a:r>
              <a:rPr lang="en-US" b="1" dirty="0" smtClean="0"/>
              <a:t>dimensionless groups and regime maps</a:t>
            </a:r>
            <a:endParaRPr lang="en-US" b="1" dirty="0"/>
          </a:p>
        </p:txBody>
      </p:sp>
      <p:cxnSp>
        <p:nvCxnSpPr>
          <p:cNvPr id="19" name="Straight Arrow Connector 18"/>
          <p:cNvCxnSpPr/>
          <p:nvPr/>
        </p:nvCxnSpPr>
        <p:spPr>
          <a:xfrm>
            <a:off x="5943600" y="434340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05600" y="3828871"/>
            <a:ext cx="2362200" cy="1200329"/>
          </a:xfrm>
          <a:prstGeom prst="rect">
            <a:avLst/>
          </a:prstGeom>
          <a:noFill/>
          <a:ln w="25400">
            <a:noFill/>
          </a:ln>
        </p:spPr>
        <p:txBody>
          <a:bodyPr wrap="square" rtlCol="0">
            <a:spAutoFit/>
          </a:bodyPr>
          <a:lstStyle/>
          <a:p>
            <a:pPr>
              <a:buClr>
                <a:srgbClr val="FF0000"/>
              </a:buClr>
              <a:buFont typeface="Arial" pitchFamily="34" charset="0"/>
              <a:buChar char="•"/>
            </a:pPr>
            <a:r>
              <a:rPr lang="en-US" dirty="0" smtClean="0"/>
              <a:t> Reduced experiments at all scales</a:t>
            </a:r>
          </a:p>
          <a:p>
            <a:pPr>
              <a:buClr>
                <a:srgbClr val="FF0000"/>
              </a:buClr>
              <a:buFont typeface="Arial" pitchFamily="34" charset="0"/>
              <a:buChar char="•"/>
            </a:pPr>
            <a:r>
              <a:rPr lang="en-US" dirty="0" smtClean="0"/>
              <a:t> Use dimensionless groups to scale up</a:t>
            </a:r>
            <a:endParaRPr lang="en-US" dirty="0"/>
          </a:p>
        </p:txBody>
      </p:sp>
      <p:sp>
        <p:nvSpPr>
          <p:cNvPr id="22" name="Rectangle 21"/>
          <p:cNvSpPr/>
          <p:nvPr/>
        </p:nvSpPr>
        <p:spPr>
          <a:xfrm>
            <a:off x="228600" y="5257800"/>
            <a:ext cx="8763000" cy="1447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1000" y="5802868"/>
            <a:ext cx="2514600" cy="369332"/>
          </a:xfrm>
          <a:prstGeom prst="rect">
            <a:avLst/>
          </a:prstGeom>
          <a:noFill/>
          <a:ln w="25400">
            <a:noFill/>
          </a:ln>
        </p:spPr>
        <p:txBody>
          <a:bodyPr wrap="square" rtlCol="0">
            <a:spAutoFit/>
          </a:bodyPr>
          <a:lstStyle/>
          <a:p>
            <a:r>
              <a:rPr lang="en-US" dirty="0" smtClean="0"/>
              <a:t>Fully predictive model</a:t>
            </a:r>
            <a:endParaRPr lang="en-US" dirty="0"/>
          </a:p>
        </p:txBody>
      </p:sp>
      <p:sp>
        <p:nvSpPr>
          <p:cNvPr id="24" name="TextBox 23"/>
          <p:cNvSpPr txBox="1"/>
          <p:nvPr/>
        </p:nvSpPr>
        <p:spPr>
          <a:xfrm>
            <a:off x="3352800" y="5257800"/>
            <a:ext cx="2667000" cy="1477328"/>
          </a:xfrm>
          <a:prstGeom prst="rect">
            <a:avLst/>
          </a:prstGeom>
          <a:noFill/>
          <a:ln w="25400">
            <a:noFill/>
          </a:ln>
        </p:spPr>
        <p:txBody>
          <a:bodyPr wrap="square" rtlCol="0">
            <a:spAutoFit/>
          </a:bodyPr>
          <a:lstStyle/>
          <a:p>
            <a:pPr>
              <a:buClr>
                <a:srgbClr val="FF0000"/>
              </a:buClr>
              <a:buFont typeface="Arial" pitchFamily="34" charset="0"/>
              <a:buChar char="•"/>
            </a:pPr>
            <a:r>
              <a:rPr lang="en-US" dirty="0" smtClean="0"/>
              <a:t> Careful formulation and process characterization</a:t>
            </a:r>
          </a:p>
          <a:p>
            <a:pPr>
              <a:buClr>
                <a:srgbClr val="FF0000"/>
              </a:buClr>
              <a:buFont typeface="Arial" pitchFamily="34" charset="0"/>
              <a:buChar char="•"/>
            </a:pPr>
            <a:r>
              <a:rPr lang="en-US" dirty="0" smtClean="0"/>
              <a:t> Design min. number of experiments to validate and fine tune the model</a:t>
            </a:r>
            <a:endParaRPr lang="en-US" b="1" dirty="0"/>
          </a:p>
        </p:txBody>
      </p:sp>
      <p:cxnSp>
        <p:nvCxnSpPr>
          <p:cNvPr id="25" name="Straight Arrow Connector 24"/>
          <p:cNvCxnSpPr/>
          <p:nvPr/>
        </p:nvCxnSpPr>
        <p:spPr>
          <a:xfrm>
            <a:off x="2590800" y="594360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29400" y="5257800"/>
            <a:ext cx="2362200" cy="1754326"/>
          </a:xfrm>
          <a:prstGeom prst="rect">
            <a:avLst/>
          </a:prstGeom>
          <a:noFill/>
          <a:ln w="25400">
            <a:noFill/>
          </a:ln>
        </p:spPr>
        <p:txBody>
          <a:bodyPr wrap="square" rtlCol="0">
            <a:spAutoFit/>
          </a:bodyPr>
          <a:lstStyle/>
          <a:p>
            <a:pPr>
              <a:buClr>
                <a:srgbClr val="FF0000"/>
              </a:buClr>
              <a:buFont typeface="Arial" pitchFamily="34" charset="0"/>
              <a:buChar char="•"/>
            </a:pPr>
            <a:r>
              <a:rPr lang="en-US" dirty="0" smtClean="0"/>
              <a:t> Least number of experiments  </a:t>
            </a:r>
          </a:p>
          <a:p>
            <a:pPr>
              <a:buClr>
                <a:srgbClr val="FF0000"/>
              </a:buClr>
              <a:buFont typeface="Arial" pitchFamily="34" charset="0"/>
              <a:buChar char="•"/>
            </a:pPr>
            <a:r>
              <a:rPr lang="en-US" dirty="0" smtClean="0"/>
              <a:t> Pilot/full scale model validation and parameter estimation  </a:t>
            </a:r>
          </a:p>
          <a:p>
            <a:endParaRPr lang="en-US" dirty="0"/>
          </a:p>
        </p:txBody>
      </p:sp>
      <p:cxnSp>
        <p:nvCxnSpPr>
          <p:cNvPr id="27" name="Straight Arrow Connector 26"/>
          <p:cNvCxnSpPr/>
          <p:nvPr/>
        </p:nvCxnSpPr>
        <p:spPr>
          <a:xfrm>
            <a:off x="5867400" y="594360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p:txBody>
          <a:bodyPr/>
          <a:lstStyle/>
          <a:p>
            <a:fld id="{0555B31A-5103-4A6A-BDE6-5BCED54EB9C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Tranfer</a:t>
            </a:r>
            <a:r>
              <a:rPr lang="en-US" dirty="0" smtClean="0"/>
              <a:t> from </a:t>
            </a:r>
            <a:r>
              <a:rPr lang="en-US" dirty="0" err="1" smtClean="0"/>
              <a:t>Diosna</a:t>
            </a:r>
            <a:r>
              <a:rPr lang="en-US" dirty="0" smtClean="0"/>
              <a:t> 6 l to </a:t>
            </a:r>
            <a:r>
              <a:rPr lang="en-US" dirty="0" err="1" smtClean="0"/>
              <a:t>Gral</a:t>
            </a:r>
            <a:r>
              <a:rPr lang="en-US" dirty="0" smtClean="0"/>
              <a:t> 4l at Duquesne University</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HPC grade was changed. Drop penetration experiments were performed with new grade of HPC.  Water penetration time is almost 20 times lower into </a:t>
            </a:r>
            <a:r>
              <a:rPr lang="en-US" sz="2600" dirty="0" err="1" smtClean="0"/>
              <a:t>Gabapentin</a:t>
            </a:r>
            <a:r>
              <a:rPr lang="en-US" sz="2600" dirty="0" smtClean="0"/>
              <a:t> plus HPC EF dry mixture compared to </a:t>
            </a:r>
            <a:r>
              <a:rPr lang="en-US" sz="2600" dirty="0" err="1" smtClean="0"/>
              <a:t>Gabapentin</a:t>
            </a:r>
            <a:r>
              <a:rPr lang="en-US" sz="2600" dirty="0" smtClean="0"/>
              <a:t> plus HPC EXF mixture .</a:t>
            </a:r>
          </a:p>
          <a:p>
            <a:pPr>
              <a:buNone/>
            </a:pPr>
            <a:r>
              <a:rPr lang="en-US" sz="2600" dirty="0" smtClean="0"/>
              <a:t>                  </a:t>
            </a:r>
          </a:p>
          <a:p>
            <a:r>
              <a:rPr lang="en-US" sz="2600" dirty="0" smtClean="0"/>
              <a:t>Very low levels of liquid addition rates </a:t>
            </a:r>
            <a:r>
              <a:rPr lang="en-US" sz="2600" dirty="0" smtClean="0"/>
              <a:t>(15 ml/min</a:t>
            </a:r>
            <a:r>
              <a:rPr lang="en-US" sz="2600" dirty="0" smtClean="0"/>
              <a:t>) were used to keep the dimensional spray flux as low as </a:t>
            </a:r>
            <a:r>
              <a:rPr lang="en-US" sz="2600" dirty="0" smtClean="0"/>
              <a:t>possible (</a:t>
            </a:r>
            <a:r>
              <a:rPr lang="en-US" sz="2600" dirty="0" smtClean="0">
                <a:sym typeface="Symbol"/>
              </a:rPr>
              <a:t>0.1)</a:t>
            </a:r>
            <a:r>
              <a:rPr lang="en-US" sz="2600" dirty="0" smtClean="0"/>
              <a:t>. </a:t>
            </a:r>
            <a:endParaRPr lang="en-US" sz="2600" dirty="0" smtClean="0"/>
          </a:p>
          <a:p>
            <a:endParaRPr lang="en-US" sz="2600" dirty="0" smtClean="0"/>
          </a:p>
          <a:p>
            <a:r>
              <a:rPr lang="en-US" sz="2600" dirty="0" smtClean="0"/>
              <a:t>Both the lower drop penetration time with the new grade of HPC and the lower dimensional spray flux (almost in the drop controlled regime) resulted in production of lower amount of lumps (granules &lt; 1 mm).</a:t>
            </a:r>
          </a:p>
          <a:p>
            <a:pPr>
              <a:buNone/>
            </a:pPr>
            <a:endParaRPr lang="en-US" dirty="0"/>
          </a:p>
        </p:txBody>
      </p:sp>
      <p:sp>
        <p:nvSpPr>
          <p:cNvPr id="4" name="Slide Number Placeholder 3"/>
          <p:cNvSpPr>
            <a:spLocks noGrp="1"/>
          </p:cNvSpPr>
          <p:nvPr>
            <p:ph type="sldNum" sz="quarter" idx="12"/>
          </p:nvPr>
        </p:nvSpPr>
        <p:spPr/>
        <p:txBody>
          <a:bodyPr/>
          <a:lstStyle/>
          <a:p>
            <a:fld id="{0555B31A-5103-4A6A-BDE6-5BCED54EB9C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Tranfer</a:t>
            </a:r>
            <a:r>
              <a:rPr lang="en-US" dirty="0" smtClean="0"/>
              <a:t> from </a:t>
            </a:r>
            <a:r>
              <a:rPr lang="en-US" dirty="0" err="1" smtClean="0"/>
              <a:t>Diosna</a:t>
            </a:r>
            <a:r>
              <a:rPr lang="en-US" dirty="0" smtClean="0"/>
              <a:t> 6 l to </a:t>
            </a:r>
            <a:r>
              <a:rPr lang="en-US" dirty="0" err="1" smtClean="0"/>
              <a:t>Gral</a:t>
            </a:r>
            <a:r>
              <a:rPr lang="en-US" dirty="0" smtClean="0"/>
              <a:t> 4l</a:t>
            </a:r>
            <a:endParaRPr lang="en-US" dirty="0"/>
          </a:p>
        </p:txBody>
      </p:sp>
      <p:sp>
        <p:nvSpPr>
          <p:cNvPr id="3" name="Content Placeholder 2"/>
          <p:cNvSpPr>
            <a:spLocks noGrp="1"/>
          </p:cNvSpPr>
          <p:nvPr>
            <p:ph idx="1"/>
          </p:nvPr>
        </p:nvSpPr>
        <p:spPr/>
        <p:txBody>
          <a:bodyPr>
            <a:normAutofit/>
          </a:bodyPr>
          <a:lstStyle/>
          <a:p>
            <a:r>
              <a:rPr lang="en-US" sz="2800" dirty="0" smtClean="0"/>
              <a:t>It is not possible to obtain exactly the same flow characteristics between two different </a:t>
            </a:r>
            <a:r>
              <a:rPr lang="en-US" sz="2800" dirty="0" smtClean="0"/>
              <a:t>granulator designs</a:t>
            </a:r>
            <a:r>
              <a:rPr lang="en-US" sz="2800" dirty="0" smtClean="0"/>
              <a:t>. However, flow regime at different impeller speeds was determined with high speed camera to confirm that granulations experiments are run in “roping regime”.</a:t>
            </a:r>
          </a:p>
          <a:p>
            <a:r>
              <a:rPr lang="en-US" sz="2800" dirty="0" smtClean="0"/>
              <a:t>Liquid level was optimized for the new formulation (5%) .</a:t>
            </a:r>
          </a:p>
        </p:txBody>
      </p:sp>
      <p:sp>
        <p:nvSpPr>
          <p:cNvPr id="4" name="Slide Number Placeholder 3"/>
          <p:cNvSpPr>
            <a:spLocks noGrp="1"/>
          </p:cNvSpPr>
          <p:nvPr>
            <p:ph type="sldNum" sz="quarter" idx="12"/>
          </p:nvPr>
        </p:nvSpPr>
        <p:spPr/>
        <p:txBody>
          <a:bodyPr/>
          <a:lstStyle/>
          <a:p>
            <a:fld id="{0555B31A-5103-4A6A-BDE6-5BCED54EB9CB}" type="slidenum">
              <a:rPr lang="en-US" smtClean="0"/>
              <a:pPr/>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5" name="Rectangle 3"/>
          <p:cNvSpPr>
            <a:spLocks noGrp="1" noChangeArrowheads="1"/>
          </p:cNvSpPr>
          <p:nvPr>
            <p:ph idx="1"/>
          </p:nvPr>
        </p:nvSpPr>
        <p:spPr/>
        <p:txBody>
          <a:bodyPr>
            <a:normAutofit/>
          </a:bodyPr>
          <a:lstStyle/>
          <a:p>
            <a:pPr eaLnBrk="1" hangingPunct="1">
              <a:buNone/>
            </a:pPr>
            <a:r>
              <a:rPr lang="en-AU" sz="2800" dirty="0" smtClean="0"/>
              <a:t>Granulation Rate Processes:</a:t>
            </a:r>
          </a:p>
          <a:p>
            <a:pPr eaLnBrk="1" hangingPunct="1">
              <a:buFont typeface="Monotype Sorts" pitchFamily="2" charset="2"/>
              <a:buNone/>
            </a:pPr>
            <a:endParaRPr lang="en-AU" sz="2800" dirty="0" smtClean="0"/>
          </a:p>
          <a:p>
            <a:pPr lvl="2" eaLnBrk="1" hangingPunct="1">
              <a:lnSpc>
                <a:spcPct val="80000"/>
              </a:lnSpc>
            </a:pPr>
            <a:r>
              <a:rPr lang="en-AU" sz="2800" i="1" dirty="0" smtClean="0"/>
              <a:t>Nucleation</a:t>
            </a:r>
          </a:p>
          <a:p>
            <a:pPr lvl="2" eaLnBrk="1" hangingPunct="1">
              <a:lnSpc>
                <a:spcPct val="80000"/>
              </a:lnSpc>
              <a:buFont typeface="Monotype Sorts" pitchFamily="2" charset="2"/>
              <a:buNone/>
            </a:pPr>
            <a:endParaRPr lang="en-AU" sz="2800" i="1" dirty="0" smtClean="0"/>
          </a:p>
          <a:p>
            <a:pPr lvl="2" eaLnBrk="1" hangingPunct="1">
              <a:lnSpc>
                <a:spcPct val="80000"/>
              </a:lnSpc>
              <a:buFont typeface="Monotype Sorts" pitchFamily="2" charset="2"/>
              <a:buNone/>
            </a:pPr>
            <a:endParaRPr lang="en-AU" sz="2800" i="1" dirty="0" smtClean="0"/>
          </a:p>
          <a:p>
            <a:pPr lvl="2" eaLnBrk="1" hangingPunct="1">
              <a:lnSpc>
                <a:spcPct val="80000"/>
              </a:lnSpc>
            </a:pPr>
            <a:r>
              <a:rPr lang="en-AU" sz="2800" i="1" dirty="0" smtClean="0"/>
              <a:t>Consolidation </a:t>
            </a:r>
          </a:p>
          <a:p>
            <a:pPr lvl="2" eaLnBrk="1" hangingPunct="1">
              <a:lnSpc>
                <a:spcPct val="80000"/>
              </a:lnSpc>
              <a:buFont typeface="Monotype Sorts" pitchFamily="2" charset="2"/>
              <a:buNone/>
            </a:pPr>
            <a:r>
              <a:rPr lang="en-AU" sz="2800" i="1" dirty="0" smtClean="0"/>
              <a:t>	and Growth</a:t>
            </a:r>
          </a:p>
          <a:p>
            <a:pPr lvl="2" eaLnBrk="1" hangingPunct="1">
              <a:lnSpc>
                <a:spcPct val="80000"/>
              </a:lnSpc>
              <a:buFont typeface="Monotype Sorts" pitchFamily="2" charset="2"/>
              <a:buNone/>
            </a:pPr>
            <a:endParaRPr lang="en-AU" sz="2800" i="1" dirty="0" smtClean="0"/>
          </a:p>
          <a:p>
            <a:pPr lvl="2" eaLnBrk="1" hangingPunct="1">
              <a:lnSpc>
                <a:spcPct val="80000"/>
              </a:lnSpc>
              <a:buFont typeface="Monotype Sorts" pitchFamily="2" charset="2"/>
              <a:buNone/>
            </a:pPr>
            <a:endParaRPr lang="en-AU" sz="2800" i="1" dirty="0" smtClean="0"/>
          </a:p>
          <a:p>
            <a:pPr lvl="2" eaLnBrk="1" hangingPunct="1">
              <a:lnSpc>
                <a:spcPct val="80000"/>
              </a:lnSpc>
            </a:pPr>
            <a:r>
              <a:rPr lang="en-AU" sz="2800" i="1" dirty="0" smtClean="0"/>
              <a:t>Breakage</a:t>
            </a:r>
          </a:p>
        </p:txBody>
      </p:sp>
      <p:grpSp>
        <p:nvGrpSpPr>
          <p:cNvPr id="695" name="Group 271"/>
          <p:cNvGrpSpPr>
            <a:grpSpLocks/>
          </p:cNvGrpSpPr>
          <p:nvPr/>
        </p:nvGrpSpPr>
        <p:grpSpPr bwMode="auto">
          <a:xfrm>
            <a:off x="4572000" y="2209800"/>
            <a:ext cx="3911600" cy="1138238"/>
            <a:chOff x="2880" y="1492"/>
            <a:chExt cx="2464" cy="717"/>
          </a:xfrm>
        </p:grpSpPr>
        <p:grpSp>
          <p:nvGrpSpPr>
            <p:cNvPr id="696" name="Group 272"/>
            <p:cNvGrpSpPr>
              <a:grpSpLocks/>
            </p:cNvGrpSpPr>
            <p:nvPr/>
          </p:nvGrpSpPr>
          <p:grpSpPr bwMode="auto">
            <a:xfrm>
              <a:off x="3653" y="1928"/>
              <a:ext cx="253" cy="215"/>
              <a:chOff x="3653" y="1928"/>
              <a:chExt cx="253" cy="215"/>
            </a:xfrm>
          </p:grpSpPr>
          <p:sp>
            <p:nvSpPr>
              <p:cNvPr id="824" name="Freeform 273"/>
              <p:cNvSpPr>
                <a:spLocks/>
              </p:cNvSpPr>
              <p:nvPr/>
            </p:nvSpPr>
            <p:spPr bwMode="auto">
              <a:xfrm>
                <a:off x="3653" y="1983"/>
                <a:ext cx="43" cy="40"/>
              </a:xfrm>
              <a:custGeom>
                <a:avLst/>
                <a:gdLst>
                  <a:gd name="T0" fmla="*/ 42 w 43"/>
                  <a:gd name="T1" fmla="*/ 19 h 40"/>
                  <a:gd name="T2" fmla="*/ 42 w 43"/>
                  <a:gd name="T3" fmla="*/ 13 h 40"/>
                  <a:gd name="T4" fmla="*/ 38 w 43"/>
                  <a:gd name="T5" fmla="*/ 6 h 40"/>
                  <a:gd name="T6" fmla="*/ 31 w 43"/>
                  <a:gd name="T7" fmla="*/ 1 h 40"/>
                  <a:gd name="T8" fmla="*/ 25 w 43"/>
                  <a:gd name="T9" fmla="*/ 0 h 40"/>
                  <a:gd name="T10" fmla="*/ 16 w 43"/>
                  <a:gd name="T11" fmla="*/ 0 h 40"/>
                  <a:gd name="T12" fmla="*/ 7 w 43"/>
                  <a:gd name="T13" fmla="*/ 1 h 40"/>
                  <a:gd name="T14" fmla="*/ 1 w 43"/>
                  <a:gd name="T15" fmla="*/ 6 h 40"/>
                  <a:gd name="T16" fmla="*/ 0 w 43"/>
                  <a:gd name="T17" fmla="*/ 13 h 40"/>
                  <a:gd name="T18" fmla="*/ 0 w 43"/>
                  <a:gd name="T19" fmla="*/ 19 h 40"/>
                  <a:gd name="T20" fmla="*/ 0 w 43"/>
                  <a:gd name="T21" fmla="*/ 27 h 40"/>
                  <a:gd name="T22" fmla="*/ 1 w 43"/>
                  <a:gd name="T23" fmla="*/ 30 h 40"/>
                  <a:gd name="T24" fmla="*/ 7 w 43"/>
                  <a:gd name="T25" fmla="*/ 35 h 40"/>
                  <a:gd name="T26" fmla="*/ 16 w 43"/>
                  <a:gd name="T27" fmla="*/ 39 h 40"/>
                  <a:gd name="T28" fmla="*/ 25 w 43"/>
                  <a:gd name="T29" fmla="*/ 39 h 40"/>
                  <a:gd name="T30" fmla="*/ 31 w 43"/>
                  <a:gd name="T31" fmla="*/ 35 h 40"/>
                  <a:gd name="T32" fmla="*/ 38 w 43"/>
                  <a:gd name="T33" fmla="*/ 30 h 40"/>
                  <a:gd name="T34" fmla="*/ 42 w 43"/>
                  <a:gd name="T35" fmla="*/ 27 h 40"/>
                  <a:gd name="T36" fmla="*/ 42 w 43"/>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42" y="19"/>
                    </a:moveTo>
                    <a:lnTo>
                      <a:pt x="42" y="13"/>
                    </a:lnTo>
                    <a:lnTo>
                      <a:pt x="38" y="6"/>
                    </a:lnTo>
                    <a:lnTo>
                      <a:pt x="31" y="1"/>
                    </a:lnTo>
                    <a:lnTo>
                      <a:pt x="25" y="0"/>
                    </a:lnTo>
                    <a:lnTo>
                      <a:pt x="16" y="0"/>
                    </a:lnTo>
                    <a:lnTo>
                      <a:pt x="7" y="1"/>
                    </a:lnTo>
                    <a:lnTo>
                      <a:pt x="1" y="6"/>
                    </a:lnTo>
                    <a:lnTo>
                      <a:pt x="0" y="13"/>
                    </a:lnTo>
                    <a:lnTo>
                      <a:pt x="0" y="19"/>
                    </a:lnTo>
                    <a:lnTo>
                      <a:pt x="0" y="27"/>
                    </a:lnTo>
                    <a:lnTo>
                      <a:pt x="1" y="30"/>
                    </a:lnTo>
                    <a:lnTo>
                      <a:pt x="7" y="35"/>
                    </a:lnTo>
                    <a:lnTo>
                      <a:pt x="16" y="39"/>
                    </a:lnTo>
                    <a:lnTo>
                      <a:pt x="25" y="39"/>
                    </a:lnTo>
                    <a:lnTo>
                      <a:pt x="31" y="35"/>
                    </a:lnTo>
                    <a:lnTo>
                      <a:pt x="38" y="30"/>
                    </a:lnTo>
                    <a:lnTo>
                      <a:pt x="42" y="27"/>
                    </a:lnTo>
                    <a:lnTo>
                      <a:pt x="42" y="19"/>
                    </a:lnTo>
                  </a:path>
                </a:pathLst>
              </a:custGeom>
              <a:solidFill>
                <a:srgbClr val="000000"/>
              </a:solidFill>
              <a:ln w="12700" cap="rnd">
                <a:solidFill>
                  <a:srgbClr val="000000"/>
                </a:solidFill>
                <a:round/>
                <a:headEnd/>
                <a:tailEnd/>
              </a:ln>
            </p:spPr>
            <p:txBody>
              <a:bodyPr/>
              <a:lstStyle/>
              <a:p>
                <a:endParaRPr lang="en-US"/>
              </a:p>
            </p:txBody>
          </p:sp>
          <p:sp>
            <p:nvSpPr>
              <p:cNvPr id="825" name="Freeform 274"/>
              <p:cNvSpPr>
                <a:spLocks/>
              </p:cNvSpPr>
              <p:nvPr/>
            </p:nvSpPr>
            <p:spPr bwMode="auto">
              <a:xfrm>
                <a:off x="3728" y="2027"/>
                <a:ext cx="35" cy="29"/>
              </a:xfrm>
              <a:custGeom>
                <a:avLst/>
                <a:gdLst>
                  <a:gd name="T0" fmla="*/ 34 w 35"/>
                  <a:gd name="T1" fmla="*/ 14 h 29"/>
                  <a:gd name="T2" fmla="*/ 32 w 35"/>
                  <a:gd name="T3" fmla="*/ 9 h 29"/>
                  <a:gd name="T4" fmla="*/ 28 w 35"/>
                  <a:gd name="T5" fmla="*/ 4 h 29"/>
                  <a:gd name="T6" fmla="*/ 25 w 35"/>
                  <a:gd name="T7" fmla="*/ 1 h 29"/>
                  <a:gd name="T8" fmla="*/ 19 w 35"/>
                  <a:gd name="T9" fmla="*/ 0 h 29"/>
                  <a:gd name="T10" fmla="*/ 12 w 35"/>
                  <a:gd name="T11" fmla="*/ 0 h 29"/>
                  <a:gd name="T12" fmla="*/ 8 w 35"/>
                  <a:gd name="T13" fmla="*/ 1 h 29"/>
                  <a:gd name="T14" fmla="*/ 5 w 35"/>
                  <a:gd name="T15" fmla="*/ 4 h 29"/>
                  <a:gd name="T16" fmla="*/ 1 w 35"/>
                  <a:gd name="T17" fmla="*/ 9 h 29"/>
                  <a:gd name="T18" fmla="*/ 0 w 35"/>
                  <a:gd name="T19" fmla="*/ 14 h 29"/>
                  <a:gd name="T20" fmla="*/ 1 w 35"/>
                  <a:gd name="T21" fmla="*/ 21 h 29"/>
                  <a:gd name="T22" fmla="*/ 5 w 35"/>
                  <a:gd name="T23" fmla="*/ 23 h 29"/>
                  <a:gd name="T24" fmla="*/ 8 w 35"/>
                  <a:gd name="T25" fmla="*/ 26 h 29"/>
                  <a:gd name="T26" fmla="*/ 12 w 35"/>
                  <a:gd name="T27" fmla="*/ 28 h 29"/>
                  <a:gd name="T28" fmla="*/ 19 w 35"/>
                  <a:gd name="T29" fmla="*/ 28 h 29"/>
                  <a:gd name="T30" fmla="*/ 25 w 35"/>
                  <a:gd name="T31" fmla="*/ 26 h 29"/>
                  <a:gd name="T32" fmla="*/ 28 w 35"/>
                  <a:gd name="T33" fmla="*/ 23 h 29"/>
                  <a:gd name="T34" fmla="*/ 32 w 35"/>
                  <a:gd name="T35" fmla="*/ 21 h 29"/>
                  <a:gd name="T36" fmla="*/ 34 w 35"/>
                  <a:gd name="T37" fmla="*/ 1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9"/>
                  <a:gd name="T59" fmla="*/ 35 w 35"/>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9">
                    <a:moveTo>
                      <a:pt x="34" y="14"/>
                    </a:moveTo>
                    <a:lnTo>
                      <a:pt x="32" y="9"/>
                    </a:lnTo>
                    <a:lnTo>
                      <a:pt x="28" y="4"/>
                    </a:lnTo>
                    <a:lnTo>
                      <a:pt x="25" y="1"/>
                    </a:lnTo>
                    <a:lnTo>
                      <a:pt x="19" y="0"/>
                    </a:lnTo>
                    <a:lnTo>
                      <a:pt x="12" y="0"/>
                    </a:lnTo>
                    <a:lnTo>
                      <a:pt x="8" y="1"/>
                    </a:lnTo>
                    <a:lnTo>
                      <a:pt x="5" y="4"/>
                    </a:lnTo>
                    <a:lnTo>
                      <a:pt x="1" y="9"/>
                    </a:lnTo>
                    <a:lnTo>
                      <a:pt x="0" y="14"/>
                    </a:lnTo>
                    <a:lnTo>
                      <a:pt x="1" y="21"/>
                    </a:lnTo>
                    <a:lnTo>
                      <a:pt x="5" y="23"/>
                    </a:lnTo>
                    <a:lnTo>
                      <a:pt x="8" y="26"/>
                    </a:lnTo>
                    <a:lnTo>
                      <a:pt x="12" y="28"/>
                    </a:lnTo>
                    <a:lnTo>
                      <a:pt x="19" y="28"/>
                    </a:lnTo>
                    <a:lnTo>
                      <a:pt x="25" y="26"/>
                    </a:lnTo>
                    <a:lnTo>
                      <a:pt x="28" y="23"/>
                    </a:lnTo>
                    <a:lnTo>
                      <a:pt x="32" y="21"/>
                    </a:lnTo>
                    <a:lnTo>
                      <a:pt x="34" y="14"/>
                    </a:lnTo>
                  </a:path>
                </a:pathLst>
              </a:custGeom>
              <a:solidFill>
                <a:srgbClr val="000000"/>
              </a:solidFill>
              <a:ln w="12700" cap="rnd">
                <a:solidFill>
                  <a:srgbClr val="000000"/>
                </a:solidFill>
                <a:round/>
                <a:headEnd/>
                <a:tailEnd/>
              </a:ln>
            </p:spPr>
            <p:txBody>
              <a:bodyPr/>
              <a:lstStyle/>
              <a:p>
                <a:endParaRPr lang="en-US"/>
              </a:p>
            </p:txBody>
          </p:sp>
          <p:sp>
            <p:nvSpPr>
              <p:cNvPr id="826" name="Freeform 275"/>
              <p:cNvSpPr>
                <a:spLocks/>
              </p:cNvSpPr>
              <p:nvPr/>
            </p:nvSpPr>
            <p:spPr bwMode="auto">
              <a:xfrm>
                <a:off x="3653" y="2066"/>
                <a:ext cx="43" cy="40"/>
              </a:xfrm>
              <a:custGeom>
                <a:avLst/>
                <a:gdLst>
                  <a:gd name="T0" fmla="*/ 42 w 43"/>
                  <a:gd name="T1" fmla="*/ 19 h 40"/>
                  <a:gd name="T2" fmla="*/ 42 w 43"/>
                  <a:gd name="T3" fmla="*/ 13 h 40"/>
                  <a:gd name="T4" fmla="*/ 38 w 43"/>
                  <a:gd name="T5" fmla="*/ 6 h 40"/>
                  <a:gd name="T6" fmla="*/ 31 w 43"/>
                  <a:gd name="T7" fmla="*/ 1 h 40"/>
                  <a:gd name="T8" fmla="*/ 25 w 43"/>
                  <a:gd name="T9" fmla="*/ 0 h 40"/>
                  <a:gd name="T10" fmla="*/ 16 w 43"/>
                  <a:gd name="T11" fmla="*/ 0 h 40"/>
                  <a:gd name="T12" fmla="*/ 7 w 43"/>
                  <a:gd name="T13" fmla="*/ 1 h 40"/>
                  <a:gd name="T14" fmla="*/ 1 w 43"/>
                  <a:gd name="T15" fmla="*/ 6 h 40"/>
                  <a:gd name="T16" fmla="*/ 0 w 43"/>
                  <a:gd name="T17" fmla="*/ 13 h 40"/>
                  <a:gd name="T18" fmla="*/ 0 w 43"/>
                  <a:gd name="T19" fmla="*/ 19 h 40"/>
                  <a:gd name="T20" fmla="*/ 0 w 43"/>
                  <a:gd name="T21" fmla="*/ 26 h 40"/>
                  <a:gd name="T22" fmla="*/ 1 w 43"/>
                  <a:gd name="T23" fmla="*/ 30 h 40"/>
                  <a:gd name="T24" fmla="*/ 7 w 43"/>
                  <a:gd name="T25" fmla="*/ 35 h 40"/>
                  <a:gd name="T26" fmla="*/ 16 w 43"/>
                  <a:gd name="T27" fmla="*/ 39 h 40"/>
                  <a:gd name="T28" fmla="*/ 25 w 43"/>
                  <a:gd name="T29" fmla="*/ 39 h 40"/>
                  <a:gd name="T30" fmla="*/ 31 w 43"/>
                  <a:gd name="T31" fmla="*/ 35 h 40"/>
                  <a:gd name="T32" fmla="*/ 38 w 43"/>
                  <a:gd name="T33" fmla="*/ 30 h 40"/>
                  <a:gd name="T34" fmla="*/ 42 w 43"/>
                  <a:gd name="T35" fmla="*/ 26 h 40"/>
                  <a:gd name="T36" fmla="*/ 42 w 43"/>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42" y="19"/>
                    </a:moveTo>
                    <a:lnTo>
                      <a:pt x="42" y="13"/>
                    </a:lnTo>
                    <a:lnTo>
                      <a:pt x="38" y="6"/>
                    </a:lnTo>
                    <a:lnTo>
                      <a:pt x="31" y="1"/>
                    </a:lnTo>
                    <a:lnTo>
                      <a:pt x="25" y="0"/>
                    </a:lnTo>
                    <a:lnTo>
                      <a:pt x="16" y="0"/>
                    </a:lnTo>
                    <a:lnTo>
                      <a:pt x="7" y="1"/>
                    </a:lnTo>
                    <a:lnTo>
                      <a:pt x="1" y="6"/>
                    </a:lnTo>
                    <a:lnTo>
                      <a:pt x="0" y="13"/>
                    </a:lnTo>
                    <a:lnTo>
                      <a:pt x="0" y="19"/>
                    </a:lnTo>
                    <a:lnTo>
                      <a:pt x="0" y="26"/>
                    </a:lnTo>
                    <a:lnTo>
                      <a:pt x="1" y="30"/>
                    </a:lnTo>
                    <a:lnTo>
                      <a:pt x="7" y="35"/>
                    </a:lnTo>
                    <a:lnTo>
                      <a:pt x="16" y="39"/>
                    </a:lnTo>
                    <a:lnTo>
                      <a:pt x="25" y="39"/>
                    </a:lnTo>
                    <a:lnTo>
                      <a:pt x="31" y="35"/>
                    </a:lnTo>
                    <a:lnTo>
                      <a:pt x="38" y="30"/>
                    </a:lnTo>
                    <a:lnTo>
                      <a:pt x="42" y="26"/>
                    </a:lnTo>
                    <a:lnTo>
                      <a:pt x="42" y="19"/>
                    </a:lnTo>
                  </a:path>
                </a:pathLst>
              </a:custGeom>
              <a:solidFill>
                <a:srgbClr val="000000"/>
              </a:solidFill>
              <a:ln w="12700" cap="rnd">
                <a:solidFill>
                  <a:srgbClr val="000000"/>
                </a:solidFill>
                <a:round/>
                <a:headEnd/>
                <a:tailEnd/>
              </a:ln>
            </p:spPr>
            <p:txBody>
              <a:bodyPr/>
              <a:lstStyle/>
              <a:p>
                <a:endParaRPr lang="en-US"/>
              </a:p>
            </p:txBody>
          </p:sp>
          <p:sp>
            <p:nvSpPr>
              <p:cNvPr id="827" name="Freeform 276"/>
              <p:cNvSpPr>
                <a:spLocks/>
              </p:cNvSpPr>
              <p:nvPr/>
            </p:nvSpPr>
            <p:spPr bwMode="auto">
              <a:xfrm>
                <a:off x="3757" y="2110"/>
                <a:ext cx="30" cy="28"/>
              </a:xfrm>
              <a:custGeom>
                <a:avLst/>
                <a:gdLst>
                  <a:gd name="T0" fmla="*/ 29 w 30"/>
                  <a:gd name="T1" fmla="*/ 15 h 28"/>
                  <a:gd name="T2" fmla="*/ 25 w 30"/>
                  <a:gd name="T3" fmla="*/ 11 h 28"/>
                  <a:gd name="T4" fmla="*/ 21 w 30"/>
                  <a:gd name="T5" fmla="*/ 3 h 28"/>
                  <a:gd name="T6" fmla="*/ 21 w 30"/>
                  <a:gd name="T7" fmla="*/ 3 h 28"/>
                  <a:gd name="T8" fmla="*/ 12 w 30"/>
                  <a:gd name="T9" fmla="*/ 0 h 28"/>
                  <a:gd name="T10" fmla="*/ 12 w 30"/>
                  <a:gd name="T11" fmla="*/ 0 h 28"/>
                  <a:gd name="T12" fmla="*/ 3 w 30"/>
                  <a:gd name="T13" fmla="*/ 3 h 28"/>
                  <a:gd name="T14" fmla="*/ 0 w 30"/>
                  <a:gd name="T15" fmla="*/ 3 h 28"/>
                  <a:gd name="T16" fmla="*/ 0 w 30"/>
                  <a:gd name="T17" fmla="*/ 11 h 28"/>
                  <a:gd name="T18" fmla="*/ 0 w 30"/>
                  <a:gd name="T19" fmla="*/ 15 h 28"/>
                  <a:gd name="T20" fmla="*/ 0 w 30"/>
                  <a:gd name="T21" fmla="*/ 20 h 28"/>
                  <a:gd name="T22" fmla="*/ 0 w 30"/>
                  <a:gd name="T23" fmla="*/ 23 h 28"/>
                  <a:gd name="T24" fmla="*/ 3 w 30"/>
                  <a:gd name="T25" fmla="*/ 27 h 28"/>
                  <a:gd name="T26" fmla="*/ 12 w 30"/>
                  <a:gd name="T27" fmla="*/ 27 h 28"/>
                  <a:gd name="T28" fmla="*/ 12 w 30"/>
                  <a:gd name="T29" fmla="*/ 27 h 28"/>
                  <a:gd name="T30" fmla="*/ 21 w 30"/>
                  <a:gd name="T31" fmla="*/ 27 h 28"/>
                  <a:gd name="T32" fmla="*/ 21 w 30"/>
                  <a:gd name="T33" fmla="*/ 23 h 28"/>
                  <a:gd name="T34" fmla="*/ 25 w 30"/>
                  <a:gd name="T35" fmla="*/ 20 h 28"/>
                  <a:gd name="T36" fmla="*/ 29 w 30"/>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5"/>
                    </a:moveTo>
                    <a:lnTo>
                      <a:pt x="25" y="11"/>
                    </a:lnTo>
                    <a:lnTo>
                      <a:pt x="21" y="3"/>
                    </a:lnTo>
                    <a:lnTo>
                      <a:pt x="12" y="0"/>
                    </a:lnTo>
                    <a:lnTo>
                      <a:pt x="3" y="3"/>
                    </a:lnTo>
                    <a:lnTo>
                      <a:pt x="0" y="3"/>
                    </a:lnTo>
                    <a:lnTo>
                      <a:pt x="0" y="11"/>
                    </a:lnTo>
                    <a:lnTo>
                      <a:pt x="0" y="15"/>
                    </a:lnTo>
                    <a:lnTo>
                      <a:pt x="0" y="20"/>
                    </a:lnTo>
                    <a:lnTo>
                      <a:pt x="0" y="23"/>
                    </a:lnTo>
                    <a:lnTo>
                      <a:pt x="3" y="27"/>
                    </a:lnTo>
                    <a:lnTo>
                      <a:pt x="12" y="27"/>
                    </a:lnTo>
                    <a:lnTo>
                      <a:pt x="21" y="27"/>
                    </a:lnTo>
                    <a:lnTo>
                      <a:pt x="21" y="23"/>
                    </a:lnTo>
                    <a:lnTo>
                      <a:pt x="25" y="20"/>
                    </a:lnTo>
                    <a:lnTo>
                      <a:pt x="29" y="15"/>
                    </a:lnTo>
                  </a:path>
                </a:pathLst>
              </a:custGeom>
              <a:solidFill>
                <a:srgbClr val="000000"/>
              </a:solidFill>
              <a:ln w="12700" cap="rnd">
                <a:solidFill>
                  <a:srgbClr val="000000"/>
                </a:solidFill>
                <a:round/>
                <a:headEnd/>
                <a:tailEnd/>
              </a:ln>
            </p:spPr>
            <p:txBody>
              <a:bodyPr/>
              <a:lstStyle/>
              <a:p>
                <a:endParaRPr lang="en-US"/>
              </a:p>
            </p:txBody>
          </p:sp>
          <p:sp>
            <p:nvSpPr>
              <p:cNvPr id="828" name="Freeform 277"/>
              <p:cNvSpPr>
                <a:spLocks/>
              </p:cNvSpPr>
              <p:nvPr/>
            </p:nvSpPr>
            <p:spPr bwMode="auto">
              <a:xfrm>
                <a:off x="3784" y="1943"/>
                <a:ext cx="30" cy="27"/>
              </a:xfrm>
              <a:custGeom>
                <a:avLst/>
                <a:gdLst>
                  <a:gd name="T0" fmla="*/ 29 w 30"/>
                  <a:gd name="T1" fmla="*/ 13 h 27"/>
                  <a:gd name="T2" fmla="*/ 25 w 30"/>
                  <a:gd name="T3" fmla="*/ 8 h 27"/>
                  <a:gd name="T4" fmla="*/ 23 w 30"/>
                  <a:gd name="T5" fmla="*/ 4 h 27"/>
                  <a:gd name="T6" fmla="*/ 19 w 30"/>
                  <a:gd name="T7" fmla="*/ 1 h 27"/>
                  <a:gd name="T8" fmla="*/ 14 w 30"/>
                  <a:gd name="T9" fmla="*/ 0 h 27"/>
                  <a:gd name="T10" fmla="*/ 10 w 30"/>
                  <a:gd name="T11" fmla="*/ 0 h 27"/>
                  <a:gd name="T12" fmla="*/ 5 w 30"/>
                  <a:gd name="T13" fmla="*/ 1 h 27"/>
                  <a:gd name="T14" fmla="*/ 1 w 30"/>
                  <a:gd name="T15" fmla="*/ 4 h 27"/>
                  <a:gd name="T16" fmla="*/ 0 w 30"/>
                  <a:gd name="T17" fmla="*/ 8 h 27"/>
                  <a:gd name="T18" fmla="*/ 0 w 30"/>
                  <a:gd name="T19" fmla="*/ 13 h 27"/>
                  <a:gd name="T20" fmla="*/ 0 w 30"/>
                  <a:gd name="T21" fmla="*/ 17 h 27"/>
                  <a:gd name="T22" fmla="*/ 1 w 30"/>
                  <a:gd name="T23" fmla="*/ 21 h 27"/>
                  <a:gd name="T24" fmla="*/ 5 w 30"/>
                  <a:gd name="T25" fmla="*/ 26 h 27"/>
                  <a:gd name="T26" fmla="*/ 10 w 30"/>
                  <a:gd name="T27" fmla="*/ 26 h 27"/>
                  <a:gd name="T28" fmla="*/ 14 w 30"/>
                  <a:gd name="T29" fmla="*/ 26 h 27"/>
                  <a:gd name="T30" fmla="*/ 19 w 30"/>
                  <a:gd name="T31" fmla="*/ 26 h 27"/>
                  <a:gd name="T32" fmla="*/ 23 w 30"/>
                  <a:gd name="T33" fmla="*/ 21 h 27"/>
                  <a:gd name="T34" fmla="*/ 25 w 30"/>
                  <a:gd name="T35" fmla="*/ 17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5" y="8"/>
                    </a:lnTo>
                    <a:lnTo>
                      <a:pt x="23" y="4"/>
                    </a:lnTo>
                    <a:lnTo>
                      <a:pt x="19" y="1"/>
                    </a:lnTo>
                    <a:lnTo>
                      <a:pt x="14" y="0"/>
                    </a:lnTo>
                    <a:lnTo>
                      <a:pt x="10" y="0"/>
                    </a:lnTo>
                    <a:lnTo>
                      <a:pt x="5" y="1"/>
                    </a:lnTo>
                    <a:lnTo>
                      <a:pt x="1" y="4"/>
                    </a:lnTo>
                    <a:lnTo>
                      <a:pt x="0" y="8"/>
                    </a:lnTo>
                    <a:lnTo>
                      <a:pt x="0" y="13"/>
                    </a:lnTo>
                    <a:lnTo>
                      <a:pt x="0" y="17"/>
                    </a:lnTo>
                    <a:lnTo>
                      <a:pt x="1" y="21"/>
                    </a:lnTo>
                    <a:lnTo>
                      <a:pt x="5" y="26"/>
                    </a:lnTo>
                    <a:lnTo>
                      <a:pt x="10" y="26"/>
                    </a:lnTo>
                    <a:lnTo>
                      <a:pt x="14" y="26"/>
                    </a:lnTo>
                    <a:lnTo>
                      <a:pt x="19" y="26"/>
                    </a:lnTo>
                    <a:lnTo>
                      <a:pt x="23" y="21"/>
                    </a:lnTo>
                    <a:lnTo>
                      <a:pt x="25" y="17"/>
                    </a:lnTo>
                    <a:lnTo>
                      <a:pt x="29" y="13"/>
                    </a:lnTo>
                  </a:path>
                </a:pathLst>
              </a:custGeom>
              <a:solidFill>
                <a:srgbClr val="000000"/>
              </a:solidFill>
              <a:ln w="12700" cap="rnd">
                <a:solidFill>
                  <a:srgbClr val="000000"/>
                </a:solidFill>
                <a:round/>
                <a:headEnd/>
                <a:tailEnd/>
              </a:ln>
            </p:spPr>
            <p:txBody>
              <a:bodyPr/>
              <a:lstStyle/>
              <a:p>
                <a:endParaRPr lang="en-US"/>
              </a:p>
            </p:txBody>
          </p:sp>
          <p:sp>
            <p:nvSpPr>
              <p:cNvPr id="829" name="Freeform 278"/>
              <p:cNvSpPr>
                <a:spLocks/>
              </p:cNvSpPr>
              <p:nvPr/>
            </p:nvSpPr>
            <p:spPr bwMode="auto">
              <a:xfrm>
                <a:off x="3673" y="1928"/>
                <a:ext cx="30" cy="28"/>
              </a:xfrm>
              <a:custGeom>
                <a:avLst/>
                <a:gdLst>
                  <a:gd name="T0" fmla="*/ 29 w 30"/>
                  <a:gd name="T1" fmla="*/ 13 h 28"/>
                  <a:gd name="T2" fmla="*/ 29 w 30"/>
                  <a:gd name="T3" fmla="*/ 8 h 28"/>
                  <a:gd name="T4" fmla="*/ 29 w 30"/>
                  <a:gd name="T5" fmla="*/ 5 h 28"/>
                  <a:gd name="T6" fmla="*/ 23 w 30"/>
                  <a:gd name="T7" fmla="*/ 1 h 28"/>
                  <a:gd name="T8" fmla="*/ 16 w 30"/>
                  <a:gd name="T9" fmla="*/ 0 h 28"/>
                  <a:gd name="T10" fmla="*/ 12 w 30"/>
                  <a:gd name="T11" fmla="*/ 0 h 28"/>
                  <a:gd name="T12" fmla="*/ 7 w 30"/>
                  <a:gd name="T13" fmla="*/ 1 h 28"/>
                  <a:gd name="T14" fmla="*/ 1 w 30"/>
                  <a:gd name="T15" fmla="*/ 5 h 28"/>
                  <a:gd name="T16" fmla="*/ 0 w 30"/>
                  <a:gd name="T17" fmla="*/ 8 h 28"/>
                  <a:gd name="T18" fmla="*/ 0 w 30"/>
                  <a:gd name="T19" fmla="*/ 13 h 28"/>
                  <a:gd name="T20" fmla="*/ 0 w 30"/>
                  <a:gd name="T21" fmla="*/ 18 h 28"/>
                  <a:gd name="T22" fmla="*/ 1 w 30"/>
                  <a:gd name="T23" fmla="*/ 20 h 28"/>
                  <a:gd name="T24" fmla="*/ 7 w 30"/>
                  <a:gd name="T25" fmla="*/ 25 h 28"/>
                  <a:gd name="T26" fmla="*/ 12 w 30"/>
                  <a:gd name="T27" fmla="*/ 27 h 28"/>
                  <a:gd name="T28" fmla="*/ 16 w 30"/>
                  <a:gd name="T29" fmla="*/ 27 h 28"/>
                  <a:gd name="T30" fmla="*/ 23 w 30"/>
                  <a:gd name="T31" fmla="*/ 25 h 28"/>
                  <a:gd name="T32" fmla="*/ 29 w 30"/>
                  <a:gd name="T33" fmla="*/ 20 h 28"/>
                  <a:gd name="T34" fmla="*/ 29 w 30"/>
                  <a:gd name="T35" fmla="*/ 18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9" y="8"/>
                    </a:lnTo>
                    <a:lnTo>
                      <a:pt x="29" y="5"/>
                    </a:lnTo>
                    <a:lnTo>
                      <a:pt x="23" y="1"/>
                    </a:lnTo>
                    <a:lnTo>
                      <a:pt x="16" y="0"/>
                    </a:lnTo>
                    <a:lnTo>
                      <a:pt x="12" y="0"/>
                    </a:lnTo>
                    <a:lnTo>
                      <a:pt x="7" y="1"/>
                    </a:lnTo>
                    <a:lnTo>
                      <a:pt x="1" y="5"/>
                    </a:lnTo>
                    <a:lnTo>
                      <a:pt x="0" y="8"/>
                    </a:lnTo>
                    <a:lnTo>
                      <a:pt x="0" y="13"/>
                    </a:lnTo>
                    <a:lnTo>
                      <a:pt x="0" y="18"/>
                    </a:lnTo>
                    <a:lnTo>
                      <a:pt x="1" y="20"/>
                    </a:lnTo>
                    <a:lnTo>
                      <a:pt x="7" y="25"/>
                    </a:lnTo>
                    <a:lnTo>
                      <a:pt x="12" y="27"/>
                    </a:lnTo>
                    <a:lnTo>
                      <a:pt x="16" y="27"/>
                    </a:lnTo>
                    <a:lnTo>
                      <a:pt x="23" y="25"/>
                    </a:lnTo>
                    <a:lnTo>
                      <a:pt x="29" y="20"/>
                    </a:lnTo>
                    <a:lnTo>
                      <a:pt x="29" y="18"/>
                    </a:lnTo>
                    <a:lnTo>
                      <a:pt x="29" y="13"/>
                    </a:lnTo>
                  </a:path>
                </a:pathLst>
              </a:custGeom>
              <a:solidFill>
                <a:srgbClr val="000000"/>
              </a:solidFill>
              <a:ln w="12700" cap="rnd">
                <a:solidFill>
                  <a:srgbClr val="000000"/>
                </a:solidFill>
                <a:round/>
                <a:headEnd/>
                <a:tailEnd/>
              </a:ln>
            </p:spPr>
            <p:txBody>
              <a:bodyPr/>
              <a:lstStyle/>
              <a:p>
                <a:endParaRPr lang="en-US"/>
              </a:p>
            </p:txBody>
          </p:sp>
          <p:sp>
            <p:nvSpPr>
              <p:cNvPr id="830" name="Freeform 279"/>
              <p:cNvSpPr>
                <a:spLocks/>
              </p:cNvSpPr>
              <p:nvPr/>
            </p:nvSpPr>
            <p:spPr bwMode="auto">
              <a:xfrm>
                <a:off x="3810" y="2012"/>
                <a:ext cx="34" cy="31"/>
              </a:xfrm>
              <a:custGeom>
                <a:avLst/>
                <a:gdLst>
                  <a:gd name="T0" fmla="*/ 33 w 34"/>
                  <a:gd name="T1" fmla="*/ 15 h 31"/>
                  <a:gd name="T2" fmla="*/ 31 w 34"/>
                  <a:gd name="T3" fmla="*/ 8 h 31"/>
                  <a:gd name="T4" fmla="*/ 27 w 34"/>
                  <a:gd name="T5" fmla="*/ 5 h 31"/>
                  <a:gd name="T6" fmla="*/ 23 w 34"/>
                  <a:gd name="T7" fmla="*/ 1 h 31"/>
                  <a:gd name="T8" fmla="*/ 18 w 34"/>
                  <a:gd name="T9" fmla="*/ 0 h 31"/>
                  <a:gd name="T10" fmla="*/ 11 w 34"/>
                  <a:gd name="T11" fmla="*/ 0 h 31"/>
                  <a:gd name="T12" fmla="*/ 7 w 34"/>
                  <a:gd name="T13" fmla="*/ 1 h 31"/>
                  <a:gd name="T14" fmla="*/ 3 w 34"/>
                  <a:gd name="T15" fmla="*/ 5 h 31"/>
                  <a:gd name="T16" fmla="*/ 0 w 34"/>
                  <a:gd name="T17" fmla="*/ 8 h 31"/>
                  <a:gd name="T18" fmla="*/ 0 w 34"/>
                  <a:gd name="T19" fmla="*/ 15 h 31"/>
                  <a:gd name="T20" fmla="*/ 0 w 34"/>
                  <a:gd name="T21" fmla="*/ 20 h 31"/>
                  <a:gd name="T22" fmla="*/ 3 w 34"/>
                  <a:gd name="T23" fmla="*/ 25 h 31"/>
                  <a:gd name="T24" fmla="*/ 7 w 34"/>
                  <a:gd name="T25" fmla="*/ 28 h 31"/>
                  <a:gd name="T26" fmla="*/ 11 w 34"/>
                  <a:gd name="T27" fmla="*/ 30 h 31"/>
                  <a:gd name="T28" fmla="*/ 18 w 34"/>
                  <a:gd name="T29" fmla="*/ 30 h 31"/>
                  <a:gd name="T30" fmla="*/ 23 w 34"/>
                  <a:gd name="T31" fmla="*/ 28 h 31"/>
                  <a:gd name="T32" fmla="*/ 27 w 34"/>
                  <a:gd name="T33" fmla="*/ 25 h 31"/>
                  <a:gd name="T34" fmla="*/ 31 w 34"/>
                  <a:gd name="T35" fmla="*/ 20 h 31"/>
                  <a:gd name="T36" fmla="*/ 33 w 34"/>
                  <a:gd name="T37" fmla="*/ 1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1"/>
                  <a:gd name="T59" fmla="*/ 34 w 34"/>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1">
                    <a:moveTo>
                      <a:pt x="33" y="15"/>
                    </a:moveTo>
                    <a:lnTo>
                      <a:pt x="31" y="8"/>
                    </a:lnTo>
                    <a:lnTo>
                      <a:pt x="27" y="5"/>
                    </a:lnTo>
                    <a:lnTo>
                      <a:pt x="23" y="1"/>
                    </a:lnTo>
                    <a:lnTo>
                      <a:pt x="18" y="0"/>
                    </a:lnTo>
                    <a:lnTo>
                      <a:pt x="11" y="0"/>
                    </a:lnTo>
                    <a:lnTo>
                      <a:pt x="7" y="1"/>
                    </a:lnTo>
                    <a:lnTo>
                      <a:pt x="3" y="5"/>
                    </a:lnTo>
                    <a:lnTo>
                      <a:pt x="0" y="8"/>
                    </a:lnTo>
                    <a:lnTo>
                      <a:pt x="0" y="15"/>
                    </a:lnTo>
                    <a:lnTo>
                      <a:pt x="0" y="20"/>
                    </a:lnTo>
                    <a:lnTo>
                      <a:pt x="3" y="25"/>
                    </a:lnTo>
                    <a:lnTo>
                      <a:pt x="7" y="28"/>
                    </a:lnTo>
                    <a:lnTo>
                      <a:pt x="11" y="30"/>
                    </a:lnTo>
                    <a:lnTo>
                      <a:pt x="18" y="30"/>
                    </a:lnTo>
                    <a:lnTo>
                      <a:pt x="23" y="28"/>
                    </a:lnTo>
                    <a:lnTo>
                      <a:pt x="27" y="25"/>
                    </a:lnTo>
                    <a:lnTo>
                      <a:pt x="31" y="20"/>
                    </a:lnTo>
                    <a:lnTo>
                      <a:pt x="33" y="15"/>
                    </a:lnTo>
                  </a:path>
                </a:pathLst>
              </a:custGeom>
              <a:solidFill>
                <a:srgbClr val="000000"/>
              </a:solidFill>
              <a:ln w="12700" cap="rnd">
                <a:solidFill>
                  <a:srgbClr val="000000"/>
                </a:solidFill>
                <a:round/>
                <a:headEnd/>
                <a:tailEnd/>
              </a:ln>
            </p:spPr>
            <p:txBody>
              <a:bodyPr/>
              <a:lstStyle/>
              <a:p>
                <a:endParaRPr lang="en-US"/>
              </a:p>
            </p:txBody>
          </p:sp>
          <p:sp>
            <p:nvSpPr>
              <p:cNvPr id="831" name="Freeform 280"/>
              <p:cNvSpPr>
                <a:spLocks/>
              </p:cNvSpPr>
              <p:nvPr/>
            </p:nvSpPr>
            <p:spPr bwMode="auto">
              <a:xfrm>
                <a:off x="3875" y="2051"/>
                <a:ext cx="31" cy="27"/>
              </a:xfrm>
              <a:custGeom>
                <a:avLst/>
                <a:gdLst>
                  <a:gd name="T0" fmla="*/ 30 w 31"/>
                  <a:gd name="T1" fmla="*/ 13 h 27"/>
                  <a:gd name="T2" fmla="*/ 26 w 31"/>
                  <a:gd name="T3" fmla="*/ 8 h 27"/>
                  <a:gd name="T4" fmla="*/ 24 w 31"/>
                  <a:gd name="T5" fmla="*/ 3 h 27"/>
                  <a:gd name="T6" fmla="*/ 22 w 31"/>
                  <a:gd name="T7" fmla="*/ 1 h 27"/>
                  <a:gd name="T8" fmla="*/ 16 w 31"/>
                  <a:gd name="T9" fmla="*/ 0 h 27"/>
                  <a:gd name="T10" fmla="*/ 11 w 31"/>
                  <a:gd name="T11" fmla="*/ 0 h 27"/>
                  <a:gd name="T12" fmla="*/ 5 w 31"/>
                  <a:gd name="T13" fmla="*/ 1 h 27"/>
                  <a:gd name="T14" fmla="*/ 1 w 31"/>
                  <a:gd name="T15" fmla="*/ 3 h 27"/>
                  <a:gd name="T16" fmla="*/ 0 w 31"/>
                  <a:gd name="T17" fmla="*/ 8 h 27"/>
                  <a:gd name="T18" fmla="*/ 0 w 31"/>
                  <a:gd name="T19" fmla="*/ 13 h 27"/>
                  <a:gd name="T20" fmla="*/ 0 w 31"/>
                  <a:gd name="T21" fmla="*/ 17 h 27"/>
                  <a:gd name="T22" fmla="*/ 1 w 31"/>
                  <a:gd name="T23" fmla="*/ 21 h 27"/>
                  <a:gd name="T24" fmla="*/ 5 w 31"/>
                  <a:gd name="T25" fmla="*/ 26 h 27"/>
                  <a:gd name="T26" fmla="*/ 11 w 31"/>
                  <a:gd name="T27" fmla="*/ 26 h 27"/>
                  <a:gd name="T28" fmla="*/ 16 w 31"/>
                  <a:gd name="T29" fmla="*/ 26 h 27"/>
                  <a:gd name="T30" fmla="*/ 22 w 31"/>
                  <a:gd name="T31" fmla="*/ 26 h 27"/>
                  <a:gd name="T32" fmla="*/ 24 w 31"/>
                  <a:gd name="T33" fmla="*/ 21 h 27"/>
                  <a:gd name="T34" fmla="*/ 26 w 31"/>
                  <a:gd name="T35" fmla="*/ 17 h 27"/>
                  <a:gd name="T36" fmla="*/ 30 w 31"/>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3"/>
                    </a:moveTo>
                    <a:lnTo>
                      <a:pt x="26" y="8"/>
                    </a:lnTo>
                    <a:lnTo>
                      <a:pt x="24" y="3"/>
                    </a:lnTo>
                    <a:lnTo>
                      <a:pt x="22" y="1"/>
                    </a:lnTo>
                    <a:lnTo>
                      <a:pt x="16" y="0"/>
                    </a:lnTo>
                    <a:lnTo>
                      <a:pt x="11" y="0"/>
                    </a:lnTo>
                    <a:lnTo>
                      <a:pt x="5" y="1"/>
                    </a:lnTo>
                    <a:lnTo>
                      <a:pt x="1" y="3"/>
                    </a:lnTo>
                    <a:lnTo>
                      <a:pt x="0" y="8"/>
                    </a:lnTo>
                    <a:lnTo>
                      <a:pt x="0" y="13"/>
                    </a:lnTo>
                    <a:lnTo>
                      <a:pt x="0" y="17"/>
                    </a:lnTo>
                    <a:lnTo>
                      <a:pt x="1" y="21"/>
                    </a:lnTo>
                    <a:lnTo>
                      <a:pt x="5" y="26"/>
                    </a:lnTo>
                    <a:lnTo>
                      <a:pt x="11" y="26"/>
                    </a:lnTo>
                    <a:lnTo>
                      <a:pt x="16" y="26"/>
                    </a:lnTo>
                    <a:lnTo>
                      <a:pt x="22" y="26"/>
                    </a:lnTo>
                    <a:lnTo>
                      <a:pt x="24" y="21"/>
                    </a:lnTo>
                    <a:lnTo>
                      <a:pt x="26" y="17"/>
                    </a:lnTo>
                    <a:lnTo>
                      <a:pt x="30" y="13"/>
                    </a:lnTo>
                  </a:path>
                </a:pathLst>
              </a:custGeom>
              <a:solidFill>
                <a:srgbClr val="000000"/>
              </a:solidFill>
              <a:ln w="12700" cap="rnd">
                <a:solidFill>
                  <a:srgbClr val="000000"/>
                </a:solidFill>
                <a:round/>
                <a:headEnd/>
                <a:tailEnd/>
              </a:ln>
            </p:spPr>
            <p:txBody>
              <a:bodyPr/>
              <a:lstStyle/>
              <a:p>
                <a:endParaRPr lang="en-US"/>
              </a:p>
            </p:txBody>
          </p:sp>
          <p:sp>
            <p:nvSpPr>
              <p:cNvPr id="832" name="Freeform 281"/>
              <p:cNvSpPr>
                <a:spLocks/>
              </p:cNvSpPr>
              <p:nvPr/>
            </p:nvSpPr>
            <p:spPr bwMode="auto">
              <a:xfrm>
                <a:off x="3795" y="2068"/>
                <a:ext cx="30" cy="26"/>
              </a:xfrm>
              <a:custGeom>
                <a:avLst/>
                <a:gdLst>
                  <a:gd name="T0" fmla="*/ 29 w 30"/>
                  <a:gd name="T1" fmla="*/ 10 h 26"/>
                  <a:gd name="T2" fmla="*/ 29 w 30"/>
                  <a:gd name="T3" fmla="*/ 7 h 26"/>
                  <a:gd name="T4" fmla="*/ 25 w 30"/>
                  <a:gd name="T5" fmla="*/ 3 h 26"/>
                  <a:gd name="T6" fmla="*/ 21 w 30"/>
                  <a:gd name="T7" fmla="*/ 0 h 26"/>
                  <a:gd name="T8" fmla="*/ 17 w 30"/>
                  <a:gd name="T9" fmla="*/ 0 h 26"/>
                  <a:gd name="T10" fmla="*/ 11 w 30"/>
                  <a:gd name="T11" fmla="*/ 0 h 26"/>
                  <a:gd name="T12" fmla="*/ 5 w 30"/>
                  <a:gd name="T13" fmla="*/ 0 h 26"/>
                  <a:gd name="T14" fmla="*/ 1 w 30"/>
                  <a:gd name="T15" fmla="*/ 3 h 26"/>
                  <a:gd name="T16" fmla="*/ 0 w 30"/>
                  <a:gd name="T17" fmla="*/ 7 h 26"/>
                  <a:gd name="T18" fmla="*/ 0 w 30"/>
                  <a:gd name="T19" fmla="*/ 10 h 26"/>
                  <a:gd name="T20" fmla="*/ 0 w 30"/>
                  <a:gd name="T21" fmla="*/ 14 h 26"/>
                  <a:gd name="T22" fmla="*/ 1 w 30"/>
                  <a:gd name="T23" fmla="*/ 18 h 26"/>
                  <a:gd name="T24" fmla="*/ 5 w 30"/>
                  <a:gd name="T25" fmla="*/ 21 h 26"/>
                  <a:gd name="T26" fmla="*/ 11 w 30"/>
                  <a:gd name="T27" fmla="*/ 25 h 26"/>
                  <a:gd name="T28" fmla="*/ 17 w 30"/>
                  <a:gd name="T29" fmla="*/ 25 h 26"/>
                  <a:gd name="T30" fmla="*/ 21 w 30"/>
                  <a:gd name="T31" fmla="*/ 21 h 26"/>
                  <a:gd name="T32" fmla="*/ 25 w 30"/>
                  <a:gd name="T33" fmla="*/ 18 h 26"/>
                  <a:gd name="T34" fmla="*/ 29 w 30"/>
                  <a:gd name="T35" fmla="*/ 14 h 26"/>
                  <a:gd name="T36" fmla="*/ 29 w 30"/>
                  <a:gd name="T37" fmla="*/ 1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0"/>
                    </a:moveTo>
                    <a:lnTo>
                      <a:pt x="29" y="7"/>
                    </a:lnTo>
                    <a:lnTo>
                      <a:pt x="25" y="3"/>
                    </a:lnTo>
                    <a:lnTo>
                      <a:pt x="21" y="0"/>
                    </a:lnTo>
                    <a:lnTo>
                      <a:pt x="17" y="0"/>
                    </a:lnTo>
                    <a:lnTo>
                      <a:pt x="11" y="0"/>
                    </a:lnTo>
                    <a:lnTo>
                      <a:pt x="5" y="0"/>
                    </a:lnTo>
                    <a:lnTo>
                      <a:pt x="1" y="3"/>
                    </a:lnTo>
                    <a:lnTo>
                      <a:pt x="0" y="7"/>
                    </a:lnTo>
                    <a:lnTo>
                      <a:pt x="0" y="10"/>
                    </a:lnTo>
                    <a:lnTo>
                      <a:pt x="0" y="14"/>
                    </a:lnTo>
                    <a:lnTo>
                      <a:pt x="1" y="18"/>
                    </a:lnTo>
                    <a:lnTo>
                      <a:pt x="5" y="21"/>
                    </a:lnTo>
                    <a:lnTo>
                      <a:pt x="11" y="25"/>
                    </a:lnTo>
                    <a:lnTo>
                      <a:pt x="17" y="25"/>
                    </a:lnTo>
                    <a:lnTo>
                      <a:pt x="21" y="21"/>
                    </a:lnTo>
                    <a:lnTo>
                      <a:pt x="25" y="18"/>
                    </a:lnTo>
                    <a:lnTo>
                      <a:pt x="29" y="14"/>
                    </a:lnTo>
                    <a:lnTo>
                      <a:pt x="29" y="10"/>
                    </a:lnTo>
                  </a:path>
                </a:pathLst>
              </a:custGeom>
              <a:solidFill>
                <a:srgbClr val="000000"/>
              </a:solidFill>
              <a:ln w="12700" cap="rnd">
                <a:solidFill>
                  <a:srgbClr val="000000"/>
                </a:solidFill>
                <a:round/>
                <a:headEnd/>
                <a:tailEnd/>
              </a:ln>
            </p:spPr>
            <p:txBody>
              <a:bodyPr/>
              <a:lstStyle/>
              <a:p>
                <a:endParaRPr lang="en-US"/>
              </a:p>
            </p:txBody>
          </p:sp>
          <p:sp>
            <p:nvSpPr>
              <p:cNvPr id="833" name="Freeform 282"/>
              <p:cNvSpPr>
                <a:spLocks/>
              </p:cNvSpPr>
              <p:nvPr/>
            </p:nvSpPr>
            <p:spPr bwMode="auto">
              <a:xfrm>
                <a:off x="3746" y="1977"/>
                <a:ext cx="30" cy="28"/>
              </a:xfrm>
              <a:custGeom>
                <a:avLst/>
                <a:gdLst>
                  <a:gd name="T0" fmla="*/ 29 w 30"/>
                  <a:gd name="T1" fmla="*/ 13 h 28"/>
                  <a:gd name="T2" fmla="*/ 25 w 30"/>
                  <a:gd name="T3" fmla="*/ 10 h 28"/>
                  <a:gd name="T4" fmla="*/ 23 w 30"/>
                  <a:gd name="T5" fmla="*/ 5 h 28"/>
                  <a:gd name="T6" fmla="*/ 19 w 30"/>
                  <a:gd name="T7" fmla="*/ 1 h 28"/>
                  <a:gd name="T8" fmla="*/ 14 w 30"/>
                  <a:gd name="T9" fmla="*/ 0 h 28"/>
                  <a:gd name="T10" fmla="*/ 10 w 30"/>
                  <a:gd name="T11" fmla="*/ 0 h 28"/>
                  <a:gd name="T12" fmla="*/ 5 w 30"/>
                  <a:gd name="T13" fmla="*/ 1 h 28"/>
                  <a:gd name="T14" fmla="*/ 1 w 30"/>
                  <a:gd name="T15" fmla="*/ 5 h 28"/>
                  <a:gd name="T16" fmla="*/ 0 w 30"/>
                  <a:gd name="T17" fmla="*/ 10 h 28"/>
                  <a:gd name="T18" fmla="*/ 0 w 30"/>
                  <a:gd name="T19" fmla="*/ 13 h 28"/>
                  <a:gd name="T20" fmla="*/ 0 w 30"/>
                  <a:gd name="T21" fmla="*/ 18 h 28"/>
                  <a:gd name="T22" fmla="*/ 1 w 30"/>
                  <a:gd name="T23" fmla="*/ 21 h 28"/>
                  <a:gd name="T24" fmla="*/ 5 w 30"/>
                  <a:gd name="T25" fmla="*/ 27 h 28"/>
                  <a:gd name="T26" fmla="*/ 10 w 30"/>
                  <a:gd name="T27" fmla="*/ 27 h 28"/>
                  <a:gd name="T28" fmla="*/ 14 w 30"/>
                  <a:gd name="T29" fmla="*/ 27 h 28"/>
                  <a:gd name="T30" fmla="*/ 19 w 30"/>
                  <a:gd name="T31" fmla="*/ 27 h 28"/>
                  <a:gd name="T32" fmla="*/ 23 w 30"/>
                  <a:gd name="T33" fmla="*/ 21 h 28"/>
                  <a:gd name="T34" fmla="*/ 25 w 30"/>
                  <a:gd name="T35" fmla="*/ 18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5" y="10"/>
                    </a:lnTo>
                    <a:lnTo>
                      <a:pt x="23" y="5"/>
                    </a:lnTo>
                    <a:lnTo>
                      <a:pt x="19" y="1"/>
                    </a:lnTo>
                    <a:lnTo>
                      <a:pt x="14" y="0"/>
                    </a:lnTo>
                    <a:lnTo>
                      <a:pt x="10" y="0"/>
                    </a:lnTo>
                    <a:lnTo>
                      <a:pt x="5" y="1"/>
                    </a:lnTo>
                    <a:lnTo>
                      <a:pt x="1" y="5"/>
                    </a:lnTo>
                    <a:lnTo>
                      <a:pt x="0" y="10"/>
                    </a:lnTo>
                    <a:lnTo>
                      <a:pt x="0" y="13"/>
                    </a:lnTo>
                    <a:lnTo>
                      <a:pt x="0" y="18"/>
                    </a:lnTo>
                    <a:lnTo>
                      <a:pt x="1" y="21"/>
                    </a:lnTo>
                    <a:lnTo>
                      <a:pt x="5" y="27"/>
                    </a:lnTo>
                    <a:lnTo>
                      <a:pt x="10" y="27"/>
                    </a:lnTo>
                    <a:lnTo>
                      <a:pt x="14" y="27"/>
                    </a:lnTo>
                    <a:lnTo>
                      <a:pt x="19" y="27"/>
                    </a:lnTo>
                    <a:lnTo>
                      <a:pt x="23" y="21"/>
                    </a:lnTo>
                    <a:lnTo>
                      <a:pt x="25" y="18"/>
                    </a:lnTo>
                    <a:lnTo>
                      <a:pt x="29" y="13"/>
                    </a:lnTo>
                  </a:path>
                </a:pathLst>
              </a:custGeom>
              <a:solidFill>
                <a:srgbClr val="000000"/>
              </a:solidFill>
              <a:ln w="12700" cap="rnd">
                <a:solidFill>
                  <a:srgbClr val="000000"/>
                </a:solidFill>
                <a:round/>
                <a:headEnd/>
                <a:tailEnd/>
              </a:ln>
            </p:spPr>
            <p:txBody>
              <a:bodyPr/>
              <a:lstStyle/>
              <a:p>
                <a:endParaRPr lang="en-US"/>
              </a:p>
            </p:txBody>
          </p:sp>
          <p:sp>
            <p:nvSpPr>
              <p:cNvPr id="834" name="Freeform 283"/>
              <p:cNvSpPr>
                <a:spLocks/>
              </p:cNvSpPr>
              <p:nvPr/>
            </p:nvSpPr>
            <p:spPr bwMode="auto">
              <a:xfrm>
                <a:off x="3837" y="2117"/>
                <a:ext cx="30" cy="26"/>
              </a:xfrm>
              <a:custGeom>
                <a:avLst/>
                <a:gdLst>
                  <a:gd name="T0" fmla="*/ 29 w 30"/>
                  <a:gd name="T1" fmla="*/ 10 h 26"/>
                  <a:gd name="T2" fmla="*/ 29 w 30"/>
                  <a:gd name="T3" fmla="*/ 9 h 26"/>
                  <a:gd name="T4" fmla="*/ 25 w 30"/>
                  <a:gd name="T5" fmla="*/ 4 h 26"/>
                  <a:gd name="T6" fmla="*/ 21 w 30"/>
                  <a:gd name="T7" fmla="*/ 0 h 26"/>
                  <a:gd name="T8" fmla="*/ 16 w 30"/>
                  <a:gd name="T9" fmla="*/ 0 h 26"/>
                  <a:gd name="T10" fmla="*/ 10 w 30"/>
                  <a:gd name="T11" fmla="*/ 0 h 26"/>
                  <a:gd name="T12" fmla="*/ 5 w 30"/>
                  <a:gd name="T13" fmla="*/ 0 h 26"/>
                  <a:gd name="T14" fmla="*/ 1 w 30"/>
                  <a:gd name="T15" fmla="*/ 4 h 26"/>
                  <a:gd name="T16" fmla="*/ 0 w 30"/>
                  <a:gd name="T17" fmla="*/ 9 h 26"/>
                  <a:gd name="T18" fmla="*/ 0 w 30"/>
                  <a:gd name="T19" fmla="*/ 10 h 26"/>
                  <a:gd name="T20" fmla="*/ 0 w 30"/>
                  <a:gd name="T21" fmla="*/ 15 h 26"/>
                  <a:gd name="T22" fmla="*/ 1 w 30"/>
                  <a:gd name="T23" fmla="*/ 20 h 26"/>
                  <a:gd name="T24" fmla="*/ 5 w 30"/>
                  <a:gd name="T25" fmla="*/ 25 h 26"/>
                  <a:gd name="T26" fmla="*/ 10 w 30"/>
                  <a:gd name="T27" fmla="*/ 25 h 26"/>
                  <a:gd name="T28" fmla="*/ 16 w 30"/>
                  <a:gd name="T29" fmla="*/ 25 h 26"/>
                  <a:gd name="T30" fmla="*/ 21 w 30"/>
                  <a:gd name="T31" fmla="*/ 25 h 26"/>
                  <a:gd name="T32" fmla="*/ 25 w 30"/>
                  <a:gd name="T33" fmla="*/ 20 h 26"/>
                  <a:gd name="T34" fmla="*/ 29 w 30"/>
                  <a:gd name="T35" fmla="*/ 15 h 26"/>
                  <a:gd name="T36" fmla="*/ 29 w 30"/>
                  <a:gd name="T37" fmla="*/ 1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0"/>
                    </a:moveTo>
                    <a:lnTo>
                      <a:pt x="29" y="9"/>
                    </a:lnTo>
                    <a:lnTo>
                      <a:pt x="25" y="4"/>
                    </a:lnTo>
                    <a:lnTo>
                      <a:pt x="21" y="0"/>
                    </a:lnTo>
                    <a:lnTo>
                      <a:pt x="16" y="0"/>
                    </a:lnTo>
                    <a:lnTo>
                      <a:pt x="10" y="0"/>
                    </a:lnTo>
                    <a:lnTo>
                      <a:pt x="5" y="0"/>
                    </a:lnTo>
                    <a:lnTo>
                      <a:pt x="1" y="4"/>
                    </a:lnTo>
                    <a:lnTo>
                      <a:pt x="0" y="9"/>
                    </a:lnTo>
                    <a:lnTo>
                      <a:pt x="0" y="10"/>
                    </a:lnTo>
                    <a:lnTo>
                      <a:pt x="0" y="15"/>
                    </a:lnTo>
                    <a:lnTo>
                      <a:pt x="1" y="20"/>
                    </a:lnTo>
                    <a:lnTo>
                      <a:pt x="5" y="25"/>
                    </a:lnTo>
                    <a:lnTo>
                      <a:pt x="10" y="25"/>
                    </a:lnTo>
                    <a:lnTo>
                      <a:pt x="16" y="25"/>
                    </a:lnTo>
                    <a:lnTo>
                      <a:pt x="21" y="25"/>
                    </a:lnTo>
                    <a:lnTo>
                      <a:pt x="25" y="20"/>
                    </a:lnTo>
                    <a:lnTo>
                      <a:pt x="29" y="15"/>
                    </a:lnTo>
                    <a:lnTo>
                      <a:pt x="29" y="10"/>
                    </a:lnTo>
                  </a:path>
                </a:pathLst>
              </a:custGeom>
              <a:solidFill>
                <a:srgbClr val="000000"/>
              </a:solidFill>
              <a:ln w="12700" cap="rnd">
                <a:solidFill>
                  <a:srgbClr val="000000"/>
                </a:solidFill>
                <a:round/>
                <a:headEnd/>
                <a:tailEnd/>
              </a:ln>
            </p:spPr>
            <p:txBody>
              <a:bodyPr/>
              <a:lstStyle/>
              <a:p>
                <a:endParaRPr lang="en-US"/>
              </a:p>
            </p:txBody>
          </p:sp>
          <p:sp>
            <p:nvSpPr>
              <p:cNvPr id="835" name="Freeform 284"/>
              <p:cNvSpPr>
                <a:spLocks/>
              </p:cNvSpPr>
              <p:nvPr/>
            </p:nvSpPr>
            <p:spPr bwMode="auto">
              <a:xfrm>
                <a:off x="3861" y="1968"/>
                <a:ext cx="30" cy="27"/>
              </a:xfrm>
              <a:custGeom>
                <a:avLst/>
                <a:gdLst>
                  <a:gd name="T0" fmla="*/ 29 w 30"/>
                  <a:gd name="T1" fmla="*/ 11 h 27"/>
                  <a:gd name="T2" fmla="*/ 27 w 30"/>
                  <a:gd name="T3" fmla="*/ 8 h 27"/>
                  <a:gd name="T4" fmla="*/ 25 w 30"/>
                  <a:gd name="T5" fmla="*/ 4 h 27"/>
                  <a:gd name="T6" fmla="*/ 19 w 30"/>
                  <a:gd name="T7" fmla="*/ 0 h 27"/>
                  <a:gd name="T8" fmla="*/ 16 w 30"/>
                  <a:gd name="T9" fmla="*/ 0 h 27"/>
                  <a:gd name="T10" fmla="*/ 12 w 30"/>
                  <a:gd name="T11" fmla="*/ 0 h 27"/>
                  <a:gd name="T12" fmla="*/ 9 w 30"/>
                  <a:gd name="T13" fmla="*/ 0 h 27"/>
                  <a:gd name="T14" fmla="*/ 3 w 30"/>
                  <a:gd name="T15" fmla="*/ 4 h 27"/>
                  <a:gd name="T16" fmla="*/ 1 w 30"/>
                  <a:gd name="T17" fmla="*/ 8 h 27"/>
                  <a:gd name="T18" fmla="*/ 0 w 30"/>
                  <a:gd name="T19" fmla="*/ 11 h 27"/>
                  <a:gd name="T20" fmla="*/ 1 w 30"/>
                  <a:gd name="T21" fmla="*/ 17 h 27"/>
                  <a:gd name="T22" fmla="*/ 3 w 30"/>
                  <a:gd name="T23" fmla="*/ 21 h 27"/>
                  <a:gd name="T24" fmla="*/ 9 w 30"/>
                  <a:gd name="T25" fmla="*/ 24 h 27"/>
                  <a:gd name="T26" fmla="*/ 12 w 30"/>
                  <a:gd name="T27" fmla="*/ 26 h 27"/>
                  <a:gd name="T28" fmla="*/ 16 w 30"/>
                  <a:gd name="T29" fmla="*/ 26 h 27"/>
                  <a:gd name="T30" fmla="*/ 19 w 30"/>
                  <a:gd name="T31" fmla="*/ 24 h 27"/>
                  <a:gd name="T32" fmla="*/ 25 w 30"/>
                  <a:gd name="T33" fmla="*/ 21 h 27"/>
                  <a:gd name="T34" fmla="*/ 27 w 30"/>
                  <a:gd name="T35" fmla="*/ 17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7" y="8"/>
                    </a:lnTo>
                    <a:lnTo>
                      <a:pt x="25" y="4"/>
                    </a:lnTo>
                    <a:lnTo>
                      <a:pt x="19" y="0"/>
                    </a:lnTo>
                    <a:lnTo>
                      <a:pt x="16" y="0"/>
                    </a:lnTo>
                    <a:lnTo>
                      <a:pt x="12" y="0"/>
                    </a:lnTo>
                    <a:lnTo>
                      <a:pt x="9" y="0"/>
                    </a:lnTo>
                    <a:lnTo>
                      <a:pt x="3" y="4"/>
                    </a:lnTo>
                    <a:lnTo>
                      <a:pt x="1" y="8"/>
                    </a:lnTo>
                    <a:lnTo>
                      <a:pt x="0" y="11"/>
                    </a:lnTo>
                    <a:lnTo>
                      <a:pt x="1" y="17"/>
                    </a:lnTo>
                    <a:lnTo>
                      <a:pt x="3" y="21"/>
                    </a:lnTo>
                    <a:lnTo>
                      <a:pt x="9" y="24"/>
                    </a:lnTo>
                    <a:lnTo>
                      <a:pt x="12" y="26"/>
                    </a:lnTo>
                    <a:lnTo>
                      <a:pt x="16" y="26"/>
                    </a:lnTo>
                    <a:lnTo>
                      <a:pt x="19" y="24"/>
                    </a:lnTo>
                    <a:lnTo>
                      <a:pt x="25" y="21"/>
                    </a:lnTo>
                    <a:lnTo>
                      <a:pt x="27" y="17"/>
                    </a:lnTo>
                    <a:lnTo>
                      <a:pt x="29" y="11"/>
                    </a:lnTo>
                  </a:path>
                </a:pathLst>
              </a:custGeom>
              <a:solidFill>
                <a:srgbClr val="000000"/>
              </a:solidFill>
              <a:ln w="12700" cap="rnd">
                <a:solidFill>
                  <a:srgbClr val="000000"/>
                </a:solidFill>
                <a:round/>
                <a:headEnd/>
                <a:tailEnd/>
              </a:ln>
            </p:spPr>
            <p:txBody>
              <a:bodyPr/>
              <a:lstStyle/>
              <a:p>
                <a:endParaRPr lang="en-US"/>
              </a:p>
            </p:txBody>
          </p:sp>
        </p:grpSp>
        <p:sp>
          <p:nvSpPr>
            <p:cNvPr id="697" name="Oval 285"/>
            <p:cNvSpPr>
              <a:spLocks noChangeArrowheads="1"/>
            </p:cNvSpPr>
            <p:nvPr/>
          </p:nvSpPr>
          <p:spPr bwMode="auto">
            <a:xfrm>
              <a:off x="2979" y="1492"/>
              <a:ext cx="333" cy="219"/>
            </a:xfrm>
            <a:prstGeom prst="ellipse">
              <a:avLst/>
            </a:prstGeom>
            <a:solidFill>
              <a:schemeClr val="accent2"/>
            </a:solidFill>
            <a:ln w="12700">
              <a:solidFill>
                <a:srgbClr val="000000"/>
              </a:solidFill>
              <a:round/>
              <a:headEnd/>
              <a:tailEnd/>
            </a:ln>
          </p:spPr>
          <p:txBody>
            <a:bodyPr wrap="none" anchor="ctr"/>
            <a:lstStyle/>
            <a:p>
              <a:endParaRPr lang="en-US"/>
            </a:p>
          </p:txBody>
        </p:sp>
        <p:sp>
          <p:nvSpPr>
            <p:cNvPr id="698" name="Freeform 286"/>
            <p:cNvSpPr>
              <a:spLocks/>
            </p:cNvSpPr>
            <p:nvPr/>
          </p:nvSpPr>
          <p:spPr bwMode="auto">
            <a:xfrm>
              <a:off x="3157" y="1517"/>
              <a:ext cx="85" cy="35"/>
            </a:xfrm>
            <a:custGeom>
              <a:avLst/>
              <a:gdLst>
                <a:gd name="T0" fmla="*/ 0 w 85"/>
                <a:gd name="T1" fmla="*/ 6 h 35"/>
                <a:gd name="T2" fmla="*/ 12 w 85"/>
                <a:gd name="T3" fmla="*/ 9 h 35"/>
                <a:gd name="T4" fmla="*/ 25 w 85"/>
                <a:gd name="T5" fmla="*/ 14 h 35"/>
                <a:gd name="T6" fmla="*/ 38 w 85"/>
                <a:gd name="T7" fmla="*/ 21 h 35"/>
                <a:gd name="T8" fmla="*/ 52 w 85"/>
                <a:gd name="T9" fmla="*/ 34 h 35"/>
                <a:gd name="T10" fmla="*/ 62 w 85"/>
                <a:gd name="T11" fmla="*/ 32 h 35"/>
                <a:gd name="T12" fmla="*/ 74 w 85"/>
                <a:gd name="T13" fmla="*/ 27 h 35"/>
                <a:gd name="T14" fmla="*/ 84 w 85"/>
                <a:gd name="T15" fmla="*/ 16 h 35"/>
                <a:gd name="T16" fmla="*/ 73 w 85"/>
                <a:gd name="T17" fmla="*/ 9 h 35"/>
                <a:gd name="T18" fmla="*/ 56 w 85"/>
                <a:gd name="T19" fmla="*/ 4 h 35"/>
                <a:gd name="T20" fmla="*/ 34 w 85"/>
                <a:gd name="T21" fmla="*/ 0 h 35"/>
                <a:gd name="T22" fmla="*/ 14 w 85"/>
                <a:gd name="T23" fmla="*/ 0 h 35"/>
                <a:gd name="T24" fmla="*/ 0 w 85"/>
                <a:gd name="T25" fmla="*/ 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
                <a:gd name="T41" fmla="*/ 85 w 85"/>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
                  <a:moveTo>
                    <a:pt x="0" y="6"/>
                  </a:moveTo>
                  <a:lnTo>
                    <a:pt x="12" y="9"/>
                  </a:lnTo>
                  <a:lnTo>
                    <a:pt x="25" y="14"/>
                  </a:lnTo>
                  <a:lnTo>
                    <a:pt x="38" y="21"/>
                  </a:lnTo>
                  <a:lnTo>
                    <a:pt x="52" y="34"/>
                  </a:lnTo>
                  <a:lnTo>
                    <a:pt x="62" y="32"/>
                  </a:lnTo>
                  <a:lnTo>
                    <a:pt x="74" y="27"/>
                  </a:lnTo>
                  <a:lnTo>
                    <a:pt x="84" y="16"/>
                  </a:lnTo>
                  <a:lnTo>
                    <a:pt x="73" y="9"/>
                  </a:lnTo>
                  <a:lnTo>
                    <a:pt x="56" y="4"/>
                  </a:lnTo>
                  <a:lnTo>
                    <a:pt x="34" y="0"/>
                  </a:lnTo>
                  <a:lnTo>
                    <a:pt x="14" y="0"/>
                  </a:lnTo>
                  <a:lnTo>
                    <a:pt x="0" y="6"/>
                  </a:lnTo>
                </a:path>
              </a:pathLst>
            </a:custGeom>
            <a:solidFill>
              <a:srgbClr val="FFFFFF"/>
            </a:solidFill>
            <a:ln w="12700" cap="rnd">
              <a:solidFill>
                <a:srgbClr val="000000"/>
              </a:solidFill>
              <a:round/>
              <a:headEnd/>
              <a:tailEnd/>
            </a:ln>
          </p:spPr>
          <p:txBody>
            <a:bodyPr/>
            <a:lstStyle/>
            <a:p>
              <a:endParaRPr lang="en-US"/>
            </a:p>
          </p:txBody>
        </p:sp>
        <p:grpSp>
          <p:nvGrpSpPr>
            <p:cNvPr id="699" name="Group 287"/>
            <p:cNvGrpSpPr>
              <a:grpSpLocks/>
            </p:cNvGrpSpPr>
            <p:nvPr/>
          </p:nvGrpSpPr>
          <p:grpSpPr bwMode="auto">
            <a:xfrm>
              <a:off x="2880" y="1874"/>
              <a:ext cx="515" cy="214"/>
              <a:chOff x="2880" y="1874"/>
              <a:chExt cx="515" cy="214"/>
            </a:xfrm>
          </p:grpSpPr>
          <p:sp>
            <p:nvSpPr>
              <p:cNvPr id="800" name="Freeform 288"/>
              <p:cNvSpPr>
                <a:spLocks/>
              </p:cNvSpPr>
              <p:nvPr/>
            </p:nvSpPr>
            <p:spPr bwMode="auto">
              <a:xfrm>
                <a:off x="2880" y="1928"/>
                <a:ext cx="43" cy="41"/>
              </a:xfrm>
              <a:custGeom>
                <a:avLst/>
                <a:gdLst>
                  <a:gd name="T0" fmla="*/ 42 w 43"/>
                  <a:gd name="T1" fmla="*/ 18 h 41"/>
                  <a:gd name="T2" fmla="*/ 40 w 43"/>
                  <a:gd name="T3" fmla="*/ 11 h 41"/>
                  <a:gd name="T4" fmla="*/ 36 w 43"/>
                  <a:gd name="T5" fmla="*/ 6 h 41"/>
                  <a:gd name="T6" fmla="*/ 29 w 43"/>
                  <a:gd name="T7" fmla="*/ 1 h 41"/>
                  <a:gd name="T8" fmla="*/ 25 w 43"/>
                  <a:gd name="T9" fmla="*/ 0 h 41"/>
                  <a:gd name="T10" fmla="*/ 18 w 43"/>
                  <a:gd name="T11" fmla="*/ 0 h 41"/>
                  <a:gd name="T12" fmla="*/ 9 w 43"/>
                  <a:gd name="T13" fmla="*/ 1 h 41"/>
                  <a:gd name="T14" fmla="*/ 3 w 43"/>
                  <a:gd name="T15" fmla="*/ 6 h 41"/>
                  <a:gd name="T16" fmla="*/ 0 w 43"/>
                  <a:gd name="T17" fmla="*/ 11 h 41"/>
                  <a:gd name="T18" fmla="*/ 0 w 43"/>
                  <a:gd name="T19" fmla="*/ 18 h 41"/>
                  <a:gd name="T20" fmla="*/ 0 w 43"/>
                  <a:gd name="T21" fmla="*/ 26 h 41"/>
                  <a:gd name="T22" fmla="*/ 3 w 43"/>
                  <a:gd name="T23" fmla="*/ 33 h 41"/>
                  <a:gd name="T24" fmla="*/ 9 w 43"/>
                  <a:gd name="T25" fmla="*/ 36 h 41"/>
                  <a:gd name="T26" fmla="*/ 18 w 43"/>
                  <a:gd name="T27" fmla="*/ 40 h 41"/>
                  <a:gd name="T28" fmla="*/ 25 w 43"/>
                  <a:gd name="T29" fmla="*/ 40 h 41"/>
                  <a:gd name="T30" fmla="*/ 29 w 43"/>
                  <a:gd name="T31" fmla="*/ 36 h 41"/>
                  <a:gd name="T32" fmla="*/ 36 w 43"/>
                  <a:gd name="T33" fmla="*/ 33 h 41"/>
                  <a:gd name="T34" fmla="*/ 40 w 43"/>
                  <a:gd name="T35" fmla="*/ 26 h 41"/>
                  <a:gd name="T36" fmla="*/ 42 w 43"/>
                  <a:gd name="T37" fmla="*/ 1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1"/>
                  <a:gd name="T59" fmla="*/ 43 w 4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1">
                    <a:moveTo>
                      <a:pt x="42" y="18"/>
                    </a:moveTo>
                    <a:lnTo>
                      <a:pt x="40" y="11"/>
                    </a:lnTo>
                    <a:lnTo>
                      <a:pt x="36" y="6"/>
                    </a:lnTo>
                    <a:lnTo>
                      <a:pt x="29" y="1"/>
                    </a:lnTo>
                    <a:lnTo>
                      <a:pt x="25" y="0"/>
                    </a:lnTo>
                    <a:lnTo>
                      <a:pt x="18" y="0"/>
                    </a:lnTo>
                    <a:lnTo>
                      <a:pt x="9" y="1"/>
                    </a:lnTo>
                    <a:lnTo>
                      <a:pt x="3" y="6"/>
                    </a:lnTo>
                    <a:lnTo>
                      <a:pt x="0" y="11"/>
                    </a:lnTo>
                    <a:lnTo>
                      <a:pt x="0" y="18"/>
                    </a:lnTo>
                    <a:lnTo>
                      <a:pt x="0" y="26"/>
                    </a:lnTo>
                    <a:lnTo>
                      <a:pt x="3" y="33"/>
                    </a:lnTo>
                    <a:lnTo>
                      <a:pt x="9" y="36"/>
                    </a:lnTo>
                    <a:lnTo>
                      <a:pt x="18" y="40"/>
                    </a:lnTo>
                    <a:lnTo>
                      <a:pt x="25" y="40"/>
                    </a:lnTo>
                    <a:lnTo>
                      <a:pt x="29" y="36"/>
                    </a:lnTo>
                    <a:lnTo>
                      <a:pt x="36" y="33"/>
                    </a:lnTo>
                    <a:lnTo>
                      <a:pt x="40" y="26"/>
                    </a:lnTo>
                    <a:lnTo>
                      <a:pt x="42" y="18"/>
                    </a:lnTo>
                  </a:path>
                </a:pathLst>
              </a:custGeom>
              <a:solidFill>
                <a:srgbClr val="000000"/>
              </a:solidFill>
              <a:ln w="12700" cap="rnd">
                <a:solidFill>
                  <a:srgbClr val="000000"/>
                </a:solidFill>
                <a:round/>
                <a:headEnd/>
                <a:tailEnd/>
              </a:ln>
            </p:spPr>
            <p:txBody>
              <a:bodyPr/>
              <a:lstStyle/>
              <a:p>
                <a:endParaRPr lang="en-US"/>
              </a:p>
            </p:txBody>
          </p:sp>
          <p:sp>
            <p:nvSpPr>
              <p:cNvPr id="801" name="Freeform 289"/>
              <p:cNvSpPr>
                <a:spLocks/>
              </p:cNvSpPr>
              <p:nvPr/>
            </p:nvSpPr>
            <p:spPr bwMode="auto">
              <a:xfrm>
                <a:off x="2953" y="1973"/>
                <a:ext cx="36" cy="30"/>
              </a:xfrm>
              <a:custGeom>
                <a:avLst/>
                <a:gdLst>
                  <a:gd name="T0" fmla="*/ 35 w 36"/>
                  <a:gd name="T1" fmla="*/ 12 h 30"/>
                  <a:gd name="T2" fmla="*/ 33 w 36"/>
                  <a:gd name="T3" fmla="*/ 8 h 30"/>
                  <a:gd name="T4" fmla="*/ 29 w 36"/>
                  <a:gd name="T5" fmla="*/ 3 h 30"/>
                  <a:gd name="T6" fmla="*/ 27 w 36"/>
                  <a:gd name="T7" fmla="*/ 1 h 30"/>
                  <a:gd name="T8" fmla="*/ 22 w 36"/>
                  <a:gd name="T9" fmla="*/ 0 h 30"/>
                  <a:gd name="T10" fmla="*/ 14 w 36"/>
                  <a:gd name="T11" fmla="*/ 0 h 30"/>
                  <a:gd name="T12" fmla="*/ 9 w 36"/>
                  <a:gd name="T13" fmla="*/ 1 h 30"/>
                  <a:gd name="T14" fmla="*/ 5 w 36"/>
                  <a:gd name="T15" fmla="*/ 3 h 30"/>
                  <a:gd name="T16" fmla="*/ 1 w 36"/>
                  <a:gd name="T17" fmla="*/ 8 h 30"/>
                  <a:gd name="T18" fmla="*/ 0 w 36"/>
                  <a:gd name="T19" fmla="*/ 12 h 30"/>
                  <a:gd name="T20" fmla="*/ 1 w 36"/>
                  <a:gd name="T21" fmla="*/ 19 h 30"/>
                  <a:gd name="T22" fmla="*/ 5 w 36"/>
                  <a:gd name="T23" fmla="*/ 22 h 30"/>
                  <a:gd name="T24" fmla="*/ 9 w 36"/>
                  <a:gd name="T25" fmla="*/ 27 h 30"/>
                  <a:gd name="T26" fmla="*/ 14 w 36"/>
                  <a:gd name="T27" fmla="*/ 29 h 30"/>
                  <a:gd name="T28" fmla="*/ 22 w 36"/>
                  <a:gd name="T29" fmla="*/ 29 h 30"/>
                  <a:gd name="T30" fmla="*/ 27 w 36"/>
                  <a:gd name="T31" fmla="*/ 27 h 30"/>
                  <a:gd name="T32" fmla="*/ 29 w 36"/>
                  <a:gd name="T33" fmla="*/ 22 h 30"/>
                  <a:gd name="T34" fmla="*/ 33 w 36"/>
                  <a:gd name="T35" fmla="*/ 19 h 30"/>
                  <a:gd name="T36" fmla="*/ 35 w 36"/>
                  <a:gd name="T37" fmla="*/ 12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30"/>
                  <a:gd name="T59" fmla="*/ 36 w 3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30">
                    <a:moveTo>
                      <a:pt x="35" y="12"/>
                    </a:moveTo>
                    <a:lnTo>
                      <a:pt x="33" y="8"/>
                    </a:lnTo>
                    <a:lnTo>
                      <a:pt x="29" y="3"/>
                    </a:lnTo>
                    <a:lnTo>
                      <a:pt x="27" y="1"/>
                    </a:lnTo>
                    <a:lnTo>
                      <a:pt x="22" y="0"/>
                    </a:lnTo>
                    <a:lnTo>
                      <a:pt x="14" y="0"/>
                    </a:lnTo>
                    <a:lnTo>
                      <a:pt x="9" y="1"/>
                    </a:lnTo>
                    <a:lnTo>
                      <a:pt x="5" y="3"/>
                    </a:lnTo>
                    <a:lnTo>
                      <a:pt x="1" y="8"/>
                    </a:lnTo>
                    <a:lnTo>
                      <a:pt x="0" y="12"/>
                    </a:lnTo>
                    <a:lnTo>
                      <a:pt x="1" y="19"/>
                    </a:lnTo>
                    <a:lnTo>
                      <a:pt x="5" y="22"/>
                    </a:lnTo>
                    <a:lnTo>
                      <a:pt x="9" y="27"/>
                    </a:lnTo>
                    <a:lnTo>
                      <a:pt x="14" y="29"/>
                    </a:lnTo>
                    <a:lnTo>
                      <a:pt x="22" y="29"/>
                    </a:lnTo>
                    <a:lnTo>
                      <a:pt x="27" y="27"/>
                    </a:lnTo>
                    <a:lnTo>
                      <a:pt x="29" y="22"/>
                    </a:lnTo>
                    <a:lnTo>
                      <a:pt x="33" y="19"/>
                    </a:lnTo>
                    <a:lnTo>
                      <a:pt x="35" y="12"/>
                    </a:lnTo>
                  </a:path>
                </a:pathLst>
              </a:custGeom>
              <a:solidFill>
                <a:srgbClr val="000000"/>
              </a:solidFill>
              <a:ln w="12700" cap="rnd">
                <a:solidFill>
                  <a:srgbClr val="000000"/>
                </a:solidFill>
                <a:round/>
                <a:headEnd/>
                <a:tailEnd/>
              </a:ln>
            </p:spPr>
            <p:txBody>
              <a:bodyPr/>
              <a:lstStyle/>
              <a:p>
                <a:endParaRPr lang="en-US"/>
              </a:p>
            </p:txBody>
          </p:sp>
          <p:sp>
            <p:nvSpPr>
              <p:cNvPr id="802" name="Freeform 290"/>
              <p:cNvSpPr>
                <a:spLocks/>
              </p:cNvSpPr>
              <p:nvPr/>
            </p:nvSpPr>
            <p:spPr bwMode="auto">
              <a:xfrm>
                <a:off x="2880" y="2012"/>
                <a:ext cx="43" cy="39"/>
              </a:xfrm>
              <a:custGeom>
                <a:avLst/>
                <a:gdLst>
                  <a:gd name="T0" fmla="*/ 42 w 43"/>
                  <a:gd name="T1" fmla="*/ 19 h 39"/>
                  <a:gd name="T2" fmla="*/ 40 w 43"/>
                  <a:gd name="T3" fmla="*/ 11 h 39"/>
                  <a:gd name="T4" fmla="*/ 36 w 43"/>
                  <a:gd name="T5" fmla="*/ 4 h 39"/>
                  <a:gd name="T6" fmla="*/ 29 w 43"/>
                  <a:gd name="T7" fmla="*/ 1 h 39"/>
                  <a:gd name="T8" fmla="*/ 25 w 43"/>
                  <a:gd name="T9" fmla="*/ 0 h 39"/>
                  <a:gd name="T10" fmla="*/ 18 w 43"/>
                  <a:gd name="T11" fmla="*/ 0 h 39"/>
                  <a:gd name="T12" fmla="*/ 9 w 43"/>
                  <a:gd name="T13" fmla="*/ 1 h 39"/>
                  <a:gd name="T14" fmla="*/ 3 w 43"/>
                  <a:gd name="T15" fmla="*/ 4 h 39"/>
                  <a:gd name="T16" fmla="*/ 0 w 43"/>
                  <a:gd name="T17" fmla="*/ 11 h 39"/>
                  <a:gd name="T18" fmla="*/ 0 w 43"/>
                  <a:gd name="T19" fmla="*/ 19 h 39"/>
                  <a:gd name="T20" fmla="*/ 0 w 43"/>
                  <a:gd name="T21" fmla="*/ 26 h 39"/>
                  <a:gd name="T22" fmla="*/ 3 w 43"/>
                  <a:gd name="T23" fmla="*/ 33 h 39"/>
                  <a:gd name="T24" fmla="*/ 9 w 43"/>
                  <a:gd name="T25" fmla="*/ 38 h 39"/>
                  <a:gd name="T26" fmla="*/ 18 w 43"/>
                  <a:gd name="T27" fmla="*/ 38 h 39"/>
                  <a:gd name="T28" fmla="*/ 25 w 43"/>
                  <a:gd name="T29" fmla="*/ 38 h 39"/>
                  <a:gd name="T30" fmla="*/ 29 w 43"/>
                  <a:gd name="T31" fmla="*/ 38 h 39"/>
                  <a:gd name="T32" fmla="*/ 36 w 43"/>
                  <a:gd name="T33" fmla="*/ 33 h 39"/>
                  <a:gd name="T34" fmla="*/ 40 w 43"/>
                  <a:gd name="T35" fmla="*/ 26 h 39"/>
                  <a:gd name="T36" fmla="*/ 42 w 43"/>
                  <a:gd name="T37" fmla="*/ 1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39"/>
                  <a:gd name="T59" fmla="*/ 43 w 4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39">
                    <a:moveTo>
                      <a:pt x="42" y="19"/>
                    </a:moveTo>
                    <a:lnTo>
                      <a:pt x="40" y="11"/>
                    </a:lnTo>
                    <a:lnTo>
                      <a:pt x="36" y="4"/>
                    </a:lnTo>
                    <a:lnTo>
                      <a:pt x="29" y="1"/>
                    </a:lnTo>
                    <a:lnTo>
                      <a:pt x="25" y="0"/>
                    </a:lnTo>
                    <a:lnTo>
                      <a:pt x="18" y="0"/>
                    </a:lnTo>
                    <a:lnTo>
                      <a:pt x="9" y="1"/>
                    </a:lnTo>
                    <a:lnTo>
                      <a:pt x="3" y="4"/>
                    </a:lnTo>
                    <a:lnTo>
                      <a:pt x="0" y="11"/>
                    </a:lnTo>
                    <a:lnTo>
                      <a:pt x="0" y="19"/>
                    </a:lnTo>
                    <a:lnTo>
                      <a:pt x="0" y="26"/>
                    </a:lnTo>
                    <a:lnTo>
                      <a:pt x="3" y="33"/>
                    </a:lnTo>
                    <a:lnTo>
                      <a:pt x="9" y="38"/>
                    </a:lnTo>
                    <a:lnTo>
                      <a:pt x="18" y="38"/>
                    </a:lnTo>
                    <a:lnTo>
                      <a:pt x="25" y="38"/>
                    </a:lnTo>
                    <a:lnTo>
                      <a:pt x="29" y="38"/>
                    </a:lnTo>
                    <a:lnTo>
                      <a:pt x="36" y="33"/>
                    </a:lnTo>
                    <a:lnTo>
                      <a:pt x="40" y="26"/>
                    </a:lnTo>
                    <a:lnTo>
                      <a:pt x="42" y="19"/>
                    </a:lnTo>
                  </a:path>
                </a:pathLst>
              </a:custGeom>
              <a:solidFill>
                <a:srgbClr val="000000"/>
              </a:solidFill>
              <a:ln w="12700" cap="rnd">
                <a:solidFill>
                  <a:srgbClr val="000000"/>
                </a:solidFill>
                <a:round/>
                <a:headEnd/>
                <a:tailEnd/>
              </a:ln>
            </p:spPr>
            <p:txBody>
              <a:bodyPr/>
              <a:lstStyle/>
              <a:p>
                <a:endParaRPr lang="en-US"/>
              </a:p>
            </p:txBody>
          </p:sp>
          <p:sp>
            <p:nvSpPr>
              <p:cNvPr id="803" name="Freeform 291"/>
              <p:cNvSpPr>
                <a:spLocks/>
              </p:cNvSpPr>
              <p:nvPr/>
            </p:nvSpPr>
            <p:spPr bwMode="auto">
              <a:xfrm>
                <a:off x="2982" y="2056"/>
                <a:ext cx="30" cy="28"/>
              </a:xfrm>
              <a:custGeom>
                <a:avLst/>
                <a:gdLst>
                  <a:gd name="T0" fmla="*/ 29 w 30"/>
                  <a:gd name="T1" fmla="*/ 11 h 28"/>
                  <a:gd name="T2" fmla="*/ 23 w 30"/>
                  <a:gd name="T3" fmla="*/ 8 h 28"/>
                  <a:gd name="T4" fmla="*/ 19 w 30"/>
                  <a:gd name="T5" fmla="*/ 3 h 28"/>
                  <a:gd name="T6" fmla="*/ 19 w 30"/>
                  <a:gd name="T7" fmla="*/ 0 h 28"/>
                  <a:gd name="T8" fmla="*/ 9 w 30"/>
                  <a:gd name="T9" fmla="*/ 0 h 28"/>
                  <a:gd name="T10" fmla="*/ 9 w 30"/>
                  <a:gd name="T11" fmla="*/ 0 h 28"/>
                  <a:gd name="T12" fmla="*/ 0 w 30"/>
                  <a:gd name="T13" fmla="*/ 0 h 28"/>
                  <a:gd name="T14" fmla="*/ 0 w 30"/>
                  <a:gd name="T15" fmla="*/ 3 h 28"/>
                  <a:gd name="T16" fmla="*/ 0 w 30"/>
                  <a:gd name="T17" fmla="*/ 8 h 28"/>
                  <a:gd name="T18" fmla="*/ 0 w 30"/>
                  <a:gd name="T19" fmla="*/ 11 h 28"/>
                  <a:gd name="T20" fmla="*/ 0 w 30"/>
                  <a:gd name="T21" fmla="*/ 20 h 28"/>
                  <a:gd name="T22" fmla="*/ 0 w 30"/>
                  <a:gd name="T23" fmla="*/ 23 h 28"/>
                  <a:gd name="T24" fmla="*/ 0 w 30"/>
                  <a:gd name="T25" fmla="*/ 23 h 28"/>
                  <a:gd name="T26" fmla="*/ 9 w 30"/>
                  <a:gd name="T27" fmla="*/ 27 h 28"/>
                  <a:gd name="T28" fmla="*/ 9 w 30"/>
                  <a:gd name="T29" fmla="*/ 27 h 28"/>
                  <a:gd name="T30" fmla="*/ 19 w 30"/>
                  <a:gd name="T31" fmla="*/ 23 h 28"/>
                  <a:gd name="T32" fmla="*/ 19 w 30"/>
                  <a:gd name="T33" fmla="*/ 23 h 28"/>
                  <a:gd name="T34" fmla="*/ 23 w 30"/>
                  <a:gd name="T35" fmla="*/ 20 h 28"/>
                  <a:gd name="T36" fmla="*/ 29 w 30"/>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1"/>
                    </a:moveTo>
                    <a:lnTo>
                      <a:pt x="23" y="8"/>
                    </a:lnTo>
                    <a:lnTo>
                      <a:pt x="19" y="3"/>
                    </a:lnTo>
                    <a:lnTo>
                      <a:pt x="19" y="0"/>
                    </a:lnTo>
                    <a:lnTo>
                      <a:pt x="9" y="0"/>
                    </a:lnTo>
                    <a:lnTo>
                      <a:pt x="0" y="0"/>
                    </a:lnTo>
                    <a:lnTo>
                      <a:pt x="0" y="3"/>
                    </a:lnTo>
                    <a:lnTo>
                      <a:pt x="0" y="8"/>
                    </a:lnTo>
                    <a:lnTo>
                      <a:pt x="0" y="11"/>
                    </a:lnTo>
                    <a:lnTo>
                      <a:pt x="0" y="20"/>
                    </a:lnTo>
                    <a:lnTo>
                      <a:pt x="0" y="23"/>
                    </a:lnTo>
                    <a:lnTo>
                      <a:pt x="9" y="27"/>
                    </a:lnTo>
                    <a:lnTo>
                      <a:pt x="19" y="23"/>
                    </a:lnTo>
                    <a:lnTo>
                      <a:pt x="23" y="20"/>
                    </a:lnTo>
                    <a:lnTo>
                      <a:pt x="29" y="11"/>
                    </a:lnTo>
                  </a:path>
                </a:pathLst>
              </a:custGeom>
              <a:solidFill>
                <a:srgbClr val="000000"/>
              </a:solidFill>
              <a:ln w="12700" cap="rnd">
                <a:solidFill>
                  <a:srgbClr val="000000"/>
                </a:solidFill>
                <a:round/>
                <a:headEnd/>
                <a:tailEnd/>
              </a:ln>
            </p:spPr>
            <p:txBody>
              <a:bodyPr/>
              <a:lstStyle/>
              <a:p>
                <a:endParaRPr lang="en-US"/>
              </a:p>
            </p:txBody>
          </p:sp>
          <p:sp>
            <p:nvSpPr>
              <p:cNvPr id="804" name="Freeform 292"/>
              <p:cNvSpPr>
                <a:spLocks/>
              </p:cNvSpPr>
              <p:nvPr/>
            </p:nvSpPr>
            <p:spPr bwMode="auto">
              <a:xfrm>
                <a:off x="3009" y="1890"/>
                <a:ext cx="31" cy="26"/>
              </a:xfrm>
              <a:custGeom>
                <a:avLst/>
                <a:gdLst>
                  <a:gd name="T0" fmla="*/ 30 w 31"/>
                  <a:gd name="T1" fmla="*/ 12 h 26"/>
                  <a:gd name="T2" fmla="*/ 28 w 31"/>
                  <a:gd name="T3" fmla="*/ 7 h 26"/>
                  <a:gd name="T4" fmla="*/ 24 w 31"/>
                  <a:gd name="T5" fmla="*/ 4 h 26"/>
                  <a:gd name="T6" fmla="*/ 20 w 31"/>
                  <a:gd name="T7" fmla="*/ 0 h 26"/>
                  <a:gd name="T8" fmla="*/ 16 w 31"/>
                  <a:gd name="T9" fmla="*/ 0 h 26"/>
                  <a:gd name="T10" fmla="*/ 13 w 31"/>
                  <a:gd name="T11" fmla="*/ 0 h 26"/>
                  <a:gd name="T12" fmla="*/ 7 w 31"/>
                  <a:gd name="T13" fmla="*/ 0 h 26"/>
                  <a:gd name="T14" fmla="*/ 1 w 31"/>
                  <a:gd name="T15" fmla="*/ 4 h 26"/>
                  <a:gd name="T16" fmla="*/ 0 w 31"/>
                  <a:gd name="T17" fmla="*/ 7 h 26"/>
                  <a:gd name="T18" fmla="*/ 0 w 31"/>
                  <a:gd name="T19" fmla="*/ 12 h 26"/>
                  <a:gd name="T20" fmla="*/ 0 w 31"/>
                  <a:gd name="T21" fmla="*/ 17 h 26"/>
                  <a:gd name="T22" fmla="*/ 1 w 31"/>
                  <a:gd name="T23" fmla="*/ 18 h 26"/>
                  <a:gd name="T24" fmla="*/ 7 w 31"/>
                  <a:gd name="T25" fmla="*/ 23 h 26"/>
                  <a:gd name="T26" fmla="*/ 13 w 31"/>
                  <a:gd name="T27" fmla="*/ 25 h 26"/>
                  <a:gd name="T28" fmla="*/ 16 w 31"/>
                  <a:gd name="T29" fmla="*/ 25 h 26"/>
                  <a:gd name="T30" fmla="*/ 20 w 31"/>
                  <a:gd name="T31" fmla="*/ 23 h 26"/>
                  <a:gd name="T32" fmla="*/ 24 w 31"/>
                  <a:gd name="T33" fmla="*/ 18 h 26"/>
                  <a:gd name="T34" fmla="*/ 28 w 31"/>
                  <a:gd name="T35" fmla="*/ 17 h 26"/>
                  <a:gd name="T36" fmla="*/ 30 w 31"/>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6"/>
                  <a:gd name="T59" fmla="*/ 31 w 3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6">
                    <a:moveTo>
                      <a:pt x="30" y="12"/>
                    </a:moveTo>
                    <a:lnTo>
                      <a:pt x="28" y="7"/>
                    </a:lnTo>
                    <a:lnTo>
                      <a:pt x="24" y="4"/>
                    </a:lnTo>
                    <a:lnTo>
                      <a:pt x="20" y="0"/>
                    </a:lnTo>
                    <a:lnTo>
                      <a:pt x="16" y="0"/>
                    </a:lnTo>
                    <a:lnTo>
                      <a:pt x="13" y="0"/>
                    </a:lnTo>
                    <a:lnTo>
                      <a:pt x="7" y="0"/>
                    </a:lnTo>
                    <a:lnTo>
                      <a:pt x="1" y="4"/>
                    </a:lnTo>
                    <a:lnTo>
                      <a:pt x="0" y="7"/>
                    </a:lnTo>
                    <a:lnTo>
                      <a:pt x="0" y="12"/>
                    </a:lnTo>
                    <a:lnTo>
                      <a:pt x="0" y="17"/>
                    </a:lnTo>
                    <a:lnTo>
                      <a:pt x="1" y="18"/>
                    </a:lnTo>
                    <a:lnTo>
                      <a:pt x="7" y="23"/>
                    </a:lnTo>
                    <a:lnTo>
                      <a:pt x="13" y="25"/>
                    </a:lnTo>
                    <a:lnTo>
                      <a:pt x="16" y="25"/>
                    </a:lnTo>
                    <a:lnTo>
                      <a:pt x="20" y="23"/>
                    </a:lnTo>
                    <a:lnTo>
                      <a:pt x="24" y="18"/>
                    </a:lnTo>
                    <a:lnTo>
                      <a:pt x="28" y="17"/>
                    </a:lnTo>
                    <a:lnTo>
                      <a:pt x="30" y="12"/>
                    </a:lnTo>
                  </a:path>
                </a:pathLst>
              </a:custGeom>
              <a:solidFill>
                <a:srgbClr val="000000"/>
              </a:solidFill>
              <a:ln w="12700" cap="rnd">
                <a:solidFill>
                  <a:srgbClr val="000000"/>
                </a:solidFill>
                <a:round/>
                <a:headEnd/>
                <a:tailEnd/>
              </a:ln>
            </p:spPr>
            <p:txBody>
              <a:bodyPr/>
              <a:lstStyle/>
              <a:p>
                <a:endParaRPr lang="en-US"/>
              </a:p>
            </p:txBody>
          </p:sp>
          <p:sp>
            <p:nvSpPr>
              <p:cNvPr id="805" name="Freeform 293"/>
              <p:cNvSpPr>
                <a:spLocks/>
              </p:cNvSpPr>
              <p:nvPr/>
            </p:nvSpPr>
            <p:spPr bwMode="auto">
              <a:xfrm>
                <a:off x="2902" y="1877"/>
                <a:ext cx="30" cy="26"/>
              </a:xfrm>
              <a:custGeom>
                <a:avLst/>
                <a:gdLst>
                  <a:gd name="T0" fmla="*/ 29 w 30"/>
                  <a:gd name="T1" fmla="*/ 10 h 26"/>
                  <a:gd name="T2" fmla="*/ 29 w 30"/>
                  <a:gd name="T3" fmla="*/ 7 h 26"/>
                  <a:gd name="T4" fmla="*/ 25 w 30"/>
                  <a:gd name="T5" fmla="*/ 3 h 26"/>
                  <a:gd name="T6" fmla="*/ 21 w 30"/>
                  <a:gd name="T7" fmla="*/ 0 h 26"/>
                  <a:gd name="T8" fmla="*/ 13 w 30"/>
                  <a:gd name="T9" fmla="*/ 0 h 26"/>
                  <a:gd name="T10" fmla="*/ 9 w 30"/>
                  <a:gd name="T11" fmla="*/ 0 h 26"/>
                  <a:gd name="T12" fmla="*/ 3 w 30"/>
                  <a:gd name="T13" fmla="*/ 0 h 26"/>
                  <a:gd name="T14" fmla="*/ 1 w 30"/>
                  <a:gd name="T15" fmla="*/ 3 h 26"/>
                  <a:gd name="T16" fmla="*/ 0 w 30"/>
                  <a:gd name="T17" fmla="*/ 7 h 26"/>
                  <a:gd name="T18" fmla="*/ 0 w 30"/>
                  <a:gd name="T19" fmla="*/ 10 h 26"/>
                  <a:gd name="T20" fmla="*/ 0 w 30"/>
                  <a:gd name="T21" fmla="*/ 14 h 26"/>
                  <a:gd name="T22" fmla="*/ 1 w 30"/>
                  <a:gd name="T23" fmla="*/ 18 h 26"/>
                  <a:gd name="T24" fmla="*/ 3 w 30"/>
                  <a:gd name="T25" fmla="*/ 21 h 26"/>
                  <a:gd name="T26" fmla="*/ 9 w 30"/>
                  <a:gd name="T27" fmla="*/ 25 h 26"/>
                  <a:gd name="T28" fmla="*/ 13 w 30"/>
                  <a:gd name="T29" fmla="*/ 25 h 26"/>
                  <a:gd name="T30" fmla="*/ 21 w 30"/>
                  <a:gd name="T31" fmla="*/ 21 h 26"/>
                  <a:gd name="T32" fmla="*/ 25 w 30"/>
                  <a:gd name="T33" fmla="*/ 18 h 26"/>
                  <a:gd name="T34" fmla="*/ 29 w 30"/>
                  <a:gd name="T35" fmla="*/ 14 h 26"/>
                  <a:gd name="T36" fmla="*/ 29 w 30"/>
                  <a:gd name="T37" fmla="*/ 1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0"/>
                    </a:moveTo>
                    <a:lnTo>
                      <a:pt x="29" y="7"/>
                    </a:lnTo>
                    <a:lnTo>
                      <a:pt x="25" y="3"/>
                    </a:lnTo>
                    <a:lnTo>
                      <a:pt x="21" y="0"/>
                    </a:lnTo>
                    <a:lnTo>
                      <a:pt x="13" y="0"/>
                    </a:lnTo>
                    <a:lnTo>
                      <a:pt x="9" y="0"/>
                    </a:lnTo>
                    <a:lnTo>
                      <a:pt x="3" y="0"/>
                    </a:lnTo>
                    <a:lnTo>
                      <a:pt x="1" y="3"/>
                    </a:lnTo>
                    <a:lnTo>
                      <a:pt x="0" y="7"/>
                    </a:lnTo>
                    <a:lnTo>
                      <a:pt x="0" y="10"/>
                    </a:lnTo>
                    <a:lnTo>
                      <a:pt x="0" y="14"/>
                    </a:lnTo>
                    <a:lnTo>
                      <a:pt x="1" y="18"/>
                    </a:lnTo>
                    <a:lnTo>
                      <a:pt x="3" y="21"/>
                    </a:lnTo>
                    <a:lnTo>
                      <a:pt x="9" y="25"/>
                    </a:lnTo>
                    <a:lnTo>
                      <a:pt x="13" y="25"/>
                    </a:lnTo>
                    <a:lnTo>
                      <a:pt x="21" y="21"/>
                    </a:lnTo>
                    <a:lnTo>
                      <a:pt x="25" y="18"/>
                    </a:lnTo>
                    <a:lnTo>
                      <a:pt x="29" y="14"/>
                    </a:lnTo>
                    <a:lnTo>
                      <a:pt x="29" y="10"/>
                    </a:lnTo>
                  </a:path>
                </a:pathLst>
              </a:custGeom>
              <a:solidFill>
                <a:srgbClr val="000000"/>
              </a:solidFill>
              <a:ln w="12700" cap="rnd">
                <a:solidFill>
                  <a:srgbClr val="000000"/>
                </a:solidFill>
                <a:round/>
                <a:headEnd/>
                <a:tailEnd/>
              </a:ln>
            </p:spPr>
            <p:txBody>
              <a:bodyPr/>
              <a:lstStyle/>
              <a:p>
                <a:endParaRPr lang="en-US"/>
              </a:p>
            </p:txBody>
          </p:sp>
          <p:sp>
            <p:nvSpPr>
              <p:cNvPr id="806" name="Freeform 294"/>
              <p:cNvSpPr>
                <a:spLocks/>
              </p:cNvSpPr>
              <p:nvPr/>
            </p:nvSpPr>
            <p:spPr bwMode="auto">
              <a:xfrm>
                <a:off x="3035" y="1959"/>
                <a:ext cx="36" cy="30"/>
              </a:xfrm>
              <a:custGeom>
                <a:avLst/>
                <a:gdLst>
                  <a:gd name="T0" fmla="*/ 35 w 36"/>
                  <a:gd name="T1" fmla="*/ 14 h 30"/>
                  <a:gd name="T2" fmla="*/ 33 w 36"/>
                  <a:gd name="T3" fmla="*/ 9 h 30"/>
                  <a:gd name="T4" fmla="*/ 31 w 36"/>
                  <a:gd name="T5" fmla="*/ 4 h 30"/>
                  <a:gd name="T6" fmla="*/ 27 w 36"/>
                  <a:gd name="T7" fmla="*/ 1 h 30"/>
                  <a:gd name="T8" fmla="*/ 22 w 36"/>
                  <a:gd name="T9" fmla="*/ 0 h 30"/>
                  <a:gd name="T10" fmla="*/ 14 w 36"/>
                  <a:gd name="T11" fmla="*/ 0 h 30"/>
                  <a:gd name="T12" fmla="*/ 9 w 36"/>
                  <a:gd name="T13" fmla="*/ 1 h 30"/>
                  <a:gd name="T14" fmla="*/ 5 w 36"/>
                  <a:gd name="T15" fmla="*/ 4 h 30"/>
                  <a:gd name="T16" fmla="*/ 0 w 36"/>
                  <a:gd name="T17" fmla="*/ 9 h 30"/>
                  <a:gd name="T18" fmla="*/ 0 w 36"/>
                  <a:gd name="T19" fmla="*/ 14 h 30"/>
                  <a:gd name="T20" fmla="*/ 0 w 36"/>
                  <a:gd name="T21" fmla="*/ 19 h 30"/>
                  <a:gd name="T22" fmla="*/ 5 w 36"/>
                  <a:gd name="T23" fmla="*/ 22 h 30"/>
                  <a:gd name="T24" fmla="*/ 9 w 36"/>
                  <a:gd name="T25" fmla="*/ 27 h 30"/>
                  <a:gd name="T26" fmla="*/ 14 w 36"/>
                  <a:gd name="T27" fmla="*/ 29 h 30"/>
                  <a:gd name="T28" fmla="*/ 22 w 36"/>
                  <a:gd name="T29" fmla="*/ 29 h 30"/>
                  <a:gd name="T30" fmla="*/ 27 w 36"/>
                  <a:gd name="T31" fmla="*/ 27 h 30"/>
                  <a:gd name="T32" fmla="*/ 31 w 36"/>
                  <a:gd name="T33" fmla="*/ 22 h 30"/>
                  <a:gd name="T34" fmla="*/ 33 w 36"/>
                  <a:gd name="T35" fmla="*/ 19 h 30"/>
                  <a:gd name="T36" fmla="*/ 35 w 36"/>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30"/>
                  <a:gd name="T59" fmla="*/ 36 w 3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30">
                    <a:moveTo>
                      <a:pt x="35" y="14"/>
                    </a:moveTo>
                    <a:lnTo>
                      <a:pt x="33" y="9"/>
                    </a:lnTo>
                    <a:lnTo>
                      <a:pt x="31" y="4"/>
                    </a:lnTo>
                    <a:lnTo>
                      <a:pt x="27" y="1"/>
                    </a:lnTo>
                    <a:lnTo>
                      <a:pt x="22" y="0"/>
                    </a:lnTo>
                    <a:lnTo>
                      <a:pt x="14" y="0"/>
                    </a:lnTo>
                    <a:lnTo>
                      <a:pt x="9" y="1"/>
                    </a:lnTo>
                    <a:lnTo>
                      <a:pt x="5" y="4"/>
                    </a:lnTo>
                    <a:lnTo>
                      <a:pt x="0" y="9"/>
                    </a:lnTo>
                    <a:lnTo>
                      <a:pt x="0" y="14"/>
                    </a:lnTo>
                    <a:lnTo>
                      <a:pt x="0" y="19"/>
                    </a:lnTo>
                    <a:lnTo>
                      <a:pt x="5" y="22"/>
                    </a:lnTo>
                    <a:lnTo>
                      <a:pt x="9" y="27"/>
                    </a:lnTo>
                    <a:lnTo>
                      <a:pt x="14" y="29"/>
                    </a:lnTo>
                    <a:lnTo>
                      <a:pt x="22" y="29"/>
                    </a:lnTo>
                    <a:lnTo>
                      <a:pt x="27" y="27"/>
                    </a:lnTo>
                    <a:lnTo>
                      <a:pt x="31" y="22"/>
                    </a:lnTo>
                    <a:lnTo>
                      <a:pt x="33" y="19"/>
                    </a:lnTo>
                    <a:lnTo>
                      <a:pt x="35" y="14"/>
                    </a:lnTo>
                  </a:path>
                </a:pathLst>
              </a:custGeom>
              <a:solidFill>
                <a:srgbClr val="000000"/>
              </a:solidFill>
              <a:ln w="12700" cap="rnd">
                <a:solidFill>
                  <a:srgbClr val="000000"/>
                </a:solidFill>
                <a:round/>
                <a:headEnd/>
                <a:tailEnd/>
              </a:ln>
            </p:spPr>
            <p:txBody>
              <a:bodyPr/>
              <a:lstStyle/>
              <a:p>
                <a:endParaRPr lang="en-US"/>
              </a:p>
            </p:txBody>
          </p:sp>
          <p:sp>
            <p:nvSpPr>
              <p:cNvPr id="807" name="Freeform 295"/>
              <p:cNvSpPr>
                <a:spLocks/>
              </p:cNvSpPr>
              <p:nvPr/>
            </p:nvSpPr>
            <p:spPr bwMode="auto">
              <a:xfrm>
                <a:off x="3102" y="1997"/>
                <a:ext cx="31" cy="27"/>
              </a:xfrm>
              <a:custGeom>
                <a:avLst/>
                <a:gdLst>
                  <a:gd name="T0" fmla="*/ 30 w 31"/>
                  <a:gd name="T1" fmla="*/ 13 h 27"/>
                  <a:gd name="T2" fmla="*/ 28 w 31"/>
                  <a:gd name="T3" fmla="*/ 8 h 27"/>
                  <a:gd name="T4" fmla="*/ 24 w 31"/>
                  <a:gd name="T5" fmla="*/ 4 h 27"/>
                  <a:gd name="T6" fmla="*/ 22 w 31"/>
                  <a:gd name="T7" fmla="*/ 0 h 27"/>
                  <a:gd name="T8" fmla="*/ 16 w 31"/>
                  <a:gd name="T9" fmla="*/ 0 h 27"/>
                  <a:gd name="T10" fmla="*/ 9 w 31"/>
                  <a:gd name="T11" fmla="*/ 0 h 27"/>
                  <a:gd name="T12" fmla="*/ 7 w 31"/>
                  <a:gd name="T13" fmla="*/ 0 h 27"/>
                  <a:gd name="T14" fmla="*/ 1 w 31"/>
                  <a:gd name="T15" fmla="*/ 4 h 27"/>
                  <a:gd name="T16" fmla="*/ 0 w 31"/>
                  <a:gd name="T17" fmla="*/ 8 h 27"/>
                  <a:gd name="T18" fmla="*/ 0 w 31"/>
                  <a:gd name="T19" fmla="*/ 13 h 27"/>
                  <a:gd name="T20" fmla="*/ 0 w 31"/>
                  <a:gd name="T21" fmla="*/ 19 h 27"/>
                  <a:gd name="T22" fmla="*/ 1 w 31"/>
                  <a:gd name="T23" fmla="*/ 21 h 27"/>
                  <a:gd name="T24" fmla="*/ 7 w 31"/>
                  <a:gd name="T25" fmla="*/ 24 h 27"/>
                  <a:gd name="T26" fmla="*/ 9 w 31"/>
                  <a:gd name="T27" fmla="*/ 26 h 27"/>
                  <a:gd name="T28" fmla="*/ 16 w 31"/>
                  <a:gd name="T29" fmla="*/ 26 h 27"/>
                  <a:gd name="T30" fmla="*/ 22 w 31"/>
                  <a:gd name="T31" fmla="*/ 24 h 27"/>
                  <a:gd name="T32" fmla="*/ 24 w 31"/>
                  <a:gd name="T33" fmla="*/ 21 h 27"/>
                  <a:gd name="T34" fmla="*/ 28 w 31"/>
                  <a:gd name="T35" fmla="*/ 19 h 27"/>
                  <a:gd name="T36" fmla="*/ 30 w 31"/>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3"/>
                    </a:moveTo>
                    <a:lnTo>
                      <a:pt x="28" y="8"/>
                    </a:lnTo>
                    <a:lnTo>
                      <a:pt x="24" y="4"/>
                    </a:lnTo>
                    <a:lnTo>
                      <a:pt x="22" y="0"/>
                    </a:lnTo>
                    <a:lnTo>
                      <a:pt x="16" y="0"/>
                    </a:lnTo>
                    <a:lnTo>
                      <a:pt x="9" y="0"/>
                    </a:lnTo>
                    <a:lnTo>
                      <a:pt x="7" y="0"/>
                    </a:lnTo>
                    <a:lnTo>
                      <a:pt x="1" y="4"/>
                    </a:lnTo>
                    <a:lnTo>
                      <a:pt x="0" y="8"/>
                    </a:lnTo>
                    <a:lnTo>
                      <a:pt x="0" y="13"/>
                    </a:lnTo>
                    <a:lnTo>
                      <a:pt x="0" y="19"/>
                    </a:lnTo>
                    <a:lnTo>
                      <a:pt x="1" y="21"/>
                    </a:lnTo>
                    <a:lnTo>
                      <a:pt x="7" y="24"/>
                    </a:lnTo>
                    <a:lnTo>
                      <a:pt x="9" y="26"/>
                    </a:lnTo>
                    <a:lnTo>
                      <a:pt x="16" y="26"/>
                    </a:lnTo>
                    <a:lnTo>
                      <a:pt x="22" y="24"/>
                    </a:lnTo>
                    <a:lnTo>
                      <a:pt x="24" y="21"/>
                    </a:lnTo>
                    <a:lnTo>
                      <a:pt x="28" y="19"/>
                    </a:lnTo>
                    <a:lnTo>
                      <a:pt x="30" y="13"/>
                    </a:lnTo>
                  </a:path>
                </a:pathLst>
              </a:custGeom>
              <a:solidFill>
                <a:srgbClr val="000000"/>
              </a:solidFill>
              <a:ln w="12700" cap="rnd">
                <a:solidFill>
                  <a:srgbClr val="000000"/>
                </a:solidFill>
                <a:round/>
                <a:headEnd/>
                <a:tailEnd/>
              </a:ln>
            </p:spPr>
            <p:txBody>
              <a:bodyPr/>
              <a:lstStyle/>
              <a:p>
                <a:endParaRPr lang="en-US"/>
              </a:p>
            </p:txBody>
          </p:sp>
          <p:sp>
            <p:nvSpPr>
              <p:cNvPr id="808" name="Freeform 296"/>
              <p:cNvSpPr>
                <a:spLocks/>
              </p:cNvSpPr>
              <p:nvPr/>
            </p:nvSpPr>
            <p:spPr bwMode="auto">
              <a:xfrm>
                <a:off x="3020" y="2012"/>
                <a:ext cx="31" cy="27"/>
              </a:xfrm>
              <a:custGeom>
                <a:avLst/>
                <a:gdLst>
                  <a:gd name="T0" fmla="*/ 30 w 31"/>
                  <a:gd name="T1" fmla="*/ 11 h 27"/>
                  <a:gd name="T2" fmla="*/ 30 w 31"/>
                  <a:gd name="T3" fmla="*/ 6 h 27"/>
                  <a:gd name="T4" fmla="*/ 28 w 31"/>
                  <a:gd name="T5" fmla="*/ 1 h 27"/>
                  <a:gd name="T6" fmla="*/ 22 w 31"/>
                  <a:gd name="T7" fmla="*/ 0 h 27"/>
                  <a:gd name="T8" fmla="*/ 16 w 31"/>
                  <a:gd name="T9" fmla="*/ 0 h 27"/>
                  <a:gd name="T10" fmla="*/ 9 w 31"/>
                  <a:gd name="T11" fmla="*/ 0 h 27"/>
                  <a:gd name="T12" fmla="*/ 5 w 31"/>
                  <a:gd name="T13" fmla="*/ 0 h 27"/>
                  <a:gd name="T14" fmla="*/ 1 w 31"/>
                  <a:gd name="T15" fmla="*/ 1 h 27"/>
                  <a:gd name="T16" fmla="*/ 0 w 31"/>
                  <a:gd name="T17" fmla="*/ 6 h 27"/>
                  <a:gd name="T18" fmla="*/ 0 w 31"/>
                  <a:gd name="T19" fmla="*/ 11 h 27"/>
                  <a:gd name="T20" fmla="*/ 0 w 31"/>
                  <a:gd name="T21" fmla="*/ 17 h 27"/>
                  <a:gd name="T22" fmla="*/ 1 w 31"/>
                  <a:gd name="T23" fmla="*/ 19 h 27"/>
                  <a:gd name="T24" fmla="*/ 5 w 31"/>
                  <a:gd name="T25" fmla="*/ 24 h 27"/>
                  <a:gd name="T26" fmla="*/ 9 w 31"/>
                  <a:gd name="T27" fmla="*/ 26 h 27"/>
                  <a:gd name="T28" fmla="*/ 16 w 31"/>
                  <a:gd name="T29" fmla="*/ 26 h 27"/>
                  <a:gd name="T30" fmla="*/ 22 w 31"/>
                  <a:gd name="T31" fmla="*/ 24 h 27"/>
                  <a:gd name="T32" fmla="*/ 28 w 31"/>
                  <a:gd name="T33" fmla="*/ 19 h 27"/>
                  <a:gd name="T34" fmla="*/ 30 w 31"/>
                  <a:gd name="T35" fmla="*/ 17 h 27"/>
                  <a:gd name="T36" fmla="*/ 30 w 31"/>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1"/>
                    </a:moveTo>
                    <a:lnTo>
                      <a:pt x="30" y="6"/>
                    </a:lnTo>
                    <a:lnTo>
                      <a:pt x="28" y="1"/>
                    </a:lnTo>
                    <a:lnTo>
                      <a:pt x="22" y="0"/>
                    </a:lnTo>
                    <a:lnTo>
                      <a:pt x="16" y="0"/>
                    </a:lnTo>
                    <a:lnTo>
                      <a:pt x="9" y="0"/>
                    </a:lnTo>
                    <a:lnTo>
                      <a:pt x="5" y="0"/>
                    </a:lnTo>
                    <a:lnTo>
                      <a:pt x="1" y="1"/>
                    </a:lnTo>
                    <a:lnTo>
                      <a:pt x="0" y="6"/>
                    </a:lnTo>
                    <a:lnTo>
                      <a:pt x="0" y="11"/>
                    </a:lnTo>
                    <a:lnTo>
                      <a:pt x="0" y="17"/>
                    </a:lnTo>
                    <a:lnTo>
                      <a:pt x="1" y="19"/>
                    </a:lnTo>
                    <a:lnTo>
                      <a:pt x="5" y="24"/>
                    </a:lnTo>
                    <a:lnTo>
                      <a:pt x="9" y="26"/>
                    </a:lnTo>
                    <a:lnTo>
                      <a:pt x="16" y="26"/>
                    </a:lnTo>
                    <a:lnTo>
                      <a:pt x="22" y="24"/>
                    </a:lnTo>
                    <a:lnTo>
                      <a:pt x="28" y="19"/>
                    </a:lnTo>
                    <a:lnTo>
                      <a:pt x="30" y="17"/>
                    </a:lnTo>
                    <a:lnTo>
                      <a:pt x="30" y="11"/>
                    </a:lnTo>
                  </a:path>
                </a:pathLst>
              </a:custGeom>
              <a:solidFill>
                <a:srgbClr val="000000"/>
              </a:solidFill>
              <a:ln w="12700" cap="rnd">
                <a:solidFill>
                  <a:srgbClr val="000000"/>
                </a:solidFill>
                <a:round/>
                <a:headEnd/>
                <a:tailEnd/>
              </a:ln>
            </p:spPr>
            <p:txBody>
              <a:bodyPr/>
              <a:lstStyle/>
              <a:p>
                <a:endParaRPr lang="en-US"/>
              </a:p>
            </p:txBody>
          </p:sp>
          <p:sp>
            <p:nvSpPr>
              <p:cNvPr id="809" name="Freeform 297"/>
              <p:cNvSpPr>
                <a:spLocks/>
              </p:cNvSpPr>
              <p:nvPr/>
            </p:nvSpPr>
            <p:spPr bwMode="auto">
              <a:xfrm>
                <a:off x="2971" y="1924"/>
                <a:ext cx="30" cy="27"/>
              </a:xfrm>
              <a:custGeom>
                <a:avLst/>
                <a:gdLst>
                  <a:gd name="T0" fmla="*/ 29 w 30"/>
                  <a:gd name="T1" fmla="*/ 13 h 27"/>
                  <a:gd name="T2" fmla="*/ 27 w 30"/>
                  <a:gd name="T3" fmla="*/ 8 h 27"/>
                  <a:gd name="T4" fmla="*/ 23 w 30"/>
                  <a:gd name="T5" fmla="*/ 4 h 27"/>
                  <a:gd name="T6" fmla="*/ 19 w 30"/>
                  <a:gd name="T7" fmla="*/ 1 h 27"/>
                  <a:gd name="T8" fmla="*/ 14 w 30"/>
                  <a:gd name="T9" fmla="*/ 0 h 27"/>
                  <a:gd name="T10" fmla="*/ 12 w 30"/>
                  <a:gd name="T11" fmla="*/ 0 h 27"/>
                  <a:gd name="T12" fmla="*/ 7 w 30"/>
                  <a:gd name="T13" fmla="*/ 1 h 27"/>
                  <a:gd name="T14" fmla="*/ 1 w 30"/>
                  <a:gd name="T15" fmla="*/ 4 h 27"/>
                  <a:gd name="T16" fmla="*/ 0 w 30"/>
                  <a:gd name="T17" fmla="*/ 8 h 27"/>
                  <a:gd name="T18" fmla="*/ 0 w 30"/>
                  <a:gd name="T19" fmla="*/ 13 h 27"/>
                  <a:gd name="T20" fmla="*/ 0 w 30"/>
                  <a:gd name="T21" fmla="*/ 19 h 27"/>
                  <a:gd name="T22" fmla="*/ 1 w 30"/>
                  <a:gd name="T23" fmla="*/ 21 h 27"/>
                  <a:gd name="T24" fmla="*/ 7 w 30"/>
                  <a:gd name="T25" fmla="*/ 24 h 27"/>
                  <a:gd name="T26" fmla="*/ 12 w 30"/>
                  <a:gd name="T27" fmla="*/ 26 h 27"/>
                  <a:gd name="T28" fmla="*/ 14 w 30"/>
                  <a:gd name="T29" fmla="*/ 26 h 27"/>
                  <a:gd name="T30" fmla="*/ 19 w 30"/>
                  <a:gd name="T31" fmla="*/ 24 h 27"/>
                  <a:gd name="T32" fmla="*/ 23 w 30"/>
                  <a:gd name="T33" fmla="*/ 21 h 27"/>
                  <a:gd name="T34" fmla="*/ 27 w 30"/>
                  <a:gd name="T35" fmla="*/ 19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7" y="8"/>
                    </a:lnTo>
                    <a:lnTo>
                      <a:pt x="23" y="4"/>
                    </a:lnTo>
                    <a:lnTo>
                      <a:pt x="19" y="1"/>
                    </a:lnTo>
                    <a:lnTo>
                      <a:pt x="14" y="0"/>
                    </a:lnTo>
                    <a:lnTo>
                      <a:pt x="12" y="0"/>
                    </a:lnTo>
                    <a:lnTo>
                      <a:pt x="7" y="1"/>
                    </a:lnTo>
                    <a:lnTo>
                      <a:pt x="1" y="4"/>
                    </a:lnTo>
                    <a:lnTo>
                      <a:pt x="0" y="8"/>
                    </a:lnTo>
                    <a:lnTo>
                      <a:pt x="0" y="13"/>
                    </a:lnTo>
                    <a:lnTo>
                      <a:pt x="0" y="19"/>
                    </a:lnTo>
                    <a:lnTo>
                      <a:pt x="1" y="21"/>
                    </a:lnTo>
                    <a:lnTo>
                      <a:pt x="7" y="24"/>
                    </a:lnTo>
                    <a:lnTo>
                      <a:pt x="12" y="26"/>
                    </a:lnTo>
                    <a:lnTo>
                      <a:pt x="14" y="26"/>
                    </a:lnTo>
                    <a:lnTo>
                      <a:pt x="19" y="24"/>
                    </a:lnTo>
                    <a:lnTo>
                      <a:pt x="23" y="21"/>
                    </a:lnTo>
                    <a:lnTo>
                      <a:pt x="27" y="19"/>
                    </a:lnTo>
                    <a:lnTo>
                      <a:pt x="29" y="13"/>
                    </a:lnTo>
                  </a:path>
                </a:pathLst>
              </a:custGeom>
              <a:solidFill>
                <a:srgbClr val="000000"/>
              </a:solidFill>
              <a:ln w="12700" cap="rnd">
                <a:solidFill>
                  <a:srgbClr val="000000"/>
                </a:solidFill>
                <a:round/>
                <a:headEnd/>
                <a:tailEnd/>
              </a:ln>
            </p:spPr>
            <p:txBody>
              <a:bodyPr/>
              <a:lstStyle/>
              <a:p>
                <a:endParaRPr lang="en-US"/>
              </a:p>
            </p:txBody>
          </p:sp>
          <p:sp>
            <p:nvSpPr>
              <p:cNvPr id="810" name="Freeform 298"/>
              <p:cNvSpPr>
                <a:spLocks/>
              </p:cNvSpPr>
              <p:nvPr/>
            </p:nvSpPr>
            <p:spPr bwMode="auto">
              <a:xfrm>
                <a:off x="3064" y="2062"/>
                <a:ext cx="30" cy="26"/>
              </a:xfrm>
              <a:custGeom>
                <a:avLst/>
                <a:gdLst>
                  <a:gd name="T0" fmla="*/ 29 w 30"/>
                  <a:gd name="T1" fmla="*/ 12 h 26"/>
                  <a:gd name="T2" fmla="*/ 29 w 30"/>
                  <a:gd name="T3" fmla="*/ 9 h 26"/>
                  <a:gd name="T4" fmla="*/ 27 w 30"/>
                  <a:gd name="T5" fmla="*/ 4 h 26"/>
                  <a:gd name="T6" fmla="*/ 21 w 30"/>
                  <a:gd name="T7" fmla="*/ 1 h 26"/>
                  <a:gd name="T8" fmla="*/ 16 w 30"/>
                  <a:gd name="T9" fmla="*/ 0 h 26"/>
                  <a:gd name="T10" fmla="*/ 9 w 30"/>
                  <a:gd name="T11" fmla="*/ 0 h 26"/>
                  <a:gd name="T12" fmla="*/ 5 w 30"/>
                  <a:gd name="T13" fmla="*/ 1 h 26"/>
                  <a:gd name="T14" fmla="*/ 1 w 30"/>
                  <a:gd name="T15" fmla="*/ 4 h 26"/>
                  <a:gd name="T16" fmla="*/ 0 w 30"/>
                  <a:gd name="T17" fmla="*/ 9 h 26"/>
                  <a:gd name="T18" fmla="*/ 0 w 30"/>
                  <a:gd name="T19" fmla="*/ 12 h 26"/>
                  <a:gd name="T20" fmla="*/ 0 w 30"/>
                  <a:gd name="T21" fmla="*/ 17 h 26"/>
                  <a:gd name="T22" fmla="*/ 1 w 30"/>
                  <a:gd name="T23" fmla="*/ 20 h 26"/>
                  <a:gd name="T24" fmla="*/ 5 w 30"/>
                  <a:gd name="T25" fmla="*/ 25 h 26"/>
                  <a:gd name="T26" fmla="*/ 9 w 30"/>
                  <a:gd name="T27" fmla="*/ 25 h 26"/>
                  <a:gd name="T28" fmla="*/ 16 w 30"/>
                  <a:gd name="T29" fmla="*/ 25 h 26"/>
                  <a:gd name="T30" fmla="*/ 21 w 30"/>
                  <a:gd name="T31" fmla="*/ 25 h 26"/>
                  <a:gd name="T32" fmla="*/ 27 w 30"/>
                  <a:gd name="T33" fmla="*/ 20 h 26"/>
                  <a:gd name="T34" fmla="*/ 29 w 30"/>
                  <a:gd name="T35" fmla="*/ 17 h 26"/>
                  <a:gd name="T36" fmla="*/ 29 w 30"/>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2"/>
                    </a:moveTo>
                    <a:lnTo>
                      <a:pt x="29" y="9"/>
                    </a:lnTo>
                    <a:lnTo>
                      <a:pt x="27" y="4"/>
                    </a:lnTo>
                    <a:lnTo>
                      <a:pt x="21" y="1"/>
                    </a:lnTo>
                    <a:lnTo>
                      <a:pt x="16" y="0"/>
                    </a:lnTo>
                    <a:lnTo>
                      <a:pt x="9" y="0"/>
                    </a:lnTo>
                    <a:lnTo>
                      <a:pt x="5" y="1"/>
                    </a:lnTo>
                    <a:lnTo>
                      <a:pt x="1" y="4"/>
                    </a:lnTo>
                    <a:lnTo>
                      <a:pt x="0" y="9"/>
                    </a:lnTo>
                    <a:lnTo>
                      <a:pt x="0" y="12"/>
                    </a:lnTo>
                    <a:lnTo>
                      <a:pt x="0" y="17"/>
                    </a:lnTo>
                    <a:lnTo>
                      <a:pt x="1" y="20"/>
                    </a:lnTo>
                    <a:lnTo>
                      <a:pt x="5" y="25"/>
                    </a:lnTo>
                    <a:lnTo>
                      <a:pt x="9" y="25"/>
                    </a:lnTo>
                    <a:lnTo>
                      <a:pt x="16" y="25"/>
                    </a:lnTo>
                    <a:lnTo>
                      <a:pt x="21" y="25"/>
                    </a:lnTo>
                    <a:lnTo>
                      <a:pt x="27" y="20"/>
                    </a:lnTo>
                    <a:lnTo>
                      <a:pt x="29" y="17"/>
                    </a:lnTo>
                    <a:lnTo>
                      <a:pt x="29" y="12"/>
                    </a:lnTo>
                  </a:path>
                </a:pathLst>
              </a:custGeom>
              <a:solidFill>
                <a:srgbClr val="000000"/>
              </a:solidFill>
              <a:ln w="12700" cap="rnd">
                <a:solidFill>
                  <a:srgbClr val="000000"/>
                </a:solidFill>
                <a:round/>
                <a:headEnd/>
                <a:tailEnd/>
              </a:ln>
            </p:spPr>
            <p:txBody>
              <a:bodyPr/>
              <a:lstStyle/>
              <a:p>
                <a:endParaRPr lang="en-US"/>
              </a:p>
            </p:txBody>
          </p:sp>
          <p:sp>
            <p:nvSpPr>
              <p:cNvPr id="811" name="Freeform 299"/>
              <p:cNvSpPr>
                <a:spLocks/>
              </p:cNvSpPr>
              <p:nvPr/>
            </p:nvSpPr>
            <p:spPr bwMode="auto">
              <a:xfrm>
                <a:off x="3091" y="1915"/>
                <a:ext cx="31" cy="28"/>
              </a:xfrm>
              <a:custGeom>
                <a:avLst/>
                <a:gdLst>
                  <a:gd name="T0" fmla="*/ 30 w 31"/>
                  <a:gd name="T1" fmla="*/ 11 h 28"/>
                  <a:gd name="T2" fmla="*/ 26 w 31"/>
                  <a:gd name="T3" fmla="*/ 5 h 28"/>
                  <a:gd name="T4" fmla="*/ 24 w 31"/>
                  <a:gd name="T5" fmla="*/ 3 h 28"/>
                  <a:gd name="T6" fmla="*/ 22 w 31"/>
                  <a:gd name="T7" fmla="*/ 0 h 28"/>
                  <a:gd name="T8" fmla="*/ 16 w 31"/>
                  <a:gd name="T9" fmla="*/ 0 h 28"/>
                  <a:gd name="T10" fmla="*/ 13 w 31"/>
                  <a:gd name="T11" fmla="*/ 0 h 28"/>
                  <a:gd name="T12" fmla="*/ 9 w 31"/>
                  <a:gd name="T13" fmla="*/ 0 h 28"/>
                  <a:gd name="T14" fmla="*/ 3 w 31"/>
                  <a:gd name="T15" fmla="*/ 3 h 28"/>
                  <a:gd name="T16" fmla="*/ 1 w 31"/>
                  <a:gd name="T17" fmla="*/ 5 h 28"/>
                  <a:gd name="T18" fmla="*/ 0 w 31"/>
                  <a:gd name="T19" fmla="*/ 11 h 28"/>
                  <a:gd name="T20" fmla="*/ 1 w 31"/>
                  <a:gd name="T21" fmla="*/ 15 h 28"/>
                  <a:gd name="T22" fmla="*/ 3 w 31"/>
                  <a:gd name="T23" fmla="*/ 20 h 28"/>
                  <a:gd name="T24" fmla="*/ 9 w 31"/>
                  <a:gd name="T25" fmla="*/ 23 h 28"/>
                  <a:gd name="T26" fmla="*/ 13 w 31"/>
                  <a:gd name="T27" fmla="*/ 27 h 28"/>
                  <a:gd name="T28" fmla="*/ 16 w 31"/>
                  <a:gd name="T29" fmla="*/ 27 h 28"/>
                  <a:gd name="T30" fmla="*/ 22 w 31"/>
                  <a:gd name="T31" fmla="*/ 23 h 28"/>
                  <a:gd name="T32" fmla="*/ 24 w 31"/>
                  <a:gd name="T33" fmla="*/ 20 h 28"/>
                  <a:gd name="T34" fmla="*/ 26 w 31"/>
                  <a:gd name="T35" fmla="*/ 15 h 28"/>
                  <a:gd name="T36" fmla="*/ 30 w 31"/>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8"/>
                  <a:gd name="T59" fmla="*/ 31 w 31"/>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8">
                    <a:moveTo>
                      <a:pt x="30" y="11"/>
                    </a:moveTo>
                    <a:lnTo>
                      <a:pt x="26" y="5"/>
                    </a:lnTo>
                    <a:lnTo>
                      <a:pt x="24" y="3"/>
                    </a:lnTo>
                    <a:lnTo>
                      <a:pt x="22" y="0"/>
                    </a:lnTo>
                    <a:lnTo>
                      <a:pt x="16" y="0"/>
                    </a:lnTo>
                    <a:lnTo>
                      <a:pt x="13" y="0"/>
                    </a:lnTo>
                    <a:lnTo>
                      <a:pt x="9" y="0"/>
                    </a:lnTo>
                    <a:lnTo>
                      <a:pt x="3" y="3"/>
                    </a:lnTo>
                    <a:lnTo>
                      <a:pt x="1" y="5"/>
                    </a:lnTo>
                    <a:lnTo>
                      <a:pt x="0" y="11"/>
                    </a:lnTo>
                    <a:lnTo>
                      <a:pt x="1" y="15"/>
                    </a:lnTo>
                    <a:lnTo>
                      <a:pt x="3" y="20"/>
                    </a:lnTo>
                    <a:lnTo>
                      <a:pt x="9" y="23"/>
                    </a:lnTo>
                    <a:lnTo>
                      <a:pt x="13" y="27"/>
                    </a:lnTo>
                    <a:lnTo>
                      <a:pt x="16" y="27"/>
                    </a:lnTo>
                    <a:lnTo>
                      <a:pt x="22" y="23"/>
                    </a:lnTo>
                    <a:lnTo>
                      <a:pt x="24" y="20"/>
                    </a:lnTo>
                    <a:lnTo>
                      <a:pt x="26" y="15"/>
                    </a:lnTo>
                    <a:lnTo>
                      <a:pt x="30" y="11"/>
                    </a:lnTo>
                  </a:path>
                </a:pathLst>
              </a:custGeom>
              <a:solidFill>
                <a:srgbClr val="000000"/>
              </a:solidFill>
              <a:ln w="12700" cap="rnd">
                <a:solidFill>
                  <a:srgbClr val="000000"/>
                </a:solidFill>
                <a:round/>
                <a:headEnd/>
                <a:tailEnd/>
              </a:ln>
            </p:spPr>
            <p:txBody>
              <a:bodyPr/>
              <a:lstStyle/>
              <a:p>
                <a:endParaRPr lang="en-US"/>
              </a:p>
            </p:txBody>
          </p:sp>
          <p:sp>
            <p:nvSpPr>
              <p:cNvPr id="812" name="Freeform 300"/>
              <p:cNvSpPr>
                <a:spLocks/>
              </p:cNvSpPr>
              <p:nvPr/>
            </p:nvSpPr>
            <p:spPr bwMode="auto">
              <a:xfrm>
                <a:off x="3146" y="1986"/>
                <a:ext cx="45" cy="40"/>
              </a:xfrm>
              <a:custGeom>
                <a:avLst/>
                <a:gdLst>
                  <a:gd name="T0" fmla="*/ 44 w 45"/>
                  <a:gd name="T1" fmla="*/ 21 h 40"/>
                  <a:gd name="T2" fmla="*/ 42 w 45"/>
                  <a:gd name="T3" fmla="*/ 27 h 40"/>
                  <a:gd name="T4" fmla="*/ 38 w 45"/>
                  <a:gd name="T5" fmla="*/ 32 h 40"/>
                  <a:gd name="T6" fmla="*/ 31 w 45"/>
                  <a:gd name="T7" fmla="*/ 37 h 40"/>
                  <a:gd name="T8" fmla="*/ 25 w 45"/>
                  <a:gd name="T9" fmla="*/ 39 h 40"/>
                  <a:gd name="T10" fmla="*/ 16 w 45"/>
                  <a:gd name="T11" fmla="*/ 39 h 40"/>
                  <a:gd name="T12" fmla="*/ 7 w 45"/>
                  <a:gd name="T13" fmla="*/ 37 h 40"/>
                  <a:gd name="T14" fmla="*/ 3 w 45"/>
                  <a:gd name="T15" fmla="*/ 32 h 40"/>
                  <a:gd name="T16" fmla="*/ 0 w 45"/>
                  <a:gd name="T17" fmla="*/ 27 h 40"/>
                  <a:gd name="T18" fmla="*/ 0 w 45"/>
                  <a:gd name="T19" fmla="*/ 21 h 40"/>
                  <a:gd name="T20" fmla="*/ 0 w 45"/>
                  <a:gd name="T21" fmla="*/ 13 h 40"/>
                  <a:gd name="T22" fmla="*/ 3 w 45"/>
                  <a:gd name="T23" fmla="*/ 8 h 40"/>
                  <a:gd name="T24" fmla="*/ 7 w 45"/>
                  <a:gd name="T25" fmla="*/ 3 h 40"/>
                  <a:gd name="T26" fmla="*/ 16 w 45"/>
                  <a:gd name="T27" fmla="*/ 0 h 40"/>
                  <a:gd name="T28" fmla="*/ 25 w 45"/>
                  <a:gd name="T29" fmla="*/ 0 h 40"/>
                  <a:gd name="T30" fmla="*/ 31 w 45"/>
                  <a:gd name="T31" fmla="*/ 3 h 40"/>
                  <a:gd name="T32" fmla="*/ 38 w 45"/>
                  <a:gd name="T33" fmla="*/ 8 h 40"/>
                  <a:gd name="T34" fmla="*/ 42 w 45"/>
                  <a:gd name="T35" fmla="*/ 13 h 40"/>
                  <a:gd name="T36" fmla="*/ 44 w 45"/>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40"/>
                  <a:gd name="T59" fmla="*/ 45 w 4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40">
                    <a:moveTo>
                      <a:pt x="44" y="21"/>
                    </a:moveTo>
                    <a:lnTo>
                      <a:pt x="42" y="27"/>
                    </a:lnTo>
                    <a:lnTo>
                      <a:pt x="38" y="32"/>
                    </a:lnTo>
                    <a:lnTo>
                      <a:pt x="31" y="37"/>
                    </a:lnTo>
                    <a:lnTo>
                      <a:pt x="25" y="39"/>
                    </a:lnTo>
                    <a:lnTo>
                      <a:pt x="16" y="39"/>
                    </a:lnTo>
                    <a:lnTo>
                      <a:pt x="7" y="37"/>
                    </a:lnTo>
                    <a:lnTo>
                      <a:pt x="3" y="32"/>
                    </a:lnTo>
                    <a:lnTo>
                      <a:pt x="0" y="27"/>
                    </a:lnTo>
                    <a:lnTo>
                      <a:pt x="0" y="21"/>
                    </a:lnTo>
                    <a:lnTo>
                      <a:pt x="0" y="13"/>
                    </a:lnTo>
                    <a:lnTo>
                      <a:pt x="3" y="8"/>
                    </a:lnTo>
                    <a:lnTo>
                      <a:pt x="7" y="3"/>
                    </a:lnTo>
                    <a:lnTo>
                      <a:pt x="16" y="0"/>
                    </a:lnTo>
                    <a:lnTo>
                      <a:pt x="25" y="0"/>
                    </a:lnTo>
                    <a:lnTo>
                      <a:pt x="31" y="3"/>
                    </a:lnTo>
                    <a:lnTo>
                      <a:pt x="38" y="8"/>
                    </a:lnTo>
                    <a:lnTo>
                      <a:pt x="42" y="13"/>
                    </a:lnTo>
                    <a:lnTo>
                      <a:pt x="44" y="21"/>
                    </a:lnTo>
                  </a:path>
                </a:pathLst>
              </a:custGeom>
              <a:solidFill>
                <a:srgbClr val="000000"/>
              </a:solidFill>
              <a:ln w="12700" cap="rnd">
                <a:solidFill>
                  <a:srgbClr val="000000"/>
                </a:solidFill>
                <a:round/>
                <a:headEnd/>
                <a:tailEnd/>
              </a:ln>
            </p:spPr>
            <p:txBody>
              <a:bodyPr/>
              <a:lstStyle/>
              <a:p>
                <a:endParaRPr lang="en-US"/>
              </a:p>
            </p:txBody>
          </p:sp>
          <p:sp>
            <p:nvSpPr>
              <p:cNvPr id="813" name="Freeform 301"/>
              <p:cNvSpPr>
                <a:spLocks/>
              </p:cNvSpPr>
              <p:nvPr/>
            </p:nvSpPr>
            <p:spPr bwMode="auto">
              <a:xfrm>
                <a:off x="3221" y="1953"/>
                <a:ext cx="36" cy="29"/>
              </a:xfrm>
              <a:custGeom>
                <a:avLst/>
                <a:gdLst>
                  <a:gd name="T0" fmla="*/ 35 w 36"/>
                  <a:gd name="T1" fmla="*/ 14 h 29"/>
                  <a:gd name="T2" fmla="*/ 33 w 36"/>
                  <a:gd name="T3" fmla="*/ 19 h 29"/>
                  <a:gd name="T4" fmla="*/ 29 w 36"/>
                  <a:gd name="T5" fmla="*/ 23 h 29"/>
                  <a:gd name="T6" fmla="*/ 25 w 36"/>
                  <a:gd name="T7" fmla="*/ 26 h 29"/>
                  <a:gd name="T8" fmla="*/ 20 w 36"/>
                  <a:gd name="T9" fmla="*/ 28 h 29"/>
                  <a:gd name="T10" fmla="*/ 12 w 36"/>
                  <a:gd name="T11" fmla="*/ 28 h 29"/>
                  <a:gd name="T12" fmla="*/ 9 w 36"/>
                  <a:gd name="T13" fmla="*/ 26 h 29"/>
                  <a:gd name="T14" fmla="*/ 5 w 36"/>
                  <a:gd name="T15" fmla="*/ 23 h 29"/>
                  <a:gd name="T16" fmla="*/ 1 w 36"/>
                  <a:gd name="T17" fmla="*/ 19 h 29"/>
                  <a:gd name="T18" fmla="*/ 0 w 36"/>
                  <a:gd name="T19" fmla="*/ 14 h 29"/>
                  <a:gd name="T20" fmla="*/ 1 w 36"/>
                  <a:gd name="T21" fmla="*/ 8 h 29"/>
                  <a:gd name="T22" fmla="*/ 5 w 36"/>
                  <a:gd name="T23" fmla="*/ 4 h 29"/>
                  <a:gd name="T24" fmla="*/ 9 w 36"/>
                  <a:gd name="T25" fmla="*/ 1 h 29"/>
                  <a:gd name="T26" fmla="*/ 12 w 36"/>
                  <a:gd name="T27" fmla="*/ 0 h 29"/>
                  <a:gd name="T28" fmla="*/ 20 w 36"/>
                  <a:gd name="T29" fmla="*/ 0 h 29"/>
                  <a:gd name="T30" fmla="*/ 25 w 36"/>
                  <a:gd name="T31" fmla="*/ 1 h 29"/>
                  <a:gd name="T32" fmla="*/ 29 w 36"/>
                  <a:gd name="T33" fmla="*/ 4 h 29"/>
                  <a:gd name="T34" fmla="*/ 33 w 36"/>
                  <a:gd name="T35" fmla="*/ 8 h 29"/>
                  <a:gd name="T36" fmla="*/ 35 w 36"/>
                  <a:gd name="T37" fmla="*/ 1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9"/>
                  <a:gd name="T59" fmla="*/ 36 w 3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9">
                    <a:moveTo>
                      <a:pt x="35" y="14"/>
                    </a:moveTo>
                    <a:lnTo>
                      <a:pt x="33" y="19"/>
                    </a:lnTo>
                    <a:lnTo>
                      <a:pt x="29" y="23"/>
                    </a:lnTo>
                    <a:lnTo>
                      <a:pt x="25" y="26"/>
                    </a:lnTo>
                    <a:lnTo>
                      <a:pt x="20" y="28"/>
                    </a:lnTo>
                    <a:lnTo>
                      <a:pt x="12" y="28"/>
                    </a:lnTo>
                    <a:lnTo>
                      <a:pt x="9" y="26"/>
                    </a:lnTo>
                    <a:lnTo>
                      <a:pt x="5" y="23"/>
                    </a:lnTo>
                    <a:lnTo>
                      <a:pt x="1" y="19"/>
                    </a:lnTo>
                    <a:lnTo>
                      <a:pt x="0" y="14"/>
                    </a:lnTo>
                    <a:lnTo>
                      <a:pt x="1" y="8"/>
                    </a:lnTo>
                    <a:lnTo>
                      <a:pt x="5" y="4"/>
                    </a:lnTo>
                    <a:lnTo>
                      <a:pt x="9" y="1"/>
                    </a:lnTo>
                    <a:lnTo>
                      <a:pt x="12" y="0"/>
                    </a:lnTo>
                    <a:lnTo>
                      <a:pt x="20" y="0"/>
                    </a:lnTo>
                    <a:lnTo>
                      <a:pt x="25" y="1"/>
                    </a:lnTo>
                    <a:lnTo>
                      <a:pt x="29" y="4"/>
                    </a:lnTo>
                    <a:lnTo>
                      <a:pt x="33" y="8"/>
                    </a:lnTo>
                    <a:lnTo>
                      <a:pt x="35" y="14"/>
                    </a:lnTo>
                  </a:path>
                </a:pathLst>
              </a:custGeom>
              <a:solidFill>
                <a:srgbClr val="000000"/>
              </a:solidFill>
              <a:ln w="12700" cap="rnd">
                <a:solidFill>
                  <a:srgbClr val="000000"/>
                </a:solidFill>
                <a:round/>
                <a:headEnd/>
                <a:tailEnd/>
              </a:ln>
            </p:spPr>
            <p:txBody>
              <a:bodyPr/>
              <a:lstStyle/>
              <a:p>
                <a:endParaRPr lang="en-US"/>
              </a:p>
            </p:txBody>
          </p:sp>
          <p:sp>
            <p:nvSpPr>
              <p:cNvPr id="814" name="Freeform 302"/>
              <p:cNvSpPr>
                <a:spLocks/>
              </p:cNvSpPr>
              <p:nvPr/>
            </p:nvSpPr>
            <p:spPr bwMode="auto">
              <a:xfrm>
                <a:off x="3146" y="1902"/>
                <a:ext cx="45" cy="41"/>
              </a:xfrm>
              <a:custGeom>
                <a:avLst/>
                <a:gdLst>
                  <a:gd name="T0" fmla="*/ 44 w 45"/>
                  <a:gd name="T1" fmla="*/ 21 h 41"/>
                  <a:gd name="T2" fmla="*/ 42 w 45"/>
                  <a:gd name="T3" fmla="*/ 30 h 41"/>
                  <a:gd name="T4" fmla="*/ 38 w 45"/>
                  <a:gd name="T5" fmla="*/ 35 h 41"/>
                  <a:gd name="T6" fmla="*/ 31 w 45"/>
                  <a:gd name="T7" fmla="*/ 38 h 41"/>
                  <a:gd name="T8" fmla="*/ 25 w 45"/>
                  <a:gd name="T9" fmla="*/ 40 h 41"/>
                  <a:gd name="T10" fmla="*/ 16 w 45"/>
                  <a:gd name="T11" fmla="*/ 40 h 41"/>
                  <a:gd name="T12" fmla="*/ 7 w 45"/>
                  <a:gd name="T13" fmla="*/ 38 h 41"/>
                  <a:gd name="T14" fmla="*/ 3 w 45"/>
                  <a:gd name="T15" fmla="*/ 35 h 41"/>
                  <a:gd name="T16" fmla="*/ 0 w 45"/>
                  <a:gd name="T17" fmla="*/ 30 h 41"/>
                  <a:gd name="T18" fmla="*/ 0 w 45"/>
                  <a:gd name="T19" fmla="*/ 21 h 41"/>
                  <a:gd name="T20" fmla="*/ 0 w 45"/>
                  <a:gd name="T21" fmla="*/ 13 h 41"/>
                  <a:gd name="T22" fmla="*/ 3 w 45"/>
                  <a:gd name="T23" fmla="*/ 8 h 41"/>
                  <a:gd name="T24" fmla="*/ 7 w 45"/>
                  <a:gd name="T25" fmla="*/ 3 h 41"/>
                  <a:gd name="T26" fmla="*/ 16 w 45"/>
                  <a:gd name="T27" fmla="*/ 0 h 41"/>
                  <a:gd name="T28" fmla="*/ 25 w 45"/>
                  <a:gd name="T29" fmla="*/ 0 h 41"/>
                  <a:gd name="T30" fmla="*/ 31 w 45"/>
                  <a:gd name="T31" fmla="*/ 3 h 41"/>
                  <a:gd name="T32" fmla="*/ 38 w 45"/>
                  <a:gd name="T33" fmla="*/ 8 h 41"/>
                  <a:gd name="T34" fmla="*/ 42 w 45"/>
                  <a:gd name="T35" fmla="*/ 13 h 41"/>
                  <a:gd name="T36" fmla="*/ 44 w 45"/>
                  <a:gd name="T37" fmla="*/ 21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41"/>
                  <a:gd name="T59" fmla="*/ 45 w 45"/>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41">
                    <a:moveTo>
                      <a:pt x="44" y="21"/>
                    </a:moveTo>
                    <a:lnTo>
                      <a:pt x="42" y="30"/>
                    </a:lnTo>
                    <a:lnTo>
                      <a:pt x="38" y="35"/>
                    </a:lnTo>
                    <a:lnTo>
                      <a:pt x="31" y="38"/>
                    </a:lnTo>
                    <a:lnTo>
                      <a:pt x="25" y="40"/>
                    </a:lnTo>
                    <a:lnTo>
                      <a:pt x="16" y="40"/>
                    </a:lnTo>
                    <a:lnTo>
                      <a:pt x="7" y="38"/>
                    </a:lnTo>
                    <a:lnTo>
                      <a:pt x="3" y="35"/>
                    </a:lnTo>
                    <a:lnTo>
                      <a:pt x="0" y="30"/>
                    </a:lnTo>
                    <a:lnTo>
                      <a:pt x="0" y="21"/>
                    </a:lnTo>
                    <a:lnTo>
                      <a:pt x="0" y="13"/>
                    </a:lnTo>
                    <a:lnTo>
                      <a:pt x="3" y="8"/>
                    </a:lnTo>
                    <a:lnTo>
                      <a:pt x="7" y="3"/>
                    </a:lnTo>
                    <a:lnTo>
                      <a:pt x="16" y="0"/>
                    </a:lnTo>
                    <a:lnTo>
                      <a:pt x="25" y="0"/>
                    </a:lnTo>
                    <a:lnTo>
                      <a:pt x="31" y="3"/>
                    </a:lnTo>
                    <a:lnTo>
                      <a:pt x="38" y="8"/>
                    </a:lnTo>
                    <a:lnTo>
                      <a:pt x="42" y="13"/>
                    </a:lnTo>
                    <a:lnTo>
                      <a:pt x="44" y="21"/>
                    </a:lnTo>
                  </a:path>
                </a:pathLst>
              </a:custGeom>
              <a:solidFill>
                <a:srgbClr val="000000"/>
              </a:solidFill>
              <a:ln w="12700" cap="rnd">
                <a:solidFill>
                  <a:srgbClr val="000000"/>
                </a:solidFill>
                <a:round/>
                <a:headEnd/>
                <a:tailEnd/>
              </a:ln>
            </p:spPr>
            <p:txBody>
              <a:bodyPr/>
              <a:lstStyle/>
              <a:p>
                <a:endParaRPr lang="en-US"/>
              </a:p>
            </p:txBody>
          </p:sp>
          <p:sp>
            <p:nvSpPr>
              <p:cNvPr id="815" name="Freeform 303"/>
              <p:cNvSpPr>
                <a:spLocks/>
              </p:cNvSpPr>
              <p:nvPr/>
            </p:nvSpPr>
            <p:spPr bwMode="auto">
              <a:xfrm>
                <a:off x="3250" y="1890"/>
                <a:ext cx="30" cy="26"/>
              </a:xfrm>
              <a:custGeom>
                <a:avLst/>
                <a:gdLst>
                  <a:gd name="T0" fmla="*/ 29 w 30"/>
                  <a:gd name="T1" fmla="*/ 12 h 26"/>
                  <a:gd name="T2" fmla="*/ 25 w 30"/>
                  <a:gd name="T3" fmla="*/ 17 h 26"/>
                  <a:gd name="T4" fmla="*/ 21 w 30"/>
                  <a:gd name="T5" fmla="*/ 20 h 26"/>
                  <a:gd name="T6" fmla="*/ 21 w 30"/>
                  <a:gd name="T7" fmla="*/ 25 h 26"/>
                  <a:gd name="T8" fmla="*/ 12 w 30"/>
                  <a:gd name="T9" fmla="*/ 25 h 26"/>
                  <a:gd name="T10" fmla="*/ 12 w 30"/>
                  <a:gd name="T11" fmla="*/ 25 h 26"/>
                  <a:gd name="T12" fmla="*/ 3 w 30"/>
                  <a:gd name="T13" fmla="*/ 25 h 26"/>
                  <a:gd name="T14" fmla="*/ 0 w 30"/>
                  <a:gd name="T15" fmla="*/ 20 h 26"/>
                  <a:gd name="T16" fmla="*/ 0 w 30"/>
                  <a:gd name="T17" fmla="*/ 17 h 26"/>
                  <a:gd name="T18" fmla="*/ 0 w 30"/>
                  <a:gd name="T19" fmla="*/ 12 h 26"/>
                  <a:gd name="T20" fmla="*/ 0 w 30"/>
                  <a:gd name="T21" fmla="*/ 7 h 26"/>
                  <a:gd name="T22" fmla="*/ 0 w 30"/>
                  <a:gd name="T23" fmla="*/ 0 h 26"/>
                  <a:gd name="T24" fmla="*/ 3 w 30"/>
                  <a:gd name="T25" fmla="*/ 0 h 26"/>
                  <a:gd name="T26" fmla="*/ 12 w 30"/>
                  <a:gd name="T27" fmla="*/ 0 h 26"/>
                  <a:gd name="T28" fmla="*/ 12 w 30"/>
                  <a:gd name="T29" fmla="*/ 0 h 26"/>
                  <a:gd name="T30" fmla="*/ 21 w 30"/>
                  <a:gd name="T31" fmla="*/ 0 h 26"/>
                  <a:gd name="T32" fmla="*/ 21 w 30"/>
                  <a:gd name="T33" fmla="*/ 0 h 26"/>
                  <a:gd name="T34" fmla="*/ 25 w 30"/>
                  <a:gd name="T35" fmla="*/ 7 h 26"/>
                  <a:gd name="T36" fmla="*/ 29 w 30"/>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2"/>
                    </a:moveTo>
                    <a:lnTo>
                      <a:pt x="25" y="17"/>
                    </a:lnTo>
                    <a:lnTo>
                      <a:pt x="21" y="20"/>
                    </a:lnTo>
                    <a:lnTo>
                      <a:pt x="21" y="25"/>
                    </a:lnTo>
                    <a:lnTo>
                      <a:pt x="12" y="25"/>
                    </a:lnTo>
                    <a:lnTo>
                      <a:pt x="3" y="25"/>
                    </a:lnTo>
                    <a:lnTo>
                      <a:pt x="0" y="20"/>
                    </a:lnTo>
                    <a:lnTo>
                      <a:pt x="0" y="17"/>
                    </a:lnTo>
                    <a:lnTo>
                      <a:pt x="0" y="12"/>
                    </a:lnTo>
                    <a:lnTo>
                      <a:pt x="0" y="7"/>
                    </a:lnTo>
                    <a:lnTo>
                      <a:pt x="0" y="0"/>
                    </a:lnTo>
                    <a:lnTo>
                      <a:pt x="3" y="0"/>
                    </a:lnTo>
                    <a:lnTo>
                      <a:pt x="12" y="0"/>
                    </a:lnTo>
                    <a:lnTo>
                      <a:pt x="21" y="0"/>
                    </a:lnTo>
                    <a:lnTo>
                      <a:pt x="25" y="7"/>
                    </a:lnTo>
                    <a:lnTo>
                      <a:pt x="29" y="12"/>
                    </a:lnTo>
                  </a:path>
                </a:pathLst>
              </a:custGeom>
              <a:solidFill>
                <a:srgbClr val="000000"/>
              </a:solidFill>
              <a:ln w="12700" cap="rnd">
                <a:solidFill>
                  <a:srgbClr val="000000"/>
                </a:solidFill>
                <a:round/>
                <a:headEnd/>
                <a:tailEnd/>
              </a:ln>
            </p:spPr>
            <p:txBody>
              <a:bodyPr/>
              <a:lstStyle/>
              <a:p>
                <a:endParaRPr lang="en-US"/>
              </a:p>
            </p:txBody>
          </p:sp>
          <p:sp>
            <p:nvSpPr>
              <p:cNvPr id="816" name="Freeform 304"/>
              <p:cNvSpPr>
                <a:spLocks/>
              </p:cNvSpPr>
              <p:nvPr/>
            </p:nvSpPr>
            <p:spPr bwMode="auto">
              <a:xfrm>
                <a:off x="3277" y="2046"/>
                <a:ext cx="31" cy="27"/>
              </a:xfrm>
              <a:custGeom>
                <a:avLst/>
                <a:gdLst>
                  <a:gd name="T0" fmla="*/ 30 w 31"/>
                  <a:gd name="T1" fmla="*/ 11 h 27"/>
                  <a:gd name="T2" fmla="*/ 26 w 31"/>
                  <a:gd name="T3" fmla="*/ 14 h 27"/>
                  <a:gd name="T4" fmla="*/ 24 w 31"/>
                  <a:gd name="T5" fmla="*/ 19 h 27"/>
                  <a:gd name="T6" fmla="*/ 20 w 31"/>
                  <a:gd name="T7" fmla="*/ 24 h 27"/>
                  <a:gd name="T8" fmla="*/ 15 w 31"/>
                  <a:gd name="T9" fmla="*/ 26 h 27"/>
                  <a:gd name="T10" fmla="*/ 11 w 31"/>
                  <a:gd name="T11" fmla="*/ 26 h 27"/>
                  <a:gd name="T12" fmla="*/ 5 w 31"/>
                  <a:gd name="T13" fmla="*/ 24 h 27"/>
                  <a:gd name="T14" fmla="*/ 1 w 31"/>
                  <a:gd name="T15" fmla="*/ 19 h 27"/>
                  <a:gd name="T16" fmla="*/ 0 w 31"/>
                  <a:gd name="T17" fmla="*/ 14 h 27"/>
                  <a:gd name="T18" fmla="*/ 0 w 31"/>
                  <a:gd name="T19" fmla="*/ 11 h 27"/>
                  <a:gd name="T20" fmla="*/ 0 w 31"/>
                  <a:gd name="T21" fmla="*/ 4 h 27"/>
                  <a:gd name="T22" fmla="*/ 1 w 31"/>
                  <a:gd name="T23" fmla="*/ 4 h 27"/>
                  <a:gd name="T24" fmla="*/ 5 w 31"/>
                  <a:gd name="T25" fmla="*/ 0 h 27"/>
                  <a:gd name="T26" fmla="*/ 11 w 31"/>
                  <a:gd name="T27" fmla="*/ 0 h 27"/>
                  <a:gd name="T28" fmla="*/ 15 w 31"/>
                  <a:gd name="T29" fmla="*/ 0 h 27"/>
                  <a:gd name="T30" fmla="*/ 20 w 31"/>
                  <a:gd name="T31" fmla="*/ 0 h 27"/>
                  <a:gd name="T32" fmla="*/ 24 w 31"/>
                  <a:gd name="T33" fmla="*/ 4 h 27"/>
                  <a:gd name="T34" fmla="*/ 26 w 31"/>
                  <a:gd name="T35" fmla="*/ 4 h 27"/>
                  <a:gd name="T36" fmla="*/ 30 w 31"/>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1"/>
                    </a:moveTo>
                    <a:lnTo>
                      <a:pt x="26" y="14"/>
                    </a:lnTo>
                    <a:lnTo>
                      <a:pt x="24" y="19"/>
                    </a:lnTo>
                    <a:lnTo>
                      <a:pt x="20" y="24"/>
                    </a:lnTo>
                    <a:lnTo>
                      <a:pt x="15" y="26"/>
                    </a:lnTo>
                    <a:lnTo>
                      <a:pt x="11" y="26"/>
                    </a:lnTo>
                    <a:lnTo>
                      <a:pt x="5" y="24"/>
                    </a:lnTo>
                    <a:lnTo>
                      <a:pt x="1" y="19"/>
                    </a:lnTo>
                    <a:lnTo>
                      <a:pt x="0" y="14"/>
                    </a:lnTo>
                    <a:lnTo>
                      <a:pt x="0" y="11"/>
                    </a:lnTo>
                    <a:lnTo>
                      <a:pt x="0" y="4"/>
                    </a:lnTo>
                    <a:lnTo>
                      <a:pt x="1" y="4"/>
                    </a:lnTo>
                    <a:lnTo>
                      <a:pt x="5" y="0"/>
                    </a:lnTo>
                    <a:lnTo>
                      <a:pt x="11" y="0"/>
                    </a:lnTo>
                    <a:lnTo>
                      <a:pt x="15" y="0"/>
                    </a:lnTo>
                    <a:lnTo>
                      <a:pt x="20" y="0"/>
                    </a:lnTo>
                    <a:lnTo>
                      <a:pt x="24" y="4"/>
                    </a:lnTo>
                    <a:lnTo>
                      <a:pt x="26" y="4"/>
                    </a:lnTo>
                    <a:lnTo>
                      <a:pt x="30" y="11"/>
                    </a:lnTo>
                  </a:path>
                </a:pathLst>
              </a:custGeom>
              <a:solidFill>
                <a:srgbClr val="000000"/>
              </a:solidFill>
              <a:ln w="12700" cap="rnd">
                <a:solidFill>
                  <a:srgbClr val="000000"/>
                </a:solidFill>
                <a:round/>
                <a:headEnd/>
                <a:tailEnd/>
              </a:ln>
            </p:spPr>
            <p:txBody>
              <a:bodyPr/>
              <a:lstStyle/>
              <a:p>
                <a:endParaRPr lang="en-US"/>
              </a:p>
            </p:txBody>
          </p:sp>
          <p:sp>
            <p:nvSpPr>
              <p:cNvPr id="817" name="Freeform 305"/>
              <p:cNvSpPr>
                <a:spLocks/>
              </p:cNvSpPr>
              <p:nvPr/>
            </p:nvSpPr>
            <p:spPr bwMode="auto">
              <a:xfrm>
                <a:off x="3168" y="2062"/>
                <a:ext cx="30" cy="26"/>
              </a:xfrm>
              <a:custGeom>
                <a:avLst/>
                <a:gdLst>
                  <a:gd name="T0" fmla="*/ 29 w 30"/>
                  <a:gd name="T1" fmla="*/ 12 h 26"/>
                  <a:gd name="T2" fmla="*/ 29 w 30"/>
                  <a:gd name="T3" fmla="*/ 17 h 26"/>
                  <a:gd name="T4" fmla="*/ 25 w 30"/>
                  <a:gd name="T5" fmla="*/ 20 h 26"/>
                  <a:gd name="T6" fmla="*/ 21 w 30"/>
                  <a:gd name="T7" fmla="*/ 21 h 26"/>
                  <a:gd name="T8" fmla="*/ 14 w 30"/>
                  <a:gd name="T9" fmla="*/ 25 h 26"/>
                  <a:gd name="T10" fmla="*/ 10 w 30"/>
                  <a:gd name="T11" fmla="*/ 25 h 26"/>
                  <a:gd name="T12" fmla="*/ 5 w 30"/>
                  <a:gd name="T13" fmla="*/ 21 h 26"/>
                  <a:gd name="T14" fmla="*/ 1 w 30"/>
                  <a:gd name="T15" fmla="*/ 20 h 26"/>
                  <a:gd name="T16" fmla="*/ 0 w 30"/>
                  <a:gd name="T17" fmla="*/ 17 h 26"/>
                  <a:gd name="T18" fmla="*/ 0 w 30"/>
                  <a:gd name="T19" fmla="*/ 12 h 26"/>
                  <a:gd name="T20" fmla="*/ 0 w 30"/>
                  <a:gd name="T21" fmla="*/ 7 h 26"/>
                  <a:gd name="T22" fmla="*/ 1 w 30"/>
                  <a:gd name="T23" fmla="*/ 4 h 26"/>
                  <a:gd name="T24" fmla="*/ 5 w 30"/>
                  <a:gd name="T25" fmla="*/ 1 h 26"/>
                  <a:gd name="T26" fmla="*/ 10 w 30"/>
                  <a:gd name="T27" fmla="*/ 0 h 26"/>
                  <a:gd name="T28" fmla="*/ 14 w 30"/>
                  <a:gd name="T29" fmla="*/ 0 h 26"/>
                  <a:gd name="T30" fmla="*/ 21 w 30"/>
                  <a:gd name="T31" fmla="*/ 1 h 26"/>
                  <a:gd name="T32" fmla="*/ 25 w 30"/>
                  <a:gd name="T33" fmla="*/ 4 h 26"/>
                  <a:gd name="T34" fmla="*/ 29 w 30"/>
                  <a:gd name="T35" fmla="*/ 7 h 26"/>
                  <a:gd name="T36" fmla="*/ 29 w 30"/>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2"/>
                    </a:moveTo>
                    <a:lnTo>
                      <a:pt x="29" y="17"/>
                    </a:lnTo>
                    <a:lnTo>
                      <a:pt x="25" y="20"/>
                    </a:lnTo>
                    <a:lnTo>
                      <a:pt x="21" y="21"/>
                    </a:lnTo>
                    <a:lnTo>
                      <a:pt x="14" y="25"/>
                    </a:lnTo>
                    <a:lnTo>
                      <a:pt x="10" y="25"/>
                    </a:lnTo>
                    <a:lnTo>
                      <a:pt x="5" y="21"/>
                    </a:lnTo>
                    <a:lnTo>
                      <a:pt x="1" y="20"/>
                    </a:lnTo>
                    <a:lnTo>
                      <a:pt x="0" y="17"/>
                    </a:lnTo>
                    <a:lnTo>
                      <a:pt x="0" y="12"/>
                    </a:lnTo>
                    <a:lnTo>
                      <a:pt x="0" y="7"/>
                    </a:lnTo>
                    <a:lnTo>
                      <a:pt x="1" y="4"/>
                    </a:lnTo>
                    <a:lnTo>
                      <a:pt x="5" y="1"/>
                    </a:lnTo>
                    <a:lnTo>
                      <a:pt x="10" y="0"/>
                    </a:lnTo>
                    <a:lnTo>
                      <a:pt x="14" y="0"/>
                    </a:lnTo>
                    <a:lnTo>
                      <a:pt x="21" y="1"/>
                    </a:lnTo>
                    <a:lnTo>
                      <a:pt x="25" y="4"/>
                    </a:lnTo>
                    <a:lnTo>
                      <a:pt x="29" y="7"/>
                    </a:lnTo>
                    <a:lnTo>
                      <a:pt x="29" y="12"/>
                    </a:lnTo>
                  </a:path>
                </a:pathLst>
              </a:custGeom>
              <a:solidFill>
                <a:srgbClr val="000000"/>
              </a:solidFill>
              <a:ln w="12700" cap="rnd">
                <a:solidFill>
                  <a:srgbClr val="000000"/>
                </a:solidFill>
                <a:round/>
                <a:headEnd/>
                <a:tailEnd/>
              </a:ln>
            </p:spPr>
            <p:txBody>
              <a:bodyPr/>
              <a:lstStyle/>
              <a:p>
                <a:endParaRPr lang="en-US"/>
              </a:p>
            </p:txBody>
          </p:sp>
          <p:sp>
            <p:nvSpPr>
              <p:cNvPr id="818" name="Freeform 306"/>
              <p:cNvSpPr>
                <a:spLocks/>
              </p:cNvSpPr>
              <p:nvPr/>
            </p:nvSpPr>
            <p:spPr bwMode="auto">
              <a:xfrm>
                <a:off x="3303" y="1968"/>
                <a:ext cx="36" cy="29"/>
              </a:xfrm>
              <a:custGeom>
                <a:avLst/>
                <a:gdLst>
                  <a:gd name="T0" fmla="*/ 35 w 36"/>
                  <a:gd name="T1" fmla="*/ 13 h 29"/>
                  <a:gd name="T2" fmla="*/ 33 w 36"/>
                  <a:gd name="T3" fmla="*/ 19 h 29"/>
                  <a:gd name="T4" fmla="*/ 29 w 36"/>
                  <a:gd name="T5" fmla="*/ 23 h 29"/>
                  <a:gd name="T6" fmla="*/ 25 w 36"/>
                  <a:gd name="T7" fmla="*/ 28 h 29"/>
                  <a:gd name="T8" fmla="*/ 20 w 36"/>
                  <a:gd name="T9" fmla="*/ 28 h 29"/>
                  <a:gd name="T10" fmla="*/ 14 w 36"/>
                  <a:gd name="T11" fmla="*/ 28 h 29"/>
                  <a:gd name="T12" fmla="*/ 9 w 36"/>
                  <a:gd name="T13" fmla="*/ 28 h 29"/>
                  <a:gd name="T14" fmla="*/ 5 w 36"/>
                  <a:gd name="T15" fmla="*/ 23 h 29"/>
                  <a:gd name="T16" fmla="*/ 0 w 36"/>
                  <a:gd name="T17" fmla="*/ 19 h 29"/>
                  <a:gd name="T18" fmla="*/ 0 w 36"/>
                  <a:gd name="T19" fmla="*/ 13 h 29"/>
                  <a:gd name="T20" fmla="*/ 0 w 36"/>
                  <a:gd name="T21" fmla="*/ 8 h 29"/>
                  <a:gd name="T22" fmla="*/ 5 w 36"/>
                  <a:gd name="T23" fmla="*/ 4 h 29"/>
                  <a:gd name="T24" fmla="*/ 9 w 36"/>
                  <a:gd name="T25" fmla="*/ 1 h 29"/>
                  <a:gd name="T26" fmla="*/ 14 w 36"/>
                  <a:gd name="T27" fmla="*/ 0 h 29"/>
                  <a:gd name="T28" fmla="*/ 20 w 36"/>
                  <a:gd name="T29" fmla="*/ 0 h 29"/>
                  <a:gd name="T30" fmla="*/ 25 w 36"/>
                  <a:gd name="T31" fmla="*/ 1 h 29"/>
                  <a:gd name="T32" fmla="*/ 29 w 36"/>
                  <a:gd name="T33" fmla="*/ 4 h 29"/>
                  <a:gd name="T34" fmla="*/ 33 w 36"/>
                  <a:gd name="T35" fmla="*/ 8 h 29"/>
                  <a:gd name="T36" fmla="*/ 35 w 36"/>
                  <a:gd name="T37" fmla="*/ 13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9"/>
                  <a:gd name="T59" fmla="*/ 36 w 3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9">
                    <a:moveTo>
                      <a:pt x="35" y="13"/>
                    </a:moveTo>
                    <a:lnTo>
                      <a:pt x="33" y="19"/>
                    </a:lnTo>
                    <a:lnTo>
                      <a:pt x="29" y="23"/>
                    </a:lnTo>
                    <a:lnTo>
                      <a:pt x="25" y="28"/>
                    </a:lnTo>
                    <a:lnTo>
                      <a:pt x="20" y="28"/>
                    </a:lnTo>
                    <a:lnTo>
                      <a:pt x="14" y="28"/>
                    </a:lnTo>
                    <a:lnTo>
                      <a:pt x="9" y="28"/>
                    </a:lnTo>
                    <a:lnTo>
                      <a:pt x="5" y="23"/>
                    </a:lnTo>
                    <a:lnTo>
                      <a:pt x="0" y="19"/>
                    </a:lnTo>
                    <a:lnTo>
                      <a:pt x="0" y="13"/>
                    </a:lnTo>
                    <a:lnTo>
                      <a:pt x="0" y="8"/>
                    </a:lnTo>
                    <a:lnTo>
                      <a:pt x="5" y="4"/>
                    </a:lnTo>
                    <a:lnTo>
                      <a:pt x="9" y="1"/>
                    </a:lnTo>
                    <a:lnTo>
                      <a:pt x="14" y="0"/>
                    </a:lnTo>
                    <a:lnTo>
                      <a:pt x="20" y="0"/>
                    </a:lnTo>
                    <a:lnTo>
                      <a:pt x="25" y="1"/>
                    </a:lnTo>
                    <a:lnTo>
                      <a:pt x="29" y="4"/>
                    </a:lnTo>
                    <a:lnTo>
                      <a:pt x="33" y="8"/>
                    </a:lnTo>
                    <a:lnTo>
                      <a:pt x="35" y="13"/>
                    </a:lnTo>
                  </a:path>
                </a:pathLst>
              </a:custGeom>
              <a:solidFill>
                <a:srgbClr val="000000"/>
              </a:solidFill>
              <a:ln w="12700" cap="rnd">
                <a:solidFill>
                  <a:srgbClr val="000000"/>
                </a:solidFill>
                <a:round/>
                <a:headEnd/>
                <a:tailEnd/>
              </a:ln>
            </p:spPr>
            <p:txBody>
              <a:bodyPr/>
              <a:lstStyle/>
              <a:p>
                <a:endParaRPr lang="en-US"/>
              </a:p>
            </p:txBody>
          </p:sp>
          <p:sp>
            <p:nvSpPr>
              <p:cNvPr id="819" name="Freeform 307"/>
              <p:cNvSpPr>
                <a:spLocks/>
              </p:cNvSpPr>
              <p:nvPr/>
            </p:nvSpPr>
            <p:spPr bwMode="auto">
              <a:xfrm>
                <a:off x="3365" y="1939"/>
                <a:ext cx="30" cy="27"/>
              </a:xfrm>
              <a:custGeom>
                <a:avLst/>
                <a:gdLst>
                  <a:gd name="T0" fmla="*/ 29 w 30"/>
                  <a:gd name="T1" fmla="*/ 11 h 27"/>
                  <a:gd name="T2" fmla="*/ 27 w 30"/>
                  <a:gd name="T3" fmla="*/ 17 h 27"/>
                  <a:gd name="T4" fmla="*/ 25 w 30"/>
                  <a:gd name="T5" fmla="*/ 21 h 27"/>
                  <a:gd name="T6" fmla="*/ 19 w 30"/>
                  <a:gd name="T7" fmla="*/ 24 h 27"/>
                  <a:gd name="T8" fmla="*/ 16 w 30"/>
                  <a:gd name="T9" fmla="*/ 26 h 27"/>
                  <a:gd name="T10" fmla="*/ 12 w 30"/>
                  <a:gd name="T11" fmla="*/ 26 h 27"/>
                  <a:gd name="T12" fmla="*/ 9 w 30"/>
                  <a:gd name="T13" fmla="*/ 24 h 27"/>
                  <a:gd name="T14" fmla="*/ 3 w 30"/>
                  <a:gd name="T15" fmla="*/ 21 h 27"/>
                  <a:gd name="T16" fmla="*/ 1 w 30"/>
                  <a:gd name="T17" fmla="*/ 17 h 27"/>
                  <a:gd name="T18" fmla="*/ 0 w 30"/>
                  <a:gd name="T19" fmla="*/ 11 h 27"/>
                  <a:gd name="T20" fmla="*/ 1 w 30"/>
                  <a:gd name="T21" fmla="*/ 6 h 27"/>
                  <a:gd name="T22" fmla="*/ 3 w 30"/>
                  <a:gd name="T23" fmla="*/ 1 h 27"/>
                  <a:gd name="T24" fmla="*/ 9 w 30"/>
                  <a:gd name="T25" fmla="*/ 0 h 27"/>
                  <a:gd name="T26" fmla="*/ 12 w 30"/>
                  <a:gd name="T27" fmla="*/ 0 h 27"/>
                  <a:gd name="T28" fmla="*/ 16 w 30"/>
                  <a:gd name="T29" fmla="*/ 0 h 27"/>
                  <a:gd name="T30" fmla="*/ 19 w 30"/>
                  <a:gd name="T31" fmla="*/ 0 h 27"/>
                  <a:gd name="T32" fmla="*/ 25 w 30"/>
                  <a:gd name="T33" fmla="*/ 1 h 27"/>
                  <a:gd name="T34" fmla="*/ 27 w 30"/>
                  <a:gd name="T35" fmla="*/ 6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7" y="17"/>
                    </a:lnTo>
                    <a:lnTo>
                      <a:pt x="25" y="21"/>
                    </a:lnTo>
                    <a:lnTo>
                      <a:pt x="19" y="24"/>
                    </a:lnTo>
                    <a:lnTo>
                      <a:pt x="16" y="26"/>
                    </a:lnTo>
                    <a:lnTo>
                      <a:pt x="12" y="26"/>
                    </a:lnTo>
                    <a:lnTo>
                      <a:pt x="9" y="24"/>
                    </a:lnTo>
                    <a:lnTo>
                      <a:pt x="3" y="21"/>
                    </a:lnTo>
                    <a:lnTo>
                      <a:pt x="1" y="17"/>
                    </a:lnTo>
                    <a:lnTo>
                      <a:pt x="0" y="11"/>
                    </a:lnTo>
                    <a:lnTo>
                      <a:pt x="1" y="6"/>
                    </a:lnTo>
                    <a:lnTo>
                      <a:pt x="3" y="1"/>
                    </a:lnTo>
                    <a:lnTo>
                      <a:pt x="9" y="0"/>
                    </a:lnTo>
                    <a:lnTo>
                      <a:pt x="12" y="0"/>
                    </a:lnTo>
                    <a:lnTo>
                      <a:pt x="16" y="0"/>
                    </a:lnTo>
                    <a:lnTo>
                      <a:pt x="19" y="0"/>
                    </a:lnTo>
                    <a:lnTo>
                      <a:pt x="25" y="1"/>
                    </a:lnTo>
                    <a:lnTo>
                      <a:pt x="27" y="6"/>
                    </a:lnTo>
                    <a:lnTo>
                      <a:pt x="29" y="11"/>
                    </a:lnTo>
                  </a:path>
                </a:pathLst>
              </a:custGeom>
              <a:solidFill>
                <a:srgbClr val="000000"/>
              </a:solidFill>
              <a:ln w="12700" cap="rnd">
                <a:solidFill>
                  <a:srgbClr val="000000"/>
                </a:solidFill>
                <a:round/>
                <a:headEnd/>
                <a:tailEnd/>
              </a:ln>
            </p:spPr>
            <p:txBody>
              <a:bodyPr/>
              <a:lstStyle/>
              <a:p>
                <a:endParaRPr lang="en-US"/>
              </a:p>
            </p:txBody>
          </p:sp>
          <p:sp>
            <p:nvSpPr>
              <p:cNvPr id="820" name="Freeform 308"/>
              <p:cNvSpPr>
                <a:spLocks/>
              </p:cNvSpPr>
              <p:nvPr/>
            </p:nvSpPr>
            <p:spPr bwMode="auto">
              <a:xfrm>
                <a:off x="3288" y="1922"/>
                <a:ext cx="31" cy="27"/>
              </a:xfrm>
              <a:custGeom>
                <a:avLst/>
                <a:gdLst>
                  <a:gd name="T0" fmla="*/ 30 w 31"/>
                  <a:gd name="T1" fmla="*/ 14 h 27"/>
                  <a:gd name="T2" fmla="*/ 26 w 31"/>
                  <a:gd name="T3" fmla="*/ 19 h 27"/>
                  <a:gd name="T4" fmla="*/ 24 w 31"/>
                  <a:gd name="T5" fmla="*/ 24 h 27"/>
                  <a:gd name="T6" fmla="*/ 20 w 31"/>
                  <a:gd name="T7" fmla="*/ 26 h 27"/>
                  <a:gd name="T8" fmla="*/ 15 w 31"/>
                  <a:gd name="T9" fmla="*/ 26 h 27"/>
                  <a:gd name="T10" fmla="*/ 11 w 31"/>
                  <a:gd name="T11" fmla="*/ 26 h 27"/>
                  <a:gd name="T12" fmla="*/ 5 w 31"/>
                  <a:gd name="T13" fmla="*/ 26 h 27"/>
                  <a:gd name="T14" fmla="*/ 1 w 31"/>
                  <a:gd name="T15" fmla="*/ 24 h 27"/>
                  <a:gd name="T16" fmla="*/ 0 w 31"/>
                  <a:gd name="T17" fmla="*/ 19 h 27"/>
                  <a:gd name="T18" fmla="*/ 0 w 31"/>
                  <a:gd name="T19" fmla="*/ 14 h 27"/>
                  <a:gd name="T20" fmla="*/ 0 w 31"/>
                  <a:gd name="T21" fmla="*/ 11 h 27"/>
                  <a:gd name="T22" fmla="*/ 1 w 31"/>
                  <a:gd name="T23" fmla="*/ 6 h 27"/>
                  <a:gd name="T24" fmla="*/ 5 w 31"/>
                  <a:gd name="T25" fmla="*/ 1 h 27"/>
                  <a:gd name="T26" fmla="*/ 11 w 31"/>
                  <a:gd name="T27" fmla="*/ 0 h 27"/>
                  <a:gd name="T28" fmla="*/ 15 w 31"/>
                  <a:gd name="T29" fmla="*/ 0 h 27"/>
                  <a:gd name="T30" fmla="*/ 20 w 31"/>
                  <a:gd name="T31" fmla="*/ 1 h 27"/>
                  <a:gd name="T32" fmla="*/ 24 w 31"/>
                  <a:gd name="T33" fmla="*/ 6 h 27"/>
                  <a:gd name="T34" fmla="*/ 26 w 31"/>
                  <a:gd name="T35" fmla="*/ 11 h 27"/>
                  <a:gd name="T36" fmla="*/ 30 w 31"/>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4"/>
                    </a:moveTo>
                    <a:lnTo>
                      <a:pt x="26" y="19"/>
                    </a:lnTo>
                    <a:lnTo>
                      <a:pt x="24" y="24"/>
                    </a:lnTo>
                    <a:lnTo>
                      <a:pt x="20" y="26"/>
                    </a:lnTo>
                    <a:lnTo>
                      <a:pt x="15" y="26"/>
                    </a:lnTo>
                    <a:lnTo>
                      <a:pt x="11" y="26"/>
                    </a:lnTo>
                    <a:lnTo>
                      <a:pt x="5" y="26"/>
                    </a:lnTo>
                    <a:lnTo>
                      <a:pt x="1" y="24"/>
                    </a:lnTo>
                    <a:lnTo>
                      <a:pt x="0" y="19"/>
                    </a:lnTo>
                    <a:lnTo>
                      <a:pt x="0" y="14"/>
                    </a:lnTo>
                    <a:lnTo>
                      <a:pt x="0" y="11"/>
                    </a:lnTo>
                    <a:lnTo>
                      <a:pt x="1" y="6"/>
                    </a:lnTo>
                    <a:lnTo>
                      <a:pt x="5" y="1"/>
                    </a:lnTo>
                    <a:lnTo>
                      <a:pt x="11" y="0"/>
                    </a:lnTo>
                    <a:lnTo>
                      <a:pt x="15" y="0"/>
                    </a:lnTo>
                    <a:lnTo>
                      <a:pt x="20" y="1"/>
                    </a:lnTo>
                    <a:lnTo>
                      <a:pt x="24" y="6"/>
                    </a:lnTo>
                    <a:lnTo>
                      <a:pt x="26" y="11"/>
                    </a:lnTo>
                    <a:lnTo>
                      <a:pt x="30" y="14"/>
                    </a:lnTo>
                  </a:path>
                </a:pathLst>
              </a:custGeom>
              <a:solidFill>
                <a:srgbClr val="000000"/>
              </a:solidFill>
              <a:ln w="12700" cap="rnd">
                <a:solidFill>
                  <a:srgbClr val="000000"/>
                </a:solidFill>
                <a:round/>
                <a:headEnd/>
                <a:tailEnd/>
              </a:ln>
            </p:spPr>
            <p:txBody>
              <a:bodyPr/>
              <a:lstStyle/>
              <a:p>
                <a:endParaRPr lang="en-US"/>
              </a:p>
            </p:txBody>
          </p:sp>
          <p:sp>
            <p:nvSpPr>
              <p:cNvPr id="821" name="Freeform 309"/>
              <p:cNvSpPr>
                <a:spLocks/>
              </p:cNvSpPr>
              <p:nvPr/>
            </p:nvSpPr>
            <p:spPr bwMode="auto">
              <a:xfrm>
                <a:off x="3236" y="2012"/>
                <a:ext cx="30" cy="27"/>
              </a:xfrm>
              <a:custGeom>
                <a:avLst/>
                <a:gdLst>
                  <a:gd name="T0" fmla="*/ 29 w 30"/>
                  <a:gd name="T1" fmla="*/ 11 h 27"/>
                  <a:gd name="T2" fmla="*/ 27 w 30"/>
                  <a:gd name="T3" fmla="*/ 14 h 27"/>
                  <a:gd name="T4" fmla="*/ 25 w 30"/>
                  <a:gd name="T5" fmla="*/ 19 h 27"/>
                  <a:gd name="T6" fmla="*/ 19 w 30"/>
                  <a:gd name="T7" fmla="*/ 24 h 27"/>
                  <a:gd name="T8" fmla="*/ 16 w 30"/>
                  <a:gd name="T9" fmla="*/ 26 h 27"/>
                  <a:gd name="T10" fmla="*/ 12 w 30"/>
                  <a:gd name="T11" fmla="*/ 26 h 27"/>
                  <a:gd name="T12" fmla="*/ 9 w 30"/>
                  <a:gd name="T13" fmla="*/ 24 h 27"/>
                  <a:gd name="T14" fmla="*/ 3 w 30"/>
                  <a:gd name="T15" fmla="*/ 19 h 27"/>
                  <a:gd name="T16" fmla="*/ 1 w 30"/>
                  <a:gd name="T17" fmla="*/ 14 h 27"/>
                  <a:gd name="T18" fmla="*/ 0 w 30"/>
                  <a:gd name="T19" fmla="*/ 11 h 27"/>
                  <a:gd name="T20" fmla="*/ 1 w 30"/>
                  <a:gd name="T21" fmla="*/ 6 h 27"/>
                  <a:gd name="T22" fmla="*/ 3 w 30"/>
                  <a:gd name="T23" fmla="*/ 1 h 27"/>
                  <a:gd name="T24" fmla="*/ 9 w 30"/>
                  <a:gd name="T25" fmla="*/ 0 h 27"/>
                  <a:gd name="T26" fmla="*/ 12 w 30"/>
                  <a:gd name="T27" fmla="*/ 0 h 27"/>
                  <a:gd name="T28" fmla="*/ 16 w 30"/>
                  <a:gd name="T29" fmla="*/ 0 h 27"/>
                  <a:gd name="T30" fmla="*/ 19 w 30"/>
                  <a:gd name="T31" fmla="*/ 0 h 27"/>
                  <a:gd name="T32" fmla="*/ 25 w 30"/>
                  <a:gd name="T33" fmla="*/ 1 h 27"/>
                  <a:gd name="T34" fmla="*/ 27 w 30"/>
                  <a:gd name="T35" fmla="*/ 6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7" y="14"/>
                    </a:lnTo>
                    <a:lnTo>
                      <a:pt x="25" y="19"/>
                    </a:lnTo>
                    <a:lnTo>
                      <a:pt x="19" y="24"/>
                    </a:lnTo>
                    <a:lnTo>
                      <a:pt x="16" y="26"/>
                    </a:lnTo>
                    <a:lnTo>
                      <a:pt x="12" y="26"/>
                    </a:lnTo>
                    <a:lnTo>
                      <a:pt x="9" y="24"/>
                    </a:lnTo>
                    <a:lnTo>
                      <a:pt x="3" y="19"/>
                    </a:lnTo>
                    <a:lnTo>
                      <a:pt x="1" y="14"/>
                    </a:lnTo>
                    <a:lnTo>
                      <a:pt x="0" y="11"/>
                    </a:lnTo>
                    <a:lnTo>
                      <a:pt x="1" y="6"/>
                    </a:lnTo>
                    <a:lnTo>
                      <a:pt x="3" y="1"/>
                    </a:lnTo>
                    <a:lnTo>
                      <a:pt x="9" y="0"/>
                    </a:lnTo>
                    <a:lnTo>
                      <a:pt x="12" y="0"/>
                    </a:lnTo>
                    <a:lnTo>
                      <a:pt x="16" y="0"/>
                    </a:lnTo>
                    <a:lnTo>
                      <a:pt x="19" y="0"/>
                    </a:lnTo>
                    <a:lnTo>
                      <a:pt x="25" y="1"/>
                    </a:lnTo>
                    <a:lnTo>
                      <a:pt x="27" y="6"/>
                    </a:lnTo>
                    <a:lnTo>
                      <a:pt x="29" y="11"/>
                    </a:lnTo>
                  </a:path>
                </a:pathLst>
              </a:custGeom>
              <a:solidFill>
                <a:srgbClr val="000000"/>
              </a:solidFill>
              <a:ln w="12700" cap="rnd">
                <a:solidFill>
                  <a:srgbClr val="000000"/>
                </a:solidFill>
                <a:round/>
                <a:headEnd/>
                <a:tailEnd/>
              </a:ln>
            </p:spPr>
            <p:txBody>
              <a:bodyPr/>
              <a:lstStyle/>
              <a:p>
                <a:endParaRPr lang="en-US"/>
              </a:p>
            </p:txBody>
          </p:sp>
          <p:sp>
            <p:nvSpPr>
              <p:cNvPr id="822" name="Freeform 310"/>
              <p:cNvSpPr>
                <a:spLocks/>
              </p:cNvSpPr>
              <p:nvPr/>
            </p:nvSpPr>
            <p:spPr bwMode="auto">
              <a:xfrm>
                <a:off x="3332" y="1874"/>
                <a:ext cx="30" cy="28"/>
              </a:xfrm>
              <a:custGeom>
                <a:avLst/>
                <a:gdLst>
                  <a:gd name="T0" fmla="*/ 29 w 30"/>
                  <a:gd name="T1" fmla="*/ 13 h 28"/>
                  <a:gd name="T2" fmla="*/ 27 w 30"/>
                  <a:gd name="T3" fmla="*/ 18 h 28"/>
                  <a:gd name="T4" fmla="*/ 25 w 30"/>
                  <a:gd name="T5" fmla="*/ 21 h 28"/>
                  <a:gd name="T6" fmla="*/ 21 w 30"/>
                  <a:gd name="T7" fmla="*/ 25 h 28"/>
                  <a:gd name="T8" fmla="*/ 15 w 30"/>
                  <a:gd name="T9" fmla="*/ 27 h 28"/>
                  <a:gd name="T10" fmla="*/ 11 w 30"/>
                  <a:gd name="T11" fmla="*/ 27 h 28"/>
                  <a:gd name="T12" fmla="*/ 5 w 30"/>
                  <a:gd name="T13" fmla="*/ 25 h 28"/>
                  <a:gd name="T14" fmla="*/ 1 w 30"/>
                  <a:gd name="T15" fmla="*/ 21 h 28"/>
                  <a:gd name="T16" fmla="*/ 0 w 30"/>
                  <a:gd name="T17" fmla="*/ 18 h 28"/>
                  <a:gd name="T18" fmla="*/ 0 w 30"/>
                  <a:gd name="T19" fmla="*/ 13 h 28"/>
                  <a:gd name="T20" fmla="*/ 0 w 30"/>
                  <a:gd name="T21" fmla="*/ 6 h 28"/>
                  <a:gd name="T22" fmla="*/ 1 w 30"/>
                  <a:gd name="T23" fmla="*/ 5 h 28"/>
                  <a:gd name="T24" fmla="*/ 5 w 30"/>
                  <a:gd name="T25" fmla="*/ 0 h 28"/>
                  <a:gd name="T26" fmla="*/ 11 w 30"/>
                  <a:gd name="T27" fmla="*/ 0 h 28"/>
                  <a:gd name="T28" fmla="*/ 15 w 30"/>
                  <a:gd name="T29" fmla="*/ 0 h 28"/>
                  <a:gd name="T30" fmla="*/ 21 w 30"/>
                  <a:gd name="T31" fmla="*/ 0 h 28"/>
                  <a:gd name="T32" fmla="*/ 25 w 30"/>
                  <a:gd name="T33" fmla="*/ 5 h 28"/>
                  <a:gd name="T34" fmla="*/ 27 w 30"/>
                  <a:gd name="T35" fmla="*/ 6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7" y="18"/>
                    </a:lnTo>
                    <a:lnTo>
                      <a:pt x="25" y="21"/>
                    </a:lnTo>
                    <a:lnTo>
                      <a:pt x="21" y="25"/>
                    </a:lnTo>
                    <a:lnTo>
                      <a:pt x="15" y="27"/>
                    </a:lnTo>
                    <a:lnTo>
                      <a:pt x="11" y="27"/>
                    </a:lnTo>
                    <a:lnTo>
                      <a:pt x="5" y="25"/>
                    </a:lnTo>
                    <a:lnTo>
                      <a:pt x="1" y="21"/>
                    </a:lnTo>
                    <a:lnTo>
                      <a:pt x="0" y="18"/>
                    </a:lnTo>
                    <a:lnTo>
                      <a:pt x="0" y="13"/>
                    </a:lnTo>
                    <a:lnTo>
                      <a:pt x="0" y="6"/>
                    </a:lnTo>
                    <a:lnTo>
                      <a:pt x="1" y="5"/>
                    </a:lnTo>
                    <a:lnTo>
                      <a:pt x="5" y="0"/>
                    </a:lnTo>
                    <a:lnTo>
                      <a:pt x="11" y="0"/>
                    </a:lnTo>
                    <a:lnTo>
                      <a:pt x="15" y="0"/>
                    </a:lnTo>
                    <a:lnTo>
                      <a:pt x="21" y="0"/>
                    </a:lnTo>
                    <a:lnTo>
                      <a:pt x="25" y="5"/>
                    </a:lnTo>
                    <a:lnTo>
                      <a:pt x="27" y="6"/>
                    </a:lnTo>
                    <a:lnTo>
                      <a:pt x="29" y="13"/>
                    </a:lnTo>
                  </a:path>
                </a:pathLst>
              </a:custGeom>
              <a:solidFill>
                <a:srgbClr val="000000"/>
              </a:solidFill>
              <a:ln w="12700" cap="rnd">
                <a:solidFill>
                  <a:srgbClr val="000000"/>
                </a:solidFill>
                <a:round/>
                <a:headEnd/>
                <a:tailEnd/>
              </a:ln>
            </p:spPr>
            <p:txBody>
              <a:bodyPr/>
              <a:lstStyle/>
              <a:p>
                <a:endParaRPr lang="en-US"/>
              </a:p>
            </p:txBody>
          </p:sp>
          <p:sp>
            <p:nvSpPr>
              <p:cNvPr id="823" name="Freeform 311"/>
              <p:cNvSpPr>
                <a:spLocks/>
              </p:cNvSpPr>
              <p:nvPr/>
            </p:nvSpPr>
            <p:spPr bwMode="auto">
              <a:xfrm>
                <a:off x="3358" y="2022"/>
                <a:ext cx="30" cy="27"/>
              </a:xfrm>
              <a:custGeom>
                <a:avLst/>
                <a:gdLst>
                  <a:gd name="T0" fmla="*/ 29 w 30"/>
                  <a:gd name="T1" fmla="*/ 13 h 27"/>
                  <a:gd name="T2" fmla="*/ 29 w 30"/>
                  <a:gd name="T3" fmla="*/ 17 h 27"/>
                  <a:gd name="T4" fmla="*/ 27 w 30"/>
                  <a:gd name="T5" fmla="*/ 21 h 27"/>
                  <a:gd name="T6" fmla="*/ 21 w 30"/>
                  <a:gd name="T7" fmla="*/ 26 h 27"/>
                  <a:gd name="T8" fmla="*/ 15 w 30"/>
                  <a:gd name="T9" fmla="*/ 26 h 27"/>
                  <a:gd name="T10" fmla="*/ 7 w 30"/>
                  <a:gd name="T11" fmla="*/ 26 h 27"/>
                  <a:gd name="T12" fmla="*/ 3 w 30"/>
                  <a:gd name="T13" fmla="*/ 26 h 27"/>
                  <a:gd name="T14" fmla="*/ 1 w 30"/>
                  <a:gd name="T15" fmla="*/ 21 h 27"/>
                  <a:gd name="T16" fmla="*/ 0 w 30"/>
                  <a:gd name="T17" fmla="*/ 17 h 27"/>
                  <a:gd name="T18" fmla="*/ 0 w 30"/>
                  <a:gd name="T19" fmla="*/ 13 h 27"/>
                  <a:gd name="T20" fmla="*/ 0 w 30"/>
                  <a:gd name="T21" fmla="*/ 8 h 27"/>
                  <a:gd name="T22" fmla="*/ 1 w 30"/>
                  <a:gd name="T23" fmla="*/ 3 h 27"/>
                  <a:gd name="T24" fmla="*/ 3 w 30"/>
                  <a:gd name="T25" fmla="*/ 1 h 27"/>
                  <a:gd name="T26" fmla="*/ 7 w 30"/>
                  <a:gd name="T27" fmla="*/ 0 h 27"/>
                  <a:gd name="T28" fmla="*/ 15 w 30"/>
                  <a:gd name="T29" fmla="*/ 0 h 27"/>
                  <a:gd name="T30" fmla="*/ 21 w 30"/>
                  <a:gd name="T31" fmla="*/ 1 h 27"/>
                  <a:gd name="T32" fmla="*/ 27 w 30"/>
                  <a:gd name="T33" fmla="*/ 3 h 27"/>
                  <a:gd name="T34" fmla="*/ 29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7" y="21"/>
                    </a:lnTo>
                    <a:lnTo>
                      <a:pt x="21" y="26"/>
                    </a:lnTo>
                    <a:lnTo>
                      <a:pt x="15" y="26"/>
                    </a:lnTo>
                    <a:lnTo>
                      <a:pt x="7" y="26"/>
                    </a:lnTo>
                    <a:lnTo>
                      <a:pt x="3" y="26"/>
                    </a:lnTo>
                    <a:lnTo>
                      <a:pt x="1" y="21"/>
                    </a:lnTo>
                    <a:lnTo>
                      <a:pt x="0" y="17"/>
                    </a:lnTo>
                    <a:lnTo>
                      <a:pt x="0" y="13"/>
                    </a:lnTo>
                    <a:lnTo>
                      <a:pt x="0" y="8"/>
                    </a:lnTo>
                    <a:lnTo>
                      <a:pt x="1" y="3"/>
                    </a:lnTo>
                    <a:lnTo>
                      <a:pt x="3" y="1"/>
                    </a:lnTo>
                    <a:lnTo>
                      <a:pt x="7" y="0"/>
                    </a:lnTo>
                    <a:lnTo>
                      <a:pt x="15" y="0"/>
                    </a:lnTo>
                    <a:lnTo>
                      <a:pt x="21" y="1"/>
                    </a:lnTo>
                    <a:lnTo>
                      <a:pt x="27" y="3"/>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grpSp>
        <p:grpSp>
          <p:nvGrpSpPr>
            <p:cNvPr id="700" name="Group 312"/>
            <p:cNvGrpSpPr>
              <a:grpSpLocks/>
            </p:cNvGrpSpPr>
            <p:nvPr/>
          </p:nvGrpSpPr>
          <p:grpSpPr bwMode="auto">
            <a:xfrm>
              <a:off x="3910" y="1928"/>
              <a:ext cx="256" cy="212"/>
              <a:chOff x="3910" y="1928"/>
              <a:chExt cx="256" cy="212"/>
            </a:xfrm>
          </p:grpSpPr>
          <p:sp>
            <p:nvSpPr>
              <p:cNvPr id="788" name="Freeform 313"/>
              <p:cNvSpPr>
                <a:spLocks/>
              </p:cNvSpPr>
              <p:nvPr/>
            </p:nvSpPr>
            <p:spPr bwMode="auto">
              <a:xfrm>
                <a:off x="3910" y="2042"/>
                <a:ext cx="47" cy="39"/>
              </a:xfrm>
              <a:custGeom>
                <a:avLst/>
                <a:gdLst>
                  <a:gd name="T0" fmla="*/ 46 w 47"/>
                  <a:gd name="T1" fmla="*/ 19 h 39"/>
                  <a:gd name="T2" fmla="*/ 44 w 47"/>
                  <a:gd name="T3" fmla="*/ 25 h 39"/>
                  <a:gd name="T4" fmla="*/ 40 w 47"/>
                  <a:gd name="T5" fmla="*/ 30 h 39"/>
                  <a:gd name="T6" fmla="*/ 34 w 47"/>
                  <a:gd name="T7" fmla="*/ 34 h 39"/>
                  <a:gd name="T8" fmla="*/ 27 w 47"/>
                  <a:gd name="T9" fmla="*/ 38 h 39"/>
                  <a:gd name="T10" fmla="*/ 20 w 47"/>
                  <a:gd name="T11" fmla="*/ 38 h 39"/>
                  <a:gd name="T12" fmla="*/ 11 w 47"/>
                  <a:gd name="T13" fmla="*/ 34 h 39"/>
                  <a:gd name="T14" fmla="*/ 5 w 47"/>
                  <a:gd name="T15" fmla="*/ 30 h 39"/>
                  <a:gd name="T16" fmla="*/ 1 w 47"/>
                  <a:gd name="T17" fmla="*/ 25 h 39"/>
                  <a:gd name="T18" fmla="*/ 0 w 47"/>
                  <a:gd name="T19" fmla="*/ 19 h 39"/>
                  <a:gd name="T20" fmla="*/ 1 w 47"/>
                  <a:gd name="T21" fmla="*/ 11 h 39"/>
                  <a:gd name="T22" fmla="*/ 5 w 47"/>
                  <a:gd name="T23" fmla="*/ 6 h 39"/>
                  <a:gd name="T24" fmla="*/ 11 w 47"/>
                  <a:gd name="T25" fmla="*/ 1 h 39"/>
                  <a:gd name="T26" fmla="*/ 20 w 47"/>
                  <a:gd name="T27" fmla="*/ 0 h 39"/>
                  <a:gd name="T28" fmla="*/ 27 w 47"/>
                  <a:gd name="T29" fmla="*/ 0 h 39"/>
                  <a:gd name="T30" fmla="*/ 34 w 47"/>
                  <a:gd name="T31" fmla="*/ 1 h 39"/>
                  <a:gd name="T32" fmla="*/ 40 w 47"/>
                  <a:gd name="T33" fmla="*/ 6 h 39"/>
                  <a:gd name="T34" fmla="*/ 44 w 47"/>
                  <a:gd name="T35" fmla="*/ 11 h 39"/>
                  <a:gd name="T36" fmla="*/ 46 w 47"/>
                  <a:gd name="T37" fmla="*/ 1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9"/>
                  <a:gd name="T59" fmla="*/ 47 w 4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9">
                    <a:moveTo>
                      <a:pt x="46" y="19"/>
                    </a:moveTo>
                    <a:lnTo>
                      <a:pt x="44" y="25"/>
                    </a:lnTo>
                    <a:lnTo>
                      <a:pt x="40" y="30"/>
                    </a:lnTo>
                    <a:lnTo>
                      <a:pt x="34" y="34"/>
                    </a:lnTo>
                    <a:lnTo>
                      <a:pt x="27" y="38"/>
                    </a:lnTo>
                    <a:lnTo>
                      <a:pt x="20" y="38"/>
                    </a:lnTo>
                    <a:lnTo>
                      <a:pt x="11" y="34"/>
                    </a:lnTo>
                    <a:lnTo>
                      <a:pt x="5" y="30"/>
                    </a:lnTo>
                    <a:lnTo>
                      <a:pt x="1" y="25"/>
                    </a:lnTo>
                    <a:lnTo>
                      <a:pt x="0" y="19"/>
                    </a:lnTo>
                    <a:lnTo>
                      <a:pt x="1" y="11"/>
                    </a:lnTo>
                    <a:lnTo>
                      <a:pt x="5" y="6"/>
                    </a:lnTo>
                    <a:lnTo>
                      <a:pt x="11" y="1"/>
                    </a:lnTo>
                    <a:lnTo>
                      <a:pt x="20" y="0"/>
                    </a:lnTo>
                    <a:lnTo>
                      <a:pt x="27" y="0"/>
                    </a:lnTo>
                    <a:lnTo>
                      <a:pt x="34" y="1"/>
                    </a:lnTo>
                    <a:lnTo>
                      <a:pt x="40" y="6"/>
                    </a:lnTo>
                    <a:lnTo>
                      <a:pt x="44" y="11"/>
                    </a:lnTo>
                    <a:lnTo>
                      <a:pt x="46" y="19"/>
                    </a:lnTo>
                  </a:path>
                </a:pathLst>
              </a:custGeom>
              <a:solidFill>
                <a:srgbClr val="000000"/>
              </a:solidFill>
              <a:ln w="12700" cap="rnd">
                <a:solidFill>
                  <a:srgbClr val="000000"/>
                </a:solidFill>
                <a:round/>
                <a:headEnd/>
                <a:tailEnd/>
              </a:ln>
            </p:spPr>
            <p:txBody>
              <a:bodyPr/>
              <a:lstStyle/>
              <a:p>
                <a:endParaRPr lang="en-US"/>
              </a:p>
            </p:txBody>
          </p:sp>
          <p:sp>
            <p:nvSpPr>
              <p:cNvPr id="789" name="Freeform 314"/>
              <p:cNvSpPr>
                <a:spLocks/>
              </p:cNvSpPr>
              <p:nvPr/>
            </p:nvSpPr>
            <p:spPr bwMode="auto">
              <a:xfrm>
                <a:off x="3987" y="2008"/>
                <a:ext cx="35" cy="30"/>
              </a:xfrm>
              <a:custGeom>
                <a:avLst/>
                <a:gdLst>
                  <a:gd name="T0" fmla="*/ 34 w 35"/>
                  <a:gd name="T1" fmla="*/ 14 h 30"/>
                  <a:gd name="T2" fmla="*/ 34 w 35"/>
                  <a:gd name="T3" fmla="*/ 19 h 30"/>
                  <a:gd name="T4" fmla="*/ 30 w 35"/>
                  <a:gd name="T5" fmla="*/ 22 h 30"/>
                  <a:gd name="T6" fmla="*/ 25 w 35"/>
                  <a:gd name="T7" fmla="*/ 27 h 30"/>
                  <a:gd name="T8" fmla="*/ 19 w 35"/>
                  <a:gd name="T9" fmla="*/ 29 h 30"/>
                  <a:gd name="T10" fmla="*/ 14 w 35"/>
                  <a:gd name="T11" fmla="*/ 29 h 30"/>
                  <a:gd name="T12" fmla="*/ 8 w 35"/>
                  <a:gd name="T13" fmla="*/ 27 h 30"/>
                  <a:gd name="T14" fmla="*/ 3 w 35"/>
                  <a:gd name="T15" fmla="*/ 22 h 30"/>
                  <a:gd name="T16" fmla="*/ 0 w 35"/>
                  <a:gd name="T17" fmla="*/ 19 h 30"/>
                  <a:gd name="T18" fmla="*/ 0 w 35"/>
                  <a:gd name="T19" fmla="*/ 14 h 30"/>
                  <a:gd name="T20" fmla="*/ 0 w 35"/>
                  <a:gd name="T21" fmla="*/ 8 h 30"/>
                  <a:gd name="T22" fmla="*/ 3 w 35"/>
                  <a:gd name="T23" fmla="*/ 4 h 30"/>
                  <a:gd name="T24" fmla="*/ 8 w 35"/>
                  <a:gd name="T25" fmla="*/ 1 h 30"/>
                  <a:gd name="T26" fmla="*/ 14 w 35"/>
                  <a:gd name="T27" fmla="*/ 0 h 30"/>
                  <a:gd name="T28" fmla="*/ 19 w 35"/>
                  <a:gd name="T29" fmla="*/ 0 h 30"/>
                  <a:gd name="T30" fmla="*/ 25 w 35"/>
                  <a:gd name="T31" fmla="*/ 1 h 30"/>
                  <a:gd name="T32" fmla="*/ 30 w 35"/>
                  <a:gd name="T33" fmla="*/ 4 h 30"/>
                  <a:gd name="T34" fmla="*/ 34 w 35"/>
                  <a:gd name="T35" fmla="*/ 8 h 30"/>
                  <a:gd name="T36" fmla="*/ 34 w 35"/>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0"/>
                  <a:gd name="T59" fmla="*/ 35 w 3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0">
                    <a:moveTo>
                      <a:pt x="34" y="14"/>
                    </a:moveTo>
                    <a:lnTo>
                      <a:pt x="34" y="19"/>
                    </a:lnTo>
                    <a:lnTo>
                      <a:pt x="30" y="22"/>
                    </a:lnTo>
                    <a:lnTo>
                      <a:pt x="25" y="27"/>
                    </a:lnTo>
                    <a:lnTo>
                      <a:pt x="19" y="29"/>
                    </a:lnTo>
                    <a:lnTo>
                      <a:pt x="14" y="29"/>
                    </a:lnTo>
                    <a:lnTo>
                      <a:pt x="8" y="27"/>
                    </a:lnTo>
                    <a:lnTo>
                      <a:pt x="3" y="22"/>
                    </a:lnTo>
                    <a:lnTo>
                      <a:pt x="0" y="19"/>
                    </a:lnTo>
                    <a:lnTo>
                      <a:pt x="0" y="14"/>
                    </a:lnTo>
                    <a:lnTo>
                      <a:pt x="0" y="8"/>
                    </a:lnTo>
                    <a:lnTo>
                      <a:pt x="3" y="4"/>
                    </a:lnTo>
                    <a:lnTo>
                      <a:pt x="8" y="1"/>
                    </a:lnTo>
                    <a:lnTo>
                      <a:pt x="14" y="0"/>
                    </a:lnTo>
                    <a:lnTo>
                      <a:pt x="19" y="0"/>
                    </a:lnTo>
                    <a:lnTo>
                      <a:pt x="25" y="1"/>
                    </a:lnTo>
                    <a:lnTo>
                      <a:pt x="30" y="4"/>
                    </a:lnTo>
                    <a:lnTo>
                      <a:pt x="34" y="8"/>
                    </a:lnTo>
                    <a:lnTo>
                      <a:pt x="34" y="14"/>
                    </a:lnTo>
                  </a:path>
                </a:pathLst>
              </a:custGeom>
              <a:solidFill>
                <a:srgbClr val="000000"/>
              </a:solidFill>
              <a:ln w="12700" cap="rnd">
                <a:solidFill>
                  <a:srgbClr val="000000"/>
                </a:solidFill>
                <a:round/>
                <a:headEnd/>
                <a:tailEnd/>
              </a:ln>
            </p:spPr>
            <p:txBody>
              <a:bodyPr/>
              <a:lstStyle/>
              <a:p>
                <a:endParaRPr lang="en-US"/>
              </a:p>
            </p:txBody>
          </p:sp>
          <p:sp>
            <p:nvSpPr>
              <p:cNvPr id="790" name="Freeform 315"/>
              <p:cNvSpPr>
                <a:spLocks/>
              </p:cNvSpPr>
              <p:nvPr/>
            </p:nvSpPr>
            <p:spPr bwMode="auto">
              <a:xfrm>
                <a:off x="3910" y="1959"/>
                <a:ext cx="47" cy="39"/>
              </a:xfrm>
              <a:custGeom>
                <a:avLst/>
                <a:gdLst>
                  <a:gd name="T0" fmla="*/ 46 w 47"/>
                  <a:gd name="T1" fmla="*/ 17 h 39"/>
                  <a:gd name="T2" fmla="*/ 44 w 47"/>
                  <a:gd name="T3" fmla="*/ 25 h 39"/>
                  <a:gd name="T4" fmla="*/ 40 w 47"/>
                  <a:gd name="T5" fmla="*/ 30 h 39"/>
                  <a:gd name="T6" fmla="*/ 34 w 47"/>
                  <a:gd name="T7" fmla="*/ 34 h 39"/>
                  <a:gd name="T8" fmla="*/ 27 w 47"/>
                  <a:gd name="T9" fmla="*/ 38 h 39"/>
                  <a:gd name="T10" fmla="*/ 20 w 47"/>
                  <a:gd name="T11" fmla="*/ 38 h 39"/>
                  <a:gd name="T12" fmla="*/ 11 w 47"/>
                  <a:gd name="T13" fmla="*/ 34 h 39"/>
                  <a:gd name="T14" fmla="*/ 5 w 47"/>
                  <a:gd name="T15" fmla="*/ 30 h 39"/>
                  <a:gd name="T16" fmla="*/ 1 w 47"/>
                  <a:gd name="T17" fmla="*/ 25 h 39"/>
                  <a:gd name="T18" fmla="*/ 0 w 47"/>
                  <a:gd name="T19" fmla="*/ 17 h 39"/>
                  <a:gd name="T20" fmla="*/ 1 w 47"/>
                  <a:gd name="T21" fmla="*/ 12 h 39"/>
                  <a:gd name="T22" fmla="*/ 5 w 47"/>
                  <a:gd name="T23" fmla="*/ 6 h 39"/>
                  <a:gd name="T24" fmla="*/ 11 w 47"/>
                  <a:gd name="T25" fmla="*/ 1 h 39"/>
                  <a:gd name="T26" fmla="*/ 20 w 47"/>
                  <a:gd name="T27" fmla="*/ 0 h 39"/>
                  <a:gd name="T28" fmla="*/ 27 w 47"/>
                  <a:gd name="T29" fmla="*/ 0 h 39"/>
                  <a:gd name="T30" fmla="*/ 34 w 47"/>
                  <a:gd name="T31" fmla="*/ 1 h 39"/>
                  <a:gd name="T32" fmla="*/ 40 w 47"/>
                  <a:gd name="T33" fmla="*/ 6 h 39"/>
                  <a:gd name="T34" fmla="*/ 44 w 47"/>
                  <a:gd name="T35" fmla="*/ 12 h 39"/>
                  <a:gd name="T36" fmla="*/ 46 w 47"/>
                  <a:gd name="T37" fmla="*/ 17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9"/>
                  <a:gd name="T59" fmla="*/ 47 w 4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9">
                    <a:moveTo>
                      <a:pt x="46" y="17"/>
                    </a:moveTo>
                    <a:lnTo>
                      <a:pt x="44" y="25"/>
                    </a:lnTo>
                    <a:lnTo>
                      <a:pt x="40" y="30"/>
                    </a:lnTo>
                    <a:lnTo>
                      <a:pt x="34" y="34"/>
                    </a:lnTo>
                    <a:lnTo>
                      <a:pt x="27" y="38"/>
                    </a:lnTo>
                    <a:lnTo>
                      <a:pt x="20" y="38"/>
                    </a:lnTo>
                    <a:lnTo>
                      <a:pt x="11" y="34"/>
                    </a:lnTo>
                    <a:lnTo>
                      <a:pt x="5" y="30"/>
                    </a:lnTo>
                    <a:lnTo>
                      <a:pt x="1" y="25"/>
                    </a:lnTo>
                    <a:lnTo>
                      <a:pt x="0" y="17"/>
                    </a:lnTo>
                    <a:lnTo>
                      <a:pt x="1" y="12"/>
                    </a:lnTo>
                    <a:lnTo>
                      <a:pt x="5" y="6"/>
                    </a:lnTo>
                    <a:lnTo>
                      <a:pt x="11" y="1"/>
                    </a:lnTo>
                    <a:lnTo>
                      <a:pt x="20" y="0"/>
                    </a:lnTo>
                    <a:lnTo>
                      <a:pt x="27" y="0"/>
                    </a:lnTo>
                    <a:lnTo>
                      <a:pt x="34" y="1"/>
                    </a:lnTo>
                    <a:lnTo>
                      <a:pt x="40" y="6"/>
                    </a:lnTo>
                    <a:lnTo>
                      <a:pt x="44" y="12"/>
                    </a:lnTo>
                    <a:lnTo>
                      <a:pt x="46" y="17"/>
                    </a:lnTo>
                  </a:path>
                </a:pathLst>
              </a:custGeom>
              <a:solidFill>
                <a:srgbClr val="000000"/>
              </a:solidFill>
              <a:ln w="12700" cap="rnd">
                <a:solidFill>
                  <a:srgbClr val="000000"/>
                </a:solidFill>
                <a:round/>
                <a:headEnd/>
                <a:tailEnd/>
              </a:ln>
            </p:spPr>
            <p:txBody>
              <a:bodyPr/>
              <a:lstStyle/>
              <a:p>
                <a:endParaRPr lang="en-US"/>
              </a:p>
            </p:txBody>
          </p:sp>
          <p:sp>
            <p:nvSpPr>
              <p:cNvPr id="791" name="Freeform 316"/>
              <p:cNvSpPr>
                <a:spLocks/>
              </p:cNvSpPr>
              <p:nvPr/>
            </p:nvSpPr>
            <p:spPr bwMode="auto">
              <a:xfrm>
                <a:off x="4018" y="1943"/>
                <a:ext cx="30" cy="27"/>
              </a:xfrm>
              <a:custGeom>
                <a:avLst/>
                <a:gdLst>
                  <a:gd name="T0" fmla="*/ 29 w 30"/>
                  <a:gd name="T1" fmla="*/ 11 h 27"/>
                  <a:gd name="T2" fmla="*/ 25 w 30"/>
                  <a:gd name="T3" fmla="*/ 19 h 27"/>
                  <a:gd name="T4" fmla="*/ 21 w 30"/>
                  <a:gd name="T5" fmla="*/ 22 h 27"/>
                  <a:gd name="T6" fmla="*/ 21 w 30"/>
                  <a:gd name="T7" fmla="*/ 22 h 27"/>
                  <a:gd name="T8" fmla="*/ 12 w 30"/>
                  <a:gd name="T9" fmla="*/ 26 h 27"/>
                  <a:gd name="T10" fmla="*/ 12 w 30"/>
                  <a:gd name="T11" fmla="*/ 26 h 27"/>
                  <a:gd name="T12" fmla="*/ 3 w 30"/>
                  <a:gd name="T13" fmla="*/ 22 h 27"/>
                  <a:gd name="T14" fmla="*/ 0 w 30"/>
                  <a:gd name="T15" fmla="*/ 22 h 27"/>
                  <a:gd name="T16" fmla="*/ 0 w 30"/>
                  <a:gd name="T17" fmla="*/ 19 h 27"/>
                  <a:gd name="T18" fmla="*/ 0 w 30"/>
                  <a:gd name="T19" fmla="*/ 11 h 27"/>
                  <a:gd name="T20" fmla="*/ 0 w 30"/>
                  <a:gd name="T21" fmla="*/ 8 h 27"/>
                  <a:gd name="T22" fmla="*/ 0 w 30"/>
                  <a:gd name="T23" fmla="*/ 3 h 27"/>
                  <a:gd name="T24" fmla="*/ 3 w 30"/>
                  <a:gd name="T25" fmla="*/ 0 h 27"/>
                  <a:gd name="T26" fmla="*/ 12 w 30"/>
                  <a:gd name="T27" fmla="*/ 0 h 27"/>
                  <a:gd name="T28" fmla="*/ 12 w 30"/>
                  <a:gd name="T29" fmla="*/ 0 h 27"/>
                  <a:gd name="T30" fmla="*/ 21 w 30"/>
                  <a:gd name="T31" fmla="*/ 0 h 27"/>
                  <a:gd name="T32" fmla="*/ 21 w 30"/>
                  <a:gd name="T33" fmla="*/ 3 h 27"/>
                  <a:gd name="T34" fmla="*/ 25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5" y="19"/>
                    </a:lnTo>
                    <a:lnTo>
                      <a:pt x="21" y="22"/>
                    </a:lnTo>
                    <a:lnTo>
                      <a:pt x="12" y="26"/>
                    </a:lnTo>
                    <a:lnTo>
                      <a:pt x="3" y="22"/>
                    </a:lnTo>
                    <a:lnTo>
                      <a:pt x="0" y="22"/>
                    </a:lnTo>
                    <a:lnTo>
                      <a:pt x="0" y="19"/>
                    </a:lnTo>
                    <a:lnTo>
                      <a:pt x="0" y="11"/>
                    </a:lnTo>
                    <a:lnTo>
                      <a:pt x="0" y="8"/>
                    </a:lnTo>
                    <a:lnTo>
                      <a:pt x="0" y="3"/>
                    </a:lnTo>
                    <a:lnTo>
                      <a:pt x="3" y="0"/>
                    </a:lnTo>
                    <a:lnTo>
                      <a:pt x="12" y="0"/>
                    </a:lnTo>
                    <a:lnTo>
                      <a:pt x="21" y="0"/>
                    </a:lnTo>
                    <a:lnTo>
                      <a:pt x="21" y="3"/>
                    </a:lnTo>
                    <a:lnTo>
                      <a:pt x="25"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792" name="Freeform 317"/>
              <p:cNvSpPr>
                <a:spLocks/>
              </p:cNvSpPr>
              <p:nvPr/>
            </p:nvSpPr>
            <p:spPr bwMode="auto">
              <a:xfrm>
                <a:off x="4043" y="2100"/>
                <a:ext cx="30" cy="27"/>
              </a:xfrm>
              <a:custGeom>
                <a:avLst/>
                <a:gdLst>
                  <a:gd name="T0" fmla="*/ 29 w 30"/>
                  <a:gd name="T1" fmla="*/ 11 h 27"/>
                  <a:gd name="T2" fmla="*/ 29 w 30"/>
                  <a:gd name="T3" fmla="*/ 17 h 27"/>
                  <a:gd name="T4" fmla="*/ 25 w 30"/>
                  <a:gd name="T5" fmla="*/ 19 h 27"/>
                  <a:gd name="T6" fmla="*/ 21 w 30"/>
                  <a:gd name="T7" fmla="*/ 22 h 27"/>
                  <a:gd name="T8" fmla="*/ 16 w 30"/>
                  <a:gd name="T9" fmla="*/ 26 h 27"/>
                  <a:gd name="T10" fmla="*/ 10 w 30"/>
                  <a:gd name="T11" fmla="*/ 26 h 27"/>
                  <a:gd name="T12" fmla="*/ 5 w 30"/>
                  <a:gd name="T13" fmla="*/ 22 h 27"/>
                  <a:gd name="T14" fmla="*/ 3 w 30"/>
                  <a:gd name="T15" fmla="*/ 19 h 27"/>
                  <a:gd name="T16" fmla="*/ 1 w 30"/>
                  <a:gd name="T17" fmla="*/ 17 h 27"/>
                  <a:gd name="T18" fmla="*/ 0 w 30"/>
                  <a:gd name="T19" fmla="*/ 11 h 27"/>
                  <a:gd name="T20" fmla="*/ 1 w 30"/>
                  <a:gd name="T21" fmla="*/ 8 h 27"/>
                  <a:gd name="T22" fmla="*/ 3 w 30"/>
                  <a:gd name="T23" fmla="*/ 3 h 27"/>
                  <a:gd name="T24" fmla="*/ 5 w 30"/>
                  <a:gd name="T25" fmla="*/ 0 h 27"/>
                  <a:gd name="T26" fmla="*/ 10 w 30"/>
                  <a:gd name="T27" fmla="*/ 0 h 27"/>
                  <a:gd name="T28" fmla="*/ 16 w 30"/>
                  <a:gd name="T29" fmla="*/ 0 h 27"/>
                  <a:gd name="T30" fmla="*/ 21 w 30"/>
                  <a:gd name="T31" fmla="*/ 0 h 27"/>
                  <a:gd name="T32" fmla="*/ 25 w 30"/>
                  <a:gd name="T33" fmla="*/ 3 h 27"/>
                  <a:gd name="T34" fmla="*/ 29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9" y="17"/>
                    </a:lnTo>
                    <a:lnTo>
                      <a:pt x="25" y="19"/>
                    </a:lnTo>
                    <a:lnTo>
                      <a:pt x="21" y="22"/>
                    </a:lnTo>
                    <a:lnTo>
                      <a:pt x="16" y="26"/>
                    </a:lnTo>
                    <a:lnTo>
                      <a:pt x="10" y="26"/>
                    </a:lnTo>
                    <a:lnTo>
                      <a:pt x="5" y="22"/>
                    </a:lnTo>
                    <a:lnTo>
                      <a:pt x="3" y="19"/>
                    </a:lnTo>
                    <a:lnTo>
                      <a:pt x="1" y="17"/>
                    </a:lnTo>
                    <a:lnTo>
                      <a:pt x="0" y="11"/>
                    </a:lnTo>
                    <a:lnTo>
                      <a:pt x="1" y="8"/>
                    </a:lnTo>
                    <a:lnTo>
                      <a:pt x="3" y="3"/>
                    </a:lnTo>
                    <a:lnTo>
                      <a:pt x="5" y="0"/>
                    </a:lnTo>
                    <a:lnTo>
                      <a:pt x="10" y="0"/>
                    </a:lnTo>
                    <a:lnTo>
                      <a:pt x="16" y="0"/>
                    </a:lnTo>
                    <a:lnTo>
                      <a:pt x="21" y="0"/>
                    </a:lnTo>
                    <a:lnTo>
                      <a:pt x="25" y="3"/>
                    </a:lnTo>
                    <a:lnTo>
                      <a:pt x="29"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793" name="Freeform 318"/>
              <p:cNvSpPr>
                <a:spLocks/>
              </p:cNvSpPr>
              <p:nvPr/>
            </p:nvSpPr>
            <p:spPr bwMode="auto">
              <a:xfrm>
                <a:off x="3934" y="2113"/>
                <a:ext cx="30" cy="27"/>
              </a:xfrm>
              <a:custGeom>
                <a:avLst/>
                <a:gdLst>
                  <a:gd name="T0" fmla="*/ 29 w 30"/>
                  <a:gd name="T1" fmla="*/ 13 h 27"/>
                  <a:gd name="T2" fmla="*/ 29 w 30"/>
                  <a:gd name="T3" fmla="*/ 17 h 27"/>
                  <a:gd name="T4" fmla="*/ 27 w 30"/>
                  <a:gd name="T5" fmla="*/ 21 h 27"/>
                  <a:gd name="T6" fmla="*/ 21 w 30"/>
                  <a:gd name="T7" fmla="*/ 26 h 27"/>
                  <a:gd name="T8" fmla="*/ 14 w 30"/>
                  <a:gd name="T9" fmla="*/ 26 h 27"/>
                  <a:gd name="T10" fmla="*/ 12 w 30"/>
                  <a:gd name="T11" fmla="*/ 26 h 27"/>
                  <a:gd name="T12" fmla="*/ 7 w 30"/>
                  <a:gd name="T13" fmla="*/ 26 h 27"/>
                  <a:gd name="T14" fmla="*/ 1 w 30"/>
                  <a:gd name="T15" fmla="*/ 21 h 27"/>
                  <a:gd name="T16" fmla="*/ 0 w 30"/>
                  <a:gd name="T17" fmla="*/ 17 h 27"/>
                  <a:gd name="T18" fmla="*/ 0 w 30"/>
                  <a:gd name="T19" fmla="*/ 13 h 27"/>
                  <a:gd name="T20" fmla="*/ 0 w 30"/>
                  <a:gd name="T21" fmla="*/ 11 h 27"/>
                  <a:gd name="T22" fmla="*/ 1 w 30"/>
                  <a:gd name="T23" fmla="*/ 6 h 27"/>
                  <a:gd name="T24" fmla="*/ 7 w 30"/>
                  <a:gd name="T25" fmla="*/ 1 h 27"/>
                  <a:gd name="T26" fmla="*/ 12 w 30"/>
                  <a:gd name="T27" fmla="*/ 0 h 27"/>
                  <a:gd name="T28" fmla="*/ 14 w 30"/>
                  <a:gd name="T29" fmla="*/ 0 h 27"/>
                  <a:gd name="T30" fmla="*/ 21 w 30"/>
                  <a:gd name="T31" fmla="*/ 1 h 27"/>
                  <a:gd name="T32" fmla="*/ 27 w 30"/>
                  <a:gd name="T33" fmla="*/ 6 h 27"/>
                  <a:gd name="T34" fmla="*/ 29 w 30"/>
                  <a:gd name="T35" fmla="*/ 11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7" y="21"/>
                    </a:lnTo>
                    <a:lnTo>
                      <a:pt x="21" y="26"/>
                    </a:lnTo>
                    <a:lnTo>
                      <a:pt x="14" y="26"/>
                    </a:lnTo>
                    <a:lnTo>
                      <a:pt x="12" y="26"/>
                    </a:lnTo>
                    <a:lnTo>
                      <a:pt x="7" y="26"/>
                    </a:lnTo>
                    <a:lnTo>
                      <a:pt x="1" y="21"/>
                    </a:lnTo>
                    <a:lnTo>
                      <a:pt x="0" y="17"/>
                    </a:lnTo>
                    <a:lnTo>
                      <a:pt x="0" y="13"/>
                    </a:lnTo>
                    <a:lnTo>
                      <a:pt x="0" y="11"/>
                    </a:lnTo>
                    <a:lnTo>
                      <a:pt x="1" y="6"/>
                    </a:lnTo>
                    <a:lnTo>
                      <a:pt x="7" y="1"/>
                    </a:lnTo>
                    <a:lnTo>
                      <a:pt x="12" y="0"/>
                    </a:lnTo>
                    <a:lnTo>
                      <a:pt x="14" y="0"/>
                    </a:lnTo>
                    <a:lnTo>
                      <a:pt x="21" y="1"/>
                    </a:lnTo>
                    <a:lnTo>
                      <a:pt x="27" y="6"/>
                    </a:lnTo>
                    <a:lnTo>
                      <a:pt x="29" y="11"/>
                    </a:lnTo>
                    <a:lnTo>
                      <a:pt x="29" y="13"/>
                    </a:lnTo>
                  </a:path>
                </a:pathLst>
              </a:custGeom>
              <a:solidFill>
                <a:srgbClr val="000000"/>
              </a:solidFill>
              <a:ln w="12700" cap="rnd">
                <a:solidFill>
                  <a:srgbClr val="000000"/>
                </a:solidFill>
                <a:round/>
                <a:headEnd/>
                <a:tailEnd/>
              </a:ln>
            </p:spPr>
            <p:txBody>
              <a:bodyPr/>
              <a:lstStyle/>
              <a:p>
                <a:endParaRPr lang="en-US"/>
              </a:p>
            </p:txBody>
          </p:sp>
          <p:sp>
            <p:nvSpPr>
              <p:cNvPr id="794" name="Freeform 319"/>
              <p:cNvSpPr>
                <a:spLocks/>
              </p:cNvSpPr>
              <p:nvPr/>
            </p:nvSpPr>
            <p:spPr bwMode="auto">
              <a:xfrm>
                <a:off x="4070" y="2021"/>
                <a:ext cx="36" cy="30"/>
              </a:xfrm>
              <a:custGeom>
                <a:avLst/>
                <a:gdLst>
                  <a:gd name="T0" fmla="*/ 35 w 36"/>
                  <a:gd name="T1" fmla="*/ 16 h 30"/>
                  <a:gd name="T2" fmla="*/ 33 w 36"/>
                  <a:gd name="T3" fmla="*/ 20 h 30"/>
                  <a:gd name="T4" fmla="*/ 29 w 36"/>
                  <a:gd name="T5" fmla="*/ 24 h 30"/>
                  <a:gd name="T6" fmla="*/ 25 w 36"/>
                  <a:gd name="T7" fmla="*/ 29 h 30"/>
                  <a:gd name="T8" fmla="*/ 20 w 36"/>
                  <a:gd name="T9" fmla="*/ 29 h 30"/>
                  <a:gd name="T10" fmla="*/ 12 w 36"/>
                  <a:gd name="T11" fmla="*/ 29 h 30"/>
                  <a:gd name="T12" fmla="*/ 7 w 36"/>
                  <a:gd name="T13" fmla="*/ 29 h 30"/>
                  <a:gd name="T14" fmla="*/ 3 w 36"/>
                  <a:gd name="T15" fmla="*/ 24 h 30"/>
                  <a:gd name="T16" fmla="*/ 0 w 36"/>
                  <a:gd name="T17" fmla="*/ 20 h 30"/>
                  <a:gd name="T18" fmla="*/ 0 w 36"/>
                  <a:gd name="T19" fmla="*/ 16 h 30"/>
                  <a:gd name="T20" fmla="*/ 0 w 36"/>
                  <a:gd name="T21" fmla="*/ 9 h 30"/>
                  <a:gd name="T22" fmla="*/ 3 w 36"/>
                  <a:gd name="T23" fmla="*/ 4 h 30"/>
                  <a:gd name="T24" fmla="*/ 7 w 36"/>
                  <a:gd name="T25" fmla="*/ 1 h 30"/>
                  <a:gd name="T26" fmla="*/ 12 w 36"/>
                  <a:gd name="T27" fmla="*/ 0 h 30"/>
                  <a:gd name="T28" fmla="*/ 20 w 36"/>
                  <a:gd name="T29" fmla="*/ 0 h 30"/>
                  <a:gd name="T30" fmla="*/ 25 w 36"/>
                  <a:gd name="T31" fmla="*/ 1 h 30"/>
                  <a:gd name="T32" fmla="*/ 29 w 36"/>
                  <a:gd name="T33" fmla="*/ 4 h 30"/>
                  <a:gd name="T34" fmla="*/ 33 w 36"/>
                  <a:gd name="T35" fmla="*/ 9 h 30"/>
                  <a:gd name="T36" fmla="*/ 35 w 36"/>
                  <a:gd name="T37" fmla="*/ 1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30"/>
                  <a:gd name="T59" fmla="*/ 36 w 3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30">
                    <a:moveTo>
                      <a:pt x="35" y="16"/>
                    </a:moveTo>
                    <a:lnTo>
                      <a:pt x="33" y="20"/>
                    </a:lnTo>
                    <a:lnTo>
                      <a:pt x="29" y="24"/>
                    </a:lnTo>
                    <a:lnTo>
                      <a:pt x="25" y="29"/>
                    </a:lnTo>
                    <a:lnTo>
                      <a:pt x="20" y="29"/>
                    </a:lnTo>
                    <a:lnTo>
                      <a:pt x="12" y="29"/>
                    </a:lnTo>
                    <a:lnTo>
                      <a:pt x="7" y="29"/>
                    </a:lnTo>
                    <a:lnTo>
                      <a:pt x="3" y="24"/>
                    </a:lnTo>
                    <a:lnTo>
                      <a:pt x="0" y="20"/>
                    </a:lnTo>
                    <a:lnTo>
                      <a:pt x="0" y="16"/>
                    </a:lnTo>
                    <a:lnTo>
                      <a:pt x="0" y="9"/>
                    </a:lnTo>
                    <a:lnTo>
                      <a:pt x="3" y="4"/>
                    </a:lnTo>
                    <a:lnTo>
                      <a:pt x="7" y="1"/>
                    </a:lnTo>
                    <a:lnTo>
                      <a:pt x="12" y="0"/>
                    </a:lnTo>
                    <a:lnTo>
                      <a:pt x="20" y="0"/>
                    </a:lnTo>
                    <a:lnTo>
                      <a:pt x="25" y="1"/>
                    </a:lnTo>
                    <a:lnTo>
                      <a:pt x="29" y="4"/>
                    </a:lnTo>
                    <a:lnTo>
                      <a:pt x="33" y="9"/>
                    </a:lnTo>
                    <a:lnTo>
                      <a:pt x="35" y="16"/>
                    </a:lnTo>
                  </a:path>
                </a:pathLst>
              </a:custGeom>
              <a:solidFill>
                <a:srgbClr val="000000"/>
              </a:solidFill>
              <a:ln w="12700" cap="rnd">
                <a:solidFill>
                  <a:srgbClr val="000000"/>
                </a:solidFill>
                <a:round/>
                <a:headEnd/>
                <a:tailEnd/>
              </a:ln>
            </p:spPr>
            <p:txBody>
              <a:bodyPr/>
              <a:lstStyle/>
              <a:p>
                <a:endParaRPr lang="en-US"/>
              </a:p>
            </p:txBody>
          </p:sp>
          <p:sp>
            <p:nvSpPr>
              <p:cNvPr id="795" name="Freeform 320"/>
              <p:cNvSpPr>
                <a:spLocks/>
              </p:cNvSpPr>
              <p:nvPr/>
            </p:nvSpPr>
            <p:spPr bwMode="auto">
              <a:xfrm>
                <a:off x="4136" y="1993"/>
                <a:ext cx="30" cy="26"/>
              </a:xfrm>
              <a:custGeom>
                <a:avLst/>
                <a:gdLst>
                  <a:gd name="T0" fmla="*/ 29 w 30"/>
                  <a:gd name="T1" fmla="*/ 12 h 26"/>
                  <a:gd name="T2" fmla="*/ 25 w 30"/>
                  <a:gd name="T3" fmla="*/ 17 h 26"/>
                  <a:gd name="T4" fmla="*/ 23 w 30"/>
                  <a:gd name="T5" fmla="*/ 20 h 26"/>
                  <a:gd name="T6" fmla="*/ 21 w 30"/>
                  <a:gd name="T7" fmla="*/ 25 h 26"/>
                  <a:gd name="T8" fmla="*/ 16 w 30"/>
                  <a:gd name="T9" fmla="*/ 25 h 26"/>
                  <a:gd name="T10" fmla="*/ 12 w 30"/>
                  <a:gd name="T11" fmla="*/ 25 h 26"/>
                  <a:gd name="T12" fmla="*/ 9 w 30"/>
                  <a:gd name="T13" fmla="*/ 25 h 26"/>
                  <a:gd name="T14" fmla="*/ 3 w 30"/>
                  <a:gd name="T15" fmla="*/ 20 h 26"/>
                  <a:gd name="T16" fmla="*/ 1 w 30"/>
                  <a:gd name="T17" fmla="*/ 17 h 26"/>
                  <a:gd name="T18" fmla="*/ 0 w 30"/>
                  <a:gd name="T19" fmla="*/ 12 h 26"/>
                  <a:gd name="T20" fmla="*/ 1 w 30"/>
                  <a:gd name="T21" fmla="*/ 7 h 26"/>
                  <a:gd name="T22" fmla="*/ 3 w 30"/>
                  <a:gd name="T23" fmla="*/ 4 h 26"/>
                  <a:gd name="T24" fmla="*/ 9 w 30"/>
                  <a:gd name="T25" fmla="*/ 1 h 26"/>
                  <a:gd name="T26" fmla="*/ 12 w 30"/>
                  <a:gd name="T27" fmla="*/ 0 h 26"/>
                  <a:gd name="T28" fmla="*/ 16 w 30"/>
                  <a:gd name="T29" fmla="*/ 0 h 26"/>
                  <a:gd name="T30" fmla="*/ 21 w 30"/>
                  <a:gd name="T31" fmla="*/ 1 h 26"/>
                  <a:gd name="T32" fmla="*/ 23 w 30"/>
                  <a:gd name="T33" fmla="*/ 4 h 26"/>
                  <a:gd name="T34" fmla="*/ 25 w 30"/>
                  <a:gd name="T35" fmla="*/ 7 h 26"/>
                  <a:gd name="T36" fmla="*/ 29 w 30"/>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2"/>
                    </a:moveTo>
                    <a:lnTo>
                      <a:pt x="25" y="17"/>
                    </a:lnTo>
                    <a:lnTo>
                      <a:pt x="23" y="20"/>
                    </a:lnTo>
                    <a:lnTo>
                      <a:pt x="21" y="25"/>
                    </a:lnTo>
                    <a:lnTo>
                      <a:pt x="16" y="25"/>
                    </a:lnTo>
                    <a:lnTo>
                      <a:pt x="12" y="25"/>
                    </a:lnTo>
                    <a:lnTo>
                      <a:pt x="9" y="25"/>
                    </a:lnTo>
                    <a:lnTo>
                      <a:pt x="3" y="20"/>
                    </a:lnTo>
                    <a:lnTo>
                      <a:pt x="1" y="17"/>
                    </a:lnTo>
                    <a:lnTo>
                      <a:pt x="0" y="12"/>
                    </a:lnTo>
                    <a:lnTo>
                      <a:pt x="1" y="7"/>
                    </a:lnTo>
                    <a:lnTo>
                      <a:pt x="3" y="4"/>
                    </a:lnTo>
                    <a:lnTo>
                      <a:pt x="9" y="1"/>
                    </a:lnTo>
                    <a:lnTo>
                      <a:pt x="12" y="0"/>
                    </a:lnTo>
                    <a:lnTo>
                      <a:pt x="16" y="0"/>
                    </a:lnTo>
                    <a:lnTo>
                      <a:pt x="21" y="1"/>
                    </a:lnTo>
                    <a:lnTo>
                      <a:pt x="23" y="4"/>
                    </a:lnTo>
                    <a:lnTo>
                      <a:pt x="25" y="7"/>
                    </a:lnTo>
                    <a:lnTo>
                      <a:pt x="29" y="12"/>
                    </a:lnTo>
                  </a:path>
                </a:pathLst>
              </a:custGeom>
              <a:solidFill>
                <a:srgbClr val="000000"/>
              </a:solidFill>
              <a:ln w="12700" cap="rnd">
                <a:solidFill>
                  <a:srgbClr val="000000"/>
                </a:solidFill>
                <a:round/>
                <a:headEnd/>
                <a:tailEnd/>
              </a:ln>
            </p:spPr>
            <p:txBody>
              <a:bodyPr/>
              <a:lstStyle/>
              <a:p>
                <a:endParaRPr lang="en-US"/>
              </a:p>
            </p:txBody>
          </p:sp>
          <p:sp>
            <p:nvSpPr>
              <p:cNvPr id="796" name="Freeform 321"/>
              <p:cNvSpPr>
                <a:spLocks/>
              </p:cNvSpPr>
              <p:nvPr/>
            </p:nvSpPr>
            <p:spPr bwMode="auto">
              <a:xfrm>
                <a:off x="4054" y="1977"/>
                <a:ext cx="30" cy="28"/>
              </a:xfrm>
              <a:custGeom>
                <a:avLst/>
                <a:gdLst>
                  <a:gd name="T0" fmla="*/ 29 w 30"/>
                  <a:gd name="T1" fmla="*/ 13 h 28"/>
                  <a:gd name="T2" fmla="*/ 27 w 30"/>
                  <a:gd name="T3" fmla="*/ 18 h 28"/>
                  <a:gd name="T4" fmla="*/ 23 w 30"/>
                  <a:gd name="T5" fmla="*/ 21 h 28"/>
                  <a:gd name="T6" fmla="*/ 21 w 30"/>
                  <a:gd name="T7" fmla="*/ 27 h 28"/>
                  <a:gd name="T8" fmla="*/ 16 w 30"/>
                  <a:gd name="T9" fmla="*/ 27 h 28"/>
                  <a:gd name="T10" fmla="*/ 12 w 30"/>
                  <a:gd name="T11" fmla="*/ 27 h 28"/>
                  <a:gd name="T12" fmla="*/ 7 w 30"/>
                  <a:gd name="T13" fmla="*/ 27 h 28"/>
                  <a:gd name="T14" fmla="*/ 1 w 30"/>
                  <a:gd name="T15" fmla="*/ 21 h 28"/>
                  <a:gd name="T16" fmla="*/ 0 w 30"/>
                  <a:gd name="T17" fmla="*/ 18 h 28"/>
                  <a:gd name="T18" fmla="*/ 0 w 30"/>
                  <a:gd name="T19" fmla="*/ 13 h 28"/>
                  <a:gd name="T20" fmla="*/ 0 w 30"/>
                  <a:gd name="T21" fmla="*/ 8 h 28"/>
                  <a:gd name="T22" fmla="*/ 1 w 30"/>
                  <a:gd name="T23" fmla="*/ 5 h 28"/>
                  <a:gd name="T24" fmla="*/ 7 w 30"/>
                  <a:gd name="T25" fmla="*/ 1 h 28"/>
                  <a:gd name="T26" fmla="*/ 12 w 30"/>
                  <a:gd name="T27" fmla="*/ 0 h 28"/>
                  <a:gd name="T28" fmla="*/ 16 w 30"/>
                  <a:gd name="T29" fmla="*/ 0 h 28"/>
                  <a:gd name="T30" fmla="*/ 21 w 30"/>
                  <a:gd name="T31" fmla="*/ 1 h 28"/>
                  <a:gd name="T32" fmla="*/ 23 w 30"/>
                  <a:gd name="T33" fmla="*/ 5 h 28"/>
                  <a:gd name="T34" fmla="*/ 27 w 30"/>
                  <a:gd name="T35" fmla="*/ 8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7" y="18"/>
                    </a:lnTo>
                    <a:lnTo>
                      <a:pt x="23" y="21"/>
                    </a:lnTo>
                    <a:lnTo>
                      <a:pt x="21" y="27"/>
                    </a:lnTo>
                    <a:lnTo>
                      <a:pt x="16" y="27"/>
                    </a:lnTo>
                    <a:lnTo>
                      <a:pt x="12" y="27"/>
                    </a:lnTo>
                    <a:lnTo>
                      <a:pt x="7" y="27"/>
                    </a:lnTo>
                    <a:lnTo>
                      <a:pt x="1" y="21"/>
                    </a:lnTo>
                    <a:lnTo>
                      <a:pt x="0" y="18"/>
                    </a:lnTo>
                    <a:lnTo>
                      <a:pt x="0" y="13"/>
                    </a:lnTo>
                    <a:lnTo>
                      <a:pt x="0" y="8"/>
                    </a:lnTo>
                    <a:lnTo>
                      <a:pt x="1" y="5"/>
                    </a:lnTo>
                    <a:lnTo>
                      <a:pt x="7" y="1"/>
                    </a:lnTo>
                    <a:lnTo>
                      <a:pt x="12" y="0"/>
                    </a:lnTo>
                    <a:lnTo>
                      <a:pt x="16" y="0"/>
                    </a:lnTo>
                    <a:lnTo>
                      <a:pt x="21" y="1"/>
                    </a:lnTo>
                    <a:lnTo>
                      <a:pt x="23" y="5"/>
                    </a:lnTo>
                    <a:lnTo>
                      <a:pt x="27"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97" name="Freeform 322"/>
              <p:cNvSpPr>
                <a:spLocks/>
              </p:cNvSpPr>
              <p:nvPr/>
            </p:nvSpPr>
            <p:spPr bwMode="auto">
              <a:xfrm>
                <a:off x="4003" y="2066"/>
                <a:ext cx="30" cy="27"/>
              </a:xfrm>
              <a:custGeom>
                <a:avLst/>
                <a:gdLst>
                  <a:gd name="T0" fmla="*/ 29 w 30"/>
                  <a:gd name="T1" fmla="*/ 13 h 27"/>
                  <a:gd name="T2" fmla="*/ 27 w 30"/>
                  <a:gd name="T3" fmla="*/ 17 h 27"/>
                  <a:gd name="T4" fmla="*/ 25 w 30"/>
                  <a:gd name="T5" fmla="*/ 21 h 27"/>
                  <a:gd name="T6" fmla="*/ 19 w 30"/>
                  <a:gd name="T7" fmla="*/ 22 h 27"/>
                  <a:gd name="T8" fmla="*/ 16 w 30"/>
                  <a:gd name="T9" fmla="*/ 26 h 27"/>
                  <a:gd name="T10" fmla="*/ 12 w 30"/>
                  <a:gd name="T11" fmla="*/ 26 h 27"/>
                  <a:gd name="T12" fmla="*/ 9 w 30"/>
                  <a:gd name="T13" fmla="*/ 22 h 27"/>
                  <a:gd name="T14" fmla="*/ 3 w 30"/>
                  <a:gd name="T15" fmla="*/ 21 h 27"/>
                  <a:gd name="T16" fmla="*/ 1 w 30"/>
                  <a:gd name="T17" fmla="*/ 17 h 27"/>
                  <a:gd name="T18" fmla="*/ 0 w 30"/>
                  <a:gd name="T19" fmla="*/ 13 h 27"/>
                  <a:gd name="T20" fmla="*/ 1 w 30"/>
                  <a:gd name="T21" fmla="*/ 8 h 27"/>
                  <a:gd name="T22" fmla="*/ 3 w 30"/>
                  <a:gd name="T23" fmla="*/ 4 h 27"/>
                  <a:gd name="T24" fmla="*/ 9 w 30"/>
                  <a:gd name="T25" fmla="*/ 1 h 27"/>
                  <a:gd name="T26" fmla="*/ 12 w 30"/>
                  <a:gd name="T27" fmla="*/ 0 h 27"/>
                  <a:gd name="T28" fmla="*/ 16 w 30"/>
                  <a:gd name="T29" fmla="*/ 0 h 27"/>
                  <a:gd name="T30" fmla="*/ 19 w 30"/>
                  <a:gd name="T31" fmla="*/ 1 h 27"/>
                  <a:gd name="T32" fmla="*/ 25 w 30"/>
                  <a:gd name="T33" fmla="*/ 4 h 27"/>
                  <a:gd name="T34" fmla="*/ 27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7" y="17"/>
                    </a:lnTo>
                    <a:lnTo>
                      <a:pt x="25" y="21"/>
                    </a:lnTo>
                    <a:lnTo>
                      <a:pt x="19" y="22"/>
                    </a:lnTo>
                    <a:lnTo>
                      <a:pt x="16" y="26"/>
                    </a:lnTo>
                    <a:lnTo>
                      <a:pt x="12" y="26"/>
                    </a:lnTo>
                    <a:lnTo>
                      <a:pt x="9" y="22"/>
                    </a:lnTo>
                    <a:lnTo>
                      <a:pt x="3" y="21"/>
                    </a:lnTo>
                    <a:lnTo>
                      <a:pt x="1" y="17"/>
                    </a:lnTo>
                    <a:lnTo>
                      <a:pt x="0" y="13"/>
                    </a:lnTo>
                    <a:lnTo>
                      <a:pt x="1" y="8"/>
                    </a:lnTo>
                    <a:lnTo>
                      <a:pt x="3" y="4"/>
                    </a:lnTo>
                    <a:lnTo>
                      <a:pt x="9" y="1"/>
                    </a:lnTo>
                    <a:lnTo>
                      <a:pt x="12" y="0"/>
                    </a:lnTo>
                    <a:lnTo>
                      <a:pt x="16" y="0"/>
                    </a:lnTo>
                    <a:lnTo>
                      <a:pt x="19" y="1"/>
                    </a:lnTo>
                    <a:lnTo>
                      <a:pt x="25" y="4"/>
                    </a:lnTo>
                    <a:lnTo>
                      <a:pt x="27"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98" name="Freeform 323"/>
              <p:cNvSpPr>
                <a:spLocks/>
              </p:cNvSpPr>
              <p:nvPr/>
            </p:nvSpPr>
            <p:spPr bwMode="auto">
              <a:xfrm>
                <a:off x="4098" y="1928"/>
                <a:ext cx="30" cy="28"/>
              </a:xfrm>
              <a:custGeom>
                <a:avLst/>
                <a:gdLst>
                  <a:gd name="T0" fmla="*/ 29 w 30"/>
                  <a:gd name="T1" fmla="*/ 13 h 28"/>
                  <a:gd name="T2" fmla="*/ 27 w 30"/>
                  <a:gd name="T3" fmla="*/ 15 h 28"/>
                  <a:gd name="T4" fmla="*/ 23 w 30"/>
                  <a:gd name="T5" fmla="*/ 20 h 28"/>
                  <a:gd name="T6" fmla="*/ 19 w 30"/>
                  <a:gd name="T7" fmla="*/ 25 h 28"/>
                  <a:gd name="T8" fmla="*/ 16 w 30"/>
                  <a:gd name="T9" fmla="*/ 27 h 28"/>
                  <a:gd name="T10" fmla="*/ 12 w 30"/>
                  <a:gd name="T11" fmla="*/ 27 h 28"/>
                  <a:gd name="T12" fmla="*/ 7 w 30"/>
                  <a:gd name="T13" fmla="*/ 25 h 28"/>
                  <a:gd name="T14" fmla="*/ 1 w 30"/>
                  <a:gd name="T15" fmla="*/ 20 h 28"/>
                  <a:gd name="T16" fmla="*/ 0 w 30"/>
                  <a:gd name="T17" fmla="*/ 15 h 28"/>
                  <a:gd name="T18" fmla="*/ 0 w 30"/>
                  <a:gd name="T19" fmla="*/ 13 h 28"/>
                  <a:gd name="T20" fmla="*/ 0 w 30"/>
                  <a:gd name="T21" fmla="*/ 8 h 28"/>
                  <a:gd name="T22" fmla="*/ 1 w 30"/>
                  <a:gd name="T23" fmla="*/ 5 h 28"/>
                  <a:gd name="T24" fmla="*/ 7 w 30"/>
                  <a:gd name="T25" fmla="*/ 0 h 28"/>
                  <a:gd name="T26" fmla="*/ 12 w 30"/>
                  <a:gd name="T27" fmla="*/ 0 h 28"/>
                  <a:gd name="T28" fmla="*/ 16 w 30"/>
                  <a:gd name="T29" fmla="*/ 0 h 28"/>
                  <a:gd name="T30" fmla="*/ 19 w 30"/>
                  <a:gd name="T31" fmla="*/ 0 h 28"/>
                  <a:gd name="T32" fmla="*/ 23 w 30"/>
                  <a:gd name="T33" fmla="*/ 5 h 28"/>
                  <a:gd name="T34" fmla="*/ 27 w 30"/>
                  <a:gd name="T35" fmla="*/ 8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7" y="15"/>
                    </a:lnTo>
                    <a:lnTo>
                      <a:pt x="23" y="20"/>
                    </a:lnTo>
                    <a:lnTo>
                      <a:pt x="19" y="25"/>
                    </a:lnTo>
                    <a:lnTo>
                      <a:pt x="16" y="27"/>
                    </a:lnTo>
                    <a:lnTo>
                      <a:pt x="12" y="27"/>
                    </a:lnTo>
                    <a:lnTo>
                      <a:pt x="7" y="25"/>
                    </a:lnTo>
                    <a:lnTo>
                      <a:pt x="1" y="20"/>
                    </a:lnTo>
                    <a:lnTo>
                      <a:pt x="0" y="15"/>
                    </a:lnTo>
                    <a:lnTo>
                      <a:pt x="0" y="13"/>
                    </a:lnTo>
                    <a:lnTo>
                      <a:pt x="0" y="8"/>
                    </a:lnTo>
                    <a:lnTo>
                      <a:pt x="1" y="5"/>
                    </a:lnTo>
                    <a:lnTo>
                      <a:pt x="7" y="0"/>
                    </a:lnTo>
                    <a:lnTo>
                      <a:pt x="12" y="0"/>
                    </a:lnTo>
                    <a:lnTo>
                      <a:pt x="16" y="0"/>
                    </a:lnTo>
                    <a:lnTo>
                      <a:pt x="19" y="0"/>
                    </a:lnTo>
                    <a:lnTo>
                      <a:pt x="23" y="5"/>
                    </a:lnTo>
                    <a:lnTo>
                      <a:pt x="27"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99" name="Freeform 324"/>
              <p:cNvSpPr>
                <a:spLocks/>
              </p:cNvSpPr>
              <p:nvPr/>
            </p:nvSpPr>
            <p:spPr bwMode="auto">
              <a:xfrm>
                <a:off x="4125" y="2073"/>
                <a:ext cx="30" cy="28"/>
              </a:xfrm>
              <a:custGeom>
                <a:avLst/>
                <a:gdLst>
                  <a:gd name="T0" fmla="*/ 29 w 30"/>
                  <a:gd name="T1" fmla="*/ 15 h 28"/>
                  <a:gd name="T2" fmla="*/ 29 w 30"/>
                  <a:gd name="T3" fmla="*/ 20 h 28"/>
                  <a:gd name="T4" fmla="*/ 25 w 30"/>
                  <a:gd name="T5" fmla="*/ 21 h 28"/>
                  <a:gd name="T6" fmla="*/ 21 w 30"/>
                  <a:gd name="T7" fmla="*/ 27 h 28"/>
                  <a:gd name="T8" fmla="*/ 16 w 30"/>
                  <a:gd name="T9" fmla="*/ 27 h 28"/>
                  <a:gd name="T10" fmla="*/ 10 w 30"/>
                  <a:gd name="T11" fmla="*/ 27 h 28"/>
                  <a:gd name="T12" fmla="*/ 5 w 30"/>
                  <a:gd name="T13" fmla="*/ 27 h 28"/>
                  <a:gd name="T14" fmla="*/ 1 w 30"/>
                  <a:gd name="T15" fmla="*/ 21 h 28"/>
                  <a:gd name="T16" fmla="*/ 0 w 30"/>
                  <a:gd name="T17" fmla="*/ 20 h 28"/>
                  <a:gd name="T18" fmla="*/ 0 w 30"/>
                  <a:gd name="T19" fmla="*/ 15 h 28"/>
                  <a:gd name="T20" fmla="*/ 0 w 30"/>
                  <a:gd name="T21" fmla="*/ 11 h 28"/>
                  <a:gd name="T22" fmla="*/ 1 w 30"/>
                  <a:gd name="T23" fmla="*/ 6 h 28"/>
                  <a:gd name="T24" fmla="*/ 5 w 30"/>
                  <a:gd name="T25" fmla="*/ 1 h 28"/>
                  <a:gd name="T26" fmla="*/ 10 w 30"/>
                  <a:gd name="T27" fmla="*/ 0 h 28"/>
                  <a:gd name="T28" fmla="*/ 16 w 30"/>
                  <a:gd name="T29" fmla="*/ 0 h 28"/>
                  <a:gd name="T30" fmla="*/ 21 w 30"/>
                  <a:gd name="T31" fmla="*/ 1 h 28"/>
                  <a:gd name="T32" fmla="*/ 25 w 30"/>
                  <a:gd name="T33" fmla="*/ 6 h 28"/>
                  <a:gd name="T34" fmla="*/ 29 w 30"/>
                  <a:gd name="T35" fmla="*/ 11 h 28"/>
                  <a:gd name="T36" fmla="*/ 29 w 30"/>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5"/>
                    </a:moveTo>
                    <a:lnTo>
                      <a:pt x="29" y="20"/>
                    </a:lnTo>
                    <a:lnTo>
                      <a:pt x="25" y="21"/>
                    </a:lnTo>
                    <a:lnTo>
                      <a:pt x="21" y="27"/>
                    </a:lnTo>
                    <a:lnTo>
                      <a:pt x="16" y="27"/>
                    </a:lnTo>
                    <a:lnTo>
                      <a:pt x="10" y="27"/>
                    </a:lnTo>
                    <a:lnTo>
                      <a:pt x="5" y="27"/>
                    </a:lnTo>
                    <a:lnTo>
                      <a:pt x="1" y="21"/>
                    </a:lnTo>
                    <a:lnTo>
                      <a:pt x="0" y="20"/>
                    </a:lnTo>
                    <a:lnTo>
                      <a:pt x="0" y="15"/>
                    </a:lnTo>
                    <a:lnTo>
                      <a:pt x="0" y="11"/>
                    </a:lnTo>
                    <a:lnTo>
                      <a:pt x="1" y="6"/>
                    </a:lnTo>
                    <a:lnTo>
                      <a:pt x="5" y="1"/>
                    </a:lnTo>
                    <a:lnTo>
                      <a:pt x="10" y="0"/>
                    </a:lnTo>
                    <a:lnTo>
                      <a:pt x="16" y="0"/>
                    </a:lnTo>
                    <a:lnTo>
                      <a:pt x="21" y="1"/>
                    </a:lnTo>
                    <a:lnTo>
                      <a:pt x="25" y="6"/>
                    </a:lnTo>
                    <a:lnTo>
                      <a:pt x="29" y="11"/>
                    </a:lnTo>
                    <a:lnTo>
                      <a:pt x="29" y="15"/>
                    </a:lnTo>
                  </a:path>
                </a:pathLst>
              </a:custGeom>
              <a:solidFill>
                <a:srgbClr val="000000"/>
              </a:solidFill>
              <a:ln w="12700" cap="rnd">
                <a:solidFill>
                  <a:srgbClr val="000000"/>
                </a:solidFill>
                <a:round/>
                <a:headEnd/>
                <a:tailEnd/>
              </a:ln>
            </p:spPr>
            <p:txBody>
              <a:bodyPr/>
              <a:lstStyle/>
              <a:p>
                <a:endParaRPr lang="en-US"/>
              </a:p>
            </p:txBody>
          </p:sp>
        </p:grpSp>
        <p:grpSp>
          <p:nvGrpSpPr>
            <p:cNvPr id="701" name="Group 325"/>
            <p:cNvGrpSpPr>
              <a:grpSpLocks/>
            </p:cNvGrpSpPr>
            <p:nvPr/>
          </p:nvGrpSpPr>
          <p:grpSpPr bwMode="auto">
            <a:xfrm>
              <a:off x="4178" y="1926"/>
              <a:ext cx="254" cy="209"/>
              <a:chOff x="4178" y="1926"/>
              <a:chExt cx="254" cy="209"/>
            </a:xfrm>
          </p:grpSpPr>
          <p:sp>
            <p:nvSpPr>
              <p:cNvPr id="776" name="Freeform 326"/>
              <p:cNvSpPr>
                <a:spLocks/>
              </p:cNvSpPr>
              <p:nvPr/>
            </p:nvSpPr>
            <p:spPr bwMode="auto">
              <a:xfrm>
                <a:off x="4178" y="2035"/>
                <a:ext cx="47" cy="39"/>
              </a:xfrm>
              <a:custGeom>
                <a:avLst/>
                <a:gdLst>
                  <a:gd name="T0" fmla="*/ 46 w 47"/>
                  <a:gd name="T1" fmla="*/ 19 h 39"/>
                  <a:gd name="T2" fmla="*/ 44 w 47"/>
                  <a:gd name="T3" fmla="*/ 26 h 39"/>
                  <a:gd name="T4" fmla="*/ 40 w 47"/>
                  <a:gd name="T5" fmla="*/ 31 h 39"/>
                  <a:gd name="T6" fmla="*/ 33 w 47"/>
                  <a:gd name="T7" fmla="*/ 36 h 39"/>
                  <a:gd name="T8" fmla="*/ 25 w 47"/>
                  <a:gd name="T9" fmla="*/ 38 h 39"/>
                  <a:gd name="T10" fmla="*/ 18 w 47"/>
                  <a:gd name="T11" fmla="*/ 38 h 39"/>
                  <a:gd name="T12" fmla="*/ 11 w 47"/>
                  <a:gd name="T13" fmla="*/ 36 h 39"/>
                  <a:gd name="T14" fmla="*/ 5 w 47"/>
                  <a:gd name="T15" fmla="*/ 31 h 39"/>
                  <a:gd name="T16" fmla="*/ 1 w 47"/>
                  <a:gd name="T17" fmla="*/ 26 h 39"/>
                  <a:gd name="T18" fmla="*/ 0 w 47"/>
                  <a:gd name="T19" fmla="*/ 19 h 39"/>
                  <a:gd name="T20" fmla="*/ 1 w 47"/>
                  <a:gd name="T21" fmla="*/ 12 h 39"/>
                  <a:gd name="T22" fmla="*/ 5 w 47"/>
                  <a:gd name="T23" fmla="*/ 7 h 39"/>
                  <a:gd name="T24" fmla="*/ 11 w 47"/>
                  <a:gd name="T25" fmla="*/ 3 h 39"/>
                  <a:gd name="T26" fmla="*/ 18 w 47"/>
                  <a:gd name="T27" fmla="*/ 0 h 39"/>
                  <a:gd name="T28" fmla="*/ 25 w 47"/>
                  <a:gd name="T29" fmla="*/ 0 h 39"/>
                  <a:gd name="T30" fmla="*/ 33 w 47"/>
                  <a:gd name="T31" fmla="*/ 3 h 39"/>
                  <a:gd name="T32" fmla="*/ 40 w 47"/>
                  <a:gd name="T33" fmla="*/ 7 h 39"/>
                  <a:gd name="T34" fmla="*/ 44 w 47"/>
                  <a:gd name="T35" fmla="*/ 12 h 39"/>
                  <a:gd name="T36" fmla="*/ 46 w 47"/>
                  <a:gd name="T37" fmla="*/ 1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9"/>
                  <a:gd name="T59" fmla="*/ 47 w 4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9">
                    <a:moveTo>
                      <a:pt x="46" y="19"/>
                    </a:moveTo>
                    <a:lnTo>
                      <a:pt x="44" y="26"/>
                    </a:lnTo>
                    <a:lnTo>
                      <a:pt x="40" y="31"/>
                    </a:lnTo>
                    <a:lnTo>
                      <a:pt x="33" y="36"/>
                    </a:lnTo>
                    <a:lnTo>
                      <a:pt x="25" y="38"/>
                    </a:lnTo>
                    <a:lnTo>
                      <a:pt x="18" y="38"/>
                    </a:lnTo>
                    <a:lnTo>
                      <a:pt x="11" y="36"/>
                    </a:lnTo>
                    <a:lnTo>
                      <a:pt x="5" y="31"/>
                    </a:lnTo>
                    <a:lnTo>
                      <a:pt x="1" y="26"/>
                    </a:lnTo>
                    <a:lnTo>
                      <a:pt x="0" y="19"/>
                    </a:lnTo>
                    <a:lnTo>
                      <a:pt x="1" y="12"/>
                    </a:lnTo>
                    <a:lnTo>
                      <a:pt x="5" y="7"/>
                    </a:lnTo>
                    <a:lnTo>
                      <a:pt x="11" y="3"/>
                    </a:lnTo>
                    <a:lnTo>
                      <a:pt x="18" y="0"/>
                    </a:lnTo>
                    <a:lnTo>
                      <a:pt x="25" y="0"/>
                    </a:lnTo>
                    <a:lnTo>
                      <a:pt x="33" y="3"/>
                    </a:lnTo>
                    <a:lnTo>
                      <a:pt x="40" y="7"/>
                    </a:lnTo>
                    <a:lnTo>
                      <a:pt x="44" y="12"/>
                    </a:lnTo>
                    <a:lnTo>
                      <a:pt x="46" y="19"/>
                    </a:lnTo>
                  </a:path>
                </a:pathLst>
              </a:custGeom>
              <a:solidFill>
                <a:srgbClr val="000000"/>
              </a:solidFill>
              <a:ln w="12700" cap="rnd">
                <a:solidFill>
                  <a:srgbClr val="000000"/>
                </a:solidFill>
                <a:round/>
                <a:headEnd/>
                <a:tailEnd/>
              </a:ln>
            </p:spPr>
            <p:txBody>
              <a:bodyPr/>
              <a:lstStyle/>
              <a:p>
                <a:endParaRPr lang="en-US"/>
              </a:p>
            </p:txBody>
          </p:sp>
          <p:sp>
            <p:nvSpPr>
              <p:cNvPr id="777" name="Freeform 327"/>
              <p:cNvSpPr>
                <a:spLocks/>
              </p:cNvSpPr>
              <p:nvPr/>
            </p:nvSpPr>
            <p:spPr bwMode="auto">
              <a:xfrm>
                <a:off x="4255" y="2002"/>
                <a:ext cx="32" cy="29"/>
              </a:xfrm>
              <a:custGeom>
                <a:avLst/>
                <a:gdLst>
                  <a:gd name="T0" fmla="*/ 31 w 32"/>
                  <a:gd name="T1" fmla="*/ 13 h 29"/>
                  <a:gd name="T2" fmla="*/ 31 w 32"/>
                  <a:gd name="T3" fmla="*/ 18 h 29"/>
                  <a:gd name="T4" fmla="*/ 27 w 32"/>
                  <a:gd name="T5" fmla="*/ 23 h 29"/>
                  <a:gd name="T6" fmla="*/ 23 w 32"/>
                  <a:gd name="T7" fmla="*/ 26 h 29"/>
                  <a:gd name="T8" fmla="*/ 18 w 32"/>
                  <a:gd name="T9" fmla="*/ 28 h 29"/>
                  <a:gd name="T10" fmla="*/ 12 w 32"/>
                  <a:gd name="T11" fmla="*/ 28 h 29"/>
                  <a:gd name="T12" fmla="*/ 9 w 32"/>
                  <a:gd name="T13" fmla="*/ 26 h 29"/>
                  <a:gd name="T14" fmla="*/ 3 w 32"/>
                  <a:gd name="T15" fmla="*/ 23 h 29"/>
                  <a:gd name="T16" fmla="*/ 0 w 32"/>
                  <a:gd name="T17" fmla="*/ 18 h 29"/>
                  <a:gd name="T18" fmla="*/ 0 w 32"/>
                  <a:gd name="T19" fmla="*/ 13 h 29"/>
                  <a:gd name="T20" fmla="*/ 0 w 32"/>
                  <a:gd name="T21" fmla="*/ 8 h 29"/>
                  <a:gd name="T22" fmla="*/ 3 w 32"/>
                  <a:gd name="T23" fmla="*/ 4 h 29"/>
                  <a:gd name="T24" fmla="*/ 9 w 32"/>
                  <a:gd name="T25" fmla="*/ 1 h 29"/>
                  <a:gd name="T26" fmla="*/ 12 w 32"/>
                  <a:gd name="T27" fmla="*/ 0 h 29"/>
                  <a:gd name="T28" fmla="*/ 18 w 32"/>
                  <a:gd name="T29" fmla="*/ 0 h 29"/>
                  <a:gd name="T30" fmla="*/ 23 w 32"/>
                  <a:gd name="T31" fmla="*/ 1 h 29"/>
                  <a:gd name="T32" fmla="*/ 27 w 32"/>
                  <a:gd name="T33" fmla="*/ 4 h 29"/>
                  <a:gd name="T34" fmla="*/ 31 w 32"/>
                  <a:gd name="T35" fmla="*/ 8 h 29"/>
                  <a:gd name="T36" fmla="*/ 31 w 32"/>
                  <a:gd name="T37" fmla="*/ 13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9"/>
                  <a:gd name="T59" fmla="*/ 32 w 3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9">
                    <a:moveTo>
                      <a:pt x="31" y="13"/>
                    </a:moveTo>
                    <a:lnTo>
                      <a:pt x="31" y="18"/>
                    </a:lnTo>
                    <a:lnTo>
                      <a:pt x="27" y="23"/>
                    </a:lnTo>
                    <a:lnTo>
                      <a:pt x="23" y="26"/>
                    </a:lnTo>
                    <a:lnTo>
                      <a:pt x="18" y="28"/>
                    </a:lnTo>
                    <a:lnTo>
                      <a:pt x="12" y="28"/>
                    </a:lnTo>
                    <a:lnTo>
                      <a:pt x="9" y="26"/>
                    </a:lnTo>
                    <a:lnTo>
                      <a:pt x="3" y="23"/>
                    </a:lnTo>
                    <a:lnTo>
                      <a:pt x="0" y="18"/>
                    </a:lnTo>
                    <a:lnTo>
                      <a:pt x="0" y="13"/>
                    </a:lnTo>
                    <a:lnTo>
                      <a:pt x="0" y="8"/>
                    </a:lnTo>
                    <a:lnTo>
                      <a:pt x="3" y="4"/>
                    </a:lnTo>
                    <a:lnTo>
                      <a:pt x="9" y="1"/>
                    </a:lnTo>
                    <a:lnTo>
                      <a:pt x="12" y="0"/>
                    </a:lnTo>
                    <a:lnTo>
                      <a:pt x="18" y="0"/>
                    </a:lnTo>
                    <a:lnTo>
                      <a:pt x="23" y="1"/>
                    </a:lnTo>
                    <a:lnTo>
                      <a:pt x="27" y="4"/>
                    </a:lnTo>
                    <a:lnTo>
                      <a:pt x="31" y="8"/>
                    </a:lnTo>
                    <a:lnTo>
                      <a:pt x="31" y="13"/>
                    </a:lnTo>
                  </a:path>
                </a:pathLst>
              </a:custGeom>
              <a:solidFill>
                <a:srgbClr val="000000"/>
              </a:solidFill>
              <a:ln w="12700" cap="rnd">
                <a:solidFill>
                  <a:srgbClr val="000000"/>
                </a:solidFill>
                <a:round/>
                <a:headEnd/>
                <a:tailEnd/>
              </a:ln>
            </p:spPr>
            <p:txBody>
              <a:bodyPr/>
              <a:lstStyle/>
              <a:p>
                <a:endParaRPr lang="en-US"/>
              </a:p>
            </p:txBody>
          </p:sp>
          <p:sp>
            <p:nvSpPr>
              <p:cNvPr id="778" name="Freeform 328"/>
              <p:cNvSpPr>
                <a:spLocks/>
              </p:cNvSpPr>
              <p:nvPr/>
            </p:nvSpPr>
            <p:spPr bwMode="auto">
              <a:xfrm>
                <a:off x="4178" y="1952"/>
                <a:ext cx="47" cy="39"/>
              </a:xfrm>
              <a:custGeom>
                <a:avLst/>
                <a:gdLst>
                  <a:gd name="T0" fmla="*/ 46 w 47"/>
                  <a:gd name="T1" fmla="*/ 20 h 39"/>
                  <a:gd name="T2" fmla="*/ 44 w 47"/>
                  <a:gd name="T3" fmla="*/ 26 h 39"/>
                  <a:gd name="T4" fmla="*/ 40 w 47"/>
                  <a:gd name="T5" fmla="*/ 31 h 39"/>
                  <a:gd name="T6" fmla="*/ 33 w 47"/>
                  <a:gd name="T7" fmla="*/ 36 h 39"/>
                  <a:gd name="T8" fmla="*/ 25 w 47"/>
                  <a:gd name="T9" fmla="*/ 38 h 39"/>
                  <a:gd name="T10" fmla="*/ 18 w 47"/>
                  <a:gd name="T11" fmla="*/ 38 h 39"/>
                  <a:gd name="T12" fmla="*/ 11 w 47"/>
                  <a:gd name="T13" fmla="*/ 36 h 39"/>
                  <a:gd name="T14" fmla="*/ 5 w 47"/>
                  <a:gd name="T15" fmla="*/ 31 h 39"/>
                  <a:gd name="T16" fmla="*/ 1 w 47"/>
                  <a:gd name="T17" fmla="*/ 26 h 39"/>
                  <a:gd name="T18" fmla="*/ 0 w 47"/>
                  <a:gd name="T19" fmla="*/ 20 h 39"/>
                  <a:gd name="T20" fmla="*/ 1 w 47"/>
                  <a:gd name="T21" fmla="*/ 12 h 39"/>
                  <a:gd name="T22" fmla="*/ 5 w 47"/>
                  <a:gd name="T23" fmla="*/ 7 h 39"/>
                  <a:gd name="T24" fmla="*/ 11 w 47"/>
                  <a:gd name="T25" fmla="*/ 3 h 39"/>
                  <a:gd name="T26" fmla="*/ 18 w 47"/>
                  <a:gd name="T27" fmla="*/ 0 h 39"/>
                  <a:gd name="T28" fmla="*/ 25 w 47"/>
                  <a:gd name="T29" fmla="*/ 0 h 39"/>
                  <a:gd name="T30" fmla="*/ 33 w 47"/>
                  <a:gd name="T31" fmla="*/ 3 h 39"/>
                  <a:gd name="T32" fmla="*/ 40 w 47"/>
                  <a:gd name="T33" fmla="*/ 7 h 39"/>
                  <a:gd name="T34" fmla="*/ 44 w 47"/>
                  <a:gd name="T35" fmla="*/ 12 h 39"/>
                  <a:gd name="T36" fmla="*/ 46 w 47"/>
                  <a:gd name="T37" fmla="*/ 2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9"/>
                  <a:gd name="T59" fmla="*/ 47 w 4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9">
                    <a:moveTo>
                      <a:pt x="46" y="20"/>
                    </a:moveTo>
                    <a:lnTo>
                      <a:pt x="44" y="26"/>
                    </a:lnTo>
                    <a:lnTo>
                      <a:pt x="40" y="31"/>
                    </a:lnTo>
                    <a:lnTo>
                      <a:pt x="33" y="36"/>
                    </a:lnTo>
                    <a:lnTo>
                      <a:pt x="25" y="38"/>
                    </a:lnTo>
                    <a:lnTo>
                      <a:pt x="18" y="38"/>
                    </a:lnTo>
                    <a:lnTo>
                      <a:pt x="11" y="36"/>
                    </a:lnTo>
                    <a:lnTo>
                      <a:pt x="5" y="31"/>
                    </a:lnTo>
                    <a:lnTo>
                      <a:pt x="1" y="26"/>
                    </a:lnTo>
                    <a:lnTo>
                      <a:pt x="0" y="20"/>
                    </a:lnTo>
                    <a:lnTo>
                      <a:pt x="1" y="12"/>
                    </a:lnTo>
                    <a:lnTo>
                      <a:pt x="5" y="7"/>
                    </a:lnTo>
                    <a:lnTo>
                      <a:pt x="11" y="3"/>
                    </a:lnTo>
                    <a:lnTo>
                      <a:pt x="18" y="0"/>
                    </a:lnTo>
                    <a:lnTo>
                      <a:pt x="25" y="0"/>
                    </a:lnTo>
                    <a:lnTo>
                      <a:pt x="33" y="3"/>
                    </a:lnTo>
                    <a:lnTo>
                      <a:pt x="40" y="7"/>
                    </a:lnTo>
                    <a:lnTo>
                      <a:pt x="44" y="12"/>
                    </a:lnTo>
                    <a:lnTo>
                      <a:pt x="46" y="20"/>
                    </a:lnTo>
                  </a:path>
                </a:pathLst>
              </a:custGeom>
              <a:solidFill>
                <a:srgbClr val="000000"/>
              </a:solidFill>
              <a:ln w="12700" cap="rnd">
                <a:solidFill>
                  <a:srgbClr val="000000"/>
                </a:solidFill>
                <a:round/>
                <a:headEnd/>
                <a:tailEnd/>
              </a:ln>
            </p:spPr>
            <p:txBody>
              <a:bodyPr/>
              <a:lstStyle/>
              <a:p>
                <a:endParaRPr lang="en-US"/>
              </a:p>
            </p:txBody>
          </p:sp>
          <p:sp>
            <p:nvSpPr>
              <p:cNvPr id="779" name="Freeform 329"/>
              <p:cNvSpPr>
                <a:spLocks/>
              </p:cNvSpPr>
              <p:nvPr/>
            </p:nvSpPr>
            <p:spPr bwMode="auto">
              <a:xfrm>
                <a:off x="4282" y="1942"/>
                <a:ext cx="30" cy="27"/>
              </a:xfrm>
              <a:custGeom>
                <a:avLst/>
                <a:gdLst>
                  <a:gd name="T0" fmla="*/ 29 w 30"/>
                  <a:gd name="T1" fmla="*/ 9 h 27"/>
                  <a:gd name="T2" fmla="*/ 25 w 30"/>
                  <a:gd name="T3" fmla="*/ 14 h 27"/>
                  <a:gd name="T4" fmla="*/ 21 w 30"/>
                  <a:gd name="T5" fmla="*/ 19 h 27"/>
                  <a:gd name="T6" fmla="*/ 21 w 30"/>
                  <a:gd name="T7" fmla="*/ 26 h 27"/>
                  <a:gd name="T8" fmla="*/ 12 w 30"/>
                  <a:gd name="T9" fmla="*/ 26 h 27"/>
                  <a:gd name="T10" fmla="*/ 12 w 30"/>
                  <a:gd name="T11" fmla="*/ 26 h 27"/>
                  <a:gd name="T12" fmla="*/ 3 w 30"/>
                  <a:gd name="T13" fmla="*/ 26 h 27"/>
                  <a:gd name="T14" fmla="*/ 0 w 30"/>
                  <a:gd name="T15" fmla="*/ 19 h 27"/>
                  <a:gd name="T16" fmla="*/ 0 w 30"/>
                  <a:gd name="T17" fmla="*/ 14 h 27"/>
                  <a:gd name="T18" fmla="*/ 0 w 30"/>
                  <a:gd name="T19" fmla="*/ 9 h 27"/>
                  <a:gd name="T20" fmla="*/ 0 w 30"/>
                  <a:gd name="T21" fmla="*/ 4 h 27"/>
                  <a:gd name="T22" fmla="*/ 0 w 30"/>
                  <a:gd name="T23" fmla="*/ 0 h 27"/>
                  <a:gd name="T24" fmla="*/ 3 w 30"/>
                  <a:gd name="T25" fmla="*/ 0 h 27"/>
                  <a:gd name="T26" fmla="*/ 12 w 30"/>
                  <a:gd name="T27" fmla="*/ 0 h 27"/>
                  <a:gd name="T28" fmla="*/ 12 w 30"/>
                  <a:gd name="T29" fmla="*/ 0 h 27"/>
                  <a:gd name="T30" fmla="*/ 21 w 30"/>
                  <a:gd name="T31" fmla="*/ 0 h 27"/>
                  <a:gd name="T32" fmla="*/ 21 w 30"/>
                  <a:gd name="T33" fmla="*/ 0 h 27"/>
                  <a:gd name="T34" fmla="*/ 25 w 30"/>
                  <a:gd name="T35" fmla="*/ 4 h 27"/>
                  <a:gd name="T36" fmla="*/ 29 w 30"/>
                  <a:gd name="T37" fmla="*/ 9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9"/>
                    </a:moveTo>
                    <a:lnTo>
                      <a:pt x="25" y="14"/>
                    </a:lnTo>
                    <a:lnTo>
                      <a:pt x="21" y="19"/>
                    </a:lnTo>
                    <a:lnTo>
                      <a:pt x="21" y="26"/>
                    </a:lnTo>
                    <a:lnTo>
                      <a:pt x="12" y="26"/>
                    </a:lnTo>
                    <a:lnTo>
                      <a:pt x="3" y="26"/>
                    </a:lnTo>
                    <a:lnTo>
                      <a:pt x="0" y="19"/>
                    </a:lnTo>
                    <a:lnTo>
                      <a:pt x="0" y="14"/>
                    </a:lnTo>
                    <a:lnTo>
                      <a:pt x="0" y="9"/>
                    </a:lnTo>
                    <a:lnTo>
                      <a:pt x="0" y="4"/>
                    </a:lnTo>
                    <a:lnTo>
                      <a:pt x="0" y="0"/>
                    </a:lnTo>
                    <a:lnTo>
                      <a:pt x="3" y="0"/>
                    </a:lnTo>
                    <a:lnTo>
                      <a:pt x="12" y="0"/>
                    </a:lnTo>
                    <a:lnTo>
                      <a:pt x="21" y="0"/>
                    </a:lnTo>
                    <a:lnTo>
                      <a:pt x="25" y="4"/>
                    </a:lnTo>
                    <a:lnTo>
                      <a:pt x="29" y="9"/>
                    </a:lnTo>
                  </a:path>
                </a:pathLst>
              </a:custGeom>
              <a:solidFill>
                <a:srgbClr val="000000"/>
              </a:solidFill>
              <a:ln w="12700" cap="rnd">
                <a:solidFill>
                  <a:srgbClr val="000000"/>
                </a:solidFill>
                <a:round/>
                <a:headEnd/>
                <a:tailEnd/>
              </a:ln>
            </p:spPr>
            <p:txBody>
              <a:bodyPr/>
              <a:lstStyle/>
              <a:p>
                <a:endParaRPr lang="en-US"/>
              </a:p>
            </p:txBody>
          </p:sp>
          <p:sp>
            <p:nvSpPr>
              <p:cNvPr id="780" name="Freeform 330"/>
              <p:cNvSpPr>
                <a:spLocks/>
              </p:cNvSpPr>
              <p:nvPr/>
            </p:nvSpPr>
            <p:spPr bwMode="auto">
              <a:xfrm>
                <a:off x="4307" y="2096"/>
                <a:ext cx="31" cy="26"/>
              </a:xfrm>
              <a:custGeom>
                <a:avLst/>
                <a:gdLst>
                  <a:gd name="T0" fmla="*/ 30 w 31"/>
                  <a:gd name="T1" fmla="*/ 10 h 26"/>
                  <a:gd name="T2" fmla="*/ 30 w 31"/>
                  <a:gd name="T3" fmla="*/ 14 h 26"/>
                  <a:gd name="T4" fmla="*/ 28 w 31"/>
                  <a:gd name="T5" fmla="*/ 18 h 26"/>
                  <a:gd name="T6" fmla="*/ 22 w 31"/>
                  <a:gd name="T7" fmla="*/ 21 h 26"/>
                  <a:gd name="T8" fmla="*/ 20 w 31"/>
                  <a:gd name="T9" fmla="*/ 25 h 26"/>
                  <a:gd name="T10" fmla="*/ 13 w 31"/>
                  <a:gd name="T11" fmla="*/ 25 h 26"/>
                  <a:gd name="T12" fmla="*/ 7 w 31"/>
                  <a:gd name="T13" fmla="*/ 21 h 26"/>
                  <a:gd name="T14" fmla="*/ 5 w 31"/>
                  <a:gd name="T15" fmla="*/ 18 h 26"/>
                  <a:gd name="T16" fmla="*/ 1 w 31"/>
                  <a:gd name="T17" fmla="*/ 14 h 26"/>
                  <a:gd name="T18" fmla="*/ 0 w 31"/>
                  <a:gd name="T19" fmla="*/ 10 h 26"/>
                  <a:gd name="T20" fmla="*/ 1 w 31"/>
                  <a:gd name="T21" fmla="*/ 4 h 26"/>
                  <a:gd name="T22" fmla="*/ 5 w 31"/>
                  <a:gd name="T23" fmla="*/ 3 h 26"/>
                  <a:gd name="T24" fmla="*/ 7 w 31"/>
                  <a:gd name="T25" fmla="*/ 0 h 26"/>
                  <a:gd name="T26" fmla="*/ 13 w 31"/>
                  <a:gd name="T27" fmla="*/ 0 h 26"/>
                  <a:gd name="T28" fmla="*/ 20 w 31"/>
                  <a:gd name="T29" fmla="*/ 0 h 26"/>
                  <a:gd name="T30" fmla="*/ 22 w 31"/>
                  <a:gd name="T31" fmla="*/ 0 h 26"/>
                  <a:gd name="T32" fmla="*/ 28 w 31"/>
                  <a:gd name="T33" fmla="*/ 3 h 26"/>
                  <a:gd name="T34" fmla="*/ 30 w 31"/>
                  <a:gd name="T35" fmla="*/ 4 h 26"/>
                  <a:gd name="T36" fmla="*/ 30 w 31"/>
                  <a:gd name="T37" fmla="*/ 1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6"/>
                  <a:gd name="T59" fmla="*/ 31 w 3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6">
                    <a:moveTo>
                      <a:pt x="30" y="10"/>
                    </a:moveTo>
                    <a:lnTo>
                      <a:pt x="30" y="14"/>
                    </a:lnTo>
                    <a:lnTo>
                      <a:pt x="28" y="18"/>
                    </a:lnTo>
                    <a:lnTo>
                      <a:pt x="22" y="21"/>
                    </a:lnTo>
                    <a:lnTo>
                      <a:pt x="20" y="25"/>
                    </a:lnTo>
                    <a:lnTo>
                      <a:pt x="13" y="25"/>
                    </a:lnTo>
                    <a:lnTo>
                      <a:pt x="7" y="21"/>
                    </a:lnTo>
                    <a:lnTo>
                      <a:pt x="5" y="18"/>
                    </a:lnTo>
                    <a:lnTo>
                      <a:pt x="1" y="14"/>
                    </a:lnTo>
                    <a:lnTo>
                      <a:pt x="0" y="10"/>
                    </a:lnTo>
                    <a:lnTo>
                      <a:pt x="1" y="4"/>
                    </a:lnTo>
                    <a:lnTo>
                      <a:pt x="5" y="3"/>
                    </a:lnTo>
                    <a:lnTo>
                      <a:pt x="7" y="0"/>
                    </a:lnTo>
                    <a:lnTo>
                      <a:pt x="13" y="0"/>
                    </a:lnTo>
                    <a:lnTo>
                      <a:pt x="20" y="0"/>
                    </a:lnTo>
                    <a:lnTo>
                      <a:pt x="22" y="0"/>
                    </a:lnTo>
                    <a:lnTo>
                      <a:pt x="28" y="3"/>
                    </a:lnTo>
                    <a:lnTo>
                      <a:pt x="30" y="4"/>
                    </a:lnTo>
                    <a:lnTo>
                      <a:pt x="30" y="10"/>
                    </a:lnTo>
                  </a:path>
                </a:pathLst>
              </a:custGeom>
              <a:solidFill>
                <a:srgbClr val="000000"/>
              </a:solidFill>
              <a:ln w="12700" cap="rnd">
                <a:solidFill>
                  <a:srgbClr val="000000"/>
                </a:solidFill>
                <a:round/>
                <a:headEnd/>
                <a:tailEnd/>
              </a:ln>
            </p:spPr>
            <p:txBody>
              <a:bodyPr/>
              <a:lstStyle/>
              <a:p>
                <a:endParaRPr lang="en-US"/>
              </a:p>
            </p:txBody>
          </p:sp>
          <p:sp>
            <p:nvSpPr>
              <p:cNvPr id="781" name="Freeform 331"/>
              <p:cNvSpPr>
                <a:spLocks/>
              </p:cNvSpPr>
              <p:nvPr/>
            </p:nvSpPr>
            <p:spPr bwMode="auto">
              <a:xfrm>
                <a:off x="4202" y="2108"/>
                <a:ext cx="30" cy="27"/>
              </a:xfrm>
              <a:custGeom>
                <a:avLst/>
                <a:gdLst>
                  <a:gd name="T0" fmla="*/ 29 w 30"/>
                  <a:gd name="T1" fmla="*/ 14 h 27"/>
                  <a:gd name="T2" fmla="*/ 29 w 30"/>
                  <a:gd name="T3" fmla="*/ 19 h 27"/>
                  <a:gd name="T4" fmla="*/ 25 w 30"/>
                  <a:gd name="T5" fmla="*/ 21 h 27"/>
                  <a:gd name="T6" fmla="*/ 21 w 30"/>
                  <a:gd name="T7" fmla="*/ 24 h 27"/>
                  <a:gd name="T8" fmla="*/ 14 w 30"/>
                  <a:gd name="T9" fmla="*/ 26 h 27"/>
                  <a:gd name="T10" fmla="*/ 10 w 30"/>
                  <a:gd name="T11" fmla="*/ 26 h 27"/>
                  <a:gd name="T12" fmla="*/ 5 w 30"/>
                  <a:gd name="T13" fmla="*/ 24 h 27"/>
                  <a:gd name="T14" fmla="*/ 1 w 30"/>
                  <a:gd name="T15" fmla="*/ 21 h 27"/>
                  <a:gd name="T16" fmla="*/ 0 w 30"/>
                  <a:gd name="T17" fmla="*/ 19 h 27"/>
                  <a:gd name="T18" fmla="*/ 0 w 30"/>
                  <a:gd name="T19" fmla="*/ 14 h 27"/>
                  <a:gd name="T20" fmla="*/ 0 w 30"/>
                  <a:gd name="T21" fmla="*/ 8 h 27"/>
                  <a:gd name="T22" fmla="*/ 1 w 30"/>
                  <a:gd name="T23" fmla="*/ 6 h 27"/>
                  <a:gd name="T24" fmla="*/ 5 w 30"/>
                  <a:gd name="T25" fmla="*/ 1 h 27"/>
                  <a:gd name="T26" fmla="*/ 10 w 30"/>
                  <a:gd name="T27" fmla="*/ 0 h 27"/>
                  <a:gd name="T28" fmla="*/ 14 w 30"/>
                  <a:gd name="T29" fmla="*/ 0 h 27"/>
                  <a:gd name="T30" fmla="*/ 21 w 30"/>
                  <a:gd name="T31" fmla="*/ 1 h 27"/>
                  <a:gd name="T32" fmla="*/ 25 w 30"/>
                  <a:gd name="T33" fmla="*/ 6 h 27"/>
                  <a:gd name="T34" fmla="*/ 29 w 30"/>
                  <a:gd name="T35" fmla="*/ 8 h 27"/>
                  <a:gd name="T36" fmla="*/ 29 w 30"/>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4"/>
                    </a:moveTo>
                    <a:lnTo>
                      <a:pt x="29" y="19"/>
                    </a:lnTo>
                    <a:lnTo>
                      <a:pt x="25" y="21"/>
                    </a:lnTo>
                    <a:lnTo>
                      <a:pt x="21" y="24"/>
                    </a:lnTo>
                    <a:lnTo>
                      <a:pt x="14" y="26"/>
                    </a:lnTo>
                    <a:lnTo>
                      <a:pt x="10" y="26"/>
                    </a:lnTo>
                    <a:lnTo>
                      <a:pt x="5" y="24"/>
                    </a:lnTo>
                    <a:lnTo>
                      <a:pt x="1" y="21"/>
                    </a:lnTo>
                    <a:lnTo>
                      <a:pt x="0" y="19"/>
                    </a:lnTo>
                    <a:lnTo>
                      <a:pt x="0" y="14"/>
                    </a:lnTo>
                    <a:lnTo>
                      <a:pt x="0" y="8"/>
                    </a:lnTo>
                    <a:lnTo>
                      <a:pt x="1" y="6"/>
                    </a:lnTo>
                    <a:lnTo>
                      <a:pt x="5" y="1"/>
                    </a:lnTo>
                    <a:lnTo>
                      <a:pt x="10" y="0"/>
                    </a:lnTo>
                    <a:lnTo>
                      <a:pt x="14" y="0"/>
                    </a:lnTo>
                    <a:lnTo>
                      <a:pt x="21" y="1"/>
                    </a:lnTo>
                    <a:lnTo>
                      <a:pt x="25" y="6"/>
                    </a:lnTo>
                    <a:lnTo>
                      <a:pt x="29" y="8"/>
                    </a:lnTo>
                    <a:lnTo>
                      <a:pt x="29" y="14"/>
                    </a:lnTo>
                  </a:path>
                </a:pathLst>
              </a:custGeom>
              <a:solidFill>
                <a:srgbClr val="000000"/>
              </a:solidFill>
              <a:ln w="12700" cap="rnd">
                <a:solidFill>
                  <a:srgbClr val="000000"/>
                </a:solidFill>
                <a:round/>
                <a:headEnd/>
                <a:tailEnd/>
              </a:ln>
            </p:spPr>
            <p:txBody>
              <a:bodyPr/>
              <a:lstStyle/>
              <a:p>
                <a:endParaRPr lang="en-US"/>
              </a:p>
            </p:txBody>
          </p:sp>
          <p:sp>
            <p:nvSpPr>
              <p:cNvPr id="782" name="Freeform 332"/>
              <p:cNvSpPr>
                <a:spLocks/>
              </p:cNvSpPr>
              <p:nvPr/>
            </p:nvSpPr>
            <p:spPr bwMode="auto">
              <a:xfrm>
                <a:off x="4335" y="2015"/>
                <a:ext cx="35" cy="30"/>
              </a:xfrm>
              <a:custGeom>
                <a:avLst/>
                <a:gdLst>
                  <a:gd name="T0" fmla="*/ 34 w 35"/>
                  <a:gd name="T1" fmla="*/ 14 h 30"/>
                  <a:gd name="T2" fmla="*/ 32 w 35"/>
                  <a:gd name="T3" fmla="*/ 20 h 30"/>
                  <a:gd name="T4" fmla="*/ 28 w 35"/>
                  <a:gd name="T5" fmla="*/ 24 h 30"/>
                  <a:gd name="T6" fmla="*/ 26 w 35"/>
                  <a:gd name="T7" fmla="*/ 29 h 30"/>
                  <a:gd name="T8" fmla="*/ 21 w 35"/>
                  <a:gd name="T9" fmla="*/ 29 h 30"/>
                  <a:gd name="T10" fmla="*/ 14 w 35"/>
                  <a:gd name="T11" fmla="*/ 29 h 30"/>
                  <a:gd name="T12" fmla="*/ 8 w 35"/>
                  <a:gd name="T13" fmla="*/ 29 h 30"/>
                  <a:gd name="T14" fmla="*/ 5 w 35"/>
                  <a:gd name="T15" fmla="*/ 24 h 30"/>
                  <a:gd name="T16" fmla="*/ 0 w 35"/>
                  <a:gd name="T17" fmla="*/ 20 h 30"/>
                  <a:gd name="T18" fmla="*/ 0 w 35"/>
                  <a:gd name="T19" fmla="*/ 14 h 30"/>
                  <a:gd name="T20" fmla="*/ 0 w 35"/>
                  <a:gd name="T21" fmla="*/ 9 h 30"/>
                  <a:gd name="T22" fmla="*/ 5 w 35"/>
                  <a:gd name="T23" fmla="*/ 4 h 30"/>
                  <a:gd name="T24" fmla="*/ 8 w 35"/>
                  <a:gd name="T25" fmla="*/ 1 h 30"/>
                  <a:gd name="T26" fmla="*/ 14 w 35"/>
                  <a:gd name="T27" fmla="*/ 0 h 30"/>
                  <a:gd name="T28" fmla="*/ 21 w 35"/>
                  <a:gd name="T29" fmla="*/ 0 h 30"/>
                  <a:gd name="T30" fmla="*/ 26 w 35"/>
                  <a:gd name="T31" fmla="*/ 1 h 30"/>
                  <a:gd name="T32" fmla="*/ 28 w 35"/>
                  <a:gd name="T33" fmla="*/ 4 h 30"/>
                  <a:gd name="T34" fmla="*/ 32 w 35"/>
                  <a:gd name="T35" fmla="*/ 9 h 30"/>
                  <a:gd name="T36" fmla="*/ 34 w 35"/>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0"/>
                  <a:gd name="T59" fmla="*/ 35 w 3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0">
                    <a:moveTo>
                      <a:pt x="34" y="14"/>
                    </a:moveTo>
                    <a:lnTo>
                      <a:pt x="32" y="20"/>
                    </a:lnTo>
                    <a:lnTo>
                      <a:pt x="28" y="24"/>
                    </a:lnTo>
                    <a:lnTo>
                      <a:pt x="26" y="29"/>
                    </a:lnTo>
                    <a:lnTo>
                      <a:pt x="21" y="29"/>
                    </a:lnTo>
                    <a:lnTo>
                      <a:pt x="14" y="29"/>
                    </a:lnTo>
                    <a:lnTo>
                      <a:pt x="8" y="29"/>
                    </a:lnTo>
                    <a:lnTo>
                      <a:pt x="5" y="24"/>
                    </a:lnTo>
                    <a:lnTo>
                      <a:pt x="0" y="20"/>
                    </a:lnTo>
                    <a:lnTo>
                      <a:pt x="0" y="14"/>
                    </a:lnTo>
                    <a:lnTo>
                      <a:pt x="0" y="9"/>
                    </a:lnTo>
                    <a:lnTo>
                      <a:pt x="5" y="4"/>
                    </a:lnTo>
                    <a:lnTo>
                      <a:pt x="8" y="1"/>
                    </a:lnTo>
                    <a:lnTo>
                      <a:pt x="14" y="0"/>
                    </a:lnTo>
                    <a:lnTo>
                      <a:pt x="21" y="0"/>
                    </a:lnTo>
                    <a:lnTo>
                      <a:pt x="26" y="1"/>
                    </a:lnTo>
                    <a:lnTo>
                      <a:pt x="28" y="4"/>
                    </a:lnTo>
                    <a:lnTo>
                      <a:pt x="32" y="9"/>
                    </a:lnTo>
                    <a:lnTo>
                      <a:pt x="34" y="14"/>
                    </a:lnTo>
                  </a:path>
                </a:pathLst>
              </a:custGeom>
              <a:solidFill>
                <a:srgbClr val="000000"/>
              </a:solidFill>
              <a:ln w="12700" cap="rnd">
                <a:solidFill>
                  <a:srgbClr val="000000"/>
                </a:solidFill>
                <a:round/>
                <a:headEnd/>
                <a:tailEnd/>
              </a:ln>
            </p:spPr>
            <p:txBody>
              <a:bodyPr/>
              <a:lstStyle/>
              <a:p>
                <a:endParaRPr lang="en-US"/>
              </a:p>
            </p:txBody>
          </p:sp>
          <p:sp>
            <p:nvSpPr>
              <p:cNvPr id="783" name="Freeform 333"/>
              <p:cNvSpPr>
                <a:spLocks/>
              </p:cNvSpPr>
              <p:nvPr/>
            </p:nvSpPr>
            <p:spPr bwMode="auto">
              <a:xfrm>
                <a:off x="4402" y="1988"/>
                <a:ext cx="30" cy="27"/>
              </a:xfrm>
              <a:custGeom>
                <a:avLst/>
                <a:gdLst>
                  <a:gd name="T0" fmla="*/ 29 w 30"/>
                  <a:gd name="T1" fmla="*/ 11 h 27"/>
                  <a:gd name="T2" fmla="*/ 25 w 30"/>
                  <a:gd name="T3" fmla="*/ 17 h 27"/>
                  <a:gd name="T4" fmla="*/ 23 w 30"/>
                  <a:gd name="T5" fmla="*/ 21 h 27"/>
                  <a:gd name="T6" fmla="*/ 19 w 30"/>
                  <a:gd name="T7" fmla="*/ 22 h 27"/>
                  <a:gd name="T8" fmla="*/ 14 w 30"/>
                  <a:gd name="T9" fmla="*/ 26 h 27"/>
                  <a:gd name="T10" fmla="*/ 10 w 30"/>
                  <a:gd name="T11" fmla="*/ 26 h 27"/>
                  <a:gd name="T12" fmla="*/ 5 w 30"/>
                  <a:gd name="T13" fmla="*/ 22 h 27"/>
                  <a:gd name="T14" fmla="*/ 3 w 30"/>
                  <a:gd name="T15" fmla="*/ 21 h 27"/>
                  <a:gd name="T16" fmla="*/ 1 w 30"/>
                  <a:gd name="T17" fmla="*/ 17 h 27"/>
                  <a:gd name="T18" fmla="*/ 0 w 30"/>
                  <a:gd name="T19" fmla="*/ 11 h 27"/>
                  <a:gd name="T20" fmla="*/ 1 w 30"/>
                  <a:gd name="T21" fmla="*/ 8 h 27"/>
                  <a:gd name="T22" fmla="*/ 3 w 30"/>
                  <a:gd name="T23" fmla="*/ 3 h 27"/>
                  <a:gd name="T24" fmla="*/ 5 w 30"/>
                  <a:gd name="T25" fmla="*/ 0 h 27"/>
                  <a:gd name="T26" fmla="*/ 10 w 30"/>
                  <a:gd name="T27" fmla="*/ 0 h 27"/>
                  <a:gd name="T28" fmla="*/ 14 w 30"/>
                  <a:gd name="T29" fmla="*/ 0 h 27"/>
                  <a:gd name="T30" fmla="*/ 19 w 30"/>
                  <a:gd name="T31" fmla="*/ 0 h 27"/>
                  <a:gd name="T32" fmla="*/ 23 w 30"/>
                  <a:gd name="T33" fmla="*/ 3 h 27"/>
                  <a:gd name="T34" fmla="*/ 25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5" y="17"/>
                    </a:lnTo>
                    <a:lnTo>
                      <a:pt x="23" y="21"/>
                    </a:lnTo>
                    <a:lnTo>
                      <a:pt x="19" y="22"/>
                    </a:lnTo>
                    <a:lnTo>
                      <a:pt x="14" y="26"/>
                    </a:lnTo>
                    <a:lnTo>
                      <a:pt x="10" y="26"/>
                    </a:lnTo>
                    <a:lnTo>
                      <a:pt x="5" y="22"/>
                    </a:lnTo>
                    <a:lnTo>
                      <a:pt x="3" y="21"/>
                    </a:lnTo>
                    <a:lnTo>
                      <a:pt x="1" y="17"/>
                    </a:lnTo>
                    <a:lnTo>
                      <a:pt x="0" y="11"/>
                    </a:lnTo>
                    <a:lnTo>
                      <a:pt x="1" y="8"/>
                    </a:lnTo>
                    <a:lnTo>
                      <a:pt x="3" y="3"/>
                    </a:lnTo>
                    <a:lnTo>
                      <a:pt x="5" y="0"/>
                    </a:lnTo>
                    <a:lnTo>
                      <a:pt x="10" y="0"/>
                    </a:lnTo>
                    <a:lnTo>
                      <a:pt x="14" y="0"/>
                    </a:lnTo>
                    <a:lnTo>
                      <a:pt x="19" y="0"/>
                    </a:lnTo>
                    <a:lnTo>
                      <a:pt x="23" y="3"/>
                    </a:lnTo>
                    <a:lnTo>
                      <a:pt x="25"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784" name="Freeform 334"/>
              <p:cNvSpPr>
                <a:spLocks/>
              </p:cNvSpPr>
              <p:nvPr/>
            </p:nvSpPr>
            <p:spPr bwMode="auto">
              <a:xfrm>
                <a:off x="4320" y="1971"/>
                <a:ext cx="30" cy="27"/>
              </a:xfrm>
              <a:custGeom>
                <a:avLst/>
                <a:gdLst>
                  <a:gd name="T0" fmla="*/ 29 w 30"/>
                  <a:gd name="T1" fmla="*/ 13 h 27"/>
                  <a:gd name="T2" fmla="*/ 27 w 30"/>
                  <a:gd name="T3" fmla="*/ 17 h 27"/>
                  <a:gd name="T4" fmla="*/ 23 w 30"/>
                  <a:gd name="T5" fmla="*/ 21 h 27"/>
                  <a:gd name="T6" fmla="*/ 19 w 30"/>
                  <a:gd name="T7" fmla="*/ 26 h 27"/>
                  <a:gd name="T8" fmla="*/ 14 w 30"/>
                  <a:gd name="T9" fmla="*/ 26 h 27"/>
                  <a:gd name="T10" fmla="*/ 9 w 30"/>
                  <a:gd name="T11" fmla="*/ 26 h 27"/>
                  <a:gd name="T12" fmla="*/ 5 w 30"/>
                  <a:gd name="T13" fmla="*/ 26 h 27"/>
                  <a:gd name="T14" fmla="*/ 1 w 30"/>
                  <a:gd name="T15" fmla="*/ 21 h 27"/>
                  <a:gd name="T16" fmla="*/ 0 w 30"/>
                  <a:gd name="T17" fmla="*/ 17 h 27"/>
                  <a:gd name="T18" fmla="*/ 0 w 30"/>
                  <a:gd name="T19" fmla="*/ 13 h 27"/>
                  <a:gd name="T20" fmla="*/ 0 w 30"/>
                  <a:gd name="T21" fmla="*/ 8 h 27"/>
                  <a:gd name="T22" fmla="*/ 1 w 30"/>
                  <a:gd name="T23" fmla="*/ 6 h 27"/>
                  <a:gd name="T24" fmla="*/ 5 w 30"/>
                  <a:gd name="T25" fmla="*/ 1 h 27"/>
                  <a:gd name="T26" fmla="*/ 9 w 30"/>
                  <a:gd name="T27" fmla="*/ 0 h 27"/>
                  <a:gd name="T28" fmla="*/ 14 w 30"/>
                  <a:gd name="T29" fmla="*/ 0 h 27"/>
                  <a:gd name="T30" fmla="*/ 19 w 30"/>
                  <a:gd name="T31" fmla="*/ 1 h 27"/>
                  <a:gd name="T32" fmla="*/ 23 w 30"/>
                  <a:gd name="T33" fmla="*/ 6 h 27"/>
                  <a:gd name="T34" fmla="*/ 27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7" y="17"/>
                    </a:lnTo>
                    <a:lnTo>
                      <a:pt x="23" y="21"/>
                    </a:lnTo>
                    <a:lnTo>
                      <a:pt x="19" y="26"/>
                    </a:lnTo>
                    <a:lnTo>
                      <a:pt x="14" y="26"/>
                    </a:lnTo>
                    <a:lnTo>
                      <a:pt x="9" y="26"/>
                    </a:lnTo>
                    <a:lnTo>
                      <a:pt x="5" y="26"/>
                    </a:lnTo>
                    <a:lnTo>
                      <a:pt x="1" y="21"/>
                    </a:lnTo>
                    <a:lnTo>
                      <a:pt x="0" y="17"/>
                    </a:lnTo>
                    <a:lnTo>
                      <a:pt x="0" y="13"/>
                    </a:lnTo>
                    <a:lnTo>
                      <a:pt x="0" y="8"/>
                    </a:lnTo>
                    <a:lnTo>
                      <a:pt x="1" y="6"/>
                    </a:lnTo>
                    <a:lnTo>
                      <a:pt x="5" y="1"/>
                    </a:lnTo>
                    <a:lnTo>
                      <a:pt x="9" y="0"/>
                    </a:lnTo>
                    <a:lnTo>
                      <a:pt x="14" y="0"/>
                    </a:lnTo>
                    <a:lnTo>
                      <a:pt x="19" y="1"/>
                    </a:lnTo>
                    <a:lnTo>
                      <a:pt x="23" y="6"/>
                    </a:lnTo>
                    <a:lnTo>
                      <a:pt x="27"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85" name="Freeform 335"/>
              <p:cNvSpPr>
                <a:spLocks/>
              </p:cNvSpPr>
              <p:nvPr/>
            </p:nvSpPr>
            <p:spPr bwMode="auto">
              <a:xfrm>
                <a:off x="4271" y="2062"/>
                <a:ext cx="30" cy="26"/>
              </a:xfrm>
              <a:custGeom>
                <a:avLst/>
                <a:gdLst>
                  <a:gd name="T0" fmla="*/ 29 w 30"/>
                  <a:gd name="T1" fmla="*/ 10 h 26"/>
                  <a:gd name="T2" fmla="*/ 25 w 30"/>
                  <a:gd name="T3" fmla="*/ 14 h 26"/>
                  <a:gd name="T4" fmla="*/ 23 w 30"/>
                  <a:gd name="T5" fmla="*/ 18 h 26"/>
                  <a:gd name="T6" fmla="*/ 19 w 30"/>
                  <a:gd name="T7" fmla="*/ 21 h 26"/>
                  <a:gd name="T8" fmla="*/ 14 w 30"/>
                  <a:gd name="T9" fmla="*/ 25 h 26"/>
                  <a:gd name="T10" fmla="*/ 12 w 30"/>
                  <a:gd name="T11" fmla="*/ 25 h 26"/>
                  <a:gd name="T12" fmla="*/ 9 w 30"/>
                  <a:gd name="T13" fmla="*/ 21 h 26"/>
                  <a:gd name="T14" fmla="*/ 3 w 30"/>
                  <a:gd name="T15" fmla="*/ 18 h 26"/>
                  <a:gd name="T16" fmla="*/ 1 w 30"/>
                  <a:gd name="T17" fmla="*/ 14 h 26"/>
                  <a:gd name="T18" fmla="*/ 0 w 30"/>
                  <a:gd name="T19" fmla="*/ 10 h 26"/>
                  <a:gd name="T20" fmla="*/ 1 w 30"/>
                  <a:gd name="T21" fmla="*/ 7 h 26"/>
                  <a:gd name="T22" fmla="*/ 3 w 30"/>
                  <a:gd name="T23" fmla="*/ 3 h 26"/>
                  <a:gd name="T24" fmla="*/ 9 w 30"/>
                  <a:gd name="T25" fmla="*/ 0 h 26"/>
                  <a:gd name="T26" fmla="*/ 12 w 30"/>
                  <a:gd name="T27" fmla="*/ 0 h 26"/>
                  <a:gd name="T28" fmla="*/ 14 w 30"/>
                  <a:gd name="T29" fmla="*/ 0 h 26"/>
                  <a:gd name="T30" fmla="*/ 19 w 30"/>
                  <a:gd name="T31" fmla="*/ 0 h 26"/>
                  <a:gd name="T32" fmla="*/ 23 w 30"/>
                  <a:gd name="T33" fmla="*/ 3 h 26"/>
                  <a:gd name="T34" fmla="*/ 25 w 30"/>
                  <a:gd name="T35" fmla="*/ 7 h 26"/>
                  <a:gd name="T36" fmla="*/ 29 w 30"/>
                  <a:gd name="T37" fmla="*/ 1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0"/>
                    </a:moveTo>
                    <a:lnTo>
                      <a:pt x="25" y="14"/>
                    </a:lnTo>
                    <a:lnTo>
                      <a:pt x="23" y="18"/>
                    </a:lnTo>
                    <a:lnTo>
                      <a:pt x="19" y="21"/>
                    </a:lnTo>
                    <a:lnTo>
                      <a:pt x="14" y="25"/>
                    </a:lnTo>
                    <a:lnTo>
                      <a:pt x="12" y="25"/>
                    </a:lnTo>
                    <a:lnTo>
                      <a:pt x="9" y="21"/>
                    </a:lnTo>
                    <a:lnTo>
                      <a:pt x="3" y="18"/>
                    </a:lnTo>
                    <a:lnTo>
                      <a:pt x="1" y="14"/>
                    </a:lnTo>
                    <a:lnTo>
                      <a:pt x="0" y="10"/>
                    </a:lnTo>
                    <a:lnTo>
                      <a:pt x="1" y="7"/>
                    </a:lnTo>
                    <a:lnTo>
                      <a:pt x="3" y="3"/>
                    </a:lnTo>
                    <a:lnTo>
                      <a:pt x="9" y="0"/>
                    </a:lnTo>
                    <a:lnTo>
                      <a:pt x="12" y="0"/>
                    </a:lnTo>
                    <a:lnTo>
                      <a:pt x="14" y="0"/>
                    </a:lnTo>
                    <a:lnTo>
                      <a:pt x="19" y="0"/>
                    </a:lnTo>
                    <a:lnTo>
                      <a:pt x="23" y="3"/>
                    </a:lnTo>
                    <a:lnTo>
                      <a:pt x="25" y="7"/>
                    </a:lnTo>
                    <a:lnTo>
                      <a:pt x="29" y="10"/>
                    </a:lnTo>
                  </a:path>
                </a:pathLst>
              </a:custGeom>
              <a:solidFill>
                <a:srgbClr val="000000"/>
              </a:solidFill>
              <a:ln w="12700" cap="rnd">
                <a:solidFill>
                  <a:srgbClr val="000000"/>
                </a:solidFill>
                <a:round/>
                <a:headEnd/>
                <a:tailEnd/>
              </a:ln>
            </p:spPr>
            <p:txBody>
              <a:bodyPr/>
              <a:lstStyle/>
              <a:p>
                <a:endParaRPr lang="en-US"/>
              </a:p>
            </p:txBody>
          </p:sp>
          <p:sp>
            <p:nvSpPr>
              <p:cNvPr id="786" name="Freeform 336"/>
              <p:cNvSpPr>
                <a:spLocks/>
              </p:cNvSpPr>
              <p:nvPr/>
            </p:nvSpPr>
            <p:spPr bwMode="auto">
              <a:xfrm>
                <a:off x="4364" y="1926"/>
                <a:ext cx="30" cy="27"/>
              </a:xfrm>
              <a:custGeom>
                <a:avLst/>
                <a:gdLst>
                  <a:gd name="T0" fmla="*/ 29 w 30"/>
                  <a:gd name="T1" fmla="*/ 13 h 27"/>
                  <a:gd name="T2" fmla="*/ 27 w 30"/>
                  <a:gd name="T3" fmla="*/ 17 h 27"/>
                  <a:gd name="T4" fmla="*/ 23 w 30"/>
                  <a:gd name="T5" fmla="*/ 22 h 27"/>
                  <a:gd name="T6" fmla="*/ 19 w 30"/>
                  <a:gd name="T7" fmla="*/ 22 h 27"/>
                  <a:gd name="T8" fmla="*/ 14 w 30"/>
                  <a:gd name="T9" fmla="*/ 26 h 27"/>
                  <a:gd name="T10" fmla="*/ 9 w 30"/>
                  <a:gd name="T11" fmla="*/ 26 h 27"/>
                  <a:gd name="T12" fmla="*/ 5 w 30"/>
                  <a:gd name="T13" fmla="*/ 22 h 27"/>
                  <a:gd name="T14" fmla="*/ 0 w 30"/>
                  <a:gd name="T15" fmla="*/ 22 h 27"/>
                  <a:gd name="T16" fmla="*/ 0 w 30"/>
                  <a:gd name="T17" fmla="*/ 17 h 27"/>
                  <a:gd name="T18" fmla="*/ 0 w 30"/>
                  <a:gd name="T19" fmla="*/ 13 h 27"/>
                  <a:gd name="T20" fmla="*/ 0 w 30"/>
                  <a:gd name="T21" fmla="*/ 6 h 27"/>
                  <a:gd name="T22" fmla="*/ 0 w 30"/>
                  <a:gd name="T23" fmla="*/ 4 h 27"/>
                  <a:gd name="T24" fmla="*/ 5 w 30"/>
                  <a:gd name="T25" fmla="*/ 0 h 27"/>
                  <a:gd name="T26" fmla="*/ 9 w 30"/>
                  <a:gd name="T27" fmla="*/ 0 h 27"/>
                  <a:gd name="T28" fmla="*/ 14 w 30"/>
                  <a:gd name="T29" fmla="*/ 0 h 27"/>
                  <a:gd name="T30" fmla="*/ 19 w 30"/>
                  <a:gd name="T31" fmla="*/ 0 h 27"/>
                  <a:gd name="T32" fmla="*/ 23 w 30"/>
                  <a:gd name="T33" fmla="*/ 4 h 27"/>
                  <a:gd name="T34" fmla="*/ 27 w 30"/>
                  <a:gd name="T35" fmla="*/ 6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7" y="17"/>
                    </a:lnTo>
                    <a:lnTo>
                      <a:pt x="23" y="22"/>
                    </a:lnTo>
                    <a:lnTo>
                      <a:pt x="19" y="22"/>
                    </a:lnTo>
                    <a:lnTo>
                      <a:pt x="14" y="26"/>
                    </a:lnTo>
                    <a:lnTo>
                      <a:pt x="9" y="26"/>
                    </a:lnTo>
                    <a:lnTo>
                      <a:pt x="5" y="22"/>
                    </a:lnTo>
                    <a:lnTo>
                      <a:pt x="0" y="22"/>
                    </a:lnTo>
                    <a:lnTo>
                      <a:pt x="0" y="17"/>
                    </a:lnTo>
                    <a:lnTo>
                      <a:pt x="0" y="13"/>
                    </a:lnTo>
                    <a:lnTo>
                      <a:pt x="0" y="6"/>
                    </a:lnTo>
                    <a:lnTo>
                      <a:pt x="0" y="4"/>
                    </a:lnTo>
                    <a:lnTo>
                      <a:pt x="5" y="0"/>
                    </a:lnTo>
                    <a:lnTo>
                      <a:pt x="9" y="0"/>
                    </a:lnTo>
                    <a:lnTo>
                      <a:pt x="14" y="0"/>
                    </a:lnTo>
                    <a:lnTo>
                      <a:pt x="19" y="0"/>
                    </a:lnTo>
                    <a:lnTo>
                      <a:pt x="23" y="4"/>
                    </a:lnTo>
                    <a:lnTo>
                      <a:pt x="27" y="6"/>
                    </a:lnTo>
                    <a:lnTo>
                      <a:pt x="29" y="13"/>
                    </a:lnTo>
                  </a:path>
                </a:pathLst>
              </a:custGeom>
              <a:solidFill>
                <a:srgbClr val="000000"/>
              </a:solidFill>
              <a:ln w="12700" cap="rnd">
                <a:solidFill>
                  <a:srgbClr val="000000"/>
                </a:solidFill>
                <a:round/>
                <a:headEnd/>
                <a:tailEnd/>
              </a:ln>
            </p:spPr>
            <p:txBody>
              <a:bodyPr/>
              <a:lstStyle/>
              <a:p>
                <a:endParaRPr lang="en-US"/>
              </a:p>
            </p:txBody>
          </p:sp>
          <p:sp>
            <p:nvSpPr>
              <p:cNvPr id="787" name="Freeform 337"/>
              <p:cNvSpPr>
                <a:spLocks/>
              </p:cNvSpPr>
              <p:nvPr/>
            </p:nvSpPr>
            <p:spPr bwMode="auto">
              <a:xfrm>
                <a:off x="4390" y="2070"/>
                <a:ext cx="30" cy="27"/>
              </a:xfrm>
              <a:custGeom>
                <a:avLst/>
                <a:gdLst>
                  <a:gd name="T0" fmla="*/ 29 w 30"/>
                  <a:gd name="T1" fmla="*/ 14 h 27"/>
                  <a:gd name="T2" fmla="*/ 29 w 30"/>
                  <a:gd name="T3" fmla="*/ 19 h 27"/>
                  <a:gd name="T4" fmla="*/ 27 w 30"/>
                  <a:gd name="T5" fmla="*/ 24 h 27"/>
                  <a:gd name="T6" fmla="*/ 21 w 30"/>
                  <a:gd name="T7" fmla="*/ 26 h 27"/>
                  <a:gd name="T8" fmla="*/ 19 w 30"/>
                  <a:gd name="T9" fmla="*/ 26 h 27"/>
                  <a:gd name="T10" fmla="*/ 12 w 30"/>
                  <a:gd name="T11" fmla="*/ 26 h 27"/>
                  <a:gd name="T12" fmla="*/ 7 w 30"/>
                  <a:gd name="T13" fmla="*/ 26 h 27"/>
                  <a:gd name="T14" fmla="*/ 1 w 30"/>
                  <a:gd name="T15" fmla="*/ 24 h 27"/>
                  <a:gd name="T16" fmla="*/ 0 w 30"/>
                  <a:gd name="T17" fmla="*/ 19 h 27"/>
                  <a:gd name="T18" fmla="*/ 0 w 30"/>
                  <a:gd name="T19" fmla="*/ 14 h 27"/>
                  <a:gd name="T20" fmla="*/ 0 w 30"/>
                  <a:gd name="T21" fmla="*/ 8 h 27"/>
                  <a:gd name="T22" fmla="*/ 1 w 30"/>
                  <a:gd name="T23" fmla="*/ 4 h 27"/>
                  <a:gd name="T24" fmla="*/ 7 w 30"/>
                  <a:gd name="T25" fmla="*/ 1 h 27"/>
                  <a:gd name="T26" fmla="*/ 12 w 30"/>
                  <a:gd name="T27" fmla="*/ 0 h 27"/>
                  <a:gd name="T28" fmla="*/ 19 w 30"/>
                  <a:gd name="T29" fmla="*/ 0 h 27"/>
                  <a:gd name="T30" fmla="*/ 21 w 30"/>
                  <a:gd name="T31" fmla="*/ 1 h 27"/>
                  <a:gd name="T32" fmla="*/ 27 w 30"/>
                  <a:gd name="T33" fmla="*/ 4 h 27"/>
                  <a:gd name="T34" fmla="*/ 29 w 30"/>
                  <a:gd name="T35" fmla="*/ 8 h 27"/>
                  <a:gd name="T36" fmla="*/ 29 w 30"/>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4"/>
                    </a:moveTo>
                    <a:lnTo>
                      <a:pt x="29" y="19"/>
                    </a:lnTo>
                    <a:lnTo>
                      <a:pt x="27" y="24"/>
                    </a:lnTo>
                    <a:lnTo>
                      <a:pt x="21" y="26"/>
                    </a:lnTo>
                    <a:lnTo>
                      <a:pt x="19" y="26"/>
                    </a:lnTo>
                    <a:lnTo>
                      <a:pt x="12" y="26"/>
                    </a:lnTo>
                    <a:lnTo>
                      <a:pt x="7" y="26"/>
                    </a:lnTo>
                    <a:lnTo>
                      <a:pt x="1" y="24"/>
                    </a:lnTo>
                    <a:lnTo>
                      <a:pt x="0" y="19"/>
                    </a:lnTo>
                    <a:lnTo>
                      <a:pt x="0" y="14"/>
                    </a:lnTo>
                    <a:lnTo>
                      <a:pt x="0" y="8"/>
                    </a:lnTo>
                    <a:lnTo>
                      <a:pt x="1" y="4"/>
                    </a:lnTo>
                    <a:lnTo>
                      <a:pt x="7" y="1"/>
                    </a:lnTo>
                    <a:lnTo>
                      <a:pt x="12" y="0"/>
                    </a:lnTo>
                    <a:lnTo>
                      <a:pt x="19" y="0"/>
                    </a:lnTo>
                    <a:lnTo>
                      <a:pt x="21" y="1"/>
                    </a:lnTo>
                    <a:lnTo>
                      <a:pt x="27" y="4"/>
                    </a:lnTo>
                    <a:lnTo>
                      <a:pt x="29" y="8"/>
                    </a:lnTo>
                    <a:lnTo>
                      <a:pt x="29" y="14"/>
                    </a:lnTo>
                  </a:path>
                </a:pathLst>
              </a:custGeom>
              <a:solidFill>
                <a:srgbClr val="000000"/>
              </a:solidFill>
              <a:ln w="12700" cap="rnd">
                <a:solidFill>
                  <a:srgbClr val="000000"/>
                </a:solidFill>
                <a:round/>
                <a:headEnd/>
                <a:tailEnd/>
              </a:ln>
            </p:spPr>
            <p:txBody>
              <a:bodyPr/>
              <a:lstStyle/>
              <a:p>
                <a:endParaRPr lang="en-US"/>
              </a:p>
            </p:txBody>
          </p:sp>
        </p:grpSp>
        <p:grpSp>
          <p:nvGrpSpPr>
            <p:cNvPr id="702" name="Group 338"/>
            <p:cNvGrpSpPr>
              <a:grpSpLocks/>
            </p:cNvGrpSpPr>
            <p:nvPr/>
          </p:nvGrpSpPr>
          <p:grpSpPr bwMode="auto">
            <a:xfrm>
              <a:off x="4685" y="1893"/>
              <a:ext cx="659" cy="316"/>
              <a:chOff x="4685" y="1893"/>
              <a:chExt cx="659" cy="316"/>
            </a:xfrm>
          </p:grpSpPr>
          <p:sp>
            <p:nvSpPr>
              <p:cNvPr id="715" name="Freeform 339"/>
              <p:cNvSpPr>
                <a:spLocks/>
              </p:cNvSpPr>
              <p:nvPr/>
            </p:nvSpPr>
            <p:spPr bwMode="auto">
              <a:xfrm>
                <a:off x="4749" y="1976"/>
                <a:ext cx="44" cy="40"/>
              </a:xfrm>
              <a:custGeom>
                <a:avLst/>
                <a:gdLst>
                  <a:gd name="T0" fmla="*/ 43 w 44"/>
                  <a:gd name="T1" fmla="*/ 21 h 40"/>
                  <a:gd name="T2" fmla="*/ 41 w 44"/>
                  <a:gd name="T3" fmla="*/ 27 h 40"/>
                  <a:gd name="T4" fmla="*/ 37 w 44"/>
                  <a:gd name="T5" fmla="*/ 34 h 40"/>
                  <a:gd name="T6" fmla="*/ 32 w 44"/>
                  <a:gd name="T7" fmla="*/ 37 h 40"/>
                  <a:gd name="T8" fmla="*/ 26 w 44"/>
                  <a:gd name="T9" fmla="*/ 39 h 40"/>
                  <a:gd name="T10" fmla="*/ 17 w 44"/>
                  <a:gd name="T11" fmla="*/ 39 h 40"/>
                  <a:gd name="T12" fmla="*/ 8 w 44"/>
                  <a:gd name="T13" fmla="*/ 37 h 40"/>
                  <a:gd name="T14" fmla="*/ 3 w 44"/>
                  <a:gd name="T15" fmla="*/ 34 h 40"/>
                  <a:gd name="T16" fmla="*/ 0 w 44"/>
                  <a:gd name="T17" fmla="*/ 27 h 40"/>
                  <a:gd name="T18" fmla="*/ 0 w 44"/>
                  <a:gd name="T19" fmla="*/ 21 h 40"/>
                  <a:gd name="T20" fmla="*/ 0 w 44"/>
                  <a:gd name="T21" fmla="*/ 13 h 40"/>
                  <a:gd name="T22" fmla="*/ 3 w 44"/>
                  <a:gd name="T23" fmla="*/ 6 h 40"/>
                  <a:gd name="T24" fmla="*/ 8 w 44"/>
                  <a:gd name="T25" fmla="*/ 3 h 40"/>
                  <a:gd name="T26" fmla="*/ 17 w 44"/>
                  <a:gd name="T27" fmla="*/ 0 h 40"/>
                  <a:gd name="T28" fmla="*/ 26 w 44"/>
                  <a:gd name="T29" fmla="*/ 0 h 40"/>
                  <a:gd name="T30" fmla="*/ 32 w 44"/>
                  <a:gd name="T31" fmla="*/ 3 h 40"/>
                  <a:gd name="T32" fmla="*/ 37 w 44"/>
                  <a:gd name="T33" fmla="*/ 6 h 40"/>
                  <a:gd name="T34" fmla="*/ 41 w 44"/>
                  <a:gd name="T35" fmla="*/ 13 h 40"/>
                  <a:gd name="T36" fmla="*/ 43 w 44"/>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0"/>
                  <a:gd name="T59" fmla="*/ 44 w 44"/>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0">
                    <a:moveTo>
                      <a:pt x="43" y="21"/>
                    </a:moveTo>
                    <a:lnTo>
                      <a:pt x="41" y="27"/>
                    </a:lnTo>
                    <a:lnTo>
                      <a:pt x="37" y="34"/>
                    </a:lnTo>
                    <a:lnTo>
                      <a:pt x="32" y="37"/>
                    </a:lnTo>
                    <a:lnTo>
                      <a:pt x="26" y="39"/>
                    </a:lnTo>
                    <a:lnTo>
                      <a:pt x="17" y="39"/>
                    </a:lnTo>
                    <a:lnTo>
                      <a:pt x="8" y="37"/>
                    </a:lnTo>
                    <a:lnTo>
                      <a:pt x="3" y="34"/>
                    </a:lnTo>
                    <a:lnTo>
                      <a:pt x="0" y="27"/>
                    </a:lnTo>
                    <a:lnTo>
                      <a:pt x="0" y="21"/>
                    </a:lnTo>
                    <a:lnTo>
                      <a:pt x="0" y="13"/>
                    </a:lnTo>
                    <a:lnTo>
                      <a:pt x="3" y="6"/>
                    </a:lnTo>
                    <a:lnTo>
                      <a:pt x="8" y="3"/>
                    </a:lnTo>
                    <a:lnTo>
                      <a:pt x="17" y="0"/>
                    </a:lnTo>
                    <a:lnTo>
                      <a:pt x="26" y="0"/>
                    </a:lnTo>
                    <a:lnTo>
                      <a:pt x="32" y="3"/>
                    </a:lnTo>
                    <a:lnTo>
                      <a:pt x="37" y="6"/>
                    </a:lnTo>
                    <a:lnTo>
                      <a:pt x="41" y="13"/>
                    </a:lnTo>
                    <a:lnTo>
                      <a:pt x="43" y="21"/>
                    </a:lnTo>
                  </a:path>
                </a:pathLst>
              </a:custGeom>
              <a:solidFill>
                <a:srgbClr val="000000"/>
              </a:solidFill>
              <a:ln w="12700" cap="rnd">
                <a:solidFill>
                  <a:srgbClr val="000000"/>
                </a:solidFill>
                <a:round/>
                <a:headEnd/>
                <a:tailEnd/>
              </a:ln>
            </p:spPr>
            <p:txBody>
              <a:bodyPr/>
              <a:lstStyle/>
              <a:p>
                <a:endParaRPr lang="en-US"/>
              </a:p>
            </p:txBody>
          </p:sp>
          <p:sp>
            <p:nvSpPr>
              <p:cNvPr id="716" name="Freeform 340"/>
              <p:cNvSpPr>
                <a:spLocks/>
              </p:cNvSpPr>
              <p:nvPr/>
            </p:nvSpPr>
            <p:spPr bwMode="auto">
              <a:xfrm>
                <a:off x="5190" y="2096"/>
                <a:ext cx="34" cy="29"/>
              </a:xfrm>
              <a:custGeom>
                <a:avLst/>
                <a:gdLst>
                  <a:gd name="T0" fmla="*/ 33 w 34"/>
                  <a:gd name="T1" fmla="*/ 14 h 29"/>
                  <a:gd name="T2" fmla="*/ 31 w 34"/>
                  <a:gd name="T3" fmla="*/ 19 h 29"/>
                  <a:gd name="T4" fmla="*/ 27 w 34"/>
                  <a:gd name="T5" fmla="*/ 24 h 29"/>
                  <a:gd name="T6" fmla="*/ 23 w 34"/>
                  <a:gd name="T7" fmla="*/ 28 h 29"/>
                  <a:gd name="T8" fmla="*/ 18 w 34"/>
                  <a:gd name="T9" fmla="*/ 28 h 29"/>
                  <a:gd name="T10" fmla="*/ 11 w 34"/>
                  <a:gd name="T11" fmla="*/ 28 h 29"/>
                  <a:gd name="T12" fmla="*/ 7 w 34"/>
                  <a:gd name="T13" fmla="*/ 28 h 29"/>
                  <a:gd name="T14" fmla="*/ 3 w 34"/>
                  <a:gd name="T15" fmla="*/ 24 h 29"/>
                  <a:gd name="T16" fmla="*/ 0 w 34"/>
                  <a:gd name="T17" fmla="*/ 19 h 29"/>
                  <a:gd name="T18" fmla="*/ 0 w 34"/>
                  <a:gd name="T19" fmla="*/ 14 h 29"/>
                  <a:gd name="T20" fmla="*/ 0 w 34"/>
                  <a:gd name="T21" fmla="*/ 8 h 29"/>
                  <a:gd name="T22" fmla="*/ 3 w 34"/>
                  <a:gd name="T23" fmla="*/ 4 h 29"/>
                  <a:gd name="T24" fmla="*/ 7 w 34"/>
                  <a:gd name="T25" fmla="*/ 1 h 29"/>
                  <a:gd name="T26" fmla="*/ 11 w 34"/>
                  <a:gd name="T27" fmla="*/ 0 h 29"/>
                  <a:gd name="T28" fmla="*/ 18 w 34"/>
                  <a:gd name="T29" fmla="*/ 0 h 29"/>
                  <a:gd name="T30" fmla="*/ 23 w 34"/>
                  <a:gd name="T31" fmla="*/ 1 h 29"/>
                  <a:gd name="T32" fmla="*/ 27 w 34"/>
                  <a:gd name="T33" fmla="*/ 4 h 29"/>
                  <a:gd name="T34" fmla="*/ 31 w 34"/>
                  <a:gd name="T35" fmla="*/ 8 h 29"/>
                  <a:gd name="T36" fmla="*/ 33 w 34"/>
                  <a:gd name="T37" fmla="*/ 1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29"/>
                  <a:gd name="T59" fmla="*/ 34 w 34"/>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29">
                    <a:moveTo>
                      <a:pt x="33" y="14"/>
                    </a:moveTo>
                    <a:lnTo>
                      <a:pt x="31" y="19"/>
                    </a:lnTo>
                    <a:lnTo>
                      <a:pt x="27" y="24"/>
                    </a:lnTo>
                    <a:lnTo>
                      <a:pt x="23" y="28"/>
                    </a:lnTo>
                    <a:lnTo>
                      <a:pt x="18" y="28"/>
                    </a:lnTo>
                    <a:lnTo>
                      <a:pt x="11" y="28"/>
                    </a:lnTo>
                    <a:lnTo>
                      <a:pt x="7" y="28"/>
                    </a:lnTo>
                    <a:lnTo>
                      <a:pt x="3" y="24"/>
                    </a:lnTo>
                    <a:lnTo>
                      <a:pt x="0" y="19"/>
                    </a:lnTo>
                    <a:lnTo>
                      <a:pt x="0" y="14"/>
                    </a:lnTo>
                    <a:lnTo>
                      <a:pt x="0" y="8"/>
                    </a:lnTo>
                    <a:lnTo>
                      <a:pt x="3" y="4"/>
                    </a:lnTo>
                    <a:lnTo>
                      <a:pt x="7" y="1"/>
                    </a:lnTo>
                    <a:lnTo>
                      <a:pt x="11" y="0"/>
                    </a:lnTo>
                    <a:lnTo>
                      <a:pt x="18" y="0"/>
                    </a:lnTo>
                    <a:lnTo>
                      <a:pt x="23" y="1"/>
                    </a:lnTo>
                    <a:lnTo>
                      <a:pt x="27" y="4"/>
                    </a:lnTo>
                    <a:lnTo>
                      <a:pt x="31" y="8"/>
                    </a:lnTo>
                    <a:lnTo>
                      <a:pt x="33" y="14"/>
                    </a:lnTo>
                  </a:path>
                </a:pathLst>
              </a:custGeom>
              <a:solidFill>
                <a:srgbClr val="000000"/>
              </a:solidFill>
              <a:ln w="12700" cap="rnd">
                <a:solidFill>
                  <a:srgbClr val="000000"/>
                </a:solidFill>
                <a:round/>
                <a:headEnd/>
                <a:tailEnd/>
              </a:ln>
            </p:spPr>
            <p:txBody>
              <a:bodyPr/>
              <a:lstStyle/>
              <a:p>
                <a:endParaRPr lang="en-US"/>
              </a:p>
            </p:txBody>
          </p:sp>
          <p:sp>
            <p:nvSpPr>
              <p:cNvPr id="717" name="Freeform 341"/>
              <p:cNvSpPr>
                <a:spLocks/>
              </p:cNvSpPr>
              <p:nvPr/>
            </p:nvSpPr>
            <p:spPr bwMode="auto">
              <a:xfrm>
                <a:off x="5153" y="2138"/>
                <a:ext cx="45" cy="39"/>
              </a:xfrm>
              <a:custGeom>
                <a:avLst/>
                <a:gdLst>
                  <a:gd name="T0" fmla="*/ 44 w 45"/>
                  <a:gd name="T1" fmla="*/ 20 h 39"/>
                  <a:gd name="T2" fmla="*/ 42 w 45"/>
                  <a:gd name="T3" fmla="*/ 26 h 39"/>
                  <a:gd name="T4" fmla="*/ 38 w 45"/>
                  <a:gd name="T5" fmla="*/ 31 h 39"/>
                  <a:gd name="T6" fmla="*/ 31 w 45"/>
                  <a:gd name="T7" fmla="*/ 36 h 39"/>
                  <a:gd name="T8" fmla="*/ 23 w 45"/>
                  <a:gd name="T9" fmla="*/ 38 h 39"/>
                  <a:gd name="T10" fmla="*/ 18 w 45"/>
                  <a:gd name="T11" fmla="*/ 38 h 39"/>
                  <a:gd name="T12" fmla="*/ 9 w 45"/>
                  <a:gd name="T13" fmla="*/ 36 h 39"/>
                  <a:gd name="T14" fmla="*/ 5 w 45"/>
                  <a:gd name="T15" fmla="*/ 31 h 39"/>
                  <a:gd name="T16" fmla="*/ 1 w 45"/>
                  <a:gd name="T17" fmla="*/ 26 h 39"/>
                  <a:gd name="T18" fmla="*/ 0 w 45"/>
                  <a:gd name="T19" fmla="*/ 20 h 39"/>
                  <a:gd name="T20" fmla="*/ 1 w 45"/>
                  <a:gd name="T21" fmla="*/ 12 h 39"/>
                  <a:gd name="T22" fmla="*/ 5 w 45"/>
                  <a:gd name="T23" fmla="*/ 7 h 39"/>
                  <a:gd name="T24" fmla="*/ 9 w 45"/>
                  <a:gd name="T25" fmla="*/ 3 h 39"/>
                  <a:gd name="T26" fmla="*/ 18 w 45"/>
                  <a:gd name="T27" fmla="*/ 0 h 39"/>
                  <a:gd name="T28" fmla="*/ 23 w 45"/>
                  <a:gd name="T29" fmla="*/ 0 h 39"/>
                  <a:gd name="T30" fmla="*/ 31 w 45"/>
                  <a:gd name="T31" fmla="*/ 3 h 39"/>
                  <a:gd name="T32" fmla="*/ 38 w 45"/>
                  <a:gd name="T33" fmla="*/ 7 h 39"/>
                  <a:gd name="T34" fmla="*/ 42 w 45"/>
                  <a:gd name="T35" fmla="*/ 12 h 39"/>
                  <a:gd name="T36" fmla="*/ 44 w 45"/>
                  <a:gd name="T37" fmla="*/ 2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9"/>
                  <a:gd name="T59" fmla="*/ 45 w 4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9">
                    <a:moveTo>
                      <a:pt x="44" y="20"/>
                    </a:moveTo>
                    <a:lnTo>
                      <a:pt x="42" y="26"/>
                    </a:lnTo>
                    <a:lnTo>
                      <a:pt x="38" y="31"/>
                    </a:lnTo>
                    <a:lnTo>
                      <a:pt x="31" y="36"/>
                    </a:lnTo>
                    <a:lnTo>
                      <a:pt x="23" y="38"/>
                    </a:lnTo>
                    <a:lnTo>
                      <a:pt x="18" y="38"/>
                    </a:lnTo>
                    <a:lnTo>
                      <a:pt x="9" y="36"/>
                    </a:lnTo>
                    <a:lnTo>
                      <a:pt x="5" y="31"/>
                    </a:lnTo>
                    <a:lnTo>
                      <a:pt x="1" y="26"/>
                    </a:lnTo>
                    <a:lnTo>
                      <a:pt x="0" y="20"/>
                    </a:lnTo>
                    <a:lnTo>
                      <a:pt x="1" y="12"/>
                    </a:lnTo>
                    <a:lnTo>
                      <a:pt x="5" y="7"/>
                    </a:lnTo>
                    <a:lnTo>
                      <a:pt x="9" y="3"/>
                    </a:lnTo>
                    <a:lnTo>
                      <a:pt x="18" y="0"/>
                    </a:lnTo>
                    <a:lnTo>
                      <a:pt x="23" y="0"/>
                    </a:lnTo>
                    <a:lnTo>
                      <a:pt x="31" y="3"/>
                    </a:lnTo>
                    <a:lnTo>
                      <a:pt x="38" y="7"/>
                    </a:lnTo>
                    <a:lnTo>
                      <a:pt x="42" y="12"/>
                    </a:lnTo>
                    <a:lnTo>
                      <a:pt x="44" y="20"/>
                    </a:lnTo>
                  </a:path>
                </a:pathLst>
              </a:custGeom>
              <a:solidFill>
                <a:srgbClr val="000000"/>
              </a:solidFill>
              <a:ln w="12700" cap="rnd">
                <a:solidFill>
                  <a:srgbClr val="000000"/>
                </a:solidFill>
                <a:round/>
                <a:headEnd/>
                <a:tailEnd/>
              </a:ln>
            </p:spPr>
            <p:txBody>
              <a:bodyPr/>
              <a:lstStyle/>
              <a:p>
                <a:endParaRPr lang="en-US"/>
              </a:p>
            </p:txBody>
          </p:sp>
          <p:sp>
            <p:nvSpPr>
              <p:cNvPr id="718" name="Freeform 342"/>
              <p:cNvSpPr>
                <a:spLocks/>
              </p:cNvSpPr>
              <p:nvPr/>
            </p:nvSpPr>
            <p:spPr bwMode="auto">
              <a:xfrm>
                <a:off x="4709" y="2027"/>
                <a:ext cx="30" cy="26"/>
              </a:xfrm>
              <a:custGeom>
                <a:avLst/>
                <a:gdLst>
                  <a:gd name="T0" fmla="*/ 29 w 30"/>
                  <a:gd name="T1" fmla="*/ 14 h 26"/>
                  <a:gd name="T2" fmla="*/ 25 w 30"/>
                  <a:gd name="T3" fmla="*/ 18 h 26"/>
                  <a:gd name="T4" fmla="*/ 21 w 30"/>
                  <a:gd name="T5" fmla="*/ 21 h 26"/>
                  <a:gd name="T6" fmla="*/ 21 w 30"/>
                  <a:gd name="T7" fmla="*/ 25 h 26"/>
                  <a:gd name="T8" fmla="*/ 11 w 30"/>
                  <a:gd name="T9" fmla="*/ 25 h 26"/>
                  <a:gd name="T10" fmla="*/ 11 w 30"/>
                  <a:gd name="T11" fmla="*/ 25 h 26"/>
                  <a:gd name="T12" fmla="*/ 3 w 30"/>
                  <a:gd name="T13" fmla="*/ 25 h 26"/>
                  <a:gd name="T14" fmla="*/ 0 w 30"/>
                  <a:gd name="T15" fmla="*/ 21 h 26"/>
                  <a:gd name="T16" fmla="*/ 0 w 30"/>
                  <a:gd name="T17" fmla="*/ 18 h 26"/>
                  <a:gd name="T18" fmla="*/ 0 w 30"/>
                  <a:gd name="T19" fmla="*/ 14 h 26"/>
                  <a:gd name="T20" fmla="*/ 0 w 30"/>
                  <a:gd name="T21" fmla="*/ 10 h 26"/>
                  <a:gd name="T22" fmla="*/ 0 w 30"/>
                  <a:gd name="T23" fmla="*/ 3 h 26"/>
                  <a:gd name="T24" fmla="*/ 3 w 30"/>
                  <a:gd name="T25" fmla="*/ 3 h 26"/>
                  <a:gd name="T26" fmla="*/ 11 w 30"/>
                  <a:gd name="T27" fmla="*/ 0 h 26"/>
                  <a:gd name="T28" fmla="*/ 11 w 30"/>
                  <a:gd name="T29" fmla="*/ 0 h 26"/>
                  <a:gd name="T30" fmla="*/ 21 w 30"/>
                  <a:gd name="T31" fmla="*/ 3 h 26"/>
                  <a:gd name="T32" fmla="*/ 21 w 30"/>
                  <a:gd name="T33" fmla="*/ 3 h 26"/>
                  <a:gd name="T34" fmla="*/ 25 w 30"/>
                  <a:gd name="T35" fmla="*/ 10 h 26"/>
                  <a:gd name="T36" fmla="*/ 29 w 30"/>
                  <a:gd name="T37" fmla="*/ 14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4"/>
                    </a:moveTo>
                    <a:lnTo>
                      <a:pt x="25" y="18"/>
                    </a:lnTo>
                    <a:lnTo>
                      <a:pt x="21" y="21"/>
                    </a:lnTo>
                    <a:lnTo>
                      <a:pt x="21" y="25"/>
                    </a:lnTo>
                    <a:lnTo>
                      <a:pt x="11" y="25"/>
                    </a:lnTo>
                    <a:lnTo>
                      <a:pt x="3" y="25"/>
                    </a:lnTo>
                    <a:lnTo>
                      <a:pt x="0" y="21"/>
                    </a:lnTo>
                    <a:lnTo>
                      <a:pt x="0" y="18"/>
                    </a:lnTo>
                    <a:lnTo>
                      <a:pt x="0" y="14"/>
                    </a:lnTo>
                    <a:lnTo>
                      <a:pt x="0" y="10"/>
                    </a:lnTo>
                    <a:lnTo>
                      <a:pt x="0" y="3"/>
                    </a:lnTo>
                    <a:lnTo>
                      <a:pt x="3" y="3"/>
                    </a:lnTo>
                    <a:lnTo>
                      <a:pt x="11" y="0"/>
                    </a:lnTo>
                    <a:lnTo>
                      <a:pt x="21" y="3"/>
                    </a:lnTo>
                    <a:lnTo>
                      <a:pt x="25" y="10"/>
                    </a:lnTo>
                    <a:lnTo>
                      <a:pt x="29" y="14"/>
                    </a:lnTo>
                  </a:path>
                </a:pathLst>
              </a:custGeom>
              <a:solidFill>
                <a:srgbClr val="000000"/>
              </a:solidFill>
              <a:ln w="12700" cap="rnd">
                <a:solidFill>
                  <a:srgbClr val="000000"/>
                </a:solidFill>
                <a:round/>
                <a:headEnd/>
                <a:tailEnd/>
              </a:ln>
            </p:spPr>
            <p:txBody>
              <a:bodyPr/>
              <a:lstStyle/>
              <a:p>
                <a:endParaRPr lang="en-US"/>
              </a:p>
            </p:txBody>
          </p:sp>
          <p:sp>
            <p:nvSpPr>
              <p:cNvPr id="719" name="Freeform 343"/>
              <p:cNvSpPr>
                <a:spLocks/>
              </p:cNvSpPr>
              <p:nvPr/>
            </p:nvSpPr>
            <p:spPr bwMode="auto">
              <a:xfrm>
                <a:off x="4685" y="1939"/>
                <a:ext cx="30" cy="27"/>
              </a:xfrm>
              <a:custGeom>
                <a:avLst/>
                <a:gdLst>
                  <a:gd name="T0" fmla="*/ 29 w 30"/>
                  <a:gd name="T1" fmla="*/ 11 h 27"/>
                  <a:gd name="T2" fmla="*/ 29 w 30"/>
                  <a:gd name="T3" fmla="*/ 17 h 27"/>
                  <a:gd name="T4" fmla="*/ 27 w 30"/>
                  <a:gd name="T5" fmla="*/ 19 h 27"/>
                  <a:gd name="T6" fmla="*/ 21 w 30"/>
                  <a:gd name="T7" fmla="*/ 24 h 27"/>
                  <a:gd name="T8" fmla="*/ 19 w 30"/>
                  <a:gd name="T9" fmla="*/ 26 h 27"/>
                  <a:gd name="T10" fmla="*/ 12 w 30"/>
                  <a:gd name="T11" fmla="*/ 26 h 27"/>
                  <a:gd name="T12" fmla="*/ 7 w 30"/>
                  <a:gd name="T13" fmla="*/ 24 h 27"/>
                  <a:gd name="T14" fmla="*/ 1 w 30"/>
                  <a:gd name="T15" fmla="*/ 19 h 27"/>
                  <a:gd name="T16" fmla="*/ 0 w 30"/>
                  <a:gd name="T17" fmla="*/ 17 h 27"/>
                  <a:gd name="T18" fmla="*/ 0 w 30"/>
                  <a:gd name="T19" fmla="*/ 11 h 27"/>
                  <a:gd name="T20" fmla="*/ 0 w 30"/>
                  <a:gd name="T21" fmla="*/ 6 h 27"/>
                  <a:gd name="T22" fmla="*/ 1 w 30"/>
                  <a:gd name="T23" fmla="*/ 1 h 27"/>
                  <a:gd name="T24" fmla="*/ 7 w 30"/>
                  <a:gd name="T25" fmla="*/ 0 h 27"/>
                  <a:gd name="T26" fmla="*/ 12 w 30"/>
                  <a:gd name="T27" fmla="*/ 0 h 27"/>
                  <a:gd name="T28" fmla="*/ 19 w 30"/>
                  <a:gd name="T29" fmla="*/ 0 h 27"/>
                  <a:gd name="T30" fmla="*/ 21 w 30"/>
                  <a:gd name="T31" fmla="*/ 0 h 27"/>
                  <a:gd name="T32" fmla="*/ 27 w 30"/>
                  <a:gd name="T33" fmla="*/ 1 h 27"/>
                  <a:gd name="T34" fmla="*/ 29 w 30"/>
                  <a:gd name="T35" fmla="*/ 6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9" y="17"/>
                    </a:lnTo>
                    <a:lnTo>
                      <a:pt x="27" y="19"/>
                    </a:lnTo>
                    <a:lnTo>
                      <a:pt x="21" y="24"/>
                    </a:lnTo>
                    <a:lnTo>
                      <a:pt x="19" y="26"/>
                    </a:lnTo>
                    <a:lnTo>
                      <a:pt x="12" y="26"/>
                    </a:lnTo>
                    <a:lnTo>
                      <a:pt x="7" y="24"/>
                    </a:lnTo>
                    <a:lnTo>
                      <a:pt x="1" y="19"/>
                    </a:lnTo>
                    <a:lnTo>
                      <a:pt x="0" y="17"/>
                    </a:lnTo>
                    <a:lnTo>
                      <a:pt x="0" y="11"/>
                    </a:lnTo>
                    <a:lnTo>
                      <a:pt x="0" y="6"/>
                    </a:lnTo>
                    <a:lnTo>
                      <a:pt x="1" y="1"/>
                    </a:lnTo>
                    <a:lnTo>
                      <a:pt x="7" y="0"/>
                    </a:lnTo>
                    <a:lnTo>
                      <a:pt x="12" y="0"/>
                    </a:lnTo>
                    <a:lnTo>
                      <a:pt x="19" y="0"/>
                    </a:lnTo>
                    <a:lnTo>
                      <a:pt x="21" y="0"/>
                    </a:lnTo>
                    <a:lnTo>
                      <a:pt x="27" y="1"/>
                    </a:lnTo>
                    <a:lnTo>
                      <a:pt x="29" y="6"/>
                    </a:lnTo>
                    <a:lnTo>
                      <a:pt x="29" y="11"/>
                    </a:lnTo>
                  </a:path>
                </a:pathLst>
              </a:custGeom>
              <a:solidFill>
                <a:srgbClr val="000000"/>
              </a:solidFill>
              <a:ln w="12700" cap="rnd">
                <a:solidFill>
                  <a:srgbClr val="000000"/>
                </a:solidFill>
                <a:round/>
                <a:headEnd/>
                <a:tailEnd/>
              </a:ln>
            </p:spPr>
            <p:txBody>
              <a:bodyPr/>
              <a:lstStyle/>
              <a:p>
                <a:endParaRPr lang="en-US"/>
              </a:p>
            </p:txBody>
          </p:sp>
          <p:sp>
            <p:nvSpPr>
              <p:cNvPr id="720" name="Freeform 344"/>
              <p:cNvSpPr>
                <a:spLocks/>
              </p:cNvSpPr>
              <p:nvPr/>
            </p:nvSpPr>
            <p:spPr bwMode="auto">
              <a:xfrm>
                <a:off x="4809" y="2130"/>
                <a:ext cx="30" cy="26"/>
              </a:xfrm>
              <a:custGeom>
                <a:avLst/>
                <a:gdLst>
                  <a:gd name="T0" fmla="*/ 29 w 30"/>
                  <a:gd name="T1" fmla="*/ 10 h 26"/>
                  <a:gd name="T2" fmla="*/ 29 w 30"/>
                  <a:gd name="T3" fmla="*/ 14 h 26"/>
                  <a:gd name="T4" fmla="*/ 27 w 30"/>
                  <a:gd name="T5" fmla="*/ 18 h 26"/>
                  <a:gd name="T6" fmla="*/ 21 w 30"/>
                  <a:gd name="T7" fmla="*/ 21 h 26"/>
                  <a:gd name="T8" fmla="*/ 16 w 30"/>
                  <a:gd name="T9" fmla="*/ 25 h 26"/>
                  <a:gd name="T10" fmla="*/ 12 w 30"/>
                  <a:gd name="T11" fmla="*/ 25 h 26"/>
                  <a:gd name="T12" fmla="*/ 7 w 30"/>
                  <a:gd name="T13" fmla="*/ 21 h 26"/>
                  <a:gd name="T14" fmla="*/ 1 w 30"/>
                  <a:gd name="T15" fmla="*/ 18 h 26"/>
                  <a:gd name="T16" fmla="*/ 0 w 30"/>
                  <a:gd name="T17" fmla="*/ 14 h 26"/>
                  <a:gd name="T18" fmla="*/ 0 w 30"/>
                  <a:gd name="T19" fmla="*/ 10 h 26"/>
                  <a:gd name="T20" fmla="*/ 0 w 30"/>
                  <a:gd name="T21" fmla="*/ 7 h 26"/>
                  <a:gd name="T22" fmla="*/ 1 w 30"/>
                  <a:gd name="T23" fmla="*/ 3 h 26"/>
                  <a:gd name="T24" fmla="*/ 7 w 30"/>
                  <a:gd name="T25" fmla="*/ 0 h 26"/>
                  <a:gd name="T26" fmla="*/ 12 w 30"/>
                  <a:gd name="T27" fmla="*/ 0 h 26"/>
                  <a:gd name="T28" fmla="*/ 16 w 30"/>
                  <a:gd name="T29" fmla="*/ 0 h 26"/>
                  <a:gd name="T30" fmla="*/ 21 w 30"/>
                  <a:gd name="T31" fmla="*/ 0 h 26"/>
                  <a:gd name="T32" fmla="*/ 27 w 30"/>
                  <a:gd name="T33" fmla="*/ 3 h 26"/>
                  <a:gd name="T34" fmla="*/ 29 w 30"/>
                  <a:gd name="T35" fmla="*/ 7 h 26"/>
                  <a:gd name="T36" fmla="*/ 29 w 30"/>
                  <a:gd name="T37" fmla="*/ 1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0"/>
                    </a:moveTo>
                    <a:lnTo>
                      <a:pt x="29" y="14"/>
                    </a:lnTo>
                    <a:lnTo>
                      <a:pt x="27" y="18"/>
                    </a:lnTo>
                    <a:lnTo>
                      <a:pt x="21" y="21"/>
                    </a:lnTo>
                    <a:lnTo>
                      <a:pt x="16" y="25"/>
                    </a:lnTo>
                    <a:lnTo>
                      <a:pt x="12" y="25"/>
                    </a:lnTo>
                    <a:lnTo>
                      <a:pt x="7" y="21"/>
                    </a:lnTo>
                    <a:lnTo>
                      <a:pt x="1" y="18"/>
                    </a:lnTo>
                    <a:lnTo>
                      <a:pt x="0" y="14"/>
                    </a:lnTo>
                    <a:lnTo>
                      <a:pt x="0" y="10"/>
                    </a:lnTo>
                    <a:lnTo>
                      <a:pt x="0" y="7"/>
                    </a:lnTo>
                    <a:lnTo>
                      <a:pt x="1" y="3"/>
                    </a:lnTo>
                    <a:lnTo>
                      <a:pt x="7" y="0"/>
                    </a:lnTo>
                    <a:lnTo>
                      <a:pt x="12" y="0"/>
                    </a:lnTo>
                    <a:lnTo>
                      <a:pt x="16" y="0"/>
                    </a:lnTo>
                    <a:lnTo>
                      <a:pt x="21" y="0"/>
                    </a:lnTo>
                    <a:lnTo>
                      <a:pt x="27" y="3"/>
                    </a:lnTo>
                    <a:lnTo>
                      <a:pt x="29" y="7"/>
                    </a:lnTo>
                    <a:lnTo>
                      <a:pt x="29" y="10"/>
                    </a:lnTo>
                  </a:path>
                </a:pathLst>
              </a:custGeom>
              <a:solidFill>
                <a:srgbClr val="000000"/>
              </a:solidFill>
              <a:ln w="12700" cap="rnd">
                <a:solidFill>
                  <a:srgbClr val="000000"/>
                </a:solidFill>
                <a:round/>
                <a:headEnd/>
                <a:tailEnd/>
              </a:ln>
            </p:spPr>
            <p:txBody>
              <a:bodyPr/>
              <a:lstStyle/>
              <a:p>
                <a:endParaRPr lang="en-US"/>
              </a:p>
            </p:txBody>
          </p:sp>
          <p:sp>
            <p:nvSpPr>
              <p:cNvPr id="721" name="Freeform 345"/>
              <p:cNvSpPr>
                <a:spLocks/>
              </p:cNvSpPr>
              <p:nvPr/>
            </p:nvSpPr>
            <p:spPr bwMode="auto">
              <a:xfrm>
                <a:off x="4690" y="2128"/>
                <a:ext cx="34" cy="31"/>
              </a:xfrm>
              <a:custGeom>
                <a:avLst/>
                <a:gdLst>
                  <a:gd name="T0" fmla="*/ 33 w 34"/>
                  <a:gd name="T1" fmla="*/ 15 h 31"/>
                  <a:gd name="T2" fmla="*/ 31 w 34"/>
                  <a:gd name="T3" fmla="*/ 21 h 31"/>
                  <a:gd name="T4" fmla="*/ 29 w 34"/>
                  <a:gd name="T5" fmla="*/ 25 h 31"/>
                  <a:gd name="T6" fmla="*/ 25 w 34"/>
                  <a:gd name="T7" fmla="*/ 30 h 31"/>
                  <a:gd name="T8" fmla="*/ 20 w 34"/>
                  <a:gd name="T9" fmla="*/ 30 h 31"/>
                  <a:gd name="T10" fmla="*/ 12 w 34"/>
                  <a:gd name="T11" fmla="*/ 30 h 31"/>
                  <a:gd name="T12" fmla="*/ 9 w 34"/>
                  <a:gd name="T13" fmla="*/ 30 h 31"/>
                  <a:gd name="T14" fmla="*/ 5 w 34"/>
                  <a:gd name="T15" fmla="*/ 25 h 31"/>
                  <a:gd name="T16" fmla="*/ 0 w 34"/>
                  <a:gd name="T17" fmla="*/ 21 h 31"/>
                  <a:gd name="T18" fmla="*/ 0 w 34"/>
                  <a:gd name="T19" fmla="*/ 15 h 31"/>
                  <a:gd name="T20" fmla="*/ 0 w 34"/>
                  <a:gd name="T21" fmla="*/ 10 h 31"/>
                  <a:gd name="T22" fmla="*/ 5 w 34"/>
                  <a:gd name="T23" fmla="*/ 5 h 31"/>
                  <a:gd name="T24" fmla="*/ 9 w 34"/>
                  <a:gd name="T25" fmla="*/ 1 h 31"/>
                  <a:gd name="T26" fmla="*/ 12 w 34"/>
                  <a:gd name="T27" fmla="*/ 0 h 31"/>
                  <a:gd name="T28" fmla="*/ 20 w 34"/>
                  <a:gd name="T29" fmla="*/ 0 h 31"/>
                  <a:gd name="T30" fmla="*/ 25 w 34"/>
                  <a:gd name="T31" fmla="*/ 1 h 31"/>
                  <a:gd name="T32" fmla="*/ 29 w 34"/>
                  <a:gd name="T33" fmla="*/ 5 h 31"/>
                  <a:gd name="T34" fmla="*/ 31 w 34"/>
                  <a:gd name="T35" fmla="*/ 10 h 31"/>
                  <a:gd name="T36" fmla="*/ 33 w 34"/>
                  <a:gd name="T37" fmla="*/ 1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1"/>
                  <a:gd name="T59" fmla="*/ 34 w 34"/>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1">
                    <a:moveTo>
                      <a:pt x="33" y="15"/>
                    </a:moveTo>
                    <a:lnTo>
                      <a:pt x="31" y="21"/>
                    </a:lnTo>
                    <a:lnTo>
                      <a:pt x="29" y="25"/>
                    </a:lnTo>
                    <a:lnTo>
                      <a:pt x="25" y="30"/>
                    </a:lnTo>
                    <a:lnTo>
                      <a:pt x="20" y="30"/>
                    </a:lnTo>
                    <a:lnTo>
                      <a:pt x="12" y="30"/>
                    </a:lnTo>
                    <a:lnTo>
                      <a:pt x="9" y="30"/>
                    </a:lnTo>
                    <a:lnTo>
                      <a:pt x="5" y="25"/>
                    </a:lnTo>
                    <a:lnTo>
                      <a:pt x="0" y="21"/>
                    </a:lnTo>
                    <a:lnTo>
                      <a:pt x="0" y="15"/>
                    </a:lnTo>
                    <a:lnTo>
                      <a:pt x="0" y="10"/>
                    </a:lnTo>
                    <a:lnTo>
                      <a:pt x="5" y="5"/>
                    </a:lnTo>
                    <a:lnTo>
                      <a:pt x="9" y="1"/>
                    </a:lnTo>
                    <a:lnTo>
                      <a:pt x="12" y="0"/>
                    </a:lnTo>
                    <a:lnTo>
                      <a:pt x="20" y="0"/>
                    </a:lnTo>
                    <a:lnTo>
                      <a:pt x="25" y="1"/>
                    </a:lnTo>
                    <a:lnTo>
                      <a:pt x="29" y="5"/>
                    </a:lnTo>
                    <a:lnTo>
                      <a:pt x="31" y="10"/>
                    </a:lnTo>
                    <a:lnTo>
                      <a:pt x="33" y="15"/>
                    </a:lnTo>
                  </a:path>
                </a:pathLst>
              </a:custGeom>
              <a:solidFill>
                <a:srgbClr val="000000"/>
              </a:solidFill>
              <a:ln w="12700" cap="rnd">
                <a:solidFill>
                  <a:srgbClr val="000000"/>
                </a:solidFill>
                <a:round/>
                <a:headEnd/>
                <a:tailEnd/>
              </a:ln>
            </p:spPr>
            <p:txBody>
              <a:bodyPr/>
              <a:lstStyle/>
              <a:p>
                <a:endParaRPr lang="en-US"/>
              </a:p>
            </p:txBody>
          </p:sp>
          <p:sp>
            <p:nvSpPr>
              <p:cNvPr id="722" name="Freeform 346"/>
              <p:cNvSpPr>
                <a:spLocks/>
              </p:cNvSpPr>
              <p:nvPr/>
            </p:nvSpPr>
            <p:spPr bwMode="auto">
              <a:xfrm>
                <a:off x="5314" y="1928"/>
                <a:ext cx="30" cy="28"/>
              </a:xfrm>
              <a:custGeom>
                <a:avLst/>
                <a:gdLst>
                  <a:gd name="T0" fmla="*/ 29 w 30"/>
                  <a:gd name="T1" fmla="*/ 13 h 28"/>
                  <a:gd name="T2" fmla="*/ 29 w 30"/>
                  <a:gd name="T3" fmla="*/ 18 h 28"/>
                  <a:gd name="T4" fmla="*/ 27 w 30"/>
                  <a:gd name="T5" fmla="*/ 21 h 28"/>
                  <a:gd name="T6" fmla="*/ 21 w 30"/>
                  <a:gd name="T7" fmla="*/ 25 h 28"/>
                  <a:gd name="T8" fmla="*/ 16 w 30"/>
                  <a:gd name="T9" fmla="*/ 27 h 28"/>
                  <a:gd name="T10" fmla="*/ 12 w 30"/>
                  <a:gd name="T11" fmla="*/ 27 h 28"/>
                  <a:gd name="T12" fmla="*/ 7 w 30"/>
                  <a:gd name="T13" fmla="*/ 25 h 28"/>
                  <a:gd name="T14" fmla="*/ 1 w 30"/>
                  <a:gd name="T15" fmla="*/ 21 h 28"/>
                  <a:gd name="T16" fmla="*/ 0 w 30"/>
                  <a:gd name="T17" fmla="*/ 18 h 28"/>
                  <a:gd name="T18" fmla="*/ 0 w 30"/>
                  <a:gd name="T19" fmla="*/ 13 h 28"/>
                  <a:gd name="T20" fmla="*/ 0 w 30"/>
                  <a:gd name="T21" fmla="*/ 8 h 28"/>
                  <a:gd name="T22" fmla="*/ 1 w 30"/>
                  <a:gd name="T23" fmla="*/ 5 h 28"/>
                  <a:gd name="T24" fmla="*/ 7 w 30"/>
                  <a:gd name="T25" fmla="*/ 0 h 28"/>
                  <a:gd name="T26" fmla="*/ 12 w 30"/>
                  <a:gd name="T27" fmla="*/ 0 h 28"/>
                  <a:gd name="T28" fmla="*/ 16 w 30"/>
                  <a:gd name="T29" fmla="*/ 0 h 28"/>
                  <a:gd name="T30" fmla="*/ 21 w 30"/>
                  <a:gd name="T31" fmla="*/ 0 h 28"/>
                  <a:gd name="T32" fmla="*/ 27 w 30"/>
                  <a:gd name="T33" fmla="*/ 5 h 28"/>
                  <a:gd name="T34" fmla="*/ 29 w 30"/>
                  <a:gd name="T35" fmla="*/ 8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9" y="18"/>
                    </a:lnTo>
                    <a:lnTo>
                      <a:pt x="27" y="21"/>
                    </a:lnTo>
                    <a:lnTo>
                      <a:pt x="21" y="25"/>
                    </a:lnTo>
                    <a:lnTo>
                      <a:pt x="16" y="27"/>
                    </a:lnTo>
                    <a:lnTo>
                      <a:pt x="12" y="27"/>
                    </a:lnTo>
                    <a:lnTo>
                      <a:pt x="7" y="25"/>
                    </a:lnTo>
                    <a:lnTo>
                      <a:pt x="1" y="21"/>
                    </a:lnTo>
                    <a:lnTo>
                      <a:pt x="0" y="18"/>
                    </a:lnTo>
                    <a:lnTo>
                      <a:pt x="0" y="13"/>
                    </a:lnTo>
                    <a:lnTo>
                      <a:pt x="0" y="8"/>
                    </a:lnTo>
                    <a:lnTo>
                      <a:pt x="1" y="5"/>
                    </a:lnTo>
                    <a:lnTo>
                      <a:pt x="7" y="0"/>
                    </a:lnTo>
                    <a:lnTo>
                      <a:pt x="12" y="0"/>
                    </a:lnTo>
                    <a:lnTo>
                      <a:pt x="16" y="0"/>
                    </a:lnTo>
                    <a:lnTo>
                      <a:pt x="21" y="0"/>
                    </a:lnTo>
                    <a:lnTo>
                      <a:pt x="27" y="5"/>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23" name="Freeform 347"/>
              <p:cNvSpPr>
                <a:spLocks/>
              </p:cNvSpPr>
              <p:nvPr/>
            </p:nvSpPr>
            <p:spPr bwMode="auto">
              <a:xfrm>
                <a:off x="4750" y="2070"/>
                <a:ext cx="31" cy="27"/>
              </a:xfrm>
              <a:custGeom>
                <a:avLst/>
                <a:gdLst>
                  <a:gd name="T0" fmla="*/ 30 w 31"/>
                  <a:gd name="T1" fmla="*/ 14 h 27"/>
                  <a:gd name="T2" fmla="*/ 26 w 31"/>
                  <a:gd name="T3" fmla="*/ 19 h 27"/>
                  <a:gd name="T4" fmla="*/ 24 w 31"/>
                  <a:gd name="T5" fmla="*/ 24 h 27"/>
                  <a:gd name="T6" fmla="*/ 20 w 31"/>
                  <a:gd name="T7" fmla="*/ 26 h 27"/>
                  <a:gd name="T8" fmla="*/ 15 w 31"/>
                  <a:gd name="T9" fmla="*/ 26 h 27"/>
                  <a:gd name="T10" fmla="*/ 11 w 31"/>
                  <a:gd name="T11" fmla="*/ 26 h 27"/>
                  <a:gd name="T12" fmla="*/ 5 w 31"/>
                  <a:gd name="T13" fmla="*/ 26 h 27"/>
                  <a:gd name="T14" fmla="*/ 1 w 31"/>
                  <a:gd name="T15" fmla="*/ 24 h 27"/>
                  <a:gd name="T16" fmla="*/ 0 w 31"/>
                  <a:gd name="T17" fmla="*/ 19 h 27"/>
                  <a:gd name="T18" fmla="*/ 0 w 31"/>
                  <a:gd name="T19" fmla="*/ 14 h 27"/>
                  <a:gd name="T20" fmla="*/ 0 w 31"/>
                  <a:gd name="T21" fmla="*/ 11 h 27"/>
                  <a:gd name="T22" fmla="*/ 1 w 31"/>
                  <a:gd name="T23" fmla="*/ 6 h 27"/>
                  <a:gd name="T24" fmla="*/ 5 w 31"/>
                  <a:gd name="T25" fmla="*/ 1 h 27"/>
                  <a:gd name="T26" fmla="*/ 11 w 31"/>
                  <a:gd name="T27" fmla="*/ 0 h 27"/>
                  <a:gd name="T28" fmla="*/ 15 w 31"/>
                  <a:gd name="T29" fmla="*/ 0 h 27"/>
                  <a:gd name="T30" fmla="*/ 20 w 31"/>
                  <a:gd name="T31" fmla="*/ 1 h 27"/>
                  <a:gd name="T32" fmla="*/ 24 w 31"/>
                  <a:gd name="T33" fmla="*/ 6 h 27"/>
                  <a:gd name="T34" fmla="*/ 26 w 31"/>
                  <a:gd name="T35" fmla="*/ 11 h 27"/>
                  <a:gd name="T36" fmla="*/ 30 w 31"/>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4"/>
                    </a:moveTo>
                    <a:lnTo>
                      <a:pt x="26" y="19"/>
                    </a:lnTo>
                    <a:lnTo>
                      <a:pt x="24" y="24"/>
                    </a:lnTo>
                    <a:lnTo>
                      <a:pt x="20" y="26"/>
                    </a:lnTo>
                    <a:lnTo>
                      <a:pt x="15" y="26"/>
                    </a:lnTo>
                    <a:lnTo>
                      <a:pt x="11" y="26"/>
                    </a:lnTo>
                    <a:lnTo>
                      <a:pt x="5" y="26"/>
                    </a:lnTo>
                    <a:lnTo>
                      <a:pt x="1" y="24"/>
                    </a:lnTo>
                    <a:lnTo>
                      <a:pt x="0" y="19"/>
                    </a:lnTo>
                    <a:lnTo>
                      <a:pt x="0" y="14"/>
                    </a:lnTo>
                    <a:lnTo>
                      <a:pt x="0" y="11"/>
                    </a:lnTo>
                    <a:lnTo>
                      <a:pt x="1" y="6"/>
                    </a:lnTo>
                    <a:lnTo>
                      <a:pt x="5" y="1"/>
                    </a:lnTo>
                    <a:lnTo>
                      <a:pt x="11" y="0"/>
                    </a:lnTo>
                    <a:lnTo>
                      <a:pt x="15" y="0"/>
                    </a:lnTo>
                    <a:lnTo>
                      <a:pt x="20" y="1"/>
                    </a:lnTo>
                    <a:lnTo>
                      <a:pt x="24" y="6"/>
                    </a:lnTo>
                    <a:lnTo>
                      <a:pt x="26" y="11"/>
                    </a:lnTo>
                    <a:lnTo>
                      <a:pt x="30" y="14"/>
                    </a:lnTo>
                  </a:path>
                </a:pathLst>
              </a:custGeom>
              <a:solidFill>
                <a:srgbClr val="000000"/>
              </a:solidFill>
              <a:ln w="12700" cap="rnd">
                <a:solidFill>
                  <a:srgbClr val="000000"/>
                </a:solidFill>
                <a:round/>
                <a:headEnd/>
                <a:tailEnd/>
              </a:ln>
            </p:spPr>
            <p:txBody>
              <a:bodyPr/>
              <a:lstStyle/>
              <a:p>
                <a:endParaRPr lang="en-US"/>
              </a:p>
            </p:txBody>
          </p:sp>
          <p:sp>
            <p:nvSpPr>
              <p:cNvPr id="724" name="Freeform 348"/>
              <p:cNvSpPr>
                <a:spLocks/>
              </p:cNvSpPr>
              <p:nvPr/>
            </p:nvSpPr>
            <p:spPr bwMode="auto">
              <a:xfrm>
                <a:off x="5223" y="2051"/>
                <a:ext cx="30" cy="27"/>
              </a:xfrm>
              <a:custGeom>
                <a:avLst/>
                <a:gdLst>
                  <a:gd name="T0" fmla="*/ 29 w 30"/>
                  <a:gd name="T1" fmla="*/ 11 h 27"/>
                  <a:gd name="T2" fmla="*/ 25 w 30"/>
                  <a:gd name="T3" fmla="*/ 14 h 27"/>
                  <a:gd name="T4" fmla="*/ 25 w 30"/>
                  <a:gd name="T5" fmla="*/ 19 h 27"/>
                  <a:gd name="T6" fmla="*/ 21 w 30"/>
                  <a:gd name="T7" fmla="*/ 22 h 27"/>
                  <a:gd name="T8" fmla="*/ 16 w 30"/>
                  <a:gd name="T9" fmla="*/ 26 h 27"/>
                  <a:gd name="T10" fmla="*/ 12 w 30"/>
                  <a:gd name="T11" fmla="*/ 26 h 27"/>
                  <a:gd name="T12" fmla="*/ 9 w 30"/>
                  <a:gd name="T13" fmla="*/ 22 h 27"/>
                  <a:gd name="T14" fmla="*/ 3 w 30"/>
                  <a:gd name="T15" fmla="*/ 19 h 27"/>
                  <a:gd name="T16" fmla="*/ 1 w 30"/>
                  <a:gd name="T17" fmla="*/ 14 h 27"/>
                  <a:gd name="T18" fmla="*/ 0 w 30"/>
                  <a:gd name="T19" fmla="*/ 11 h 27"/>
                  <a:gd name="T20" fmla="*/ 1 w 30"/>
                  <a:gd name="T21" fmla="*/ 8 h 27"/>
                  <a:gd name="T22" fmla="*/ 3 w 30"/>
                  <a:gd name="T23" fmla="*/ 3 h 27"/>
                  <a:gd name="T24" fmla="*/ 9 w 30"/>
                  <a:gd name="T25" fmla="*/ 0 h 27"/>
                  <a:gd name="T26" fmla="*/ 12 w 30"/>
                  <a:gd name="T27" fmla="*/ 0 h 27"/>
                  <a:gd name="T28" fmla="*/ 16 w 30"/>
                  <a:gd name="T29" fmla="*/ 0 h 27"/>
                  <a:gd name="T30" fmla="*/ 21 w 30"/>
                  <a:gd name="T31" fmla="*/ 0 h 27"/>
                  <a:gd name="T32" fmla="*/ 25 w 30"/>
                  <a:gd name="T33" fmla="*/ 3 h 27"/>
                  <a:gd name="T34" fmla="*/ 25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5" y="14"/>
                    </a:lnTo>
                    <a:lnTo>
                      <a:pt x="25" y="19"/>
                    </a:lnTo>
                    <a:lnTo>
                      <a:pt x="21" y="22"/>
                    </a:lnTo>
                    <a:lnTo>
                      <a:pt x="16" y="26"/>
                    </a:lnTo>
                    <a:lnTo>
                      <a:pt x="12" y="26"/>
                    </a:lnTo>
                    <a:lnTo>
                      <a:pt x="9" y="22"/>
                    </a:lnTo>
                    <a:lnTo>
                      <a:pt x="3" y="19"/>
                    </a:lnTo>
                    <a:lnTo>
                      <a:pt x="1" y="14"/>
                    </a:lnTo>
                    <a:lnTo>
                      <a:pt x="0" y="11"/>
                    </a:lnTo>
                    <a:lnTo>
                      <a:pt x="1" y="8"/>
                    </a:lnTo>
                    <a:lnTo>
                      <a:pt x="3" y="3"/>
                    </a:lnTo>
                    <a:lnTo>
                      <a:pt x="9" y="0"/>
                    </a:lnTo>
                    <a:lnTo>
                      <a:pt x="12" y="0"/>
                    </a:lnTo>
                    <a:lnTo>
                      <a:pt x="16" y="0"/>
                    </a:lnTo>
                    <a:lnTo>
                      <a:pt x="21" y="0"/>
                    </a:lnTo>
                    <a:lnTo>
                      <a:pt x="25" y="3"/>
                    </a:lnTo>
                    <a:lnTo>
                      <a:pt x="25"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725" name="Freeform 349"/>
              <p:cNvSpPr>
                <a:spLocks/>
              </p:cNvSpPr>
              <p:nvPr/>
            </p:nvSpPr>
            <p:spPr bwMode="auto">
              <a:xfrm>
                <a:off x="5277" y="2134"/>
                <a:ext cx="31" cy="28"/>
              </a:xfrm>
              <a:custGeom>
                <a:avLst/>
                <a:gdLst>
                  <a:gd name="T0" fmla="*/ 30 w 31"/>
                  <a:gd name="T1" fmla="*/ 13 h 28"/>
                  <a:gd name="T2" fmla="*/ 28 w 31"/>
                  <a:gd name="T3" fmla="*/ 18 h 28"/>
                  <a:gd name="T4" fmla="*/ 24 w 31"/>
                  <a:gd name="T5" fmla="*/ 21 h 28"/>
                  <a:gd name="T6" fmla="*/ 20 w 31"/>
                  <a:gd name="T7" fmla="*/ 25 h 28"/>
                  <a:gd name="T8" fmla="*/ 15 w 31"/>
                  <a:gd name="T9" fmla="*/ 27 h 28"/>
                  <a:gd name="T10" fmla="*/ 9 w 31"/>
                  <a:gd name="T11" fmla="*/ 27 h 28"/>
                  <a:gd name="T12" fmla="*/ 7 w 31"/>
                  <a:gd name="T13" fmla="*/ 25 h 28"/>
                  <a:gd name="T14" fmla="*/ 1 w 31"/>
                  <a:gd name="T15" fmla="*/ 21 h 28"/>
                  <a:gd name="T16" fmla="*/ 0 w 31"/>
                  <a:gd name="T17" fmla="*/ 18 h 28"/>
                  <a:gd name="T18" fmla="*/ 0 w 31"/>
                  <a:gd name="T19" fmla="*/ 13 h 28"/>
                  <a:gd name="T20" fmla="*/ 0 w 31"/>
                  <a:gd name="T21" fmla="*/ 6 h 28"/>
                  <a:gd name="T22" fmla="*/ 1 w 31"/>
                  <a:gd name="T23" fmla="*/ 5 h 28"/>
                  <a:gd name="T24" fmla="*/ 7 w 31"/>
                  <a:gd name="T25" fmla="*/ 0 h 28"/>
                  <a:gd name="T26" fmla="*/ 9 w 31"/>
                  <a:gd name="T27" fmla="*/ 0 h 28"/>
                  <a:gd name="T28" fmla="*/ 15 w 31"/>
                  <a:gd name="T29" fmla="*/ 0 h 28"/>
                  <a:gd name="T30" fmla="*/ 20 w 31"/>
                  <a:gd name="T31" fmla="*/ 0 h 28"/>
                  <a:gd name="T32" fmla="*/ 24 w 31"/>
                  <a:gd name="T33" fmla="*/ 5 h 28"/>
                  <a:gd name="T34" fmla="*/ 28 w 31"/>
                  <a:gd name="T35" fmla="*/ 6 h 28"/>
                  <a:gd name="T36" fmla="*/ 30 w 31"/>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8"/>
                  <a:gd name="T59" fmla="*/ 31 w 31"/>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8">
                    <a:moveTo>
                      <a:pt x="30" y="13"/>
                    </a:moveTo>
                    <a:lnTo>
                      <a:pt x="28" y="18"/>
                    </a:lnTo>
                    <a:lnTo>
                      <a:pt x="24" y="21"/>
                    </a:lnTo>
                    <a:lnTo>
                      <a:pt x="20" y="25"/>
                    </a:lnTo>
                    <a:lnTo>
                      <a:pt x="15" y="27"/>
                    </a:lnTo>
                    <a:lnTo>
                      <a:pt x="9" y="27"/>
                    </a:lnTo>
                    <a:lnTo>
                      <a:pt x="7" y="25"/>
                    </a:lnTo>
                    <a:lnTo>
                      <a:pt x="1" y="21"/>
                    </a:lnTo>
                    <a:lnTo>
                      <a:pt x="0" y="18"/>
                    </a:lnTo>
                    <a:lnTo>
                      <a:pt x="0" y="13"/>
                    </a:lnTo>
                    <a:lnTo>
                      <a:pt x="0" y="6"/>
                    </a:lnTo>
                    <a:lnTo>
                      <a:pt x="1" y="5"/>
                    </a:lnTo>
                    <a:lnTo>
                      <a:pt x="7" y="0"/>
                    </a:lnTo>
                    <a:lnTo>
                      <a:pt x="9" y="0"/>
                    </a:lnTo>
                    <a:lnTo>
                      <a:pt x="15" y="0"/>
                    </a:lnTo>
                    <a:lnTo>
                      <a:pt x="20" y="0"/>
                    </a:lnTo>
                    <a:lnTo>
                      <a:pt x="24" y="5"/>
                    </a:lnTo>
                    <a:lnTo>
                      <a:pt x="28" y="6"/>
                    </a:lnTo>
                    <a:lnTo>
                      <a:pt x="30" y="13"/>
                    </a:lnTo>
                  </a:path>
                </a:pathLst>
              </a:custGeom>
              <a:solidFill>
                <a:srgbClr val="000000"/>
              </a:solidFill>
              <a:ln w="12700" cap="rnd">
                <a:solidFill>
                  <a:srgbClr val="000000"/>
                </a:solidFill>
                <a:round/>
                <a:headEnd/>
                <a:tailEnd/>
              </a:ln>
            </p:spPr>
            <p:txBody>
              <a:bodyPr/>
              <a:lstStyle/>
              <a:p>
                <a:endParaRPr lang="en-US"/>
              </a:p>
            </p:txBody>
          </p:sp>
          <p:sp>
            <p:nvSpPr>
              <p:cNvPr id="726" name="Freeform 350"/>
              <p:cNvSpPr>
                <a:spLocks/>
              </p:cNvSpPr>
              <p:nvPr/>
            </p:nvSpPr>
            <p:spPr bwMode="auto">
              <a:xfrm>
                <a:off x="5305" y="2022"/>
                <a:ext cx="30" cy="27"/>
              </a:xfrm>
              <a:custGeom>
                <a:avLst/>
                <a:gdLst>
                  <a:gd name="T0" fmla="*/ 29 w 30"/>
                  <a:gd name="T1" fmla="*/ 13 h 27"/>
                  <a:gd name="T2" fmla="*/ 29 w 30"/>
                  <a:gd name="T3" fmla="*/ 17 h 27"/>
                  <a:gd name="T4" fmla="*/ 25 w 30"/>
                  <a:gd name="T5" fmla="*/ 21 h 27"/>
                  <a:gd name="T6" fmla="*/ 21 w 30"/>
                  <a:gd name="T7" fmla="*/ 26 h 27"/>
                  <a:gd name="T8" fmla="*/ 16 w 30"/>
                  <a:gd name="T9" fmla="*/ 26 h 27"/>
                  <a:gd name="T10" fmla="*/ 10 w 30"/>
                  <a:gd name="T11" fmla="*/ 26 h 27"/>
                  <a:gd name="T12" fmla="*/ 5 w 30"/>
                  <a:gd name="T13" fmla="*/ 26 h 27"/>
                  <a:gd name="T14" fmla="*/ 1 w 30"/>
                  <a:gd name="T15" fmla="*/ 21 h 27"/>
                  <a:gd name="T16" fmla="*/ 0 w 30"/>
                  <a:gd name="T17" fmla="*/ 17 h 27"/>
                  <a:gd name="T18" fmla="*/ 0 w 30"/>
                  <a:gd name="T19" fmla="*/ 13 h 27"/>
                  <a:gd name="T20" fmla="*/ 0 w 30"/>
                  <a:gd name="T21" fmla="*/ 8 h 27"/>
                  <a:gd name="T22" fmla="*/ 1 w 30"/>
                  <a:gd name="T23" fmla="*/ 3 h 27"/>
                  <a:gd name="T24" fmla="*/ 5 w 30"/>
                  <a:gd name="T25" fmla="*/ 1 h 27"/>
                  <a:gd name="T26" fmla="*/ 10 w 30"/>
                  <a:gd name="T27" fmla="*/ 0 h 27"/>
                  <a:gd name="T28" fmla="*/ 16 w 30"/>
                  <a:gd name="T29" fmla="*/ 0 h 27"/>
                  <a:gd name="T30" fmla="*/ 21 w 30"/>
                  <a:gd name="T31" fmla="*/ 1 h 27"/>
                  <a:gd name="T32" fmla="*/ 25 w 30"/>
                  <a:gd name="T33" fmla="*/ 3 h 27"/>
                  <a:gd name="T34" fmla="*/ 29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5" y="21"/>
                    </a:lnTo>
                    <a:lnTo>
                      <a:pt x="21" y="26"/>
                    </a:lnTo>
                    <a:lnTo>
                      <a:pt x="16" y="26"/>
                    </a:lnTo>
                    <a:lnTo>
                      <a:pt x="10" y="26"/>
                    </a:lnTo>
                    <a:lnTo>
                      <a:pt x="5" y="26"/>
                    </a:lnTo>
                    <a:lnTo>
                      <a:pt x="1" y="21"/>
                    </a:lnTo>
                    <a:lnTo>
                      <a:pt x="0" y="17"/>
                    </a:lnTo>
                    <a:lnTo>
                      <a:pt x="0" y="13"/>
                    </a:lnTo>
                    <a:lnTo>
                      <a:pt x="0" y="8"/>
                    </a:lnTo>
                    <a:lnTo>
                      <a:pt x="1" y="3"/>
                    </a:lnTo>
                    <a:lnTo>
                      <a:pt x="5" y="1"/>
                    </a:lnTo>
                    <a:lnTo>
                      <a:pt x="10" y="0"/>
                    </a:lnTo>
                    <a:lnTo>
                      <a:pt x="16" y="0"/>
                    </a:lnTo>
                    <a:lnTo>
                      <a:pt x="21" y="1"/>
                    </a:lnTo>
                    <a:lnTo>
                      <a:pt x="25" y="3"/>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27" name="Freeform 351"/>
              <p:cNvSpPr>
                <a:spLocks/>
              </p:cNvSpPr>
              <p:nvPr/>
            </p:nvSpPr>
            <p:spPr bwMode="auto">
              <a:xfrm>
                <a:off x="5184" y="1924"/>
                <a:ext cx="31" cy="27"/>
              </a:xfrm>
              <a:custGeom>
                <a:avLst/>
                <a:gdLst>
                  <a:gd name="T0" fmla="*/ 30 w 31"/>
                  <a:gd name="T1" fmla="*/ 13 h 27"/>
                  <a:gd name="T2" fmla="*/ 30 w 31"/>
                  <a:gd name="T3" fmla="*/ 17 h 27"/>
                  <a:gd name="T4" fmla="*/ 26 w 31"/>
                  <a:gd name="T5" fmla="*/ 21 h 27"/>
                  <a:gd name="T6" fmla="*/ 22 w 31"/>
                  <a:gd name="T7" fmla="*/ 26 h 27"/>
                  <a:gd name="T8" fmla="*/ 16 w 31"/>
                  <a:gd name="T9" fmla="*/ 26 h 27"/>
                  <a:gd name="T10" fmla="*/ 13 w 31"/>
                  <a:gd name="T11" fmla="*/ 26 h 27"/>
                  <a:gd name="T12" fmla="*/ 9 w 31"/>
                  <a:gd name="T13" fmla="*/ 26 h 27"/>
                  <a:gd name="T14" fmla="*/ 3 w 31"/>
                  <a:gd name="T15" fmla="*/ 21 h 27"/>
                  <a:gd name="T16" fmla="*/ 0 w 31"/>
                  <a:gd name="T17" fmla="*/ 17 h 27"/>
                  <a:gd name="T18" fmla="*/ 0 w 31"/>
                  <a:gd name="T19" fmla="*/ 13 h 27"/>
                  <a:gd name="T20" fmla="*/ 0 w 31"/>
                  <a:gd name="T21" fmla="*/ 8 h 27"/>
                  <a:gd name="T22" fmla="*/ 3 w 31"/>
                  <a:gd name="T23" fmla="*/ 0 h 27"/>
                  <a:gd name="T24" fmla="*/ 9 w 31"/>
                  <a:gd name="T25" fmla="*/ 0 h 27"/>
                  <a:gd name="T26" fmla="*/ 13 w 31"/>
                  <a:gd name="T27" fmla="*/ 0 h 27"/>
                  <a:gd name="T28" fmla="*/ 16 w 31"/>
                  <a:gd name="T29" fmla="*/ 0 h 27"/>
                  <a:gd name="T30" fmla="*/ 22 w 31"/>
                  <a:gd name="T31" fmla="*/ 0 h 27"/>
                  <a:gd name="T32" fmla="*/ 26 w 31"/>
                  <a:gd name="T33" fmla="*/ 0 h 27"/>
                  <a:gd name="T34" fmla="*/ 30 w 31"/>
                  <a:gd name="T35" fmla="*/ 8 h 27"/>
                  <a:gd name="T36" fmla="*/ 30 w 31"/>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3"/>
                    </a:moveTo>
                    <a:lnTo>
                      <a:pt x="30" y="17"/>
                    </a:lnTo>
                    <a:lnTo>
                      <a:pt x="26" y="21"/>
                    </a:lnTo>
                    <a:lnTo>
                      <a:pt x="22" y="26"/>
                    </a:lnTo>
                    <a:lnTo>
                      <a:pt x="16" y="26"/>
                    </a:lnTo>
                    <a:lnTo>
                      <a:pt x="13" y="26"/>
                    </a:lnTo>
                    <a:lnTo>
                      <a:pt x="9" y="26"/>
                    </a:lnTo>
                    <a:lnTo>
                      <a:pt x="3" y="21"/>
                    </a:lnTo>
                    <a:lnTo>
                      <a:pt x="0" y="17"/>
                    </a:lnTo>
                    <a:lnTo>
                      <a:pt x="0" y="13"/>
                    </a:lnTo>
                    <a:lnTo>
                      <a:pt x="0" y="8"/>
                    </a:lnTo>
                    <a:lnTo>
                      <a:pt x="3" y="0"/>
                    </a:lnTo>
                    <a:lnTo>
                      <a:pt x="9" y="0"/>
                    </a:lnTo>
                    <a:lnTo>
                      <a:pt x="13" y="0"/>
                    </a:lnTo>
                    <a:lnTo>
                      <a:pt x="16" y="0"/>
                    </a:lnTo>
                    <a:lnTo>
                      <a:pt x="22" y="0"/>
                    </a:lnTo>
                    <a:lnTo>
                      <a:pt x="26" y="0"/>
                    </a:lnTo>
                    <a:lnTo>
                      <a:pt x="30" y="8"/>
                    </a:lnTo>
                    <a:lnTo>
                      <a:pt x="30" y="13"/>
                    </a:lnTo>
                  </a:path>
                </a:pathLst>
              </a:custGeom>
              <a:solidFill>
                <a:srgbClr val="000000"/>
              </a:solidFill>
              <a:ln w="12700" cap="rnd">
                <a:solidFill>
                  <a:srgbClr val="000000"/>
                </a:solidFill>
                <a:round/>
                <a:headEnd/>
                <a:tailEnd/>
              </a:ln>
            </p:spPr>
            <p:txBody>
              <a:bodyPr/>
              <a:lstStyle/>
              <a:p>
                <a:endParaRPr lang="en-US"/>
              </a:p>
            </p:txBody>
          </p:sp>
          <p:sp>
            <p:nvSpPr>
              <p:cNvPr id="728" name="Freeform 352"/>
              <p:cNvSpPr>
                <a:spLocks/>
              </p:cNvSpPr>
              <p:nvPr/>
            </p:nvSpPr>
            <p:spPr bwMode="auto">
              <a:xfrm>
                <a:off x="4760" y="1914"/>
                <a:ext cx="30" cy="27"/>
              </a:xfrm>
              <a:custGeom>
                <a:avLst/>
                <a:gdLst>
                  <a:gd name="T0" fmla="*/ 29 w 30"/>
                  <a:gd name="T1" fmla="*/ 13 h 27"/>
                  <a:gd name="T2" fmla="*/ 29 w 30"/>
                  <a:gd name="T3" fmla="*/ 17 h 27"/>
                  <a:gd name="T4" fmla="*/ 29 w 30"/>
                  <a:gd name="T5" fmla="*/ 21 h 27"/>
                  <a:gd name="T6" fmla="*/ 23 w 30"/>
                  <a:gd name="T7" fmla="*/ 26 h 27"/>
                  <a:gd name="T8" fmla="*/ 19 w 30"/>
                  <a:gd name="T9" fmla="*/ 26 h 27"/>
                  <a:gd name="T10" fmla="*/ 12 w 30"/>
                  <a:gd name="T11" fmla="*/ 26 h 27"/>
                  <a:gd name="T12" fmla="*/ 7 w 30"/>
                  <a:gd name="T13" fmla="*/ 26 h 27"/>
                  <a:gd name="T14" fmla="*/ 1 w 30"/>
                  <a:gd name="T15" fmla="*/ 21 h 27"/>
                  <a:gd name="T16" fmla="*/ 0 w 30"/>
                  <a:gd name="T17" fmla="*/ 17 h 27"/>
                  <a:gd name="T18" fmla="*/ 0 w 30"/>
                  <a:gd name="T19" fmla="*/ 13 h 27"/>
                  <a:gd name="T20" fmla="*/ 0 w 30"/>
                  <a:gd name="T21" fmla="*/ 8 h 27"/>
                  <a:gd name="T22" fmla="*/ 1 w 30"/>
                  <a:gd name="T23" fmla="*/ 4 h 27"/>
                  <a:gd name="T24" fmla="*/ 7 w 30"/>
                  <a:gd name="T25" fmla="*/ 1 h 27"/>
                  <a:gd name="T26" fmla="*/ 12 w 30"/>
                  <a:gd name="T27" fmla="*/ 0 h 27"/>
                  <a:gd name="T28" fmla="*/ 19 w 30"/>
                  <a:gd name="T29" fmla="*/ 0 h 27"/>
                  <a:gd name="T30" fmla="*/ 23 w 30"/>
                  <a:gd name="T31" fmla="*/ 1 h 27"/>
                  <a:gd name="T32" fmla="*/ 29 w 30"/>
                  <a:gd name="T33" fmla="*/ 4 h 27"/>
                  <a:gd name="T34" fmla="*/ 29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9" y="21"/>
                    </a:lnTo>
                    <a:lnTo>
                      <a:pt x="23" y="26"/>
                    </a:lnTo>
                    <a:lnTo>
                      <a:pt x="19" y="26"/>
                    </a:lnTo>
                    <a:lnTo>
                      <a:pt x="12" y="26"/>
                    </a:lnTo>
                    <a:lnTo>
                      <a:pt x="7" y="26"/>
                    </a:lnTo>
                    <a:lnTo>
                      <a:pt x="1" y="21"/>
                    </a:lnTo>
                    <a:lnTo>
                      <a:pt x="0" y="17"/>
                    </a:lnTo>
                    <a:lnTo>
                      <a:pt x="0" y="13"/>
                    </a:lnTo>
                    <a:lnTo>
                      <a:pt x="0" y="8"/>
                    </a:lnTo>
                    <a:lnTo>
                      <a:pt x="1" y="4"/>
                    </a:lnTo>
                    <a:lnTo>
                      <a:pt x="7" y="1"/>
                    </a:lnTo>
                    <a:lnTo>
                      <a:pt x="12" y="0"/>
                    </a:lnTo>
                    <a:lnTo>
                      <a:pt x="19" y="0"/>
                    </a:lnTo>
                    <a:lnTo>
                      <a:pt x="23" y="1"/>
                    </a:lnTo>
                    <a:lnTo>
                      <a:pt x="29" y="4"/>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29" name="Freeform 353"/>
              <p:cNvSpPr>
                <a:spLocks/>
              </p:cNvSpPr>
              <p:nvPr/>
            </p:nvSpPr>
            <p:spPr bwMode="auto">
              <a:xfrm>
                <a:off x="5234" y="1905"/>
                <a:ext cx="30" cy="27"/>
              </a:xfrm>
              <a:custGeom>
                <a:avLst/>
                <a:gdLst>
                  <a:gd name="T0" fmla="*/ 29 w 30"/>
                  <a:gd name="T1" fmla="*/ 11 h 27"/>
                  <a:gd name="T2" fmla="*/ 27 w 30"/>
                  <a:gd name="T3" fmla="*/ 14 h 27"/>
                  <a:gd name="T4" fmla="*/ 23 w 30"/>
                  <a:gd name="T5" fmla="*/ 19 h 27"/>
                  <a:gd name="T6" fmla="*/ 19 w 30"/>
                  <a:gd name="T7" fmla="*/ 22 h 27"/>
                  <a:gd name="T8" fmla="*/ 14 w 30"/>
                  <a:gd name="T9" fmla="*/ 26 h 27"/>
                  <a:gd name="T10" fmla="*/ 12 w 30"/>
                  <a:gd name="T11" fmla="*/ 26 h 27"/>
                  <a:gd name="T12" fmla="*/ 7 w 30"/>
                  <a:gd name="T13" fmla="*/ 22 h 27"/>
                  <a:gd name="T14" fmla="*/ 1 w 30"/>
                  <a:gd name="T15" fmla="*/ 19 h 27"/>
                  <a:gd name="T16" fmla="*/ 0 w 30"/>
                  <a:gd name="T17" fmla="*/ 14 h 27"/>
                  <a:gd name="T18" fmla="*/ 0 w 30"/>
                  <a:gd name="T19" fmla="*/ 11 h 27"/>
                  <a:gd name="T20" fmla="*/ 0 w 30"/>
                  <a:gd name="T21" fmla="*/ 8 h 27"/>
                  <a:gd name="T22" fmla="*/ 1 w 30"/>
                  <a:gd name="T23" fmla="*/ 3 h 27"/>
                  <a:gd name="T24" fmla="*/ 7 w 30"/>
                  <a:gd name="T25" fmla="*/ 0 h 27"/>
                  <a:gd name="T26" fmla="*/ 12 w 30"/>
                  <a:gd name="T27" fmla="*/ 0 h 27"/>
                  <a:gd name="T28" fmla="*/ 14 w 30"/>
                  <a:gd name="T29" fmla="*/ 0 h 27"/>
                  <a:gd name="T30" fmla="*/ 19 w 30"/>
                  <a:gd name="T31" fmla="*/ 0 h 27"/>
                  <a:gd name="T32" fmla="*/ 23 w 30"/>
                  <a:gd name="T33" fmla="*/ 3 h 27"/>
                  <a:gd name="T34" fmla="*/ 27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7" y="14"/>
                    </a:lnTo>
                    <a:lnTo>
                      <a:pt x="23" y="19"/>
                    </a:lnTo>
                    <a:lnTo>
                      <a:pt x="19" y="22"/>
                    </a:lnTo>
                    <a:lnTo>
                      <a:pt x="14" y="26"/>
                    </a:lnTo>
                    <a:lnTo>
                      <a:pt x="12" y="26"/>
                    </a:lnTo>
                    <a:lnTo>
                      <a:pt x="7" y="22"/>
                    </a:lnTo>
                    <a:lnTo>
                      <a:pt x="1" y="19"/>
                    </a:lnTo>
                    <a:lnTo>
                      <a:pt x="0" y="14"/>
                    </a:lnTo>
                    <a:lnTo>
                      <a:pt x="0" y="11"/>
                    </a:lnTo>
                    <a:lnTo>
                      <a:pt x="0" y="8"/>
                    </a:lnTo>
                    <a:lnTo>
                      <a:pt x="1" y="3"/>
                    </a:lnTo>
                    <a:lnTo>
                      <a:pt x="7" y="0"/>
                    </a:lnTo>
                    <a:lnTo>
                      <a:pt x="12" y="0"/>
                    </a:lnTo>
                    <a:lnTo>
                      <a:pt x="14" y="0"/>
                    </a:lnTo>
                    <a:lnTo>
                      <a:pt x="19" y="0"/>
                    </a:lnTo>
                    <a:lnTo>
                      <a:pt x="23" y="3"/>
                    </a:lnTo>
                    <a:lnTo>
                      <a:pt x="27"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730" name="Freeform 354"/>
              <p:cNvSpPr>
                <a:spLocks/>
              </p:cNvSpPr>
              <p:nvPr/>
            </p:nvSpPr>
            <p:spPr bwMode="auto">
              <a:xfrm>
                <a:off x="5173" y="1983"/>
                <a:ext cx="31" cy="27"/>
              </a:xfrm>
              <a:custGeom>
                <a:avLst/>
                <a:gdLst>
                  <a:gd name="T0" fmla="*/ 30 w 31"/>
                  <a:gd name="T1" fmla="*/ 11 h 27"/>
                  <a:gd name="T2" fmla="*/ 30 w 31"/>
                  <a:gd name="T3" fmla="*/ 14 h 27"/>
                  <a:gd name="T4" fmla="*/ 26 w 31"/>
                  <a:gd name="T5" fmla="*/ 19 h 27"/>
                  <a:gd name="T6" fmla="*/ 22 w 31"/>
                  <a:gd name="T7" fmla="*/ 22 h 27"/>
                  <a:gd name="T8" fmla="*/ 16 w 31"/>
                  <a:gd name="T9" fmla="*/ 26 h 27"/>
                  <a:gd name="T10" fmla="*/ 13 w 31"/>
                  <a:gd name="T11" fmla="*/ 26 h 27"/>
                  <a:gd name="T12" fmla="*/ 5 w 31"/>
                  <a:gd name="T13" fmla="*/ 22 h 27"/>
                  <a:gd name="T14" fmla="*/ 3 w 31"/>
                  <a:gd name="T15" fmla="*/ 19 h 27"/>
                  <a:gd name="T16" fmla="*/ 0 w 31"/>
                  <a:gd name="T17" fmla="*/ 14 h 27"/>
                  <a:gd name="T18" fmla="*/ 0 w 31"/>
                  <a:gd name="T19" fmla="*/ 11 h 27"/>
                  <a:gd name="T20" fmla="*/ 0 w 31"/>
                  <a:gd name="T21" fmla="*/ 8 h 27"/>
                  <a:gd name="T22" fmla="*/ 3 w 31"/>
                  <a:gd name="T23" fmla="*/ 3 h 27"/>
                  <a:gd name="T24" fmla="*/ 5 w 31"/>
                  <a:gd name="T25" fmla="*/ 0 h 27"/>
                  <a:gd name="T26" fmla="*/ 13 w 31"/>
                  <a:gd name="T27" fmla="*/ 0 h 27"/>
                  <a:gd name="T28" fmla="*/ 16 w 31"/>
                  <a:gd name="T29" fmla="*/ 0 h 27"/>
                  <a:gd name="T30" fmla="*/ 22 w 31"/>
                  <a:gd name="T31" fmla="*/ 0 h 27"/>
                  <a:gd name="T32" fmla="*/ 26 w 31"/>
                  <a:gd name="T33" fmla="*/ 3 h 27"/>
                  <a:gd name="T34" fmla="*/ 30 w 31"/>
                  <a:gd name="T35" fmla="*/ 8 h 27"/>
                  <a:gd name="T36" fmla="*/ 30 w 31"/>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1"/>
                    </a:moveTo>
                    <a:lnTo>
                      <a:pt x="30" y="14"/>
                    </a:lnTo>
                    <a:lnTo>
                      <a:pt x="26" y="19"/>
                    </a:lnTo>
                    <a:lnTo>
                      <a:pt x="22" y="22"/>
                    </a:lnTo>
                    <a:lnTo>
                      <a:pt x="16" y="26"/>
                    </a:lnTo>
                    <a:lnTo>
                      <a:pt x="13" y="26"/>
                    </a:lnTo>
                    <a:lnTo>
                      <a:pt x="5" y="22"/>
                    </a:lnTo>
                    <a:lnTo>
                      <a:pt x="3" y="19"/>
                    </a:lnTo>
                    <a:lnTo>
                      <a:pt x="0" y="14"/>
                    </a:lnTo>
                    <a:lnTo>
                      <a:pt x="0" y="11"/>
                    </a:lnTo>
                    <a:lnTo>
                      <a:pt x="0" y="8"/>
                    </a:lnTo>
                    <a:lnTo>
                      <a:pt x="3" y="3"/>
                    </a:lnTo>
                    <a:lnTo>
                      <a:pt x="5" y="0"/>
                    </a:lnTo>
                    <a:lnTo>
                      <a:pt x="13" y="0"/>
                    </a:lnTo>
                    <a:lnTo>
                      <a:pt x="16" y="0"/>
                    </a:lnTo>
                    <a:lnTo>
                      <a:pt x="22" y="0"/>
                    </a:lnTo>
                    <a:lnTo>
                      <a:pt x="26" y="3"/>
                    </a:lnTo>
                    <a:lnTo>
                      <a:pt x="30" y="8"/>
                    </a:lnTo>
                    <a:lnTo>
                      <a:pt x="30" y="11"/>
                    </a:lnTo>
                  </a:path>
                </a:pathLst>
              </a:custGeom>
              <a:solidFill>
                <a:srgbClr val="000000"/>
              </a:solidFill>
              <a:ln w="12700" cap="rnd">
                <a:solidFill>
                  <a:srgbClr val="000000"/>
                </a:solidFill>
                <a:round/>
                <a:headEnd/>
                <a:tailEnd/>
              </a:ln>
            </p:spPr>
            <p:txBody>
              <a:bodyPr/>
              <a:lstStyle/>
              <a:p>
                <a:endParaRPr lang="en-US"/>
              </a:p>
            </p:txBody>
          </p:sp>
          <p:sp>
            <p:nvSpPr>
              <p:cNvPr id="731" name="Freeform 355"/>
              <p:cNvSpPr>
                <a:spLocks/>
              </p:cNvSpPr>
              <p:nvPr/>
            </p:nvSpPr>
            <p:spPr bwMode="auto">
              <a:xfrm>
                <a:off x="4847" y="1909"/>
                <a:ext cx="30" cy="27"/>
              </a:xfrm>
              <a:custGeom>
                <a:avLst/>
                <a:gdLst>
                  <a:gd name="T0" fmla="*/ 29 w 30"/>
                  <a:gd name="T1" fmla="*/ 11 h 27"/>
                  <a:gd name="T2" fmla="*/ 29 w 30"/>
                  <a:gd name="T3" fmla="*/ 14 h 27"/>
                  <a:gd name="T4" fmla="*/ 27 w 30"/>
                  <a:gd name="T5" fmla="*/ 19 h 27"/>
                  <a:gd name="T6" fmla="*/ 23 w 30"/>
                  <a:gd name="T7" fmla="*/ 22 h 27"/>
                  <a:gd name="T8" fmla="*/ 19 w 30"/>
                  <a:gd name="T9" fmla="*/ 26 h 27"/>
                  <a:gd name="T10" fmla="*/ 12 w 30"/>
                  <a:gd name="T11" fmla="*/ 26 h 27"/>
                  <a:gd name="T12" fmla="*/ 7 w 30"/>
                  <a:gd name="T13" fmla="*/ 22 h 27"/>
                  <a:gd name="T14" fmla="*/ 1 w 30"/>
                  <a:gd name="T15" fmla="*/ 19 h 27"/>
                  <a:gd name="T16" fmla="*/ 0 w 30"/>
                  <a:gd name="T17" fmla="*/ 14 h 27"/>
                  <a:gd name="T18" fmla="*/ 0 w 30"/>
                  <a:gd name="T19" fmla="*/ 11 h 27"/>
                  <a:gd name="T20" fmla="*/ 0 w 30"/>
                  <a:gd name="T21" fmla="*/ 8 h 27"/>
                  <a:gd name="T22" fmla="*/ 1 w 30"/>
                  <a:gd name="T23" fmla="*/ 3 h 27"/>
                  <a:gd name="T24" fmla="*/ 7 w 30"/>
                  <a:gd name="T25" fmla="*/ 0 h 27"/>
                  <a:gd name="T26" fmla="*/ 12 w 30"/>
                  <a:gd name="T27" fmla="*/ 0 h 27"/>
                  <a:gd name="T28" fmla="*/ 19 w 30"/>
                  <a:gd name="T29" fmla="*/ 0 h 27"/>
                  <a:gd name="T30" fmla="*/ 23 w 30"/>
                  <a:gd name="T31" fmla="*/ 0 h 27"/>
                  <a:gd name="T32" fmla="*/ 27 w 30"/>
                  <a:gd name="T33" fmla="*/ 3 h 27"/>
                  <a:gd name="T34" fmla="*/ 29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9" y="14"/>
                    </a:lnTo>
                    <a:lnTo>
                      <a:pt x="27" y="19"/>
                    </a:lnTo>
                    <a:lnTo>
                      <a:pt x="23" y="22"/>
                    </a:lnTo>
                    <a:lnTo>
                      <a:pt x="19" y="26"/>
                    </a:lnTo>
                    <a:lnTo>
                      <a:pt x="12" y="26"/>
                    </a:lnTo>
                    <a:lnTo>
                      <a:pt x="7" y="22"/>
                    </a:lnTo>
                    <a:lnTo>
                      <a:pt x="1" y="19"/>
                    </a:lnTo>
                    <a:lnTo>
                      <a:pt x="0" y="14"/>
                    </a:lnTo>
                    <a:lnTo>
                      <a:pt x="0" y="11"/>
                    </a:lnTo>
                    <a:lnTo>
                      <a:pt x="0" y="8"/>
                    </a:lnTo>
                    <a:lnTo>
                      <a:pt x="1" y="3"/>
                    </a:lnTo>
                    <a:lnTo>
                      <a:pt x="7" y="0"/>
                    </a:lnTo>
                    <a:lnTo>
                      <a:pt x="12" y="0"/>
                    </a:lnTo>
                    <a:lnTo>
                      <a:pt x="19" y="0"/>
                    </a:lnTo>
                    <a:lnTo>
                      <a:pt x="23" y="0"/>
                    </a:lnTo>
                    <a:lnTo>
                      <a:pt x="27" y="3"/>
                    </a:lnTo>
                    <a:lnTo>
                      <a:pt x="29"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732" name="Freeform 356"/>
              <p:cNvSpPr>
                <a:spLocks/>
              </p:cNvSpPr>
              <p:nvPr/>
            </p:nvSpPr>
            <p:spPr bwMode="auto">
              <a:xfrm>
                <a:off x="5245" y="1967"/>
                <a:ext cx="30" cy="27"/>
              </a:xfrm>
              <a:custGeom>
                <a:avLst/>
                <a:gdLst>
                  <a:gd name="T0" fmla="*/ 29 w 30"/>
                  <a:gd name="T1" fmla="*/ 13 h 27"/>
                  <a:gd name="T2" fmla="*/ 25 w 30"/>
                  <a:gd name="T3" fmla="*/ 19 h 27"/>
                  <a:gd name="T4" fmla="*/ 23 w 30"/>
                  <a:gd name="T5" fmla="*/ 21 h 27"/>
                  <a:gd name="T6" fmla="*/ 19 w 30"/>
                  <a:gd name="T7" fmla="*/ 26 h 27"/>
                  <a:gd name="T8" fmla="*/ 14 w 30"/>
                  <a:gd name="T9" fmla="*/ 26 h 27"/>
                  <a:gd name="T10" fmla="*/ 10 w 30"/>
                  <a:gd name="T11" fmla="*/ 26 h 27"/>
                  <a:gd name="T12" fmla="*/ 5 w 30"/>
                  <a:gd name="T13" fmla="*/ 26 h 27"/>
                  <a:gd name="T14" fmla="*/ 1 w 30"/>
                  <a:gd name="T15" fmla="*/ 21 h 27"/>
                  <a:gd name="T16" fmla="*/ 0 w 30"/>
                  <a:gd name="T17" fmla="*/ 19 h 27"/>
                  <a:gd name="T18" fmla="*/ 0 w 30"/>
                  <a:gd name="T19" fmla="*/ 13 h 27"/>
                  <a:gd name="T20" fmla="*/ 0 w 30"/>
                  <a:gd name="T21" fmla="*/ 11 h 27"/>
                  <a:gd name="T22" fmla="*/ 1 w 30"/>
                  <a:gd name="T23" fmla="*/ 6 h 27"/>
                  <a:gd name="T24" fmla="*/ 5 w 30"/>
                  <a:gd name="T25" fmla="*/ 1 h 27"/>
                  <a:gd name="T26" fmla="*/ 10 w 30"/>
                  <a:gd name="T27" fmla="*/ 0 h 27"/>
                  <a:gd name="T28" fmla="*/ 14 w 30"/>
                  <a:gd name="T29" fmla="*/ 0 h 27"/>
                  <a:gd name="T30" fmla="*/ 19 w 30"/>
                  <a:gd name="T31" fmla="*/ 1 h 27"/>
                  <a:gd name="T32" fmla="*/ 23 w 30"/>
                  <a:gd name="T33" fmla="*/ 6 h 27"/>
                  <a:gd name="T34" fmla="*/ 25 w 30"/>
                  <a:gd name="T35" fmla="*/ 11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5" y="19"/>
                    </a:lnTo>
                    <a:lnTo>
                      <a:pt x="23" y="21"/>
                    </a:lnTo>
                    <a:lnTo>
                      <a:pt x="19" y="26"/>
                    </a:lnTo>
                    <a:lnTo>
                      <a:pt x="14" y="26"/>
                    </a:lnTo>
                    <a:lnTo>
                      <a:pt x="10" y="26"/>
                    </a:lnTo>
                    <a:lnTo>
                      <a:pt x="5" y="26"/>
                    </a:lnTo>
                    <a:lnTo>
                      <a:pt x="1" y="21"/>
                    </a:lnTo>
                    <a:lnTo>
                      <a:pt x="0" y="19"/>
                    </a:lnTo>
                    <a:lnTo>
                      <a:pt x="0" y="13"/>
                    </a:lnTo>
                    <a:lnTo>
                      <a:pt x="0" y="11"/>
                    </a:lnTo>
                    <a:lnTo>
                      <a:pt x="1" y="6"/>
                    </a:lnTo>
                    <a:lnTo>
                      <a:pt x="5" y="1"/>
                    </a:lnTo>
                    <a:lnTo>
                      <a:pt x="10" y="0"/>
                    </a:lnTo>
                    <a:lnTo>
                      <a:pt x="14" y="0"/>
                    </a:lnTo>
                    <a:lnTo>
                      <a:pt x="19" y="1"/>
                    </a:lnTo>
                    <a:lnTo>
                      <a:pt x="23" y="6"/>
                    </a:lnTo>
                    <a:lnTo>
                      <a:pt x="25" y="11"/>
                    </a:lnTo>
                    <a:lnTo>
                      <a:pt x="29" y="13"/>
                    </a:lnTo>
                  </a:path>
                </a:pathLst>
              </a:custGeom>
              <a:solidFill>
                <a:srgbClr val="000000"/>
              </a:solidFill>
              <a:ln w="12700" cap="rnd">
                <a:solidFill>
                  <a:srgbClr val="000000"/>
                </a:solidFill>
                <a:round/>
                <a:headEnd/>
                <a:tailEnd/>
              </a:ln>
            </p:spPr>
            <p:txBody>
              <a:bodyPr/>
              <a:lstStyle/>
              <a:p>
                <a:endParaRPr lang="en-US"/>
              </a:p>
            </p:txBody>
          </p:sp>
          <p:sp>
            <p:nvSpPr>
              <p:cNvPr id="733" name="Freeform 357"/>
              <p:cNvSpPr>
                <a:spLocks/>
              </p:cNvSpPr>
              <p:nvPr/>
            </p:nvSpPr>
            <p:spPr bwMode="auto">
              <a:xfrm>
                <a:off x="4834" y="1909"/>
                <a:ext cx="302" cy="275"/>
              </a:xfrm>
              <a:custGeom>
                <a:avLst/>
                <a:gdLst>
                  <a:gd name="T0" fmla="*/ 116 w 302"/>
                  <a:gd name="T1" fmla="*/ 27 h 275"/>
                  <a:gd name="T2" fmla="*/ 114 w 302"/>
                  <a:gd name="T3" fmla="*/ 37 h 275"/>
                  <a:gd name="T4" fmla="*/ 98 w 302"/>
                  <a:gd name="T5" fmla="*/ 53 h 275"/>
                  <a:gd name="T6" fmla="*/ 85 w 302"/>
                  <a:gd name="T7" fmla="*/ 60 h 275"/>
                  <a:gd name="T8" fmla="*/ 71 w 302"/>
                  <a:gd name="T9" fmla="*/ 60 h 275"/>
                  <a:gd name="T10" fmla="*/ 52 w 302"/>
                  <a:gd name="T11" fmla="*/ 63 h 275"/>
                  <a:gd name="T12" fmla="*/ 41 w 302"/>
                  <a:gd name="T13" fmla="*/ 71 h 275"/>
                  <a:gd name="T14" fmla="*/ 32 w 302"/>
                  <a:gd name="T15" fmla="*/ 91 h 275"/>
                  <a:gd name="T16" fmla="*/ 36 w 302"/>
                  <a:gd name="T17" fmla="*/ 106 h 275"/>
                  <a:gd name="T18" fmla="*/ 41 w 302"/>
                  <a:gd name="T19" fmla="*/ 117 h 275"/>
                  <a:gd name="T20" fmla="*/ 41 w 302"/>
                  <a:gd name="T21" fmla="*/ 128 h 275"/>
                  <a:gd name="T22" fmla="*/ 38 w 302"/>
                  <a:gd name="T23" fmla="*/ 138 h 275"/>
                  <a:gd name="T24" fmla="*/ 31 w 302"/>
                  <a:gd name="T25" fmla="*/ 146 h 275"/>
                  <a:gd name="T26" fmla="*/ 18 w 302"/>
                  <a:gd name="T27" fmla="*/ 151 h 275"/>
                  <a:gd name="T28" fmla="*/ 9 w 302"/>
                  <a:gd name="T29" fmla="*/ 156 h 275"/>
                  <a:gd name="T30" fmla="*/ 1 w 302"/>
                  <a:gd name="T31" fmla="*/ 166 h 275"/>
                  <a:gd name="T32" fmla="*/ 0 w 302"/>
                  <a:gd name="T33" fmla="*/ 177 h 275"/>
                  <a:gd name="T34" fmla="*/ 1 w 302"/>
                  <a:gd name="T35" fmla="*/ 192 h 275"/>
                  <a:gd name="T36" fmla="*/ 9 w 302"/>
                  <a:gd name="T37" fmla="*/ 208 h 275"/>
                  <a:gd name="T38" fmla="*/ 20 w 302"/>
                  <a:gd name="T39" fmla="*/ 213 h 275"/>
                  <a:gd name="T40" fmla="*/ 31 w 302"/>
                  <a:gd name="T41" fmla="*/ 213 h 275"/>
                  <a:gd name="T42" fmla="*/ 45 w 302"/>
                  <a:gd name="T43" fmla="*/ 213 h 275"/>
                  <a:gd name="T44" fmla="*/ 54 w 302"/>
                  <a:gd name="T45" fmla="*/ 218 h 275"/>
                  <a:gd name="T46" fmla="*/ 63 w 302"/>
                  <a:gd name="T47" fmla="*/ 239 h 275"/>
                  <a:gd name="T48" fmla="*/ 65 w 302"/>
                  <a:gd name="T49" fmla="*/ 254 h 275"/>
                  <a:gd name="T50" fmla="*/ 71 w 302"/>
                  <a:gd name="T51" fmla="*/ 262 h 275"/>
                  <a:gd name="T52" fmla="*/ 78 w 302"/>
                  <a:gd name="T53" fmla="*/ 269 h 275"/>
                  <a:gd name="T54" fmla="*/ 93 w 302"/>
                  <a:gd name="T55" fmla="*/ 272 h 275"/>
                  <a:gd name="T56" fmla="*/ 111 w 302"/>
                  <a:gd name="T57" fmla="*/ 274 h 275"/>
                  <a:gd name="T58" fmla="*/ 124 w 302"/>
                  <a:gd name="T59" fmla="*/ 259 h 275"/>
                  <a:gd name="T60" fmla="*/ 133 w 302"/>
                  <a:gd name="T61" fmla="*/ 247 h 275"/>
                  <a:gd name="T62" fmla="*/ 145 w 302"/>
                  <a:gd name="T63" fmla="*/ 239 h 275"/>
                  <a:gd name="T64" fmla="*/ 164 w 302"/>
                  <a:gd name="T65" fmla="*/ 246 h 275"/>
                  <a:gd name="T66" fmla="*/ 176 w 302"/>
                  <a:gd name="T67" fmla="*/ 257 h 275"/>
                  <a:gd name="T68" fmla="*/ 191 w 302"/>
                  <a:gd name="T69" fmla="*/ 265 h 275"/>
                  <a:gd name="T70" fmla="*/ 209 w 302"/>
                  <a:gd name="T71" fmla="*/ 274 h 275"/>
                  <a:gd name="T72" fmla="*/ 226 w 302"/>
                  <a:gd name="T73" fmla="*/ 270 h 275"/>
                  <a:gd name="T74" fmla="*/ 240 w 302"/>
                  <a:gd name="T75" fmla="*/ 260 h 275"/>
                  <a:gd name="T76" fmla="*/ 244 w 302"/>
                  <a:gd name="T77" fmla="*/ 246 h 275"/>
                  <a:gd name="T78" fmla="*/ 240 w 302"/>
                  <a:gd name="T79" fmla="*/ 208 h 275"/>
                  <a:gd name="T80" fmla="*/ 244 w 302"/>
                  <a:gd name="T81" fmla="*/ 192 h 275"/>
                  <a:gd name="T82" fmla="*/ 260 w 302"/>
                  <a:gd name="T83" fmla="*/ 177 h 275"/>
                  <a:gd name="T84" fmla="*/ 288 w 302"/>
                  <a:gd name="T85" fmla="*/ 163 h 275"/>
                  <a:gd name="T86" fmla="*/ 301 w 302"/>
                  <a:gd name="T87" fmla="*/ 138 h 275"/>
                  <a:gd name="T88" fmla="*/ 299 w 302"/>
                  <a:gd name="T89" fmla="*/ 114 h 275"/>
                  <a:gd name="T90" fmla="*/ 293 w 302"/>
                  <a:gd name="T91" fmla="*/ 101 h 275"/>
                  <a:gd name="T92" fmla="*/ 279 w 302"/>
                  <a:gd name="T93" fmla="*/ 94 h 275"/>
                  <a:gd name="T94" fmla="*/ 268 w 302"/>
                  <a:gd name="T95" fmla="*/ 86 h 275"/>
                  <a:gd name="T96" fmla="*/ 266 w 302"/>
                  <a:gd name="T97" fmla="*/ 63 h 275"/>
                  <a:gd name="T98" fmla="*/ 271 w 302"/>
                  <a:gd name="T99" fmla="*/ 24 h 275"/>
                  <a:gd name="T100" fmla="*/ 260 w 302"/>
                  <a:gd name="T101" fmla="*/ 8 h 275"/>
                  <a:gd name="T102" fmla="*/ 233 w 302"/>
                  <a:gd name="T103" fmla="*/ 8 h 275"/>
                  <a:gd name="T104" fmla="*/ 228 w 302"/>
                  <a:gd name="T105" fmla="*/ 16 h 275"/>
                  <a:gd name="T106" fmla="*/ 211 w 302"/>
                  <a:gd name="T107" fmla="*/ 22 h 275"/>
                  <a:gd name="T108" fmla="*/ 187 w 302"/>
                  <a:gd name="T109" fmla="*/ 19 h 275"/>
                  <a:gd name="T110" fmla="*/ 173 w 302"/>
                  <a:gd name="T111" fmla="*/ 4 h 275"/>
                  <a:gd name="T112" fmla="*/ 164 w 302"/>
                  <a:gd name="T113" fmla="*/ 4 h 275"/>
                  <a:gd name="T114" fmla="*/ 147 w 302"/>
                  <a:gd name="T115" fmla="*/ 0 h 275"/>
                  <a:gd name="T116" fmla="*/ 129 w 302"/>
                  <a:gd name="T117" fmla="*/ 3 h 275"/>
                  <a:gd name="T118" fmla="*/ 116 w 302"/>
                  <a:gd name="T119" fmla="*/ 27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2"/>
                  <a:gd name="T181" fmla="*/ 0 h 275"/>
                  <a:gd name="T182" fmla="*/ 302 w 302"/>
                  <a:gd name="T183" fmla="*/ 275 h 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2" h="275">
                    <a:moveTo>
                      <a:pt x="116" y="27"/>
                    </a:moveTo>
                    <a:lnTo>
                      <a:pt x="114" y="37"/>
                    </a:lnTo>
                    <a:lnTo>
                      <a:pt x="98" y="53"/>
                    </a:lnTo>
                    <a:lnTo>
                      <a:pt x="85" y="60"/>
                    </a:lnTo>
                    <a:lnTo>
                      <a:pt x="71" y="60"/>
                    </a:lnTo>
                    <a:lnTo>
                      <a:pt x="52" y="63"/>
                    </a:lnTo>
                    <a:lnTo>
                      <a:pt x="41" y="71"/>
                    </a:lnTo>
                    <a:lnTo>
                      <a:pt x="32" y="91"/>
                    </a:lnTo>
                    <a:lnTo>
                      <a:pt x="36" y="106"/>
                    </a:lnTo>
                    <a:lnTo>
                      <a:pt x="41" y="117"/>
                    </a:lnTo>
                    <a:lnTo>
                      <a:pt x="41" y="128"/>
                    </a:lnTo>
                    <a:lnTo>
                      <a:pt x="38" y="138"/>
                    </a:lnTo>
                    <a:lnTo>
                      <a:pt x="31" y="146"/>
                    </a:lnTo>
                    <a:lnTo>
                      <a:pt x="18" y="151"/>
                    </a:lnTo>
                    <a:lnTo>
                      <a:pt x="9" y="156"/>
                    </a:lnTo>
                    <a:lnTo>
                      <a:pt x="1" y="166"/>
                    </a:lnTo>
                    <a:lnTo>
                      <a:pt x="0" y="177"/>
                    </a:lnTo>
                    <a:lnTo>
                      <a:pt x="1" y="192"/>
                    </a:lnTo>
                    <a:lnTo>
                      <a:pt x="9" y="208"/>
                    </a:lnTo>
                    <a:lnTo>
                      <a:pt x="20" y="213"/>
                    </a:lnTo>
                    <a:lnTo>
                      <a:pt x="31" y="213"/>
                    </a:lnTo>
                    <a:lnTo>
                      <a:pt x="45" y="213"/>
                    </a:lnTo>
                    <a:lnTo>
                      <a:pt x="54" y="218"/>
                    </a:lnTo>
                    <a:lnTo>
                      <a:pt x="63" y="239"/>
                    </a:lnTo>
                    <a:lnTo>
                      <a:pt x="65" y="254"/>
                    </a:lnTo>
                    <a:lnTo>
                      <a:pt x="71" y="262"/>
                    </a:lnTo>
                    <a:lnTo>
                      <a:pt x="78" y="269"/>
                    </a:lnTo>
                    <a:lnTo>
                      <a:pt x="93" y="272"/>
                    </a:lnTo>
                    <a:lnTo>
                      <a:pt x="111" y="274"/>
                    </a:lnTo>
                    <a:lnTo>
                      <a:pt x="124" y="259"/>
                    </a:lnTo>
                    <a:lnTo>
                      <a:pt x="133" y="247"/>
                    </a:lnTo>
                    <a:lnTo>
                      <a:pt x="145" y="239"/>
                    </a:lnTo>
                    <a:lnTo>
                      <a:pt x="164" y="246"/>
                    </a:lnTo>
                    <a:lnTo>
                      <a:pt x="176" y="257"/>
                    </a:lnTo>
                    <a:lnTo>
                      <a:pt x="191" y="265"/>
                    </a:lnTo>
                    <a:lnTo>
                      <a:pt x="209" y="274"/>
                    </a:lnTo>
                    <a:lnTo>
                      <a:pt x="226" y="270"/>
                    </a:lnTo>
                    <a:lnTo>
                      <a:pt x="240" y="260"/>
                    </a:lnTo>
                    <a:lnTo>
                      <a:pt x="244" y="246"/>
                    </a:lnTo>
                    <a:lnTo>
                      <a:pt x="240" y="208"/>
                    </a:lnTo>
                    <a:lnTo>
                      <a:pt x="244" y="192"/>
                    </a:lnTo>
                    <a:lnTo>
                      <a:pt x="260" y="177"/>
                    </a:lnTo>
                    <a:lnTo>
                      <a:pt x="288" y="163"/>
                    </a:lnTo>
                    <a:lnTo>
                      <a:pt x="301" y="138"/>
                    </a:lnTo>
                    <a:lnTo>
                      <a:pt x="299" y="114"/>
                    </a:lnTo>
                    <a:lnTo>
                      <a:pt x="293" y="101"/>
                    </a:lnTo>
                    <a:lnTo>
                      <a:pt x="279" y="94"/>
                    </a:lnTo>
                    <a:lnTo>
                      <a:pt x="268" y="86"/>
                    </a:lnTo>
                    <a:lnTo>
                      <a:pt x="266" y="63"/>
                    </a:lnTo>
                    <a:lnTo>
                      <a:pt x="271" y="24"/>
                    </a:lnTo>
                    <a:lnTo>
                      <a:pt x="260" y="8"/>
                    </a:lnTo>
                    <a:lnTo>
                      <a:pt x="233" y="8"/>
                    </a:lnTo>
                    <a:lnTo>
                      <a:pt x="228" y="16"/>
                    </a:lnTo>
                    <a:lnTo>
                      <a:pt x="211" y="22"/>
                    </a:lnTo>
                    <a:lnTo>
                      <a:pt x="187" y="19"/>
                    </a:lnTo>
                    <a:lnTo>
                      <a:pt x="173" y="4"/>
                    </a:lnTo>
                    <a:lnTo>
                      <a:pt x="164" y="4"/>
                    </a:lnTo>
                    <a:lnTo>
                      <a:pt x="147" y="0"/>
                    </a:lnTo>
                    <a:lnTo>
                      <a:pt x="129" y="3"/>
                    </a:lnTo>
                    <a:lnTo>
                      <a:pt x="116" y="27"/>
                    </a:lnTo>
                  </a:path>
                </a:pathLst>
              </a:custGeom>
              <a:solidFill>
                <a:schemeClr val="accent2"/>
              </a:solidFill>
              <a:ln w="12700" cap="rnd">
                <a:solidFill>
                  <a:srgbClr val="000000"/>
                </a:solidFill>
                <a:round/>
                <a:headEnd/>
                <a:tailEnd/>
              </a:ln>
            </p:spPr>
            <p:txBody>
              <a:bodyPr/>
              <a:lstStyle/>
              <a:p>
                <a:endParaRPr lang="en-US"/>
              </a:p>
            </p:txBody>
          </p:sp>
          <p:sp>
            <p:nvSpPr>
              <p:cNvPr id="734" name="Freeform 358"/>
              <p:cNvSpPr>
                <a:spLocks/>
              </p:cNvSpPr>
              <p:nvPr/>
            </p:nvSpPr>
            <p:spPr bwMode="auto">
              <a:xfrm>
                <a:off x="4814" y="2059"/>
                <a:ext cx="45" cy="41"/>
              </a:xfrm>
              <a:custGeom>
                <a:avLst/>
                <a:gdLst>
                  <a:gd name="T0" fmla="*/ 44 w 45"/>
                  <a:gd name="T1" fmla="*/ 21 h 41"/>
                  <a:gd name="T2" fmla="*/ 44 w 45"/>
                  <a:gd name="T3" fmla="*/ 28 h 41"/>
                  <a:gd name="T4" fmla="*/ 38 w 45"/>
                  <a:gd name="T5" fmla="*/ 31 h 41"/>
                  <a:gd name="T6" fmla="*/ 33 w 45"/>
                  <a:gd name="T7" fmla="*/ 36 h 41"/>
                  <a:gd name="T8" fmla="*/ 25 w 45"/>
                  <a:gd name="T9" fmla="*/ 40 h 41"/>
                  <a:gd name="T10" fmla="*/ 16 w 45"/>
                  <a:gd name="T11" fmla="*/ 40 h 41"/>
                  <a:gd name="T12" fmla="*/ 9 w 45"/>
                  <a:gd name="T13" fmla="*/ 36 h 41"/>
                  <a:gd name="T14" fmla="*/ 5 w 45"/>
                  <a:gd name="T15" fmla="*/ 31 h 41"/>
                  <a:gd name="T16" fmla="*/ 0 w 45"/>
                  <a:gd name="T17" fmla="*/ 28 h 41"/>
                  <a:gd name="T18" fmla="*/ 0 w 45"/>
                  <a:gd name="T19" fmla="*/ 21 h 41"/>
                  <a:gd name="T20" fmla="*/ 0 w 45"/>
                  <a:gd name="T21" fmla="*/ 13 h 41"/>
                  <a:gd name="T22" fmla="*/ 5 w 45"/>
                  <a:gd name="T23" fmla="*/ 6 h 41"/>
                  <a:gd name="T24" fmla="*/ 9 w 45"/>
                  <a:gd name="T25" fmla="*/ 1 h 41"/>
                  <a:gd name="T26" fmla="*/ 16 w 45"/>
                  <a:gd name="T27" fmla="*/ 0 h 41"/>
                  <a:gd name="T28" fmla="*/ 25 w 45"/>
                  <a:gd name="T29" fmla="*/ 0 h 41"/>
                  <a:gd name="T30" fmla="*/ 33 w 45"/>
                  <a:gd name="T31" fmla="*/ 1 h 41"/>
                  <a:gd name="T32" fmla="*/ 38 w 45"/>
                  <a:gd name="T33" fmla="*/ 6 h 41"/>
                  <a:gd name="T34" fmla="*/ 44 w 45"/>
                  <a:gd name="T35" fmla="*/ 13 h 41"/>
                  <a:gd name="T36" fmla="*/ 44 w 45"/>
                  <a:gd name="T37" fmla="*/ 21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41"/>
                  <a:gd name="T59" fmla="*/ 45 w 45"/>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41">
                    <a:moveTo>
                      <a:pt x="44" y="21"/>
                    </a:moveTo>
                    <a:lnTo>
                      <a:pt x="44" y="28"/>
                    </a:lnTo>
                    <a:lnTo>
                      <a:pt x="38" y="31"/>
                    </a:lnTo>
                    <a:lnTo>
                      <a:pt x="33" y="36"/>
                    </a:lnTo>
                    <a:lnTo>
                      <a:pt x="25" y="40"/>
                    </a:lnTo>
                    <a:lnTo>
                      <a:pt x="16" y="40"/>
                    </a:lnTo>
                    <a:lnTo>
                      <a:pt x="9" y="36"/>
                    </a:lnTo>
                    <a:lnTo>
                      <a:pt x="5" y="31"/>
                    </a:lnTo>
                    <a:lnTo>
                      <a:pt x="0" y="28"/>
                    </a:lnTo>
                    <a:lnTo>
                      <a:pt x="0" y="21"/>
                    </a:lnTo>
                    <a:lnTo>
                      <a:pt x="0" y="13"/>
                    </a:lnTo>
                    <a:lnTo>
                      <a:pt x="5" y="6"/>
                    </a:lnTo>
                    <a:lnTo>
                      <a:pt x="9" y="1"/>
                    </a:lnTo>
                    <a:lnTo>
                      <a:pt x="16" y="0"/>
                    </a:lnTo>
                    <a:lnTo>
                      <a:pt x="25" y="0"/>
                    </a:lnTo>
                    <a:lnTo>
                      <a:pt x="33" y="1"/>
                    </a:lnTo>
                    <a:lnTo>
                      <a:pt x="38" y="6"/>
                    </a:lnTo>
                    <a:lnTo>
                      <a:pt x="44" y="13"/>
                    </a:lnTo>
                    <a:lnTo>
                      <a:pt x="44" y="21"/>
                    </a:lnTo>
                  </a:path>
                </a:pathLst>
              </a:custGeom>
              <a:solidFill>
                <a:srgbClr val="000000"/>
              </a:solidFill>
              <a:ln w="12700" cap="rnd">
                <a:solidFill>
                  <a:srgbClr val="000000"/>
                </a:solidFill>
                <a:round/>
                <a:headEnd/>
                <a:tailEnd/>
              </a:ln>
            </p:spPr>
            <p:txBody>
              <a:bodyPr/>
              <a:lstStyle/>
              <a:p>
                <a:endParaRPr lang="en-US"/>
              </a:p>
            </p:txBody>
          </p:sp>
          <p:sp>
            <p:nvSpPr>
              <p:cNvPr id="735" name="Freeform 359"/>
              <p:cNvSpPr>
                <a:spLocks/>
              </p:cNvSpPr>
              <p:nvPr/>
            </p:nvSpPr>
            <p:spPr bwMode="auto">
              <a:xfrm>
                <a:off x="4874" y="2050"/>
                <a:ext cx="34" cy="31"/>
              </a:xfrm>
              <a:custGeom>
                <a:avLst/>
                <a:gdLst>
                  <a:gd name="T0" fmla="*/ 33 w 34"/>
                  <a:gd name="T1" fmla="*/ 15 h 31"/>
                  <a:gd name="T2" fmla="*/ 33 w 34"/>
                  <a:gd name="T3" fmla="*/ 20 h 31"/>
                  <a:gd name="T4" fmla="*/ 31 w 34"/>
                  <a:gd name="T5" fmla="*/ 23 h 31"/>
                  <a:gd name="T6" fmla="*/ 25 w 34"/>
                  <a:gd name="T7" fmla="*/ 28 h 31"/>
                  <a:gd name="T8" fmla="*/ 20 w 34"/>
                  <a:gd name="T9" fmla="*/ 30 h 31"/>
                  <a:gd name="T10" fmla="*/ 14 w 34"/>
                  <a:gd name="T11" fmla="*/ 30 h 31"/>
                  <a:gd name="T12" fmla="*/ 9 w 34"/>
                  <a:gd name="T13" fmla="*/ 28 h 31"/>
                  <a:gd name="T14" fmla="*/ 3 w 34"/>
                  <a:gd name="T15" fmla="*/ 23 h 31"/>
                  <a:gd name="T16" fmla="*/ 0 w 34"/>
                  <a:gd name="T17" fmla="*/ 20 h 31"/>
                  <a:gd name="T18" fmla="*/ 0 w 34"/>
                  <a:gd name="T19" fmla="*/ 15 h 31"/>
                  <a:gd name="T20" fmla="*/ 0 w 34"/>
                  <a:gd name="T21" fmla="*/ 9 h 31"/>
                  <a:gd name="T22" fmla="*/ 3 w 34"/>
                  <a:gd name="T23" fmla="*/ 4 h 31"/>
                  <a:gd name="T24" fmla="*/ 9 w 34"/>
                  <a:gd name="T25" fmla="*/ 1 h 31"/>
                  <a:gd name="T26" fmla="*/ 14 w 34"/>
                  <a:gd name="T27" fmla="*/ 0 h 31"/>
                  <a:gd name="T28" fmla="*/ 20 w 34"/>
                  <a:gd name="T29" fmla="*/ 0 h 31"/>
                  <a:gd name="T30" fmla="*/ 25 w 34"/>
                  <a:gd name="T31" fmla="*/ 1 h 31"/>
                  <a:gd name="T32" fmla="*/ 31 w 34"/>
                  <a:gd name="T33" fmla="*/ 4 h 31"/>
                  <a:gd name="T34" fmla="*/ 33 w 34"/>
                  <a:gd name="T35" fmla="*/ 9 h 31"/>
                  <a:gd name="T36" fmla="*/ 33 w 34"/>
                  <a:gd name="T37" fmla="*/ 1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1"/>
                  <a:gd name="T59" fmla="*/ 34 w 34"/>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1">
                    <a:moveTo>
                      <a:pt x="33" y="15"/>
                    </a:moveTo>
                    <a:lnTo>
                      <a:pt x="33" y="20"/>
                    </a:lnTo>
                    <a:lnTo>
                      <a:pt x="31" y="23"/>
                    </a:lnTo>
                    <a:lnTo>
                      <a:pt x="25" y="28"/>
                    </a:lnTo>
                    <a:lnTo>
                      <a:pt x="20" y="30"/>
                    </a:lnTo>
                    <a:lnTo>
                      <a:pt x="14" y="30"/>
                    </a:lnTo>
                    <a:lnTo>
                      <a:pt x="9" y="28"/>
                    </a:lnTo>
                    <a:lnTo>
                      <a:pt x="3" y="23"/>
                    </a:lnTo>
                    <a:lnTo>
                      <a:pt x="0" y="20"/>
                    </a:lnTo>
                    <a:lnTo>
                      <a:pt x="0" y="15"/>
                    </a:lnTo>
                    <a:lnTo>
                      <a:pt x="0" y="9"/>
                    </a:lnTo>
                    <a:lnTo>
                      <a:pt x="3" y="4"/>
                    </a:lnTo>
                    <a:lnTo>
                      <a:pt x="9" y="1"/>
                    </a:lnTo>
                    <a:lnTo>
                      <a:pt x="14" y="0"/>
                    </a:lnTo>
                    <a:lnTo>
                      <a:pt x="20" y="0"/>
                    </a:lnTo>
                    <a:lnTo>
                      <a:pt x="25" y="1"/>
                    </a:lnTo>
                    <a:lnTo>
                      <a:pt x="31" y="4"/>
                    </a:lnTo>
                    <a:lnTo>
                      <a:pt x="33" y="9"/>
                    </a:lnTo>
                    <a:lnTo>
                      <a:pt x="33" y="15"/>
                    </a:lnTo>
                  </a:path>
                </a:pathLst>
              </a:custGeom>
              <a:solidFill>
                <a:srgbClr val="000000"/>
              </a:solidFill>
              <a:ln w="12700" cap="rnd">
                <a:solidFill>
                  <a:srgbClr val="000000"/>
                </a:solidFill>
                <a:round/>
                <a:headEnd/>
                <a:tailEnd/>
              </a:ln>
            </p:spPr>
            <p:txBody>
              <a:bodyPr/>
              <a:lstStyle/>
              <a:p>
                <a:endParaRPr lang="en-US"/>
              </a:p>
            </p:txBody>
          </p:sp>
          <p:sp>
            <p:nvSpPr>
              <p:cNvPr id="736" name="Freeform 360"/>
              <p:cNvSpPr>
                <a:spLocks/>
              </p:cNvSpPr>
              <p:nvPr/>
            </p:nvSpPr>
            <p:spPr bwMode="auto">
              <a:xfrm>
                <a:off x="4854" y="2104"/>
                <a:ext cx="45" cy="39"/>
              </a:xfrm>
              <a:custGeom>
                <a:avLst/>
                <a:gdLst>
                  <a:gd name="T0" fmla="*/ 44 w 45"/>
                  <a:gd name="T1" fmla="*/ 19 h 39"/>
                  <a:gd name="T2" fmla="*/ 42 w 45"/>
                  <a:gd name="T3" fmla="*/ 25 h 39"/>
                  <a:gd name="T4" fmla="*/ 38 w 45"/>
                  <a:gd name="T5" fmla="*/ 31 h 39"/>
                  <a:gd name="T6" fmla="*/ 31 w 45"/>
                  <a:gd name="T7" fmla="*/ 34 h 39"/>
                  <a:gd name="T8" fmla="*/ 25 w 45"/>
                  <a:gd name="T9" fmla="*/ 38 h 39"/>
                  <a:gd name="T10" fmla="*/ 16 w 45"/>
                  <a:gd name="T11" fmla="*/ 38 h 39"/>
                  <a:gd name="T12" fmla="*/ 9 w 45"/>
                  <a:gd name="T13" fmla="*/ 34 h 39"/>
                  <a:gd name="T14" fmla="*/ 3 w 45"/>
                  <a:gd name="T15" fmla="*/ 31 h 39"/>
                  <a:gd name="T16" fmla="*/ 0 w 45"/>
                  <a:gd name="T17" fmla="*/ 25 h 39"/>
                  <a:gd name="T18" fmla="*/ 0 w 45"/>
                  <a:gd name="T19" fmla="*/ 19 h 39"/>
                  <a:gd name="T20" fmla="*/ 0 w 45"/>
                  <a:gd name="T21" fmla="*/ 12 h 39"/>
                  <a:gd name="T22" fmla="*/ 3 w 45"/>
                  <a:gd name="T23" fmla="*/ 6 h 39"/>
                  <a:gd name="T24" fmla="*/ 9 w 45"/>
                  <a:gd name="T25" fmla="*/ 1 h 39"/>
                  <a:gd name="T26" fmla="*/ 16 w 45"/>
                  <a:gd name="T27" fmla="*/ 0 h 39"/>
                  <a:gd name="T28" fmla="*/ 25 w 45"/>
                  <a:gd name="T29" fmla="*/ 0 h 39"/>
                  <a:gd name="T30" fmla="*/ 31 w 45"/>
                  <a:gd name="T31" fmla="*/ 1 h 39"/>
                  <a:gd name="T32" fmla="*/ 38 w 45"/>
                  <a:gd name="T33" fmla="*/ 6 h 39"/>
                  <a:gd name="T34" fmla="*/ 42 w 45"/>
                  <a:gd name="T35" fmla="*/ 12 h 39"/>
                  <a:gd name="T36" fmla="*/ 44 w 45"/>
                  <a:gd name="T37" fmla="*/ 1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9"/>
                  <a:gd name="T59" fmla="*/ 45 w 4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9">
                    <a:moveTo>
                      <a:pt x="44" y="19"/>
                    </a:moveTo>
                    <a:lnTo>
                      <a:pt x="42" y="25"/>
                    </a:lnTo>
                    <a:lnTo>
                      <a:pt x="38" y="31"/>
                    </a:lnTo>
                    <a:lnTo>
                      <a:pt x="31" y="34"/>
                    </a:lnTo>
                    <a:lnTo>
                      <a:pt x="25" y="38"/>
                    </a:lnTo>
                    <a:lnTo>
                      <a:pt x="16" y="38"/>
                    </a:lnTo>
                    <a:lnTo>
                      <a:pt x="9" y="34"/>
                    </a:lnTo>
                    <a:lnTo>
                      <a:pt x="3" y="31"/>
                    </a:lnTo>
                    <a:lnTo>
                      <a:pt x="0" y="25"/>
                    </a:lnTo>
                    <a:lnTo>
                      <a:pt x="0" y="19"/>
                    </a:lnTo>
                    <a:lnTo>
                      <a:pt x="0" y="12"/>
                    </a:lnTo>
                    <a:lnTo>
                      <a:pt x="3" y="6"/>
                    </a:lnTo>
                    <a:lnTo>
                      <a:pt x="9" y="1"/>
                    </a:lnTo>
                    <a:lnTo>
                      <a:pt x="16" y="0"/>
                    </a:lnTo>
                    <a:lnTo>
                      <a:pt x="25" y="0"/>
                    </a:lnTo>
                    <a:lnTo>
                      <a:pt x="31" y="1"/>
                    </a:lnTo>
                    <a:lnTo>
                      <a:pt x="38" y="6"/>
                    </a:lnTo>
                    <a:lnTo>
                      <a:pt x="42" y="12"/>
                    </a:lnTo>
                    <a:lnTo>
                      <a:pt x="44" y="19"/>
                    </a:lnTo>
                  </a:path>
                </a:pathLst>
              </a:custGeom>
              <a:solidFill>
                <a:srgbClr val="000000"/>
              </a:solidFill>
              <a:ln w="12700" cap="rnd">
                <a:solidFill>
                  <a:srgbClr val="000000"/>
                </a:solidFill>
                <a:round/>
                <a:headEnd/>
                <a:tailEnd/>
              </a:ln>
            </p:spPr>
            <p:txBody>
              <a:bodyPr/>
              <a:lstStyle/>
              <a:p>
                <a:endParaRPr lang="en-US"/>
              </a:p>
            </p:txBody>
          </p:sp>
          <p:sp>
            <p:nvSpPr>
              <p:cNvPr id="737" name="Freeform 361"/>
              <p:cNvSpPr>
                <a:spLocks/>
              </p:cNvSpPr>
              <p:nvPr/>
            </p:nvSpPr>
            <p:spPr bwMode="auto">
              <a:xfrm>
                <a:off x="4947" y="2089"/>
                <a:ext cx="31" cy="26"/>
              </a:xfrm>
              <a:custGeom>
                <a:avLst/>
                <a:gdLst>
                  <a:gd name="T0" fmla="*/ 30 w 31"/>
                  <a:gd name="T1" fmla="*/ 9 h 26"/>
                  <a:gd name="T2" fmla="*/ 26 w 31"/>
                  <a:gd name="T3" fmla="*/ 14 h 26"/>
                  <a:gd name="T4" fmla="*/ 22 w 31"/>
                  <a:gd name="T5" fmla="*/ 18 h 26"/>
                  <a:gd name="T6" fmla="*/ 16 w 31"/>
                  <a:gd name="T7" fmla="*/ 25 h 26"/>
                  <a:gd name="T8" fmla="*/ 13 w 31"/>
                  <a:gd name="T9" fmla="*/ 25 h 26"/>
                  <a:gd name="T10" fmla="*/ 13 w 31"/>
                  <a:gd name="T11" fmla="*/ 25 h 26"/>
                  <a:gd name="T12" fmla="*/ 9 w 31"/>
                  <a:gd name="T13" fmla="*/ 25 h 26"/>
                  <a:gd name="T14" fmla="*/ 3 w 31"/>
                  <a:gd name="T15" fmla="*/ 18 h 26"/>
                  <a:gd name="T16" fmla="*/ 0 w 31"/>
                  <a:gd name="T17" fmla="*/ 14 h 26"/>
                  <a:gd name="T18" fmla="*/ 0 w 31"/>
                  <a:gd name="T19" fmla="*/ 9 h 26"/>
                  <a:gd name="T20" fmla="*/ 0 w 31"/>
                  <a:gd name="T21" fmla="*/ 4 h 26"/>
                  <a:gd name="T22" fmla="*/ 3 w 31"/>
                  <a:gd name="T23" fmla="*/ 0 h 26"/>
                  <a:gd name="T24" fmla="*/ 9 w 31"/>
                  <a:gd name="T25" fmla="*/ 0 h 26"/>
                  <a:gd name="T26" fmla="*/ 13 w 31"/>
                  <a:gd name="T27" fmla="*/ 0 h 26"/>
                  <a:gd name="T28" fmla="*/ 13 w 31"/>
                  <a:gd name="T29" fmla="*/ 0 h 26"/>
                  <a:gd name="T30" fmla="*/ 16 w 31"/>
                  <a:gd name="T31" fmla="*/ 0 h 26"/>
                  <a:gd name="T32" fmla="*/ 22 w 31"/>
                  <a:gd name="T33" fmla="*/ 0 h 26"/>
                  <a:gd name="T34" fmla="*/ 26 w 31"/>
                  <a:gd name="T35" fmla="*/ 4 h 26"/>
                  <a:gd name="T36" fmla="*/ 30 w 31"/>
                  <a:gd name="T37" fmla="*/ 9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6"/>
                  <a:gd name="T59" fmla="*/ 31 w 3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6">
                    <a:moveTo>
                      <a:pt x="30" y="9"/>
                    </a:moveTo>
                    <a:lnTo>
                      <a:pt x="26" y="14"/>
                    </a:lnTo>
                    <a:lnTo>
                      <a:pt x="22" y="18"/>
                    </a:lnTo>
                    <a:lnTo>
                      <a:pt x="16" y="25"/>
                    </a:lnTo>
                    <a:lnTo>
                      <a:pt x="13" y="25"/>
                    </a:lnTo>
                    <a:lnTo>
                      <a:pt x="9" y="25"/>
                    </a:lnTo>
                    <a:lnTo>
                      <a:pt x="3" y="18"/>
                    </a:lnTo>
                    <a:lnTo>
                      <a:pt x="0" y="14"/>
                    </a:lnTo>
                    <a:lnTo>
                      <a:pt x="0" y="9"/>
                    </a:lnTo>
                    <a:lnTo>
                      <a:pt x="0" y="4"/>
                    </a:lnTo>
                    <a:lnTo>
                      <a:pt x="3" y="0"/>
                    </a:lnTo>
                    <a:lnTo>
                      <a:pt x="9" y="0"/>
                    </a:lnTo>
                    <a:lnTo>
                      <a:pt x="13" y="0"/>
                    </a:lnTo>
                    <a:lnTo>
                      <a:pt x="16" y="0"/>
                    </a:lnTo>
                    <a:lnTo>
                      <a:pt x="22" y="0"/>
                    </a:lnTo>
                    <a:lnTo>
                      <a:pt x="26" y="4"/>
                    </a:lnTo>
                    <a:lnTo>
                      <a:pt x="30" y="9"/>
                    </a:lnTo>
                  </a:path>
                </a:pathLst>
              </a:custGeom>
              <a:solidFill>
                <a:srgbClr val="000000"/>
              </a:solidFill>
              <a:ln w="12700" cap="rnd">
                <a:solidFill>
                  <a:srgbClr val="000000"/>
                </a:solidFill>
                <a:round/>
                <a:headEnd/>
                <a:tailEnd/>
              </a:ln>
            </p:spPr>
            <p:txBody>
              <a:bodyPr/>
              <a:lstStyle/>
              <a:p>
                <a:endParaRPr lang="en-US"/>
              </a:p>
            </p:txBody>
          </p:sp>
          <p:sp>
            <p:nvSpPr>
              <p:cNvPr id="738" name="Freeform 362"/>
              <p:cNvSpPr>
                <a:spLocks/>
              </p:cNvSpPr>
              <p:nvPr/>
            </p:nvSpPr>
            <p:spPr bwMode="auto">
              <a:xfrm>
                <a:off x="4891" y="2167"/>
                <a:ext cx="30" cy="27"/>
              </a:xfrm>
              <a:custGeom>
                <a:avLst/>
                <a:gdLst>
                  <a:gd name="T0" fmla="*/ 29 w 30"/>
                  <a:gd name="T1" fmla="*/ 13 h 27"/>
                  <a:gd name="T2" fmla="*/ 29 w 30"/>
                  <a:gd name="T3" fmla="*/ 17 h 27"/>
                  <a:gd name="T4" fmla="*/ 27 w 30"/>
                  <a:gd name="T5" fmla="*/ 21 h 27"/>
                  <a:gd name="T6" fmla="*/ 21 w 30"/>
                  <a:gd name="T7" fmla="*/ 26 h 27"/>
                  <a:gd name="T8" fmla="*/ 19 w 30"/>
                  <a:gd name="T9" fmla="*/ 26 h 27"/>
                  <a:gd name="T10" fmla="*/ 12 w 30"/>
                  <a:gd name="T11" fmla="*/ 26 h 27"/>
                  <a:gd name="T12" fmla="*/ 7 w 30"/>
                  <a:gd name="T13" fmla="*/ 26 h 27"/>
                  <a:gd name="T14" fmla="*/ 1 w 30"/>
                  <a:gd name="T15" fmla="*/ 21 h 27"/>
                  <a:gd name="T16" fmla="*/ 0 w 30"/>
                  <a:gd name="T17" fmla="*/ 17 h 27"/>
                  <a:gd name="T18" fmla="*/ 0 w 30"/>
                  <a:gd name="T19" fmla="*/ 13 h 27"/>
                  <a:gd name="T20" fmla="*/ 0 w 30"/>
                  <a:gd name="T21" fmla="*/ 8 h 27"/>
                  <a:gd name="T22" fmla="*/ 1 w 30"/>
                  <a:gd name="T23" fmla="*/ 4 h 27"/>
                  <a:gd name="T24" fmla="*/ 7 w 30"/>
                  <a:gd name="T25" fmla="*/ 1 h 27"/>
                  <a:gd name="T26" fmla="*/ 12 w 30"/>
                  <a:gd name="T27" fmla="*/ 0 h 27"/>
                  <a:gd name="T28" fmla="*/ 19 w 30"/>
                  <a:gd name="T29" fmla="*/ 0 h 27"/>
                  <a:gd name="T30" fmla="*/ 21 w 30"/>
                  <a:gd name="T31" fmla="*/ 1 h 27"/>
                  <a:gd name="T32" fmla="*/ 27 w 30"/>
                  <a:gd name="T33" fmla="*/ 4 h 27"/>
                  <a:gd name="T34" fmla="*/ 29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7" y="21"/>
                    </a:lnTo>
                    <a:lnTo>
                      <a:pt x="21" y="26"/>
                    </a:lnTo>
                    <a:lnTo>
                      <a:pt x="19" y="26"/>
                    </a:lnTo>
                    <a:lnTo>
                      <a:pt x="12" y="26"/>
                    </a:lnTo>
                    <a:lnTo>
                      <a:pt x="7" y="26"/>
                    </a:lnTo>
                    <a:lnTo>
                      <a:pt x="1" y="21"/>
                    </a:lnTo>
                    <a:lnTo>
                      <a:pt x="0" y="17"/>
                    </a:lnTo>
                    <a:lnTo>
                      <a:pt x="0" y="13"/>
                    </a:lnTo>
                    <a:lnTo>
                      <a:pt x="0" y="8"/>
                    </a:lnTo>
                    <a:lnTo>
                      <a:pt x="1" y="4"/>
                    </a:lnTo>
                    <a:lnTo>
                      <a:pt x="7" y="1"/>
                    </a:lnTo>
                    <a:lnTo>
                      <a:pt x="12" y="0"/>
                    </a:lnTo>
                    <a:lnTo>
                      <a:pt x="19" y="0"/>
                    </a:lnTo>
                    <a:lnTo>
                      <a:pt x="21" y="1"/>
                    </a:lnTo>
                    <a:lnTo>
                      <a:pt x="27" y="4"/>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39" name="Freeform 363"/>
              <p:cNvSpPr>
                <a:spLocks/>
              </p:cNvSpPr>
              <p:nvPr/>
            </p:nvSpPr>
            <p:spPr bwMode="auto">
              <a:xfrm>
                <a:off x="4926" y="2182"/>
                <a:ext cx="30" cy="27"/>
              </a:xfrm>
              <a:custGeom>
                <a:avLst/>
                <a:gdLst>
                  <a:gd name="T0" fmla="*/ 29 w 30"/>
                  <a:gd name="T1" fmla="*/ 13 h 27"/>
                  <a:gd name="T2" fmla="*/ 29 w 30"/>
                  <a:gd name="T3" fmla="*/ 17 h 27"/>
                  <a:gd name="T4" fmla="*/ 25 w 30"/>
                  <a:gd name="T5" fmla="*/ 19 h 27"/>
                  <a:gd name="T6" fmla="*/ 21 w 30"/>
                  <a:gd name="T7" fmla="*/ 24 h 27"/>
                  <a:gd name="T8" fmla="*/ 14 w 30"/>
                  <a:gd name="T9" fmla="*/ 26 h 27"/>
                  <a:gd name="T10" fmla="*/ 10 w 30"/>
                  <a:gd name="T11" fmla="*/ 26 h 27"/>
                  <a:gd name="T12" fmla="*/ 5 w 30"/>
                  <a:gd name="T13" fmla="*/ 24 h 27"/>
                  <a:gd name="T14" fmla="*/ 1 w 30"/>
                  <a:gd name="T15" fmla="*/ 19 h 27"/>
                  <a:gd name="T16" fmla="*/ 0 w 30"/>
                  <a:gd name="T17" fmla="*/ 17 h 27"/>
                  <a:gd name="T18" fmla="*/ 0 w 30"/>
                  <a:gd name="T19" fmla="*/ 13 h 27"/>
                  <a:gd name="T20" fmla="*/ 0 w 30"/>
                  <a:gd name="T21" fmla="*/ 8 h 27"/>
                  <a:gd name="T22" fmla="*/ 1 w 30"/>
                  <a:gd name="T23" fmla="*/ 4 h 27"/>
                  <a:gd name="T24" fmla="*/ 5 w 30"/>
                  <a:gd name="T25" fmla="*/ 0 h 27"/>
                  <a:gd name="T26" fmla="*/ 10 w 30"/>
                  <a:gd name="T27" fmla="*/ 0 h 27"/>
                  <a:gd name="T28" fmla="*/ 14 w 30"/>
                  <a:gd name="T29" fmla="*/ 0 h 27"/>
                  <a:gd name="T30" fmla="*/ 21 w 30"/>
                  <a:gd name="T31" fmla="*/ 0 h 27"/>
                  <a:gd name="T32" fmla="*/ 25 w 30"/>
                  <a:gd name="T33" fmla="*/ 4 h 27"/>
                  <a:gd name="T34" fmla="*/ 29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5" y="19"/>
                    </a:lnTo>
                    <a:lnTo>
                      <a:pt x="21" y="24"/>
                    </a:lnTo>
                    <a:lnTo>
                      <a:pt x="14" y="26"/>
                    </a:lnTo>
                    <a:lnTo>
                      <a:pt x="10" y="26"/>
                    </a:lnTo>
                    <a:lnTo>
                      <a:pt x="5" y="24"/>
                    </a:lnTo>
                    <a:lnTo>
                      <a:pt x="1" y="19"/>
                    </a:lnTo>
                    <a:lnTo>
                      <a:pt x="0" y="17"/>
                    </a:lnTo>
                    <a:lnTo>
                      <a:pt x="0" y="13"/>
                    </a:lnTo>
                    <a:lnTo>
                      <a:pt x="0" y="8"/>
                    </a:lnTo>
                    <a:lnTo>
                      <a:pt x="1" y="4"/>
                    </a:lnTo>
                    <a:lnTo>
                      <a:pt x="5" y="0"/>
                    </a:lnTo>
                    <a:lnTo>
                      <a:pt x="10" y="0"/>
                    </a:lnTo>
                    <a:lnTo>
                      <a:pt x="14" y="0"/>
                    </a:lnTo>
                    <a:lnTo>
                      <a:pt x="21" y="0"/>
                    </a:lnTo>
                    <a:lnTo>
                      <a:pt x="25" y="4"/>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40" name="Freeform 364"/>
              <p:cNvSpPr>
                <a:spLocks/>
              </p:cNvSpPr>
              <p:nvPr/>
            </p:nvSpPr>
            <p:spPr bwMode="auto">
              <a:xfrm>
                <a:off x="4853" y="1986"/>
                <a:ext cx="35" cy="29"/>
              </a:xfrm>
              <a:custGeom>
                <a:avLst/>
                <a:gdLst>
                  <a:gd name="T0" fmla="*/ 34 w 35"/>
                  <a:gd name="T1" fmla="*/ 14 h 29"/>
                  <a:gd name="T2" fmla="*/ 32 w 35"/>
                  <a:gd name="T3" fmla="*/ 21 h 29"/>
                  <a:gd name="T4" fmla="*/ 28 w 35"/>
                  <a:gd name="T5" fmla="*/ 24 h 29"/>
                  <a:gd name="T6" fmla="*/ 25 w 35"/>
                  <a:gd name="T7" fmla="*/ 28 h 29"/>
                  <a:gd name="T8" fmla="*/ 19 w 35"/>
                  <a:gd name="T9" fmla="*/ 28 h 29"/>
                  <a:gd name="T10" fmla="*/ 12 w 35"/>
                  <a:gd name="T11" fmla="*/ 28 h 29"/>
                  <a:gd name="T12" fmla="*/ 8 w 35"/>
                  <a:gd name="T13" fmla="*/ 28 h 29"/>
                  <a:gd name="T14" fmla="*/ 5 w 35"/>
                  <a:gd name="T15" fmla="*/ 24 h 29"/>
                  <a:gd name="T16" fmla="*/ 0 w 35"/>
                  <a:gd name="T17" fmla="*/ 21 h 29"/>
                  <a:gd name="T18" fmla="*/ 0 w 35"/>
                  <a:gd name="T19" fmla="*/ 14 h 29"/>
                  <a:gd name="T20" fmla="*/ 0 w 35"/>
                  <a:gd name="T21" fmla="*/ 9 h 29"/>
                  <a:gd name="T22" fmla="*/ 5 w 35"/>
                  <a:gd name="T23" fmla="*/ 4 h 29"/>
                  <a:gd name="T24" fmla="*/ 8 w 35"/>
                  <a:gd name="T25" fmla="*/ 1 h 29"/>
                  <a:gd name="T26" fmla="*/ 12 w 35"/>
                  <a:gd name="T27" fmla="*/ 0 h 29"/>
                  <a:gd name="T28" fmla="*/ 19 w 35"/>
                  <a:gd name="T29" fmla="*/ 0 h 29"/>
                  <a:gd name="T30" fmla="*/ 25 w 35"/>
                  <a:gd name="T31" fmla="*/ 1 h 29"/>
                  <a:gd name="T32" fmla="*/ 28 w 35"/>
                  <a:gd name="T33" fmla="*/ 4 h 29"/>
                  <a:gd name="T34" fmla="*/ 32 w 35"/>
                  <a:gd name="T35" fmla="*/ 9 h 29"/>
                  <a:gd name="T36" fmla="*/ 34 w 35"/>
                  <a:gd name="T37" fmla="*/ 1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9"/>
                  <a:gd name="T59" fmla="*/ 35 w 35"/>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9">
                    <a:moveTo>
                      <a:pt x="34" y="14"/>
                    </a:moveTo>
                    <a:lnTo>
                      <a:pt x="32" y="21"/>
                    </a:lnTo>
                    <a:lnTo>
                      <a:pt x="28" y="24"/>
                    </a:lnTo>
                    <a:lnTo>
                      <a:pt x="25" y="28"/>
                    </a:lnTo>
                    <a:lnTo>
                      <a:pt x="19" y="28"/>
                    </a:lnTo>
                    <a:lnTo>
                      <a:pt x="12" y="28"/>
                    </a:lnTo>
                    <a:lnTo>
                      <a:pt x="8" y="28"/>
                    </a:lnTo>
                    <a:lnTo>
                      <a:pt x="5" y="24"/>
                    </a:lnTo>
                    <a:lnTo>
                      <a:pt x="0" y="21"/>
                    </a:lnTo>
                    <a:lnTo>
                      <a:pt x="0" y="14"/>
                    </a:lnTo>
                    <a:lnTo>
                      <a:pt x="0" y="9"/>
                    </a:lnTo>
                    <a:lnTo>
                      <a:pt x="5" y="4"/>
                    </a:lnTo>
                    <a:lnTo>
                      <a:pt x="8" y="1"/>
                    </a:lnTo>
                    <a:lnTo>
                      <a:pt x="12" y="0"/>
                    </a:lnTo>
                    <a:lnTo>
                      <a:pt x="19" y="0"/>
                    </a:lnTo>
                    <a:lnTo>
                      <a:pt x="25" y="1"/>
                    </a:lnTo>
                    <a:lnTo>
                      <a:pt x="28" y="4"/>
                    </a:lnTo>
                    <a:lnTo>
                      <a:pt x="32" y="9"/>
                    </a:lnTo>
                    <a:lnTo>
                      <a:pt x="34" y="14"/>
                    </a:lnTo>
                  </a:path>
                </a:pathLst>
              </a:custGeom>
              <a:solidFill>
                <a:srgbClr val="000000"/>
              </a:solidFill>
              <a:ln w="12700" cap="rnd">
                <a:solidFill>
                  <a:srgbClr val="000000"/>
                </a:solidFill>
                <a:round/>
                <a:headEnd/>
                <a:tailEnd/>
              </a:ln>
            </p:spPr>
            <p:txBody>
              <a:bodyPr/>
              <a:lstStyle/>
              <a:p>
                <a:endParaRPr lang="en-US"/>
              </a:p>
            </p:txBody>
          </p:sp>
          <p:sp>
            <p:nvSpPr>
              <p:cNvPr id="741" name="Freeform 365"/>
              <p:cNvSpPr>
                <a:spLocks/>
              </p:cNvSpPr>
              <p:nvPr/>
            </p:nvSpPr>
            <p:spPr bwMode="auto">
              <a:xfrm>
                <a:off x="4891" y="2010"/>
                <a:ext cx="30" cy="28"/>
              </a:xfrm>
              <a:custGeom>
                <a:avLst/>
                <a:gdLst>
                  <a:gd name="T0" fmla="*/ 29 w 30"/>
                  <a:gd name="T1" fmla="*/ 13 h 28"/>
                  <a:gd name="T2" fmla="*/ 27 w 30"/>
                  <a:gd name="T3" fmla="*/ 18 h 28"/>
                  <a:gd name="T4" fmla="*/ 23 w 30"/>
                  <a:gd name="T5" fmla="*/ 21 h 28"/>
                  <a:gd name="T6" fmla="*/ 21 w 30"/>
                  <a:gd name="T7" fmla="*/ 27 h 28"/>
                  <a:gd name="T8" fmla="*/ 19 w 30"/>
                  <a:gd name="T9" fmla="*/ 27 h 28"/>
                  <a:gd name="T10" fmla="*/ 12 w 30"/>
                  <a:gd name="T11" fmla="*/ 27 h 28"/>
                  <a:gd name="T12" fmla="*/ 7 w 30"/>
                  <a:gd name="T13" fmla="*/ 27 h 28"/>
                  <a:gd name="T14" fmla="*/ 1 w 30"/>
                  <a:gd name="T15" fmla="*/ 21 h 28"/>
                  <a:gd name="T16" fmla="*/ 0 w 30"/>
                  <a:gd name="T17" fmla="*/ 18 h 28"/>
                  <a:gd name="T18" fmla="*/ 0 w 30"/>
                  <a:gd name="T19" fmla="*/ 13 h 28"/>
                  <a:gd name="T20" fmla="*/ 0 w 30"/>
                  <a:gd name="T21" fmla="*/ 6 h 28"/>
                  <a:gd name="T22" fmla="*/ 1 w 30"/>
                  <a:gd name="T23" fmla="*/ 5 h 28"/>
                  <a:gd name="T24" fmla="*/ 7 w 30"/>
                  <a:gd name="T25" fmla="*/ 1 h 28"/>
                  <a:gd name="T26" fmla="*/ 12 w 30"/>
                  <a:gd name="T27" fmla="*/ 0 h 28"/>
                  <a:gd name="T28" fmla="*/ 19 w 30"/>
                  <a:gd name="T29" fmla="*/ 0 h 28"/>
                  <a:gd name="T30" fmla="*/ 21 w 30"/>
                  <a:gd name="T31" fmla="*/ 1 h 28"/>
                  <a:gd name="T32" fmla="*/ 23 w 30"/>
                  <a:gd name="T33" fmla="*/ 5 h 28"/>
                  <a:gd name="T34" fmla="*/ 27 w 30"/>
                  <a:gd name="T35" fmla="*/ 6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7" y="18"/>
                    </a:lnTo>
                    <a:lnTo>
                      <a:pt x="23" y="21"/>
                    </a:lnTo>
                    <a:lnTo>
                      <a:pt x="21" y="27"/>
                    </a:lnTo>
                    <a:lnTo>
                      <a:pt x="19" y="27"/>
                    </a:lnTo>
                    <a:lnTo>
                      <a:pt x="12" y="27"/>
                    </a:lnTo>
                    <a:lnTo>
                      <a:pt x="7" y="27"/>
                    </a:lnTo>
                    <a:lnTo>
                      <a:pt x="1" y="21"/>
                    </a:lnTo>
                    <a:lnTo>
                      <a:pt x="0" y="18"/>
                    </a:lnTo>
                    <a:lnTo>
                      <a:pt x="0" y="13"/>
                    </a:lnTo>
                    <a:lnTo>
                      <a:pt x="0" y="6"/>
                    </a:lnTo>
                    <a:lnTo>
                      <a:pt x="1" y="5"/>
                    </a:lnTo>
                    <a:lnTo>
                      <a:pt x="7" y="1"/>
                    </a:lnTo>
                    <a:lnTo>
                      <a:pt x="12" y="0"/>
                    </a:lnTo>
                    <a:lnTo>
                      <a:pt x="19" y="0"/>
                    </a:lnTo>
                    <a:lnTo>
                      <a:pt x="21" y="1"/>
                    </a:lnTo>
                    <a:lnTo>
                      <a:pt x="23" y="5"/>
                    </a:lnTo>
                    <a:lnTo>
                      <a:pt x="27" y="6"/>
                    </a:lnTo>
                    <a:lnTo>
                      <a:pt x="29" y="13"/>
                    </a:lnTo>
                  </a:path>
                </a:pathLst>
              </a:custGeom>
              <a:solidFill>
                <a:srgbClr val="000000"/>
              </a:solidFill>
              <a:ln w="12700" cap="rnd">
                <a:solidFill>
                  <a:srgbClr val="000000"/>
                </a:solidFill>
                <a:round/>
                <a:headEnd/>
                <a:tailEnd/>
              </a:ln>
            </p:spPr>
            <p:txBody>
              <a:bodyPr/>
              <a:lstStyle/>
              <a:p>
                <a:endParaRPr lang="en-US"/>
              </a:p>
            </p:txBody>
          </p:sp>
          <p:sp>
            <p:nvSpPr>
              <p:cNvPr id="742" name="Freeform 366"/>
              <p:cNvSpPr>
                <a:spLocks/>
              </p:cNvSpPr>
              <p:nvPr/>
            </p:nvSpPr>
            <p:spPr bwMode="auto">
              <a:xfrm>
                <a:off x="4920" y="2147"/>
                <a:ext cx="30" cy="28"/>
              </a:xfrm>
              <a:custGeom>
                <a:avLst/>
                <a:gdLst>
                  <a:gd name="T0" fmla="*/ 29 w 30"/>
                  <a:gd name="T1" fmla="*/ 15 h 28"/>
                  <a:gd name="T2" fmla="*/ 29 w 30"/>
                  <a:gd name="T3" fmla="*/ 18 h 28"/>
                  <a:gd name="T4" fmla="*/ 25 w 30"/>
                  <a:gd name="T5" fmla="*/ 21 h 28"/>
                  <a:gd name="T6" fmla="*/ 21 w 30"/>
                  <a:gd name="T7" fmla="*/ 27 h 28"/>
                  <a:gd name="T8" fmla="*/ 16 w 30"/>
                  <a:gd name="T9" fmla="*/ 27 h 28"/>
                  <a:gd name="T10" fmla="*/ 10 w 30"/>
                  <a:gd name="T11" fmla="*/ 27 h 28"/>
                  <a:gd name="T12" fmla="*/ 5 w 30"/>
                  <a:gd name="T13" fmla="*/ 27 h 28"/>
                  <a:gd name="T14" fmla="*/ 1 w 30"/>
                  <a:gd name="T15" fmla="*/ 21 h 28"/>
                  <a:gd name="T16" fmla="*/ 0 w 30"/>
                  <a:gd name="T17" fmla="*/ 18 h 28"/>
                  <a:gd name="T18" fmla="*/ 0 w 30"/>
                  <a:gd name="T19" fmla="*/ 15 h 28"/>
                  <a:gd name="T20" fmla="*/ 0 w 30"/>
                  <a:gd name="T21" fmla="*/ 8 h 28"/>
                  <a:gd name="T22" fmla="*/ 1 w 30"/>
                  <a:gd name="T23" fmla="*/ 6 h 28"/>
                  <a:gd name="T24" fmla="*/ 5 w 30"/>
                  <a:gd name="T25" fmla="*/ 1 h 28"/>
                  <a:gd name="T26" fmla="*/ 10 w 30"/>
                  <a:gd name="T27" fmla="*/ 0 h 28"/>
                  <a:gd name="T28" fmla="*/ 16 w 30"/>
                  <a:gd name="T29" fmla="*/ 0 h 28"/>
                  <a:gd name="T30" fmla="*/ 21 w 30"/>
                  <a:gd name="T31" fmla="*/ 1 h 28"/>
                  <a:gd name="T32" fmla="*/ 25 w 30"/>
                  <a:gd name="T33" fmla="*/ 6 h 28"/>
                  <a:gd name="T34" fmla="*/ 29 w 30"/>
                  <a:gd name="T35" fmla="*/ 8 h 28"/>
                  <a:gd name="T36" fmla="*/ 29 w 30"/>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5"/>
                    </a:moveTo>
                    <a:lnTo>
                      <a:pt x="29" y="18"/>
                    </a:lnTo>
                    <a:lnTo>
                      <a:pt x="25" y="21"/>
                    </a:lnTo>
                    <a:lnTo>
                      <a:pt x="21" y="27"/>
                    </a:lnTo>
                    <a:lnTo>
                      <a:pt x="16" y="27"/>
                    </a:lnTo>
                    <a:lnTo>
                      <a:pt x="10" y="27"/>
                    </a:lnTo>
                    <a:lnTo>
                      <a:pt x="5" y="27"/>
                    </a:lnTo>
                    <a:lnTo>
                      <a:pt x="1" y="21"/>
                    </a:lnTo>
                    <a:lnTo>
                      <a:pt x="0" y="18"/>
                    </a:lnTo>
                    <a:lnTo>
                      <a:pt x="0" y="15"/>
                    </a:lnTo>
                    <a:lnTo>
                      <a:pt x="0" y="8"/>
                    </a:lnTo>
                    <a:lnTo>
                      <a:pt x="1" y="6"/>
                    </a:lnTo>
                    <a:lnTo>
                      <a:pt x="5" y="1"/>
                    </a:lnTo>
                    <a:lnTo>
                      <a:pt x="10" y="0"/>
                    </a:lnTo>
                    <a:lnTo>
                      <a:pt x="16" y="0"/>
                    </a:lnTo>
                    <a:lnTo>
                      <a:pt x="21" y="1"/>
                    </a:lnTo>
                    <a:lnTo>
                      <a:pt x="25" y="6"/>
                    </a:lnTo>
                    <a:lnTo>
                      <a:pt x="29" y="8"/>
                    </a:lnTo>
                    <a:lnTo>
                      <a:pt x="29" y="15"/>
                    </a:lnTo>
                  </a:path>
                </a:pathLst>
              </a:custGeom>
              <a:solidFill>
                <a:srgbClr val="000000"/>
              </a:solidFill>
              <a:ln w="12700" cap="rnd">
                <a:solidFill>
                  <a:srgbClr val="000000"/>
                </a:solidFill>
                <a:round/>
                <a:headEnd/>
                <a:tailEnd/>
              </a:ln>
            </p:spPr>
            <p:txBody>
              <a:bodyPr/>
              <a:lstStyle/>
              <a:p>
                <a:endParaRPr lang="en-US"/>
              </a:p>
            </p:txBody>
          </p:sp>
          <p:sp>
            <p:nvSpPr>
              <p:cNvPr id="743" name="Freeform 367"/>
              <p:cNvSpPr>
                <a:spLocks/>
              </p:cNvSpPr>
              <p:nvPr/>
            </p:nvSpPr>
            <p:spPr bwMode="auto">
              <a:xfrm>
                <a:off x="4909" y="2093"/>
                <a:ext cx="30" cy="28"/>
              </a:xfrm>
              <a:custGeom>
                <a:avLst/>
                <a:gdLst>
                  <a:gd name="T0" fmla="*/ 29 w 30"/>
                  <a:gd name="T1" fmla="*/ 13 h 28"/>
                  <a:gd name="T2" fmla="*/ 25 w 30"/>
                  <a:gd name="T3" fmla="*/ 18 h 28"/>
                  <a:gd name="T4" fmla="*/ 23 w 30"/>
                  <a:gd name="T5" fmla="*/ 21 h 28"/>
                  <a:gd name="T6" fmla="*/ 19 w 30"/>
                  <a:gd name="T7" fmla="*/ 27 h 28"/>
                  <a:gd name="T8" fmla="*/ 14 w 30"/>
                  <a:gd name="T9" fmla="*/ 27 h 28"/>
                  <a:gd name="T10" fmla="*/ 10 w 30"/>
                  <a:gd name="T11" fmla="*/ 27 h 28"/>
                  <a:gd name="T12" fmla="*/ 5 w 30"/>
                  <a:gd name="T13" fmla="*/ 27 h 28"/>
                  <a:gd name="T14" fmla="*/ 1 w 30"/>
                  <a:gd name="T15" fmla="*/ 21 h 28"/>
                  <a:gd name="T16" fmla="*/ 0 w 30"/>
                  <a:gd name="T17" fmla="*/ 18 h 28"/>
                  <a:gd name="T18" fmla="*/ 0 w 30"/>
                  <a:gd name="T19" fmla="*/ 13 h 28"/>
                  <a:gd name="T20" fmla="*/ 0 w 30"/>
                  <a:gd name="T21" fmla="*/ 10 h 28"/>
                  <a:gd name="T22" fmla="*/ 1 w 30"/>
                  <a:gd name="T23" fmla="*/ 5 h 28"/>
                  <a:gd name="T24" fmla="*/ 5 w 30"/>
                  <a:gd name="T25" fmla="*/ 1 h 28"/>
                  <a:gd name="T26" fmla="*/ 10 w 30"/>
                  <a:gd name="T27" fmla="*/ 0 h 28"/>
                  <a:gd name="T28" fmla="*/ 14 w 30"/>
                  <a:gd name="T29" fmla="*/ 0 h 28"/>
                  <a:gd name="T30" fmla="*/ 19 w 30"/>
                  <a:gd name="T31" fmla="*/ 1 h 28"/>
                  <a:gd name="T32" fmla="*/ 23 w 30"/>
                  <a:gd name="T33" fmla="*/ 5 h 28"/>
                  <a:gd name="T34" fmla="*/ 25 w 30"/>
                  <a:gd name="T35" fmla="*/ 10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5" y="18"/>
                    </a:lnTo>
                    <a:lnTo>
                      <a:pt x="23" y="21"/>
                    </a:lnTo>
                    <a:lnTo>
                      <a:pt x="19" y="27"/>
                    </a:lnTo>
                    <a:lnTo>
                      <a:pt x="14" y="27"/>
                    </a:lnTo>
                    <a:lnTo>
                      <a:pt x="10" y="27"/>
                    </a:lnTo>
                    <a:lnTo>
                      <a:pt x="5" y="27"/>
                    </a:lnTo>
                    <a:lnTo>
                      <a:pt x="1" y="21"/>
                    </a:lnTo>
                    <a:lnTo>
                      <a:pt x="0" y="18"/>
                    </a:lnTo>
                    <a:lnTo>
                      <a:pt x="0" y="13"/>
                    </a:lnTo>
                    <a:lnTo>
                      <a:pt x="0" y="10"/>
                    </a:lnTo>
                    <a:lnTo>
                      <a:pt x="1" y="5"/>
                    </a:lnTo>
                    <a:lnTo>
                      <a:pt x="5" y="1"/>
                    </a:lnTo>
                    <a:lnTo>
                      <a:pt x="10" y="0"/>
                    </a:lnTo>
                    <a:lnTo>
                      <a:pt x="14" y="0"/>
                    </a:lnTo>
                    <a:lnTo>
                      <a:pt x="19" y="1"/>
                    </a:lnTo>
                    <a:lnTo>
                      <a:pt x="23" y="5"/>
                    </a:lnTo>
                    <a:lnTo>
                      <a:pt x="25" y="10"/>
                    </a:lnTo>
                    <a:lnTo>
                      <a:pt x="29" y="13"/>
                    </a:lnTo>
                  </a:path>
                </a:pathLst>
              </a:custGeom>
              <a:solidFill>
                <a:srgbClr val="000000"/>
              </a:solidFill>
              <a:ln w="12700" cap="rnd">
                <a:solidFill>
                  <a:srgbClr val="000000"/>
                </a:solidFill>
                <a:round/>
                <a:headEnd/>
                <a:tailEnd/>
              </a:ln>
            </p:spPr>
            <p:txBody>
              <a:bodyPr/>
              <a:lstStyle/>
              <a:p>
                <a:endParaRPr lang="en-US"/>
              </a:p>
            </p:txBody>
          </p:sp>
          <p:sp>
            <p:nvSpPr>
              <p:cNvPr id="744" name="Freeform 368"/>
              <p:cNvSpPr>
                <a:spLocks/>
              </p:cNvSpPr>
              <p:nvPr/>
            </p:nvSpPr>
            <p:spPr bwMode="auto">
              <a:xfrm>
                <a:off x="4940" y="2121"/>
                <a:ext cx="30" cy="27"/>
              </a:xfrm>
              <a:custGeom>
                <a:avLst/>
                <a:gdLst>
                  <a:gd name="T0" fmla="*/ 29 w 30"/>
                  <a:gd name="T1" fmla="*/ 11 h 27"/>
                  <a:gd name="T2" fmla="*/ 29 w 30"/>
                  <a:gd name="T3" fmla="*/ 16 h 27"/>
                  <a:gd name="T4" fmla="*/ 27 w 30"/>
                  <a:gd name="T5" fmla="*/ 21 h 27"/>
                  <a:gd name="T6" fmla="*/ 21 w 30"/>
                  <a:gd name="T7" fmla="*/ 22 h 27"/>
                  <a:gd name="T8" fmla="*/ 16 w 30"/>
                  <a:gd name="T9" fmla="*/ 26 h 27"/>
                  <a:gd name="T10" fmla="*/ 12 w 30"/>
                  <a:gd name="T11" fmla="*/ 26 h 27"/>
                  <a:gd name="T12" fmla="*/ 7 w 30"/>
                  <a:gd name="T13" fmla="*/ 22 h 27"/>
                  <a:gd name="T14" fmla="*/ 1 w 30"/>
                  <a:gd name="T15" fmla="*/ 21 h 27"/>
                  <a:gd name="T16" fmla="*/ 0 w 30"/>
                  <a:gd name="T17" fmla="*/ 16 h 27"/>
                  <a:gd name="T18" fmla="*/ 0 w 30"/>
                  <a:gd name="T19" fmla="*/ 11 h 27"/>
                  <a:gd name="T20" fmla="*/ 0 w 30"/>
                  <a:gd name="T21" fmla="*/ 4 h 27"/>
                  <a:gd name="T22" fmla="*/ 1 w 30"/>
                  <a:gd name="T23" fmla="*/ 4 h 27"/>
                  <a:gd name="T24" fmla="*/ 7 w 30"/>
                  <a:gd name="T25" fmla="*/ 0 h 27"/>
                  <a:gd name="T26" fmla="*/ 12 w 30"/>
                  <a:gd name="T27" fmla="*/ 0 h 27"/>
                  <a:gd name="T28" fmla="*/ 16 w 30"/>
                  <a:gd name="T29" fmla="*/ 0 h 27"/>
                  <a:gd name="T30" fmla="*/ 21 w 30"/>
                  <a:gd name="T31" fmla="*/ 0 h 27"/>
                  <a:gd name="T32" fmla="*/ 27 w 30"/>
                  <a:gd name="T33" fmla="*/ 4 h 27"/>
                  <a:gd name="T34" fmla="*/ 29 w 30"/>
                  <a:gd name="T35" fmla="*/ 4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9" y="16"/>
                    </a:lnTo>
                    <a:lnTo>
                      <a:pt x="27" y="21"/>
                    </a:lnTo>
                    <a:lnTo>
                      <a:pt x="21" y="22"/>
                    </a:lnTo>
                    <a:lnTo>
                      <a:pt x="16" y="26"/>
                    </a:lnTo>
                    <a:lnTo>
                      <a:pt x="12" y="26"/>
                    </a:lnTo>
                    <a:lnTo>
                      <a:pt x="7" y="22"/>
                    </a:lnTo>
                    <a:lnTo>
                      <a:pt x="1" y="21"/>
                    </a:lnTo>
                    <a:lnTo>
                      <a:pt x="0" y="16"/>
                    </a:lnTo>
                    <a:lnTo>
                      <a:pt x="0" y="11"/>
                    </a:lnTo>
                    <a:lnTo>
                      <a:pt x="0" y="4"/>
                    </a:lnTo>
                    <a:lnTo>
                      <a:pt x="1" y="4"/>
                    </a:lnTo>
                    <a:lnTo>
                      <a:pt x="7" y="0"/>
                    </a:lnTo>
                    <a:lnTo>
                      <a:pt x="12" y="0"/>
                    </a:lnTo>
                    <a:lnTo>
                      <a:pt x="16" y="0"/>
                    </a:lnTo>
                    <a:lnTo>
                      <a:pt x="21" y="0"/>
                    </a:lnTo>
                    <a:lnTo>
                      <a:pt x="27" y="4"/>
                    </a:lnTo>
                    <a:lnTo>
                      <a:pt x="29" y="4"/>
                    </a:lnTo>
                    <a:lnTo>
                      <a:pt x="29" y="11"/>
                    </a:lnTo>
                  </a:path>
                </a:pathLst>
              </a:custGeom>
              <a:solidFill>
                <a:srgbClr val="000000"/>
              </a:solidFill>
              <a:ln w="12700" cap="rnd">
                <a:solidFill>
                  <a:srgbClr val="000000"/>
                </a:solidFill>
                <a:round/>
                <a:headEnd/>
                <a:tailEnd/>
              </a:ln>
            </p:spPr>
            <p:txBody>
              <a:bodyPr/>
              <a:lstStyle/>
              <a:p>
                <a:endParaRPr lang="en-US"/>
              </a:p>
            </p:txBody>
          </p:sp>
          <p:sp>
            <p:nvSpPr>
              <p:cNvPr id="745" name="Freeform 369"/>
              <p:cNvSpPr>
                <a:spLocks/>
              </p:cNvSpPr>
              <p:nvPr/>
            </p:nvSpPr>
            <p:spPr bwMode="auto">
              <a:xfrm>
                <a:off x="4920" y="1967"/>
                <a:ext cx="30" cy="27"/>
              </a:xfrm>
              <a:custGeom>
                <a:avLst/>
                <a:gdLst>
                  <a:gd name="T0" fmla="*/ 29 w 30"/>
                  <a:gd name="T1" fmla="*/ 13 h 27"/>
                  <a:gd name="T2" fmla="*/ 29 w 30"/>
                  <a:gd name="T3" fmla="*/ 17 h 27"/>
                  <a:gd name="T4" fmla="*/ 23 w 30"/>
                  <a:gd name="T5" fmla="*/ 21 h 27"/>
                  <a:gd name="T6" fmla="*/ 21 w 30"/>
                  <a:gd name="T7" fmla="*/ 26 h 27"/>
                  <a:gd name="T8" fmla="*/ 14 w 30"/>
                  <a:gd name="T9" fmla="*/ 26 h 27"/>
                  <a:gd name="T10" fmla="*/ 10 w 30"/>
                  <a:gd name="T11" fmla="*/ 26 h 27"/>
                  <a:gd name="T12" fmla="*/ 5 w 30"/>
                  <a:gd name="T13" fmla="*/ 26 h 27"/>
                  <a:gd name="T14" fmla="*/ 1 w 30"/>
                  <a:gd name="T15" fmla="*/ 21 h 27"/>
                  <a:gd name="T16" fmla="*/ 0 w 30"/>
                  <a:gd name="T17" fmla="*/ 17 h 27"/>
                  <a:gd name="T18" fmla="*/ 0 w 30"/>
                  <a:gd name="T19" fmla="*/ 13 h 27"/>
                  <a:gd name="T20" fmla="*/ 0 w 30"/>
                  <a:gd name="T21" fmla="*/ 8 h 27"/>
                  <a:gd name="T22" fmla="*/ 1 w 30"/>
                  <a:gd name="T23" fmla="*/ 4 h 27"/>
                  <a:gd name="T24" fmla="*/ 5 w 30"/>
                  <a:gd name="T25" fmla="*/ 1 h 27"/>
                  <a:gd name="T26" fmla="*/ 10 w 30"/>
                  <a:gd name="T27" fmla="*/ 0 h 27"/>
                  <a:gd name="T28" fmla="*/ 14 w 30"/>
                  <a:gd name="T29" fmla="*/ 0 h 27"/>
                  <a:gd name="T30" fmla="*/ 21 w 30"/>
                  <a:gd name="T31" fmla="*/ 1 h 27"/>
                  <a:gd name="T32" fmla="*/ 23 w 30"/>
                  <a:gd name="T33" fmla="*/ 4 h 27"/>
                  <a:gd name="T34" fmla="*/ 29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3" y="21"/>
                    </a:lnTo>
                    <a:lnTo>
                      <a:pt x="21" y="26"/>
                    </a:lnTo>
                    <a:lnTo>
                      <a:pt x="14" y="26"/>
                    </a:lnTo>
                    <a:lnTo>
                      <a:pt x="10" y="26"/>
                    </a:lnTo>
                    <a:lnTo>
                      <a:pt x="5" y="26"/>
                    </a:lnTo>
                    <a:lnTo>
                      <a:pt x="1" y="21"/>
                    </a:lnTo>
                    <a:lnTo>
                      <a:pt x="0" y="17"/>
                    </a:lnTo>
                    <a:lnTo>
                      <a:pt x="0" y="13"/>
                    </a:lnTo>
                    <a:lnTo>
                      <a:pt x="0" y="8"/>
                    </a:lnTo>
                    <a:lnTo>
                      <a:pt x="1" y="4"/>
                    </a:lnTo>
                    <a:lnTo>
                      <a:pt x="5" y="1"/>
                    </a:lnTo>
                    <a:lnTo>
                      <a:pt x="10" y="0"/>
                    </a:lnTo>
                    <a:lnTo>
                      <a:pt x="14" y="0"/>
                    </a:lnTo>
                    <a:lnTo>
                      <a:pt x="21" y="1"/>
                    </a:lnTo>
                    <a:lnTo>
                      <a:pt x="23" y="4"/>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46" name="Freeform 370"/>
              <p:cNvSpPr>
                <a:spLocks/>
              </p:cNvSpPr>
              <p:nvPr/>
            </p:nvSpPr>
            <p:spPr bwMode="auto">
              <a:xfrm>
                <a:off x="5000" y="2021"/>
                <a:ext cx="45" cy="39"/>
              </a:xfrm>
              <a:custGeom>
                <a:avLst/>
                <a:gdLst>
                  <a:gd name="T0" fmla="*/ 44 w 45"/>
                  <a:gd name="T1" fmla="*/ 20 h 39"/>
                  <a:gd name="T2" fmla="*/ 42 w 45"/>
                  <a:gd name="T3" fmla="*/ 26 h 39"/>
                  <a:gd name="T4" fmla="*/ 38 w 45"/>
                  <a:gd name="T5" fmla="*/ 30 h 39"/>
                  <a:gd name="T6" fmla="*/ 33 w 45"/>
                  <a:gd name="T7" fmla="*/ 34 h 39"/>
                  <a:gd name="T8" fmla="*/ 27 w 45"/>
                  <a:gd name="T9" fmla="*/ 38 h 39"/>
                  <a:gd name="T10" fmla="*/ 18 w 45"/>
                  <a:gd name="T11" fmla="*/ 38 h 39"/>
                  <a:gd name="T12" fmla="*/ 9 w 45"/>
                  <a:gd name="T13" fmla="*/ 34 h 39"/>
                  <a:gd name="T14" fmla="*/ 3 w 45"/>
                  <a:gd name="T15" fmla="*/ 30 h 39"/>
                  <a:gd name="T16" fmla="*/ 0 w 45"/>
                  <a:gd name="T17" fmla="*/ 26 h 39"/>
                  <a:gd name="T18" fmla="*/ 0 w 45"/>
                  <a:gd name="T19" fmla="*/ 20 h 39"/>
                  <a:gd name="T20" fmla="*/ 0 w 45"/>
                  <a:gd name="T21" fmla="*/ 12 h 39"/>
                  <a:gd name="T22" fmla="*/ 3 w 45"/>
                  <a:gd name="T23" fmla="*/ 6 h 39"/>
                  <a:gd name="T24" fmla="*/ 9 w 45"/>
                  <a:gd name="T25" fmla="*/ 1 h 39"/>
                  <a:gd name="T26" fmla="*/ 18 w 45"/>
                  <a:gd name="T27" fmla="*/ 0 h 39"/>
                  <a:gd name="T28" fmla="*/ 27 w 45"/>
                  <a:gd name="T29" fmla="*/ 0 h 39"/>
                  <a:gd name="T30" fmla="*/ 33 w 45"/>
                  <a:gd name="T31" fmla="*/ 1 h 39"/>
                  <a:gd name="T32" fmla="*/ 38 w 45"/>
                  <a:gd name="T33" fmla="*/ 6 h 39"/>
                  <a:gd name="T34" fmla="*/ 42 w 45"/>
                  <a:gd name="T35" fmla="*/ 12 h 39"/>
                  <a:gd name="T36" fmla="*/ 44 w 45"/>
                  <a:gd name="T37" fmla="*/ 2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9"/>
                  <a:gd name="T59" fmla="*/ 45 w 4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9">
                    <a:moveTo>
                      <a:pt x="44" y="20"/>
                    </a:moveTo>
                    <a:lnTo>
                      <a:pt x="42" y="26"/>
                    </a:lnTo>
                    <a:lnTo>
                      <a:pt x="38" y="30"/>
                    </a:lnTo>
                    <a:lnTo>
                      <a:pt x="33" y="34"/>
                    </a:lnTo>
                    <a:lnTo>
                      <a:pt x="27" y="38"/>
                    </a:lnTo>
                    <a:lnTo>
                      <a:pt x="18" y="38"/>
                    </a:lnTo>
                    <a:lnTo>
                      <a:pt x="9" y="34"/>
                    </a:lnTo>
                    <a:lnTo>
                      <a:pt x="3" y="30"/>
                    </a:lnTo>
                    <a:lnTo>
                      <a:pt x="0" y="26"/>
                    </a:lnTo>
                    <a:lnTo>
                      <a:pt x="0" y="20"/>
                    </a:lnTo>
                    <a:lnTo>
                      <a:pt x="0" y="12"/>
                    </a:lnTo>
                    <a:lnTo>
                      <a:pt x="3" y="6"/>
                    </a:lnTo>
                    <a:lnTo>
                      <a:pt x="9" y="1"/>
                    </a:lnTo>
                    <a:lnTo>
                      <a:pt x="18" y="0"/>
                    </a:lnTo>
                    <a:lnTo>
                      <a:pt x="27" y="0"/>
                    </a:lnTo>
                    <a:lnTo>
                      <a:pt x="33" y="1"/>
                    </a:lnTo>
                    <a:lnTo>
                      <a:pt x="38" y="6"/>
                    </a:lnTo>
                    <a:lnTo>
                      <a:pt x="42" y="12"/>
                    </a:lnTo>
                    <a:lnTo>
                      <a:pt x="44" y="20"/>
                    </a:lnTo>
                  </a:path>
                </a:pathLst>
              </a:custGeom>
              <a:solidFill>
                <a:srgbClr val="000000"/>
              </a:solidFill>
              <a:ln w="12700" cap="rnd">
                <a:solidFill>
                  <a:srgbClr val="000000"/>
                </a:solidFill>
                <a:round/>
                <a:headEnd/>
                <a:tailEnd/>
              </a:ln>
            </p:spPr>
            <p:txBody>
              <a:bodyPr/>
              <a:lstStyle/>
              <a:p>
                <a:endParaRPr lang="en-US"/>
              </a:p>
            </p:txBody>
          </p:sp>
          <p:sp>
            <p:nvSpPr>
              <p:cNvPr id="747" name="Freeform 371"/>
              <p:cNvSpPr>
                <a:spLocks/>
              </p:cNvSpPr>
              <p:nvPr/>
            </p:nvSpPr>
            <p:spPr bwMode="auto">
              <a:xfrm>
                <a:off x="4957" y="1893"/>
                <a:ext cx="35" cy="30"/>
              </a:xfrm>
              <a:custGeom>
                <a:avLst/>
                <a:gdLst>
                  <a:gd name="T0" fmla="*/ 34 w 35"/>
                  <a:gd name="T1" fmla="*/ 14 h 30"/>
                  <a:gd name="T2" fmla="*/ 32 w 35"/>
                  <a:gd name="T3" fmla="*/ 19 h 30"/>
                  <a:gd name="T4" fmla="*/ 28 w 35"/>
                  <a:gd name="T5" fmla="*/ 24 h 30"/>
                  <a:gd name="T6" fmla="*/ 25 w 35"/>
                  <a:gd name="T7" fmla="*/ 27 h 30"/>
                  <a:gd name="T8" fmla="*/ 19 w 35"/>
                  <a:gd name="T9" fmla="*/ 29 h 30"/>
                  <a:gd name="T10" fmla="*/ 12 w 35"/>
                  <a:gd name="T11" fmla="*/ 29 h 30"/>
                  <a:gd name="T12" fmla="*/ 7 w 35"/>
                  <a:gd name="T13" fmla="*/ 27 h 30"/>
                  <a:gd name="T14" fmla="*/ 3 w 35"/>
                  <a:gd name="T15" fmla="*/ 24 h 30"/>
                  <a:gd name="T16" fmla="*/ 0 w 35"/>
                  <a:gd name="T17" fmla="*/ 19 h 30"/>
                  <a:gd name="T18" fmla="*/ 0 w 35"/>
                  <a:gd name="T19" fmla="*/ 14 h 30"/>
                  <a:gd name="T20" fmla="*/ 0 w 35"/>
                  <a:gd name="T21" fmla="*/ 9 h 30"/>
                  <a:gd name="T22" fmla="*/ 3 w 35"/>
                  <a:gd name="T23" fmla="*/ 6 h 30"/>
                  <a:gd name="T24" fmla="*/ 7 w 35"/>
                  <a:gd name="T25" fmla="*/ 3 h 30"/>
                  <a:gd name="T26" fmla="*/ 12 w 35"/>
                  <a:gd name="T27" fmla="*/ 0 h 30"/>
                  <a:gd name="T28" fmla="*/ 19 w 35"/>
                  <a:gd name="T29" fmla="*/ 0 h 30"/>
                  <a:gd name="T30" fmla="*/ 25 w 35"/>
                  <a:gd name="T31" fmla="*/ 3 h 30"/>
                  <a:gd name="T32" fmla="*/ 28 w 35"/>
                  <a:gd name="T33" fmla="*/ 6 h 30"/>
                  <a:gd name="T34" fmla="*/ 32 w 35"/>
                  <a:gd name="T35" fmla="*/ 9 h 30"/>
                  <a:gd name="T36" fmla="*/ 34 w 35"/>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0"/>
                  <a:gd name="T59" fmla="*/ 35 w 3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0">
                    <a:moveTo>
                      <a:pt x="34" y="14"/>
                    </a:moveTo>
                    <a:lnTo>
                      <a:pt x="32" y="19"/>
                    </a:lnTo>
                    <a:lnTo>
                      <a:pt x="28" y="24"/>
                    </a:lnTo>
                    <a:lnTo>
                      <a:pt x="25" y="27"/>
                    </a:lnTo>
                    <a:lnTo>
                      <a:pt x="19" y="29"/>
                    </a:lnTo>
                    <a:lnTo>
                      <a:pt x="12" y="29"/>
                    </a:lnTo>
                    <a:lnTo>
                      <a:pt x="7" y="27"/>
                    </a:lnTo>
                    <a:lnTo>
                      <a:pt x="3" y="24"/>
                    </a:lnTo>
                    <a:lnTo>
                      <a:pt x="0" y="19"/>
                    </a:lnTo>
                    <a:lnTo>
                      <a:pt x="0" y="14"/>
                    </a:lnTo>
                    <a:lnTo>
                      <a:pt x="0" y="9"/>
                    </a:lnTo>
                    <a:lnTo>
                      <a:pt x="3" y="6"/>
                    </a:lnTo>
                    <a:lnTo>
                      <a:pt x="7" y="3"/>
                    </a:lnTo>
                    <a:lnTo>
                      <a:pt x="12" y="0"/>
                    </a:lnTo>
                    <a:lnTo>
                      <a:pt x="19" y="0"/>
                    </a:lnTo>
                    <a:lnTo>
                      <a:pt x="25" y="3"/>
                    </a:lnTo>
                    <a:lnTo>
                      <a:pt x="28" y="6"/>
                    </a:lnTo>
                    <a:lnTo>
                      <a:pt x="32" y="9"/>
                    </a:lnTo>
                    <a:lnTo>
                      <a:pt x="34" y="14"/>
                    </a:lnTo>
                  </a:path>
                </a:pathLst>
              </a:custGeom>
              <a:solidFill>
                <a:srgbClr val="000000"/>
              </a:solidFill>
              <a:ln w="12700" cap="rnd">
                <a:solidFill>
                  <a:srgbClr val="000000"/>
                </a:solidFill>
                <a:round/>
                <a:headEnd/>
                <a:tailEnd/>
              </a:ln>
            </p:spPr>
            <p:txBody>
              <a:bodyPr/>
              <a:lstStyle/>
              <a:p>
                <a:endParaRPr lang="en-US"/>
              </a:p>
            </p:txBody>
          </p:sp>
          <p:sp>
            <p:nvSpPr>
              <p:cNvPr id="748" name="Freeform 372"/>
              <p:cNvSpPr>
                <a:spLocks/>
              </p:cNvSpPr>
              <p:nvPr/>
            </p:nvSpPr>
            <p:spPr bwMode="auto">
              <a:xfrm>
                <a:off x="5022" y="1913"/>
                <a:ext cx="45" cy="40"/>
              </a:xfrm>
              <a:custGeom>
                <a:avLst/>
                <a:gdLst>
                  <a:gd name="T0" fmla="*/ 44 w 45"/>
                  <a:gd name="T1" fmla="*/ 21 h 40"/>
                  <a:gd name="T2" fmla="*/ 44 w 45"/>
                  <a:gd name="T3" fmla="*/ 27 h 40"/>
                  <a:gd name="T4" fmla="*/ 38 w 45"/>
                  <a:gd name="T5" fmla="*/ 32 h 40"/>
                  <a:gd name="T6" fmla="*/ 33 w 45"/>
                  <a:gd name="T7" fmla="*/ 35 h 40"/>
                  <a:gd name="T8" fmla="*/ 25 w 45"/>
                  <a:gd name="T9" fmla="*/ 39 h 40"/>
                  <a:gd name="T10" fmla="*/ 16 w 45"/>
                  <a:gd name="T11" fmla="*/ 39 h 40"/>
                  <a:gd name="T12" fmla="*/ 11 w 45"/>
                  <a:gd name="T13" fmla="*/ 35 h 40"/>
                  <a:gd name="T14" fmla="*/ 5 w 45"/>
                  <a:gd name="T15" fmla="*/ 32 h 40"/>
                  <a:gd name="T16" fmla="*/ 0 w 45"/>
                  <a:gd name="T17" fmla="*/ 27 h 40"/>
                  <a:gd name="T18" fmla="*/ 0 w 45"/>
                  <a:gd name="T19" fmla="*/ 21 h 40"/>
                  <a:gd name="T20" fmla="*/ 0 w 45"/>
                  <a:gd name="T21" fmla="*/ 13 h 40"/>
                  <a:gd name="T22" fmla="*/ 5 w 45"/>
                  <a:gd name="T23" fmla="*/ 6 h 40"/>
                  <a:gd name="T24" fmla="*/ 11 w 45"/>
                  <a:gd name="T25" fmla="*/ 1 h 40"/>
                  <a:gd name="T26" fmla="*/ 16 w 45"/>
                  <a:gd name="T27" fmla="*/ 0 h 40"/>
                  <a:gd name="T28" fmla="*/ 25 w 45"/>
                  <a:gd name="T29" fmla="*/ 0 h 40"/>
                  <a:gd name="T30" fmla="*/ 33 w 45"/>
                  <a:gd name="T31" fmla="*/ 1 h 40"/>
                  <a:gd name="T32" fmla="*/ 38 w 45"/>
                  <a:gd name="T33" fmla="*/ 6 h 40"/>
                  <a:gd name="T34" fmla="*/ 44 w 45"/>
                  <a:gd name="T35" fmla="*/ 13 h 40"/>
                  <a:gd name="T36" fmla="*/ 44 w 45"/>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40"/>
                  <a:gd name="T59" fmla="*/ 45 w 4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40">
                    <a:moveTo>
                      <a:pt x="44" y="21"/>
                    </a:moveTo>
                    <a:lnTo>
                      <a:pt x="44" y="27"/>
                    </a:lnTo>
                    <a:lnTo>
                      <a:pt x="38" y="32"/>
                    </a:lnTo>
                    <a:lnTo>
                      <a:pt x="33" y="35"/>
                    </a:lnTo>
                    <a:lnTo>
                      <a:pt x="25" y="39"/>
                    </a:lnTo>
                    <a:lnTo>
                      <a:pt x="16" y="39"/>
                    </a:lnTo>
                    <a:lnTo>
                      <a:pt x="11" y="35"/>
                    </a:lnTo>
                    <a:lnTo>
                      <a:pt x="5" y="32"/>
                    </a:lnTo>
                    <a:lnTo>
                      <a:pt x="0" y="27"/>
                    </a:lnTo>
                    <a:lnTo>
                      <a:pt x="0" y="21"/>
                    </a:lnTo>
                    <a:lnTo>
                      <a:pt x="0" y="13"/>
                    </a:lnTo>
                    <a:lnTo>
                      <a:pt x="5" y="6"/>
                    </a:lnTo>
                    <a:lnTo>
                      <a:pt x="11" y="1"/>
                    </a:lnTo>
                    <a:lnTo>
                      <a:pt x="16" y="0"/>
                    </a:lnTo>
                    <a:lnTo>
                      <a:pt x="25" y="0"/>
                    </a:lnTo>
                    <a:lnTo>
                      <a:pt x="33" y="1"/>
                    </a:lnTo>
                    <a:lnTo>
                      <a:pt x="38" y="6"/>
                    </a:lnTo>
                    <a:lnTo>
                      <a:pt x="44" y="13"/>
                    </a:lnTo>
                    <a:lnTo>
                      <a:pt x="44" y="21"/>
                    </a:lnTo>
                  </a:path>
                </a:pathLst>
              </a:custGeom>
              <a:solidFill>
                <a:srgbClr val="000000"/>
              </a:solidFill>
              <a:ln w="12700" cap="rnd">
                <a:solidFill>
                  <a:srgbClr val="000000"/>
                </a:solidFill>
                <a:round/>
                <a:headEnd/>
                <a:tailEnd/>
              </a:ln>
            </p:spPr>
            <p:txBody>
              <a:bodyPr/>
              <a:lstStyle/>
              <a:p>
                <a:endParaRPr lang="en-US"/>
              </a:p>
            </p:txBody>
          </p:sp>
          <p:sp>
            <p:nvSpPr>
              <p:cNvPr id="749" name="Freeform 373"/>
              <p:cNvSpPr>
                <a:spLocks/>
              </p:cNvSpPr>
              <p:nvPr/>
            </p:nvSpPr>
            <p:spPr bwMode="auto">
              <a:xfrm>
                <a:off x="5071" y="2030"/>
                <a:ext cx="31" cy="27"/>
              </a:xfrm>
              <a:custGeom>
                <a:avLst/>
                <a:gdLst>
                  <a:gd name="T0" fmla="*/ 30 w 31"/>
                  <a:gd name="T1" fmla="*/ 13 h 27"/>
                  <a:gd name="T2" fmla="*/ 30 w 31"/>
                  <a:gd name="T3" fmla="*/ 17 h 27"/>
                  <a:gd name="T4" fmla="*/ 24 w 31"/>
                  <a:gd name="T5" fmla="*/ 21 h 27"/>
                  <a:gd name="T6" fmla="*/ 20 w 31"/>
                  <a:gd name="T7" fmla="*/ 26 h 27"/>
                  <a:gd name="T8" fmla="*/ 15 w 31"/>
                  <a:gd name="T9" fmla="*/ 26 h 27"/>
                  <a:gd name="T10" fmla="*/ 15 w 31"/>
                  <a:gd name="T11" fmla="*/ 26 h 27"/>
                  <a:gd name="T12" fmla="*/ 9 w 31"/>
                  <a:gd name="T13" fmla="*/ 26 h 27"/>
                  <a:gd name="T14" fmla="*/ 5 w 31"/>
                  <a:gd name="T15" fmla="*/ 21 h 27"/>
                  <a:gd name="T16" fmla="*/ 0 w 31"/>
                  <a:gd name="T17" fmla="*/ 17 h 27"/>
                  <a:gd name="T18" fmla="*/ 0 w 31"/>
                  <a:gd name="T19" fmla="*/ 13 h 27"/>
                  <a:gd name="T20" fmla="*/ 0 w 31"/>
                  <a:gd name="T21" fmla="*/ 8 h 27"/>
                  <a:gd name="T22" fmla="*/ 5 w 31"/>
                  <a:gd name="T23" fmla="*/ 0 h 27"/>
                  <a:gd name="T24" fmla="*/ 9 w 31"/>
                  <a:gd name="T25" fmla="*/ 0 h 27"/>
                  <a:gd name="T26" fmla="*/ 15 w 31"/>
                  <a:gd name="T27" fmla="*/ 0 h 27"/>
                  <a:gd name="T28" fmla="*/ 15 w 31"/>
                  <a:gd name="T29" fmla="*/ 0 h 27"/>
                  <a:gd name="T30" fmla="*/ 20 w 31"/>
                  <a:gd name="T31" fmla="*/ 0 h 27"/>
                  <a:gd name="T32" fmla="*/ 24 w 31"/>
                  <a:gd name="T33" fmla="*/ 0 h 27"/>
                  <a:gd name="T34" fmla="*/ 30 w 31"/>
                  <a:gd name="T35" fmla="*/ 8 h 27"/>
                  <a:gd name="T36" fmla="*/ 30 w 31"/>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3"/>
                    </a:moveTo>
                    <a:lnTo>
                      <a:pt x="30" y="17"/>
                    </a:lnTo>
                    <a:lnTo>
                      <a:pt x="24" y="21"/>
                    </a:lnTo>
                    <a:lnTo>
                      <a:pt x="20" y="26"/>
                    </a:lnTo>
                    <a:lnTo>
                      <a:pt x="15" y="26"/>
                    </a:lnTo>
                    <a:lnTo>
                      <a:pt x="9" y="26"/>
                    </a:lnTo>
                    <a:lnTo>
                      <a:pt x="5" y="21"/>
                    </a:lnTo>
                    <a:lnTo>
                      <a:pt x="0" y="17"/>
                    </a:lnTo>
                    <a:lnTo>
                      <a:pt x="0" y="13"/>
                    </a:lnTo>
                    <a:lnTo>
                      <a:pt x="0" y="8"/>
                    </a:lnTo>
                    <a:lnTo>
                      <a:pt x="5" y="0"/>
                    </a:lnTo>
                    <a:lnTo>
                      <a:pt x="9" y="0"/>
                    </a:lnTo>
                    <a:lnTo>
                      <a:pt x="15" y="0"/>
                    </a:lnTo>
                    <a:lnTo>
                      <a:pt x="20" y="0"/>
                    </a:lnTo>
                    <a:lnTo>
                      <a:pt x="24" y="0"/>
                    </a:lnTo>
                    <a:lnTo>
                      <a:pt x="30" y="8"/>
                    </a:lnTo>
                    <a:lnTo>
                      <a:pt x="30" y="13"/>
                    </a:lnTo>
                  </a:path>
                </a:pathLst>
              </a:custGeom>
              <a:solidFill>
                <a:srgbClr val="000000"/>
              </a:solidFill>
              <a:ln w="12700" cap="rnd">
                <a:solidFill>
                  <a:srgbClr val="000000"/>
                </a:solidFill>
                <a:round/>
                <a:headEnd/>
                <a:tailEnd/>
              </a:ln>
            </p:spPr>
            <p:txBody>
              <a:bodyPr/>
              <a:lstStyle/>
              <a:p>
                <a:endParaRPr lang="en-US"/>
              </a:p>
            </p:txBody>
          </p:sp>
          <p:sp>
            <p:nvSpPr>
              <p:cNvPr id="750" name="Freeform 374"/>
              <p:cNvSpPr>
                <a:spLocks/>
              </p:cNvSpPr>
              <p:nvPr/>
            </p:nvSpPr>
            <p:spPr bwMode="auto">
              <a:xfrm>
                <a:off x="5071" y="2073"/>
                <a:ext cx="31" cy="28"/>
              </a:xfrm>
              <a:custGeom>
                <a:avLst/>
                <a:gdLst>
                  <a:gd name="T0" fmla="*/ 30 w 31"/>
                  <a:gd name="T1" fmla="*/ 13 h 28"/>
                  <a:gd name="T2" fmla="*/ 30 w 31"/>
                  <a:gd name="T3" fmla="*/ 18 h 28"/>
                  <a:gd name="T4" fmla="*/ 28 w 31"/>
                  <a:gd name="T5" fmla="*/ 20 h 28"/>
                  <a:gd name="T6" fmla="*/ 22 w 31"/>
                  <a:gd name="T7" fmla="*/ 25 h 28"/>
                  <a:gd name="T8" fmla="*/ 16 w 31"/>
                  <a:gd name="T9" fmla="*/ 27 h 28"/>
                  <a:gd name="T10" fmla="*/ 9 w 31"/>
                  <a:gd name="T11" fmla="*/ 27 h 28"/>
                  <a:gd name="T12" fmla="*/ 7 w 31"/>
                  <a:gd name="T13" fmla="*/ 25 h 28"/>
                  <a:gd name="T14" fmla="*/ 1 w 31"/>
                  <a:gd name="T15" fmla="*/ 20 h 28"/>
                  <a:gd name="T16" fmla="*/ 0 w 31"/>
                  <a:gd name="T17" fmla="*/ 18 h 28"/>
                  <a:gd name="T18" fmla="*/ 0 w 31"/>
                  <a:gd name="T19" fmla="*/ 13 h 28"/>
                  <a:gd name="T20" fmla="*/ 0 w 31"/>
                  <a:gd name="T21" fmla="*/ 8 h 28"/>
                  <a:gd name="T22" fmla="*/ 1 w 31"/>
                  <a:gd name="T23" fmla="*/ 5 h 28"/>
                  <a:gd name="T24" fmla="*/ 7 w 31"/>
                  <a:gd name="T25" fmla="*/ 0 h 28"/>
                  <a:gd name="T26" fmla="*/ 9 w 31"/>
                  <a:gd name="T27" fmla="*/ 0 h 28"/>
                  <a:gd name="T28" fmla="*/ 16 w 31"/>
                  <a:gd name="T29" fmla="*/ 0 h 28"/>
                  <a:gd name="T30" fmla="*/ 22 w 31"/>
                  <a:gd name="T31" fmla="*/ 0 h 28"/>
                  <a:gd name="T32" fmla="*/ 28 w 31"/>
                  <a:gd name="T33" fmla="*/ 5 h 28"/>
                  <a:gd name="T34" fmla="*/ 30 w 31"/>
                  <a:gd name="T35" fmla="*/ 8 h 28"/>
                  <a:gd name="T36" fmla="*/ 30 w 31"/>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8"/>
                  <a:gd name="T59" fmla="*/ 31 w 31"/>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8">
                    <a:moveTo>
                      <a:pt x="30" y="13"/>
                    </a:moveTo>
                    <a:lnTo>
                      <a:pt x="30" y="18"/>
                    </a:lnTo>
                    <a:lnTo>
                      <a:pt x="28" y="20"/>
                    </a:lnTo>
                    <a:lnTo>
                      <a:pt x="22" y="25"/>
                    </a:lnTo>
                    <a:lnTo>
                      <a:pt x="16" y="27"/>
                    </a:lnTo>
                    <a:lnTo>
                      <a:pt x="9" y="27"/>
                    </a:lnTo>
                    <a:lnTo>
                      <a:pt x="7" y="25"/>
                    </a:lnTo>
                    <a:lnTo>
                      <a:pt x="1" y="20"/>
                    </a:lnTo>
                    <a:lnTo>
                      <a:pt x="0" y="18"/>
                    </a:lnTo>
                    <a:lnTo>
                      <a:pt x="0" y="13"/>
                    </a:lnTo>
                    <a:lnTo>
                      <a:pt x="0" y="8"/>
                    </a:lnTo>
                    <a:lnTo>
                      <a:pt x="1" y="5"/>
                    </a:lnTo>
                    <a:lnTo>
                      <a:pt x="7" y="0"/>
                    </a:lnTo>
                    <a:lnTo>
                      <a:pt x="9" y="0"/>
                    </a:lnTo>
                    <a:lnTo>
                      <a:pt x="16" y="0"/>
                    </a:lnTo>
                    <a:lnTo>
                      <a:pt x="22" y="0"/>
                    </a:lnTo>
                    <a:lnTo>
                      <a:pt x="28" y="5"/>
                    </a:lnTo>
                    <a:lnTo>
                      <a:pt x="30" y="8"/>
                    </a:lnTo>
                    <a:lnTo>
                      <a:pt x="30" y="13"/>
                    </a:lnTo>
                  </a:path>
                </a:pathLst>
              </a:custGeom>
              <a:solidFill>
                <a:srgbClr val="000000"/>
              </a:solidFill>
              <a:ln w="12700" cap="rnd">
                <a:solidFill>
                  <a:srgbClr val="000000"/>
                </a:solidFill>
                <a:round/>
                <a:headEnd/>
                <a:tailEnd/>
              </a:ln>
            </p:spPr>
            <p:txBody>
              <a:bodyPr/>
              <a:lstStyle/>
              <a:p>
                <a:endParaRPr lang="en-US"/>
              </a:p>
            </p:txBody>
          </p:sp>
          <p:sp>
            <p:nvSpPr>
              <p:cNvPr id="751" name="Freeform 375"/>
              <p:cNvSpPr>
                <a:spLocks/>
              </p:cNvSpPr>
              <p:nvPr/>
            </p:nvSpPr>
            <p:spPr bwMode="auto">
              <a:xfrm>
                <a:off x="5046" y="2070"/>
                <a:ext cx="30" cy="27"/>
              </a:xfrm>
              <a:custGeom>
                <a:avLst/>
                <a:gdLst>
                  <a:gd name="T0" fmla="*/ 29 w 30"/>
                  <a:gd name="T1" fmla="*/ 13 h 27"/>
                  <a:gd name="T2" fmla="*/ 25 w 30"/>
                  <a:gd name="T3" fmla="*/ 17 h 27"/>
                  <a:gd name="T4" fmla="*/ 23 w 30"/>
                  <a:gd name="T5" fmla="*/ 21 h 27"/>
                  <a:gd name="T6" fmla="*/ 19 w 30"/>
                  <a:gd name="T7" fmla="*/ 24 h 27"/>
                  <a:gd name="T8" fmla="*/ 14 w 30"/>
                  <a:gd name="T9" fmla="*/ 26 h 27"/>
                  <a:gd name="T10" fmla="*/ 10 w 30"/>
                  <a:gd name="T11" fmla="*/ 26 h 27"/>
                  <a:gd name="T12" fmla="*/ 5 w 30"/>
                  <a:gd name="T13" fmla="*/ 24 h 27"/>
                  <a:gd name="T14" fmla="*/ 1 w 30"/>
                  <a:gd name="T15" fmla="*/ 21 h 27"/>
                  <a:gd name="T16" fmla="*/ 0 w 30"/>
                  <a:gd name="T17" fmla="*/ 17 h 27"/>
                  <a:gd name="T18" fmla="*/ 0 w 30"/>
                  <a:gd name="T19" fmla="*/ 13 h 27"/>
                  <a:gd name="T20" fmla="*/ 0 w 30"/>
                  <a:gd name="T21" fmla="*/ 8 h 27"/>
                  <a:gd name="T22" fmla="*/ 1 w 30"/>
                  <a:gd name="T23" fmla="*/ 4 h 27"/>
                  <a:gd name="T24" fmla="*/ 5 w 30"/>
                  <a:gd name="T25" fmla="*/ 0 h 27"/>
                  <a:gd name="T26" fmla="*/ 10 w 30"/>
                  <a:gd name="T27" fmla="*/ 0 h 27"/>
                  <a:gd name="T28" fmla="*/ 14 w 30"/>
                  <a:gd name="T29" fmla="*/ 0 h 27"/>
                  <a:gd name="T30" fmla="*/ 19 w 30"/>
                  <a:gd name="T31" fmla="*/ 0 h 27"/>
                  <a:gd name="T32" fmla="*/ 23 w 30"/>
                  <a:gd name="T33" fmla="*/ 4 h 27"/>
                  <a:gd name="T34" fmla="*/ 25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5" y="17"/>
                    </a:lnTo>
                    <a:lnTo>
                      <a:pt x="23" y="21"/>
                    </a:lnTo>
                    <a:lnTo>
                      <a:pt x="19" y="24"/>
                    </a:lnTo>
                    <a:lnTo>
                      <a:pt x="14" y="26"/>
                    </a:lnTo>
                    <a:lnTo>
                      <a:pt x="10" y="26"/>
                    </a:lnTo>
                    <a:lnTo>
                      <a:pt x="5" y="24"/>
                    </a:lnTo>
                    <a:lnTo>
                      <a:pt x="1" y="21"/>
                    </a:lnTo>
                    <a:lnTo>
                      <a:pt x="0" y="17"/>
                    </a:lnTo>
                    <a:lnTo>
                      <a:pt x="0" y="13"/>
                    </a:lnTo>
                    <a:lnTo>
                      <a:pt x="0" y="8"/>
                    </a:lnTo>
                    <a:lnTo>
                      <a:pt x="1" y="4"/>
                    </a:lnTo>
                    <a:lnTo>
                      <a:pt x="5" y="0"/>
                    </a:lnTo>
                    <a:lnTo>
                      <a:pt x="10" y="0"/>
                    </a:lnTo>
                    <a:lnTo>
                      <a:pt x="14" y="0"/>
                    </a:lnTo>
                    <a:lnTo>
                      <a:pt x="19" y="0"/>
                    </a:lnTo>
                    <a:lnTo>
                      <a:pt x="23" y="4"/>
                    </a:lnTo>
                    <a:lnTo>
                      <a:pt x="25"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52" name="Freeform 376"/>
              <p:cNvSpPr>
                <a:spLocks/>
              </p:cNvSpPr>
              <p:nvPr/>
            </p:nvSpPr>
            <p:spPr bwMode="auto">
              <a:xfrm>
                <a:off x="4993" y="1980"/>
                <a:ext cx="37" cy="31"/>
              </a:xfrm>
              <a:custGeom>
                <a:avLst/>
                <a:gdLst>
                  <a:gd name="T0" fmla="*/ 36 w 37"/>
                  <a:gd name="T1" fmla="*/ 15 h 31"/>
                  <a:gd name="T2" fmla="*/ 34 w 37"/>
                  <a:gd name="T3" fmla="*/ 20 h 31"/>
                  <a:gd name="T4" fmla="*/ 32 w 37"/>
                  <a:gd name="T5" fmla="*/ 25 h 31"/>
                  <a:gd name="T6" fmla="*/ 27 w 37"/>
                  <a:gd name="T7" fmla="*/ 28 h 31"/>
                  <a:gd name="T8" fmla="*/ 21 w 37"/>
                  <a:gd name="T9" fmla="*/ 30 h 31"/>
                  <a:gd name="T10" fmla="*/ 14 w 37"/>
                  <a:gd name="T11" fmla="*/ 30 h 31"/>
                  <a:gd name="T12" fmla="*/ 9 w 37"/>
                  <a:gd name="T13" fmla="*/ 28 h 31"/>
                  <a:gd name="T14" fmla="*/ 5 w 37"/>
                  <a:gd name="T15" fmla="*/ 25 h 31"/>
                  <a:gd name="T16" fmla="*/ 1 w 37"/>
                  <a:gd name="T17" fmla="*/ 20 h 31"/>
                  <a:gd name="T18" fmla="*/ 0 w 37"/>
                  <a:gd name="T19" fmla="*/ 15 h 31"/>
                  <a:gd name="T20" fmla="*/ 1 w 37"/>
                  <a:gd name="T21" fmla="*/ 11 h 31"/>
                  <a:gd name="T22" fmla="*/ 5 w 37"/>
                  <a:gd name="T23" fmla="*/ 6 h 31"/>
                  <a:gd name="T24" fmla="*/ 9 w 37"/>
                  <a:gd name="T25" fmla="*/ 3 h 31"/>
                  <a:gd name="T26" fmla="*/ 14 w 37"/>
                  <a:gd name="T27" fmla="*/ 0 h 31"/>
                  <a:gd name="T28" fmla="*/ 21 w 37"/>
                  <a:gd name="T29" fmla="*/ 0 h 31"/>
                  <a:gd name="T30" fmla="*/ 27 w 37"/>
                  <a:gd name="T31" fmla="*/ 3 h 31"/>
                  <a:gd name="T32" fmla="*/ 32 w 37"/>
                  <a:gd name="T33" fmla="*/ 6 h 31"/>
                  <a:gd name="T34" fmla="*/ 34 w 37"/>
                  <a:gd name="T35" fmla="*/ 11 h 31"/>
                  <a:gd name="T36" fmla="*/ 36 w 37"/>
                  <a:gd name="T37" fmla="*/ 1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31"/>
                  <a:gd name="T59" fmla="*/ 37 w 3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31">
                    <a:moveTo>
                      <a:pt x="36" y="15"/>
                    </a:moveTo>
                    <a:lnTo>
                      <a:pt x="34" y="20"/>
                    </a:lnTo>
                    <a:lnTo>
                      <a:pt x="32" y="25"/>
                    </a:lnTo>
                    <a:lnTo>
                      <a:pt x="27" y="28"/>
                    </a:lnTo>
                    <a:lnTo>
                      <a:pt x="21" y="30"/>
                    </a:lnTo>
                    <a:lnTo>
                      <a:pt x="14" y="30"/>
                    </a:lnTo>
                    <a:lnTo>
                      <a:pt x="9" y="28"/>
                    </a:lnTo>
                    <a:lnTo>
                      <a:pt x="5" y="25"/>
                    </a:lnTo>
                    <a:lnTo>
                      <a:pt x="1" y="20"/>
                    </a:lnTo>
                    <a:lnTo>
                      <a:pt x="0" y="15"/>
                    </a:lnTo>
                    <a:lnTo>
                      <a:pt x="1" y="11"/>
                    </a:lnTo>
                    <a:lnTo>
                      <a:pt x="5" y="6"/>
                    </a:lnTo>
                    <a:lnTo>
                      <a:pt x="9" y="3"/>
                    </a:lnTo>
                    <a:lnTo>
                      <a:pt x="14" y="0"/>
                    </a:lnTo>
                    <a:lnTo>
                      <a:pt x="21" y="0"/>
                    </a:lnTo>
                    <a:lnTo>
                      <a:pt x="27" y="3"/>
                    </a:lnTo>
                    <a:lnTo>
                      <a:pt x="32" y="6"/>
                    </a:lnTo>
                    <a:lnTo>
                      <a:pt x="34" y="11"/>
                    </a:lnTo>
                    <a:lnTo>
                      <a:pt x="36" y="15"/>
                    </a:lnTo>
                  </a:path>
                </a:pathLst>
              </a:custGeom>
              <a:solidFill>
                <a:srgbClr val="000000"/>
              </a:solidFill>
              <a:ln w="12700" cap="rnd">
                <a:solidFill>
                  <a:srgbClr val="000000"/>
                </a:solidFill>
                <a:round/>
                <a:headEnd/>
                <a:tailEnd/>
              </a:ln>
            </p:spPr>
            <p:txBody>
              <a:bodyPr/>
              <a:lstStyle/>
              <a:p>
                <a:endParaRPr lang="en-US"/>
              </a:p>
            </p:txBody>
          </p:sp>
          <p:sp>
            <p:nvSpPr>
              <p:cNvPr id="753" name="Freeform 377"/>
              <p:cNvSpPr>
                <a:spLocks/>
              </p:cNvSpPr>
              <p:nvPr/>
            </p:nvSpPr>
            <p:spPr bwMode="auto">
              <a:xfrm>
                <a:off x="4935" y="1932"/>
                <a:ext cx="30" cy="28"/>
              </a:xfrm>
              <a:custGeom>
                <a:avLst/>
                <a:gdLst>
                  <a:gd name="T0" fmla="*/ 29 w 30"/>
                  <a:gd name="T1" fmla="*/ 11 h 28"/>
                  <a:gd name="T2" fmla="*/ 29 w 30"/>
                  <a:gd name="T3" fmla="*/ 18 h 28"/>
                  <a:gd name="T4" fmla="*/ 27 w 30"/>
                  <a:gd name="T5" fmla="*/ 21 h 28"/>
                  <a:gd name="T6" fmla="*/ 21 w 30"/>
                  <a:gd name="T7" fmla="*/ 25 h 28"/>
                  <a:gd name="T8" fmla="*/ 19 w 30"/>
                  <a:gd name="T9" fmla="*/ 27 h 28"/>
                  <a:gd name="T10" fmla="*/ 12 w 30"/>
                  <a:gd name="T11" fmla="*/ 27 h 28"/>
                  <a:gd name="T12" fmla="*/ 7 w 30"/>
                  <a:gd name="T13" fmla="*/ 25 h 28"/>
                  <a:gd name="T14" fmla="*/ 1 w 30"/>
                  <a:gd name="T15" fmla="*/ 21 h 28"/>
                  <a:gd name="T16" fmla="*/ 0 w 30"/>
                  <a:gd name="T17" fmla="*/ 18 h 28"/>
                  <a:gd name="T18" fmla="*/ 0 w 30"/>
                  <a:gd name="T19" fmla="*/ 11 h 28"/>
                  <a:gd name="T20" fmla="*/ 0 w 30"/>
                  <a:gd name="T21" fmla="*/ 8 h 28"/>
                  <a:gd name="T22" fmla="*/ 1 w 30"/>
                  <a:gd name="T23" fmla="*/ 5 h 28"/>
                  <a:gd name="T24" fmla="*/ 7 w 30"/>
                  <a:gd name="T25" fmla="*/ 0 h 28"/>
                  <a:gd name="T26" fmla="*/ 12 w 30"/>
                  <a:gd name="T27" fmla="*/ 0 h 28"/>
                  <a:gd name="T28" fmla="*/ 19 w 30"/>
                  <a:gd name="T29" fmla="*/ 0 h 28"/>
                  <a:gd name="T30" fmla="*/ 21 w 30"/>
                  <a:gd name="T31" fmla="*/ 0 h 28"/>
                  <a:gd name="T32" fmla="*/ 27 w 30"/>
                  <a:gd name="T33" fmla="*/ 5 h 28"/>
                  <a:gd name="T34" fmla="*/ 29 w 30"/>
                  <a:gd name="T35" fmla="*/ 8 h 28"/>
                  <a:gd name="T36" fmla="*/ 29 w 30"/>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1"/>
                    </a:moveTo>
                    <a:lnTo>
                      <a:pt x="29" y="18"/>
                    </a:lnTo>
                    <a:lnTo>
                      <a:pt x="27" y="21"/>
                    </a:lnTo>
                    <a:lnTo>
                      <a:pt x="21" y="25"/>
                    </a:lnTo>
                    <a:lnTo>
                      <a:pt x="19" y="27"/>
                    </a:lnTo>
                    <a:lnTo>
                      <a:pt x="12" y="27"/>
                    </a:lnTo>
                    <a:lnTo>
                      <a:pt x="7" y="25"/>
                    </a:lnTo>
                    <a:lnTo>
                      <a:pt x="1" y="21"/>
                    </a:lnTo>
                    <a:lnTo>
                      <a:pt x="0" y="18"/>
                    </a:lnTo>
                    <a:lnTo>
                      <a:pt x="0" y="11"/>
                    </a:lnTo>
                    <a:lnTo>
                      <a:pt x="0" y="8"/>
                    </a:lnTo>
                    <a:lnTo>
                      <a:pt x="1" y="5"/>
                    </a:lnTo>
                    <a:lnTo>
                      <a:pt x="7" y="0"/>
                    </a:lnTo>
                    <a:lnTo>
                      <a:pt x="12" y="0"/>
                    </a:lnTo>
                    <a:lnTo>
                      <a:pt x="19" y="0"/>
                    </a:lnTo>
                    <a:lnTo>
                      <a:pt x="21" y="0"/>
                    </a:lnTo>
                    <a:lnTo>
                      <a:pt x="27" y="5"/>
                    </a:lnTo>
                    <a:lnTo>
                      <a:pt x="29"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754" name="Freeform 378"/>
              <p:cNvSpPr>
                <a:spLocks/>
              </p:cNvSpPr>
              <p:nvPr/>
            </p:nvSpPr>
            <p:spPr bwMode="auto">
              <a:xfrm>
                <a:off x="5066" y="1961"/>
                <a:ext cx="30" cy="28"/>
              </a:xfrm>
              <a:custGeom>
                <a:avLst/>
                <a:gdLst>
                  <a:gd name="T0" fmla="*/ 29 w 30"/>
                  <a:gd name="T1" fmla="*/ 13 h 28"/>
                  <a:gd name="T2" fmla="*/ 29 w 30"/>
                  <a:gd name="T3" fmla="*/ 18 h 28"/>
                  <a:gd name="T4" fmla="*/ 27 w 30"/>
                  <a:gd name="T5" fmla="*/ 20 h 28"/>
                  <a:gd name="T6" fmla="*/ 21 w 30"/>
                  <a:gd name="T7" fmla="*/ 25 h 28"/>
                  <a:gd name="T8" fmla="*/ 16 w 30"/>
                  <a:gd name="T9" fmla="*/ 27 h 28"/>
                  <a:gd name="T10" fmla="*/ 12 w 30"/>
                  <a:gd name="T11" fmla="*/ 27 h 28"/>
                  <a:gd name="T12" fmla="*/ 7 w 30"/>
                  <a:gd name="T13" fmla="*/ 25 h 28"/>
                  <a:gd name="T14" fmla="*/ 1 w 30"/>
                  <a:gd name="T15" fmla="*/ 20 h 28"/>
                  <a:gd name="T16" fmla="*/ 0 w 30"/>
                  <a:gd name="T17" fmla="*/ 18 h 28"/>
                  <a:gd name="T18" fmla="*/ 0 w 30"/>
                  <a:gd name="T19" fmla="*/ 13 h 28"/>
                  <a:gd name="T20" fmla="*/ 0 w 30"/>
                  <a:gd name="T21" fmla="*/ 8 h 28"/>
                  <a:gd name="T22" fmla="*/ 1 w 30"/>
                  <a:gd name="T23" fmla="*/ 5 h 28"/>
                  <a:gd name="T24" fmla="*/ 7 w 30"/>
                  <a:gd name="T25" fmla="*/ 0 h 28"/>
                  <a:gd name="T26" fmla="*/ 12 w 30"/>
                  <a:gd name="T27" fmla="*/ 0 h 28"/>
                  <a:gd name="T28" fmla="*/ 16 w 30"/>
                  <a:gd name="T29" fmla="*/ 0 h 28"/>
                  <a:gd name="T30" fmla="*/ 21 w 30"/>
                  <a:gd name="T31" fmla="*/ 0 h 28"/>
                  <a:gd name="T32" fmla="*/ 27 w 30"/>
                  <a:gd name="T33" fmla="*/ 5 h 28"/>
                  <a:gd name="T34" fmla="*/ 29 w 30"/>
                  <a:gd name="T35" fmla="*/ 8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9" y="18"/>
                    </a:lnTo>
                    <a:lnTo>
                      <a:pt x="27" y="20"/>
                    </a:lnTo>
                    <a:lnTo>
                      <a:pt x="21" y="25"/>
                    </a:lnTo>
                    <a:lnTo>
                      <a:pt x="16" y="27"/>
                    </a:lnTo>
                    <a:lnTo>
                      <a:pt x="12" y="27"/>
                    </a:lnTo>
                    <a:lnTo>
                      <a:pt x="7" y="25"/>
                    </a:lnTo>
                    <a:lnTo>
                      <a:pt x="1" y="20"/>
                    </a:lnTo>
                    <a:lnTo>
                      <a:pt x="0" y="18"/>
                    </a:lnTo>
                    <a:lnTo>
                      <a:pt x="0" y="13"/>
                    </a:lnTo>
                    <a:lnTo>
                      <a:pt x="0" y="8"/>
                    </a:lnTo>
                    <a:lnTo>
                      <a:pt x="1" y="5"/>
                    </a:lnTo>
                    <a:lnTo>
                      <a:pt x="7" y="0"/>
                    </a:lnTo>
                    <a:lnTo>
                      <a:pt x="12" y="0"/>
                    </a:lnTo>
                    <a:lnTo>
                      <a:pt x="16" y="0"/>
                    </a:lnTo>
                    <a:lnTo>
                      <a:pt x="21" y="0"/>
                    </a:lnTo>
                    <a:lnTo>
                      <a:pt x="27" y="5"/>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55" name="Freeform 379"/>
              <p:cNvSpPr>
                <a:spLocks/>
              </p:cNvSpPr>
              <p:nvPr/>
            </p:nvSpPr>
            <p:spPr bwMode="auto">
              <a:xfrm>
                <a:off x="5115" y="2021"/>
                <a:ext cx="30" cy="26"/>
              </a:xfrm>
              <a:custGeom>
                <a:avLst/>
                <a:gdLst>
                  <a:gd name="T0" fmla="*/ 29 w 30"/>
                  <a:gd name="T1" fmla="*/ 12 h 26"/>
                  <a:gd name="T2" fmla="*/ 29 w 30"/>
                  <a:gd name="T3" fmla="*/ 17 h 26"/>
                  <a:gd name="T4" fmla="*/ 27 w 30"/>
                  <a:gd name="T5" fmla="*/ 20 h 26"/>
                  <a:gd name="T6" fmla="*/ 21 w 30"/>
                  <a:gd name="T7" fmla="*/ 25 h 26"/>
                  <a:gd name="T8" fmla="*/ 16 w 30"/>
                  <a:gd name="T9" fmla="*/ 25 h 26"/>
                  <a:gd name="T10" fmla="*/ 9 w 30"/>
                  <a:gd name="T11" fmla="*/ 25 h 26"/>
                  <a:gd name="T12" fmla="*/ 5 w 30"/>
                  <a:gd name="T13" fmla="*/ 25 h 26"/>
                  <a:gd name="T14" fmla="*/ 1 w 30"/>
                  <a:gd name="T15" fmla="*/ 20 h 26"/>
                  <a:gd name="T16" fmla="*/ 0 w 30"/>
                  <a:gd name="T17" fmla="*/ 17 h 26"/>
                  <a:gd name="T18" fmla="*/ 0 w 30"/>
                  <a:gd name="T19" fmla="*/ 12 h 26"/>
                  <a:gd name="T20" fmla="*/ 0 w 30"/>
                  <a:gd name="T21" fmla="*/ 9 h 26"/>
                  <a:gd name="T22" fmla="*/ 1 w 30"/>
                  <a:gd name="T23" fmla="*/ 4 h 26"/>
                  <a:gd name="T24" fmla="*/ 5 w 30"/>
                  <a:gd name="T25" fmla="*/ 1 h 26"/>
                  <a:gd name="T26" fmla="*/ 9 w 30"/>
                  <a:gd name="T27" fmla="*/ 0 h 26"/>
                  <a:gd name="T28" fmla="*/ 16 w 30"/>
                  <a:gd name="T29" fmla="*/ 0 h 26"/>
                  <a:gd name="T30" fmla="*/ 21 w 30"/>
                  <a:gd name="T31" fmla="*/ 1 h 26"/>
                  <a:gd name="T32" fmla="*/ 27 w 30"/>
                  <a:gd name="T33" fmla="*/ 4 h 26"/>
                  <a:gd name="T34" fmla="*/ 29 w 30"/>
                  <a:gd name="T35" fmla="*/ 9 h 26"/>
                  <a:gd name="T36" fmla="*/ 29 w 30"/>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29" y="12"/>
                    </a:moveTo>
                    <a:lnTo>
                      <a:pt x="29" y="17"/>
                    </a:lnTo>
                    <a:lnTo>
                      <a:pt x="27" y="20"/>
                    </a:lnTo>
                    <a:lnTo>
                      <a:pt x="21" y="25"/>
                    </a:lnTo>
                    <a:lnTo>
                      <a:pt x="16" y="25"/>
                    </a:lnTo>
                    <a:lnTo>
                      <a:pt x="9" y="25"/>
                    </a:lnTo>
                    <a:lnTo>
                      <a:pt x="5" y="25"/>
                    </a:lnTo>
                    <a:lnTo>
                      <a:pt x="1" y="20"/>
                    </a:lnTo>
                    <a:lnTo>
                      <a:pt x="0" y="17"/>
                    </a:lnTo>
                    <a:lnTo>
                      <a:pt x="0" y="12"/>
                    </a:lnTo>
                    <a:lnTo>
                      <a:pt x="0" y="9"/>
                    </a:lnTo>
                    <a:lnTo>
                      <a:pt x="1" y="4"/>
                    </a:lnTo>
                    <a:lnTo>
                      <a:pt x="5" y="1"/>
                    </a:lnTo>
                    <a:lnTo>
                      <a:pt x="9" y="0"/>
                    </a:lnTo>
                    <a:lnTo>
                      <a:pt x="16" y="0"/>
                    </a:lnTo>
                    <a:lnTo>
                      <a:pt x="21" y="1"/>
                    </a:lnTo>
                    <a:lnTo>
                      <a:pt x="27" y="4"/>
                    </a:lnTo>
                    <a:lnTo>
                      <a:pt x="29" y="9"/>
                    </a:lnTo>
                    <a:lnTo>
                      <a:pt x="29" y="12"/>
                    </a:lnTo>
                  </a:path>
                </a:pathLst>
              </a:custGeom>
              <a:solidFill>
                <a:srgbClr val="000000"/>
              </a:solidFill>
              <a:ln w="12700" cap="rnd">
                <a:solidFill>
                  <a:srgbClr val="000000"/>
                </a:solidFill>
                <a:round/>
                <a:headEnd/>
                <a:tailEnd/>
              </a:ln>
            </p:spPr>
            <p:txBody>
              <a:bodyPr/>
              <a:lstStyle/>
              <a:p>
                <a:endParaRPr lang="en-US"/>
              </a:p>
            </p:txBody>
          </p:sp>
          <p:sp>
            <p:nvSpPr>
              <p:cNvPr id="756" name="Freeform 380"/>
              <p:cNvSpPr>
                <a:spLocks/>
              </p:cNvSpPr>
              <p:nvPr/>
            </p:nvSpPr>
            <p:spPr bwMode="auto">
              <a:xfrm>
                <a:off x="5037" y="2005"/>
                <a:ext cx="30" cy="27"/>
              </a:xfrm>
              <a:custGeom>
                <a:avLst/>
                <a:gdLst>
                  <a:gd name="T0" fmla="*/ 29 w 30"/>
                  <a:gd name="T1" fmla="*/ 11 h 27"/>
                  <a:gd name="T2" fmla="*/ 27 w 30"/>
                  <a:gd name="T3" fmla="*/ 14 h 27"/>
                  <a:gd name="T4" fmla="*/ 25 w 30"/>
                  <a:gd name="T5" fmla="*/ 19 h 27"/>
                  <a:gd name="T6" fmla="*/ 19 w 30"/>
                  <a:gd name="T7" fmla="*/ 24 h 27"/>
                  <a:gd name="T8" fmla="*/ 16 w 30"/>
                  <a:gd name="T9" fmla="*/ 26 h 27"/>
                  <a:gd name="T10" fmla="*/ 12 w 30"/>
                  <a:gd name="T11" fmla="*/ 26 h 27"/>
                  <a:gd name="T12" fmla="*/ 5 w 30"/>
                  <a:gd name="T13" fmla="*/ 24 h 27"/>
                  <a:gd name="T14" fmla="*/ 3 w 30"/>
                  <a:gd name="T15" fmla="*/ 19 h 27"/>
                  <a:gd name="T16" fmla="*/ 1 w 30"/>
                  <a:gd name="T17" fmla="*/ 14 h 27"/>
                  <a:gd name="T18" fmla="*/ 0 w 30"/>
                  <a:gd name="T19" fmla="*/ 11 h 27"/>
                  <a:gd name="T20" fmla="*/ 1 w 30"/>
                  <a:gd name="T21" fmla="*/ 8 h 27"/>
                  <a:gd name="T22" fmla="*/ 3 w 30"/>
                  <a:gd name="T23" fmla="*/ 4 h 27"/>
                  <a:gd name="T24" fmla="*/ 5 w 30"/>
                  <a:gd name="T25" fmla="*/ 0 h 27"/>
                  <a:gd name="T26" fmla="*/ 12 w 30"/>
                  <a:gd name="T27" fmla="*/ 0 h 27"/>
                  <a:gd name="T28" fmla="*/ 16 w 30"/>
                  <a:gd name="T29" fmla="*/ 0 h 27"/>
                  <a:gd name="T30" fmla="*/ 19 w 30"/>
                  <a:gd name="T31" fmla="*/ 0 h 27"/>
                  <a:gd name="T32" fmla="*/ 25 w 30"/>
                  <a:gd name="T33" fmla="*/ 4 h 27"/>
                  <a:gd name="T34" fmla="*/ 27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7" y="14"/>
                    </a:lnTo>
                    <a:lnTo>
                      <a:pt x="25" y="19"/>
                    </a:lnTo>
                    <a:lnTo>
                      <a:pt x="19" y="24"/>
                    </a:lnTo>
                    <a:lnTo>
                      <a:pt x="16" y="26"/>
                    </a:lnTo>
                    <a:lnTo>
                      <a:pt x="12" y="26"/>
                    </a:lnTo>
                    <a:lnTo>
                      <a:pt x="5" y="24"/>
                    </a:lnTo>
                    <a:lnTo>
                      <a:pt x="3" y="19"/>
                    </a:lnTo>
                    <a:lnTo>
                      <a:pt x="1" y="14"/>
                    </a:lnTo>
                    <a:lnTo>
                      <a:pt x="0" y="11"/>
                    </a:lnTo>
                    <a:lnTo>
                      <a:pt x="1" y="8"/>
                    </a:lnTo>
                    <a:lnTo>
                      <a:pt x="3" y="4"/>
                    </a:lnTo>
                    <a:lnTo>
                      <a:pt x="5" y="0"/>
                    </a:lnTo>
                    <a:lnTo>
                      <a:pt x="12" y="0"/>
                    </a:lnTo>
                    <a:lnTo>
                      <a:pt x="16" y="0"/>
                    </a:lnTo>
                    <a:lnTo>
                      <a:pt x="19" y="0"/>
                    </a:lnTo>
                    <a:lnTo>
                      <a:pt x="25" y="4"/>
                    </a:lnTo>
                    <a:lnTo>
                      <a:pt x="27"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757" name="Freeform 381"/>
              <p:cNvSpPr>
                <a:spLocks/>
              </p:cNvSpPr>
              <p:nvPr/>
            </p:nvSpPr>
            <p:spPr bwMode="auto">
              <a:xfrm>
                <a:off x="5022" y="1961"/>
                <a:ext cx="30" cy="28"/>
              </a:xfrm>
              <a:custGeom>
                <a:avLst/>
                <a:gdLst>
                  <a:gd name="T0" fmla="*/ 29 w 30"/>
                  <a:gd name="T1" fmla="*/ 13 h 28"/>
                  <a:gd name="T2" fmla="*/ 29 w 30"/>
                  <a:gd name="T3" fmla="*/ 20 h 28"/>
                  <a:gd name="T4" fmla="*/ 27 w 30"/>
                  <a:gd name="T5" fmla="*/ 20 h 28"/>
                  <a:gd name="T6" fmla="*/ 21 w 30"/>
                  <a:gd name="T7" fmla="*/ 25 h 28"/>
                  <a:gd name="T8" fmla="*/ 16 w 30"/>
                  <a:gd name="T9" fmla="*/ 27 h 28"/>
                  <a:gd name="T10" fmla="*/ 12 w 30"/>
                  <a:gd name="T11" fmla="*/ 27 h 28"/>
                  <a:gd name="T12" fmla="*/ 7 w 30"/>
                  <a:gd name="T13" fmla="*/ 25 h 28"/>
                  <a:gd name="T14" fmla="*/ 1 w 30"/>
                  <a:gd name="T15" fmla="*/ 20 h 28"/>
                  <a:gd name="T16" fmla="*/ 0 w 30"/>
                  <a:gd name="T17" fmla="*/ 20 h 28"/>
                  <a:gd name="T18" fmla="*/ 0 w 30"/>
                  <a:gd name="T19" fmla="*/ 13 h 28"/>
                  <a:gd name="T20" fmla="*/ 0 w 30"/>
                  <a:gd name="T21" fmla="*/ 8 h 28"/>
                  <a:gd name="T22" fmla="*/ 1 w 30"/>
                  <a:gd name="T23" fmla="*/ 5 h 28"/>
                  <a:gd name="T24" fmla="*/ 7 w 30"/>
                  <a:gd name="T25" fmla="*/ 0 h 28"/>
                  <a:gd name="T26" fmla="*/ 12 w 30"/>
                  <a:gd name="T27" fmla="*/ 0 h 28"/>
                  <a:gd name="T28" fmla="*/ 16 w 30"/>
                  <a:gd name="T29" fmla="*/ 0 h 28"/>
                  <a:gd name="T30" fmla="*/ 21 w 30"/>
                  <a:gd name="T31" fmla="*/ 0 h 28"/>
                  <a:gd name="T32" fmla="*/ 27 w 30"/>
                  <a:gd name="T33" fmla="*/ 5 h 28"/>
                  <a:gd name="T34" fmla="*/ 29 w 30"/>
                  <a:gd name="T35" fmla="*/ 8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9" y="20"/>
                    </a:lnTo>
                    <a:lnTo>
                      <a:pt x="27" y="20"/>
                    </a:lnTo>
                    <a:lnTo>
                      <a:pt x="21" y="25"/>
                    </a:lnTo>
                    <a:lnTo>
                      <a:pt x="16" y="27"/>
                    </a:lnTo>
                    <a:lnTo>
                      <a:pt x="12" y="27"/>
                    </a:lnTo>
                    <a:lnTo>
                      <a:pt x="7" y="25"/>
                    </a:lnTo>
                    <a:lnTo>
                      <a:pt x="1" y="20"/>
                    </a:lnTo>
                    <a:lnTo>
                      <a:pt x="0" y="20"/>
                    </a:lnTo>
                    <a:lnTo>
                      <a:pt x="0" y="13"/>
                    </a:lnTo>
                    <a:lnTo>
                      <a:pt x="0" y="8"/>
                    </a:lnTo>
                    <a:lnTo>
                      <a:pt x="1" y="5"/>
                    </a:lnTo>
                    <a:lnTo>
                      <a:pt x="7" y="0"/>
                    </a:lnTo>
                    <a:lnTo>
                      <a:pt x="12" y="0"/>
                    </a:lnTo>
                    <a:lnTo>
                      <a:pt x="16" y="0"/>
                    </a:lnTo>
                    <a:lnTo>
                      <a:pt x="21" y="0"/>
                    </a:lnTo>
                    <a:lnTo>
                      <a:pt x="27" y="5"/>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58" name="Freeform 382"/>
              <p:cNvSpPr>
                <a:spLocks/>
              </p:cNvSpPr>
              <p:nvPr/>
            </p:nvSpPr>
            <p:spPr bwMode="auto">
              <a:xfrm>
                <a:off x="5055" y="2126"/>
                <a:ext cx="45" cy="41"/>
              </a:xfrm>
              <a:custGeom>
                <a:avLst/>
                <a:gdLst>
                  <a:gd name="T0" fmla="*/ 44 w 45"/>
                  <a:gd name="T1" fmla="*/ 21 h 41"/>
                  <a:gd name="T2" fmla="*/ 42 w 45"/>
                  <a:gd name="T3" fmla="*/ 28 h 41"/>
                  <a:gd name="T4" fmla="*/ 38 w 45"/>
                  <a:gd name="T5" fmla="*/ 35 h 41"/>
                  <a:gd name="T6" fmla="*/ 31 w 45"/>
                  <a:gd name="T7" fmla="*/ 38 h 41"/>
                  <a:gd name="T8" fmla="*/ 25 w 45"/>
                  <a:gd name="T9" fmla="*/ 40 h 41"/>
                  <a:gd name="T10" fmla="*/ 18 w 45"/>
                  <a:gd name="T11" fmla="*/ 40 h 41"/>
                  <a:gd name="T12" fmla="*/ 9 w 45"/>
                  <a:gd name="T13" fmla="*/ 38 h 41"/>
                  <a:gd name="T14" fmla="*/ 3 w 45"/>
                  <a:gd name="T15" fmla="*/ 35 h 41"/>
                  <a:gd name="T16" fmla="*/ 0 w 45"/>
                  <a:gd name="T17" fmla="*/ 28 h 41"/>
                  <a:gd name="T18" fmla="*/ 0 w 45"/>
                  <a:gd name="T19" fmla="*/ 21 h 41"/>
                  <a:gd name="T20" fmla="*/ 0 w 45"/>
                  <a:gd name="T21" fmla="*/ 13 h 41"/>
                  <a:gd name="T22" fmla="*/ 3 w 45"/>
                  <a:gd name="T23" fmla="*/ 6 h 41"/>
                  <a:gd name="T24" fmla="*/ 9 w 45"/>
                  <a:gd name="T25" fmla="*/ 3 h 41"/>
                  <a:gd name="T26" fmla="*/ 18 w 45"/>
                  <a:gd name="T27" fmla="*/ 0 h 41"/>
                  <a:gd name="T28" fmla="*/ 25 w 45"/>
                  <a:gd name="T29" fmla="*/ 0 h 41"/>
                  <a:gd name="T30" fmla="*/ 31 w 45"/>
                  <a:gd name="T31" fmla="*/ 3 h 41"/>
                  <a:gd name="T32" fmla="*/ 38 w 45"/>
                  <a:gd name="T33" fmla="*/ 6 h 41"/>
                  <a:gd name="T34" fmla="*/ 42 w 45"/>
                  <a:gd name="T35" fmla="*/ 13 h 41"/>
                  <a:gd name="T36" fmla="*/ 44 w 45"/>
                  <a:gd name="T37" fmla="*/ 21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41"/>
                  <a:gd name="T59" fmla="*/ 45 w 45"/>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41">
                    <a:moveTo>
                      <a:pt x="44" y="21"/>
                    </a:moveTo>
                    <a:lnTo>
                      <a:pt x="42" y="28"/>
                    </a:lnTo>
                    <a:lnTo>
                      <a:pt x="38" y="35"/>
                    </a:lnTo>
                    <a:lnTo>
                      <a:pt x="31" y="38"/>
                    </a:lnTo>
                    <a:lnTo>
                      <a:pt x="25" y="40"/>
                    </a:lnTo>
                    <a:lnTo>
                      <a:pt x="18" y="40"/>
                    </a:lnTo>
                    <a:lnTo>
                      <a:pt x="9" y="38"/>
                    </a:lnTo>
                    <a:lnTo>
                      <a:pt x="3" y="35"/>
                    </a:lnTo>
                    <a:lnTo>
                      <a:pt x="0" y="28"/>
                    </a:lnTo>
                    <a:lnTo>
                      <a:pt x="0" y="21"/>
                    </a:lnTo>
                    <a:lnTo>
                      <a:pt x="0" y="13"/>
                    </a:lnTo>
                    <a:lnTo>
                      <a:pt x="3" y="6"/>
                    </a:lnTo>
                    <a:lnTo>
                      <a:pt x="9" y="3"/>
                    </a:lnTo>
                    <a:lnTo>
                      <a:pt x="18" y="0"/>
                    </a:lnTo>
                    <a:lnTo>
                      <a:pt x="25" y="0"/>
                    </a:lnTo>
                    <a:lnTo>
                      <a:pt x="31" y="3"/>
                    </a:lnTo>
                    <a:lnTo>
                      <a:pt x="38" y="6"/>
                    </a:lnTo>
                    <a:lnTo>
                      <a:pt x="42" y="13"/>
                    </a:lnTo>
                    <a:lnTo>
                      <a:pt x="44" y="21"/>
                    </a:lnTo>
                  </a:path>
                </a:pathLst>
              </a:custGeom>
              <a:solidFill>
                <a:srgbClr val="000000"/>
              </a:solidFill>
              <a:ln w="12700" cap="rnd">
                <a:solidFill>
                  <a:srgbClr val="000000"/>
                </a:solidFill>
                <a:round/>
                <a:headEnd/>
                <a:tailEnd/>
              </a:ln>
            </p:spPr>
            <p:txBody>
              <a:bodyPr/>
              <a:lstStyle/>
              <a:p>
                <a:endParaRPr lang="en-US"/>
              </a:p>
            </p:txBody>
          </p:sp>
          <p:sp>
            <p:nvSpPr>
              <p:cNvPr id="759" name="Freeform 383"/>
              <p:cNvSpPr>
                <a:spLocks/>
              </p:cNvSpPr>
              <p:nvPr/>
            </p:nvSpPr>
            <p:spPr bwMode="auto">
              <a:xfrm>
                <a:off x="5093" y="2039"/>
                <a:ext cx="34" cy="32"/>
              </a:xfrm>
              <a:custGeom>
                <a:avLst/>
                <a:gdLst>
                  <a:gd name="T0" fmla="*/ 33 w 34"/>
                  <a:gd name="T1" fmla="*/ 15 h 32"/>
                  <a:gd name="T2" fmla="*/ 31 w 34"/>
                  <a:gd name="T3" fmla="*/ 20 h 32"/>
                  <a:gd name="T4" fmla="*/ 27 w 34"/>
                  <a:gd name="T5" fmla="*/ 24 h 32"/>
                  <a:gd name="T6" fmla="*/ 25 w 34"/>
                  <a:gd name="T7" fmla="*/ 29 h 32"/>
                  <a:gd name="T8" fmla="*/ 20 w 34"/>
                  <a:gd name="T9" fmla="*/ 31 h 32"/>
                  <a:gd name="T10" fmla="*/ 12 w 34"/>
                  <a:gd name="T11" fmla="*/ 31 h 32"/>
                  <a:gd name="T12" fmla="*/ 7 w 34"/>
                  <a:gd name="T13" fmla="*/ 29 h 32"/>
                  <a:gd name="T14" fmla="*/ 3 w 34"/>
                  <a:gd name="T15" fmla="*/ 24 h 32"/>
                  <a:gd name="T16" fmla="*/ 0 w 34"/>
                  <a:gd name="T17" fmla="*/ 20 h 32"/>
                  <a:gd name="T18" fmla="*/ 0 w 34"/>
                  <a:gd name="T19" fmla="*/ 15 h 32"/>
                  <a:gd name="T20" fmla="*/ 0 w 34"/>
                  <a:gd name="T21" fmla="*/ 10 h 32"/>
                  <a:gd name="T22" fmla="*/ 3 w 34"/>
                  <a:gd name="T23" fmla="*/ 5 h 32"/>
                  <a:gd name="T24" fmla="*/ 7 w 34"/>
                  <a:gd name="T25" fmla="*/ 1 h 32"/>
                  <a:gd name="T26" fmla="*/ 12 w 34"/>
                  <a:gd name="T27" fmla="*/ 0 h 32"/>
                  <a:gd name="T28" fmla="*/ 20 w 34"/>
                  <a:gd name="T29" fmla="*/ 0 h 32"/>
                  <a:gd name="T30" fmla="*/ 25 w 34"/>
                  <a:gd name="T31" fmla="*/ 1 h 32"/>
                  <a:gd name="T32" fmla="*/ 27 w 34"/>
                  <a:gd name="T33" fmla="*/ 5 h 32"/>
                  <a:gd name="T34" fmla="*/ 31 w 34"/>
                  <a:gd name="T35" fmla="*/ 10 h 32"/>
                  <a:gd name="T36" fmla="*/ 33 w 34"/>
                  <a:gd name="T37" fmla="*/ 15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2"/>
                  <a:gd name="T59" fmla="*/ 34 w 3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2">
                    <a:moveTo>
                      <a:pt x="33" y="15"/>
                    </a:moveTo>
                    <a:lnTo>
                      <a:pt x="31" y="20"/>
                    </a:lnTo>
                    <a:lnTo>
                      <a:pt x="27" y="24"/>
                    </a:lnTo>
                    <a:lnTo>
                      <a:pt x="25" y="29"/>
                    </a:lnTo>
                    <a:lnTo>
                      <a:pt x="20" y="31"/>
                    </a:lnTo>
                    <a:lnTo>
                      <a:pt x="12" y="31"/>
                    </a:lnTo>
                    <a:lnTo>
                      <a:pt x="7" y="29"/>
                    </a:lnTo>
                    <a:lnTo>
                      <a:pt x="3" y="24"/>
                    </a:lnTo>
                    <a:lnTo>
                      <a:pt x="0" y="20"/>
                    </a:lnTo>
                    <a:lnTo>
                      <a:pt x="0" y="15"/>
                    </a:lnTo>
                    <a:lnTo>
                      <a:pt x="0" y="10"/>
                    </a:lnTo>
                    <a:lnTo>
                      <a:pt x="3" y="5"/>
                    </a:lnTo>
                    <a:lnTo>
                      <a:pt x="7" y="1"/>
                    </a:lnTo>
                    <a:lnTo>
                      <a:pt x="12" y="0"/>
                    </a:lnTo>
                    <a:lnTo>
                      <a:pt x="20" y="0"/>
                    </a:lnTo>
                    <a:lnTo>
                      <a:pt x="25" y="1"/>
                    </a:lnTo>
                    <a:lnTo>
                      <a:pt x="27" y="5"/>
                    </a:lnTo>
                    <a:lnTo>
                      <a:pt x="31" y="10"/>
                    </a:lnTo>
                    <a:lnTo>
                      <a:pt x="33" y="15"/>
                    </a:lnTo>
                  </a:path>
                </a:pathLst>
              </a:custGeom>
              <a:solidFill>
                <a:srgbClr val="000000"/>
              </a:solidFill>
              <a:ln w="12700" cap="rnd">
                <a:solidFill>
                  <a:srgbClr val="000000"/>
                </a:solidFill>
                <a:round/>
                <a:headEnd/>
                <a:tailEnd/>
              </a:ln>
            </p:spPr>
            <p:txBody>
              <a:bodyPr/>
              <a:lstStyle/>
              <a:p>
                <a:endParaRPr lang="en-US"/>
              </a:p>
            </p:txBody>
          </p:sp>
          <p:sp>
            <p:nvSpPr>
              <p:cNvPr id="760" name="Freeform 384"/>
              <p:cNvSpPr>
                <a:spLocks/>
              </p:cNvSpPr>
              <p:nvPr/>
            </p:nvSpPr>
            <p:spPr bwMode="auto">
              <a:xfrm>
                <a:off x="5110" y="2059"/>
                <a:ext cx="44" cy="41"/>
              </a:xfrm>
              <a:custGeom>
                <a:avLst/>
                <a:gdLst>
                  <a:gd name="T0" fmla="*/ 43 w 44"/>
                  <a:gd name="T1" fmla="*/ 20 h 41"/>
                  <a:gd name="T2" fmla="*/ 43 w 44"/>
                  <a:gd name="T3" fmla="*/ 28 h 41"/>
                  <a:gd name="T4" fmla="*/ 37 w 44"/>
                  <a:gd name="T5" fmla="*/ 31 h 41"/>
                  <a:gd name="T6" fmla="*/ 32 w 44"/>
                  <a:gd name="T7" fmla="*/ 36 h 41"/>
                  <a:gd name="T8" fmla="*/ 25 w 44"/>
                  <a:gd name="T9" fmla="*/ 40 h 41"/>
                  <a:gd name="T10" fmla="*/ 16 w 44"/>
                  <a:gd name="T11" fmla="*/ 40 h 41"/>
                  <a:gd name="T12" fmla="*/ 8 w 44"/>
                  <a:gd name="T13" fmla="*/ 36 h 41"/>
                  <a:gd name="T14" fmla="*/ 5 w 44"/>
                  <a:gd name="T15" fmla="*/ 31 h 41"/>
                  <a:gd name="T16" fmla="*/ 0 w 44"/>
                  <a:gd name="T17" fmla="*/ 28 h 41"/>
                  <a:gd name="T18" fmla="*/ 0 w 44"/>
                  <a:gd name="T19" fmla="*/ 20 h 41"/>
                  <a:gd name="T20" fmla="*/ 0 w 44"/>
                  <a:gd name="T21" fmla="*/ 13 h 41"/>
                  <a:gd name="T22" fmla="*/ 5 w 44"/>
                  <a:gd name="T23" fmla="*/ 6 h 41"/>
                  <a:gd name="T24" fmla="*/ 8 w 44"/>
                  <a:gd name="T25" fmla="*/ 1 h 41"/>
                  <a:gd name="T26" fmla="*/ 16 w 44"/>
                  <a:gd name="T27" fmla="*/ 0 h 41"/>
                  <a:gd name="T28" fmla="*/ 25 w 44"/>
                  <a:gd name="T29" fmla="*/ 0 h 41"/>
                  <a:gd name="T30" fmla="*/ 32 w 44"/>
                  <a:gd name="T31" fmla="*/ 1 h 41"/>
                  <a:gd name="T32" fmla="*/ 37 w 44"/>
                  <a:gd name="T33" fmla="*/ 6 h 41"/>
                  <a:gd name="T34" fmla="*/ 43 w 44"/>
                  <a:gd name="T35" fmla="*/ 13 h 41"/>
                  <a:gd name="T36" fmla="*/ 43 w 44"/>
                  <a:gd name="T37" fmla="*/ 2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1"/>
                  <a:gd name="T59" fmla="*/ 44 w 44"/>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1">
                    <a:moveTo>
                      <a:pt x="43" y="20"/>
                    </a:moveTo>
                    <a:lnTo>
                      <a:pt x="43" y="28"/>
                    </a:lnTo>
                    <a:lnTo>
                      <a:pt x="37" y="31"/>
                    </a:lnTo>
                    <a:lnTo>
                      <a:pt x="32" y="36"/>
                    </a:lnTo>
                    <a:lnTo>
                      <a:pt x="25" y="40"/>
                    </a:lnTo>
                    <a:lnTo>
                      <a:pt x="16" y="40"/>
                    </a:lnTo>
                    <a:lnTo>
                      <a:pt x="8" y="36"/>
                    </a:lnTo>
                    <a:lnTo>
                      <a:pt x="5" y="31"/>
                    </a:lnTo>
                    <a:lnTo>
                      <a:pt x="0" y="28"/>
                    </a:lnTo>
                    <a:lnTo>
                      <a:pt x="0" y="20"/>
                    </a:lnTo>
                    <a:lnTo>
                      <a:pt x="0" y="13"/>
                    </a:lnTo>
                    <a:lnTo>
                      <a:pt x="5" y="6"/>
                    </a:lnTo>
                    <a:lnTo>
                      <a:pt x="8" y="1"/>
                    </a:lnTo>
                    <a:lnTo>
                      <a:pt x="16" y="0"/>
                    </a:lnTo>
                    <a:lnTo>
                      <a:pt x="25" y="0"/>
                    </a:lnTo>
                    <a:lnTo>
                      <a:pt x="32" y="1"/>
                    </a:lnTo>
                    <a:lnTo>
                      <a:pt x="37" y="6"/>
                    </a:lnTo>
                    <a:lnTo>
                      <a:pt x="43" y="13"/>
                    </a:lnTo>
                    <a:lnTo>
                      <a:pt x="43" y="20"/>
                    </a:lnTo>
                  </a:path>
                </a:pathLst>
              </a:custGeom>
              <a:solidFill>
                <a:srgbClr val="000000"/>
              </a:solidFill>
              <a:ln w="12700" cap="rnd">
                <a:solidFill>
                  <a:srgbClr val="000000"/>
                </a:solidFill>
                <a:round/>
                <a:headEnd/>
                <a:tailEnd/>
              </a:ln>
            </p:spPr>
            <p:txBody>
              <a:bodyPr/>
              <a:lstStyle/>
              <a:p>
                <a:endParaRPr lang="en-US"/>
              </a:p>
            </p:txBody>
          </p:sp>
          <p:sp>
            <p:nvSpPr>
              <p:cNvPr id="761" name="Freeform 385"/>
              <p:cNvSpPr>
                <a:spLocks/>
              </p:cNvSpPr>
              <p:nvPr/>
            </p:nvSpPr>
            <p:spPr bwMode="auto">
              <a:xfrm>
                <a:off x="5080" y="1922"/>
                <a:ext cx="38" cy="31"/>
              </a:xfrm>
              <a:custGeom>
                <a:avLst/>
                <a:gdLst>
                  <a:gd name="T0" fmla="*/ 37 w 38"/>
                  <a:gd name="T1" fmla="*/ 16 h 31"/>
                  <a:gd name="T2" fmla="*/ 35 w 38"/>
                  <a:gd name="T3" fmla="*/ 20 h 31"/>
                  <a:gd name="T4" fmla="*/ 33 w 38"/>
                  <a:gd name="T5" fmla="*/ 23 h 31"/>
                  <a:gd name="T6" fmla="*/ 27 w 38"/>
                  <a:gd name="T7" fmla="*/ 28 h 31"/>
                  <a:gd name="T8" fmla="*/ 22 w 38"/>
                  <a:gd name="T9" fmla="*/ 30 h 31"/>
                  <a:gd name="T10" fmla="*/ 14 w 38"/>
                  <a:gd name="T11" fmla="*/ 30 h 31"/>
                  <a:gd name="T12" fmla="*/ 9 w 38"/>
                  <a:gd name="T13" fmla="*/ 28 h 31"/>
                  <a:gd name="T14" fmla="*/ 5 w 38"/>
                  <a:gd name="T15" fmla="*/ 23 h 31"/>
                  <a:gd name="T16" fmla="*/ 1 w 38"/>
                  <a:gd name="T17" fmla="*/ 20 h 31"/>
                  <a:gd name="T18" fmla="*/ 0 w 38"/>
                  <a:gd name="T19" fmla="*/ 16 h 31"/>
                  <a:gd name="T20" fmla="*/ 1 w 38"/>
                  <a:gd name="T21" fmla="*/ 10 h 31"/>
                  <a:gd name="T22" fmla="*/ 5 w 38"/>
                  <a:gd name="T23" fmla="*/ 5 h 31"/>
                  <a:gd name="T24" fmla="*/ 9 w 38"/>
                  <a:gd name="T25" fmla="*/ 1 h 31"/>
                  <a:gd name="T26" fmla="*/ 14 w 38"/>
                  <a:gd name="T27" fmla="*/ 0 h 31"/>
                  <a:gd name="T28" fmla="*/ 22 w 38"/>
                  <a:gd name="T29" fmla="*/ 0 h 31"/>
                  <a:gd name="T30" fmla="*/ 27 w 38"/>
                  <a:gd name="T31" fmla="*/ 1 h 31"/>
                  <a:gd name="T32" fmla="*/ 33 w 38"/>
                  <a:gd name="T33" fmla="*/ 5 h 31"/>
                  <a:gd name="T34" fmla="*/ 35 w 38"/>
                  <a:gd name="T35" fmla="*/ 10 h 31"/>
                  <a:gd name="T36" fmla="*/ 37 w 38"/>
                  <a:gd name="T37" fmla="*/ 1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31"/>
                  <a:gd name="T59" fmla="*/ 38 w 38"/>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31">
                    <a:moveTo>
                      <a:pt x="37" y="16"/>
                    </a:moveTo>
                    <a:lnTo>
                      <a:pt x="35" y="20"/>
                    </a:lnTo>
                    <a:lnTo>
                      <a:pt x="33" y="23"/>
                    </a:lnTo>
                    <a:lnTo>
                      <a:pt x="27" y="28"/>
                    </a:lnTo>
                    <a:lnTo>
                      <a:pt x="22" y="30"/>
                    </a:lnTo>
                    <a:lnTo>
                      <a:pt x="14" y="30"/>
                    </a:lnTo>
                    <a:lnTo>
                      <a:pt x="9" y="28"/>
                    </a:lnTo>
                    <a:lnTo>
                      <a:pt x="5" y="23"/>
                    </a:lnTo>
                    <a:lnTo>
                      <a:pt x="1" y="20"/>
                    </a:lnTo>
                    <a:lnTo>
                      <a:pt x="0" y="16"/>
                    </a:lnTo>
                    <a:lnTo>
                      <a:pt x="1" y="10"/>
                    </a:lnTo>
                    <a:lnTo>
                      <a:pt x="5" y="5"/>
                    </a:lnTo>
                    <a:lnTo>
                      <a:pt x="9" y="1"/>
                    </a:lnTo>
                    <a:lnTo>
                      <a:pt x="14" y="0"/>
                    </a:lnTo>
                    <a:lnTo>
                      <a:pt x="22" y="0"/>
                    </a:lnTo>
                    <a:lnTo>
                      <a:pt x="27" y="1"/>
                    </a:lnTo>
                    <a:lnTo>
                      <a:pt x="33" y="5"/>
                    </a:lnTo>
                    <a:lnTo>
                      <a:pt x="35" y="10"/>
                    </a:lnTo>
                    <a:lnTo>
                      <a:pt x="37" y="16"/>
                    </a:lnTo>
                  </a:path>
                </a:pathLst>
              </a:custGeom>
              <a:solidFill>
                <a:srgbClr val="000000"/>
              </a:solidFill>
              <a:ln w="12700" cap="rnd">
                <a:solidFill>
                  <a:srgbClr val="000000"/>
                </a:solidFill>
                <a:round/>
                <a:headEnd/>
                <a:tailEnd/>
              </a:ln>
            </p:spPr>
            <p:txBody>
              <a:bodyPr/>
              <a:lstStyle/>
              <a:p>
                <a:endParaRPr lang="en-US"/>
              </a:p>
            </p:txBody>
          </p:sp>
          <p:sp>
            <p:nvSpPr>
              <p:cNvPr id="762" name="Freeform 386"/>
              <p:cNvSpPr>
                <a:spLocks/>
              </p:cNvSpPr>
              <p:nvPr/>
            </p:nvSpPr>
            <p:spPr bwMode="auto">
              <a:xfrm>
                <a:off x="5093" y="2001"/>
                <a:ext cx="30" cy="27"/>
              </a:xfrm>
              <a:custGeom>
                <a:avLst/>
                <a:gdLst>
                  <a:gd name="T0" fmla="*/ 29 w 30"/>
                  <a:gd name="T1" fmla="*/ 13 h 27"/>
                  <a:gd name="T2" fmla="*/ 29 w 30"/>
                  <a:gd name="T3" fmla="*/ 17 h 27"/>
                  <a:gd name="T4" fmla="*/ 25 w 30"/>
                  <a:gd name="T5" fmla="*/ 21 h 27"/>
                  <a:gd name="T6" fmla="*/ 21 w 30"/>
                  <a:gd name="T7" fmla="*/ 24 h 27"/>
                  <a:gd name="T8" fmla="*/ 16 w 30"/>
                  <a:gd name="T9" fmla="*/ 26 h 27"/>
                  <a:gd name="T10" fmla="*/ 10 w 30"/>
                  <a:gd name="T11" fmla="*/ 26 h 27"/>
                  <a:gd name="T12" fmla="*/ 5 w 30"/>
                  <a:gd name="T13" fmla="*/ 24 h 27"/>
                  <a:gd name="T14" fmla="*/ 1 w 30"/>
                  <a:gd name="T15" fmla="*/ 21 h 27"/>
                  <a:gd name="T16" fmla="*/ 0 w 30"/>
                  <a:gd name="T17" fmla="*/ 17 h 27"/>
                  <a:gd name="T18" fmla="*/ 0 w 30"/>
                  <a:gd name="T19" fmla="*/ 13 h 27"/>
                  <a:gd name="T20" fmla="*/ 0 w 30"/>
                  <a:gd name="T21" fmla="*/ 8 h 27"/>
                  <a:gd name="T22" fmla="*/ 1 w 30"/>
                  <a:gd name="T23" fmla="*/ 4 h 27"/>
                  <a:gd name="T24" fmla="*/ 5 w 30"/>
                  <a:gd name="T25" fmla="*/ 0 h 27"/>
                  <a:gd name="T26" fmla="*/ 10 w 30"/>
                  <a:gd name="T27" fmla="*/ 0 h 27"/>
                  <a:gd name="T28" fmla="*/ 16 w 30"/>
                  <a:gd name="T29" fmla="*/ 0 h 27"/>
                  <a:gd name="T30" fmla="*/ 21 w 30"/>
                  <a:gd name="T31" fmla="*/ 0 h 27"/>
                  <a:gd name="T32" fmla="*/ 25 w 30"/>
                  <a:gd name="T33" fmla="*/ 4 h 27"/>
                  <a:gd name="T34" fmla="*/ 29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5" y="21"/>
                    </a:lnTo>
                    <a:lnTo>
                      <a:pt x="21" y="24"/>
                    </a:lnTo>
                    <a:lnTo>
                      <a:pt x="16" y="26"/>
                    </a:lnTo>
                    <a:lnTo>
                      <a:pt x="10" y="26"/>
                    </a:lnTo>
                    <a:lnTo>
                      <a:pt x="5" y="24"/>
                    </a:lnTo>
                    <a:lnTo>
                      <a:pt x="1" y="21"/>
                    </a:lnTo>
                    <a:lnTo>
                      <a:pt x="0" y="17"/>
                    </a:lnTo>
                    <a:lnTo>
                      <a:pt x="0" y="13"/>
                    </a:lnTo>
                    <a:lnTo>
                      <a:pt x="0" y="8"/>
                    </a:lnTo>
                    <a:lnTo>
                      <a:pt x="1" y="4"/>
                    </a:lnTo>
                    <a:lnTo>
                      <a:pt x="5" y="0"/>
                    </a:lnTo>
                    <a:lnTo>
                      <a:pt x="10" y="0"/>
                    </a:lnTo>
                    <a:lnTo>
                      <a:pt x="16" y="0"/>
                    </a:lnTo>
                    <a:lnTo>
                      <a:pt x="21" y="0"/>
                    </a:lnTo>
                    <a:lnTo>
                      <a:pt x="25" y="4"/>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63" name="Freeform 387"/>
              <p:cNvSpPr>
                <a:spLocks/>
              </p:cNvSpPr>
              <p:nvPr/>
            </p:nvSpPr>
            <p:spPr bwMode="auto">
              <a:xfrm>
                <a:off x="5049" y="2050"/>
                <a:ext cx="31" cy="27"/>
              </a:xfrm>
              <a:custGeom>
                <a:avLst/>
                <a:gdLst>
                  <a:gd name="T0" fmla="*/ 30 w 31"/>
                  <a:gd name="T1" fmla="*/ 13 h 27"/>
                  <a:gd name="T2" fmla="*/ 30 w 31"/>
                  <a:gd name="T3" fmla="*/ 17 h 27"/>
                  <a:gd name="T4" fmla="*/ 26 w 31"/>
                  <a:gd name="T5" fmla="*/ 21 h 27"/>
                  <a:gd name="T6" fmla="*/ 22 w 31"/>
                  <a:gd name="T7" fmla="*/ 24 h 27"/>
                  <a:gd name="T8" fmla="*/ 16 w 31"/>
                  <a:gd name="T9" fmla="*/ 26 h 27"/>
                  <a:gd name="T10" fmla="*/ 11 w 31"/>
                  <a:gd name="T11" fmla="*/ 26 h 27"/>
                  <a:gd name="T12" fmla="*/ 5 w 31"/>
                  <a:gd name="T13" fmla="*/ 24 h 27"/>
                  <a:gd name="T14" fmla="*/ 1 w 31"/>
                  <a:gd name="T15" fmla="*/ 21 h 27"/>
                  <a:gd name="T16" fmla="*/ 0 w 31"/>
                  <a:gd name="T17" fmla="*/ 17 h 27"/>
                  <a:gd name="T18" fmla="*/ 0 w 31"/>
                  <a:gd name="T19" fmla="*/ 13 h 27"/>
                  <a:gd name="T20" fmla="*/ 0 w 31"/>
                  <a:gd name="T21" fmla="*/ 6 h 27"/>
                  <a:gd name="T22" fmla="*/ 1 w 31"/>
                  <a:gd name="T23" fmla="*/ 4 h 27"/>
                  <a:gd name="T24" fmla="*/ 5 w 31"/>
                  <a:gd name="T25" fmla="*/ 0 h 27"/>
                  <a:gd name="T26" fmla="*/ 11 w 31"/>
                  <a:gd name="T27" fmla="*/ 0 h 27"/>
                  <a:gd name="T28" fmla="*/ 16 w 31"/>
                  <a:gd name="T29" fmla="*/ 0 h 27"/>
                  <a:gd name="T30" fmla="*/ 22 w 31"/>
                  <a:gd name="T31" fmla="*/ 0 h 27"/>
                  <a:gd name="T32" fmla="*/ 26 w 31"/>
                  <a:gd name="T33" fmla="*/ 4 h 27"/>
                  <a:gd name="T34" fmla="*/ 30 w 31"/>
                  <a:gd name="T35" fmla="*/ 6 h 27"/>
                  <a:gd name="T36" fmla="*/ 30 w 31"/>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3"/>
                    </a:moveTo>
                    <a:lnTo>
                      <a:pt x="30" y="17"/>
                    </a:lnTo>
                    <a:lnTo>
                      <a:pt x="26" y="21"/>
                    </a:lnTo>
                    <a:lnTo>
                      <a:pt x="22" y="24"/>
                    </a:lnTo>
                    <a:lnTo>
                      <a:pt x="16" y="26"/>
                    </a:lnTo>
                    <a:lnTo>
                      <a:pt x="11" y="26"/>
                    </a:lnTo>
                    <a:lnTo>
                      <a:pt x="5" y="24"/>
                    </a:lnTo>
                    <a:lnTo>
                      <a:pt x="1" y="21"/>
                    </a:lnTo>
                    <a:lnTo>
                      <a:pt x="0" y="17"/>
                    </a:lnTo>
                    <a:lnTo>
                      <a:pt x="0" y="13"/>
                    </a:lnTo>
                    <a:lnTo>
                      <a:pt x="0" y="6"/>
                    </a:lnTo>
                    <a:lnTo>
                      <a:pt x="1" y="4"/>
                    </a:lnTo>
                    <a:lnTo>
                      <a:pt x="5" y="0"/>
                    </a:lnTo>
                    <a:lnTo>
                      <a:pt x="11" y="0"/>
                    </a:lnTo>
                    <a:lnTo>
                      <a:pt x="16" y="0"/>
                    </a:lnTo>
                    <a:lnTo>
                      <a:pt x="22" y="0"/>
                    </a:lnTo>
                    <a:lnTo>
                      <a:pt x="26" y="4"/>
                    </a:lnTo>
                    <a:lnTo>
                      <a:pt x="30" y="6"/>
                    </a:lnTo>
                    <a:lnTo>
                      <a:pt x="30" y="13"/>
                    </a:lnTo>
                  </a:path>
                </a:pathLst>
              </a:custGeom>
              <a:solidFill>
                <a:srgbClr val="000000"/>
              </a:solidFill>
              <a:ln w="12700" cap="rnd">
                <a:solidFill>
                  <a:srgbClr val="000000"/>
                </a:solidFill>
                <a:round/>
                <a:headEnd/>
                <a:tailEnd/>
              </a:ln>
            </p:spPr>
            <p:txBody>
              <a:bodyPr/>
              <a:lstStyle/>
              <a:p>
                <a:endParaRPr lang="en-US"/>
              </a:p>
            </p:txBody>
          </p:sp>
          <p:sp>
            <p:nvSpPr>
              <p:cNvPr id="764" name="Freeform 388"/>
              <p:cNvSpPr>
                <a:spLocks/>
              </p:cNvSpPr>
              <p:nvPr/>
            </p:nvSpPr>
            <p:spPr bwMode="auto">
              <a:xfrm>
                <a:off x="4924" y="2025"/>
                <a:ext cx="44" cy="40"/>
              </a:xfrm>
              <a:custGeom>
                <a:avLst/>
                <a:gdLst>
                  <a:gd name="T0" fmla="*/ 43 w 44"/>
                  <a:gd name="T1" fmla="*/ 21 h 40"/>
                  <a:gd name="T2" fmla="*/ 43 w 44"/>
                  <a:gd name="T3" fmla="*/ 26 h 40"/>
                  <a:gd name="T4" fmla="*/ 37 w 44"/>
                  <a:gd name="T5" fmla="*/ 30 h 40"/>
                  <a:gd name="T6" fmla="*/ 32 w 44"/>
                  <a:gd name="T7" fmla="*/ 35 h 40"/>
                  <a:gd name="T8" fmla="*/ 26 w 44"/>
                  <a:gd name="T9" fmla="*/ 39 h 40"/>
                  <a:gd name="T10" fmla="*/ 17 w 44"/>
                  <a:gd name="T11" fmla="*/ 39 h 40"/>
                  <a:gd name="T12" fmla="*/ 10 w 44"/>
                  <a:gd name="T13" fmla="*/ 35 h 40"/>
                  <a:gd name="T14" fmla="*/ 5 w 44"/>
                  <a:gd name="T15" fmla="*/ 30 h 40"/>
                  <a:gd name="T16" fmla="*/ 0 w 44"/>
                  <a:gd name="T17" fmla="*/ 26 h 40"/>
                  <a:gd name="T18" fmla="*/ 0 w 44"/>
                  <a:gd name="T19" fmla="*/ 21 h 40"/>
                  <a:gd name="T20" fmla="*/ 0 w 44"/>
                  <a:gd name="T21" fmla="*/ 13 h 40"/>
                  <a:gd name="T22" fmla="*/ 5 w 44"/>
                  <a:gd name="T23" fmla="*/ 6 h 40"/>
                  <a:gd name="T24" fmla="*/ 10 w 44"/>
                  <a:gd name="T25" fmla="*/ 1 h 40"/>
                  <a:gd name="T26" fmla="*/ 17 w 44"/>
                  <a:gd name="T27" fmla="*/ 0 h 40"/>
                  <a:gd name="T28" fmla="*/ 26 w 44"/>
                  <a:gd name="T29" fmla="*/ 0 h 40"/>
                  <a:gd name="T30" fmla="*/ 32 w 44"/>
                  <a:gd name="T31" fmla="*/ 1 h 40"/>
                  <a:gd name="T32" fmla="*/ 37 w 44"/>
                  <a:gd name="T33" fmla="*/ 6 h 40"/>
                  <a:gd name="T34" fmla="*/ 43 w 44"/>
                  <a:gd name="T35" fmla="*/ 13 h 40"/>
                  <a:gd name="T36" fmla="*/ 43 w 44"/>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0"/>
                  <a:gd name="T59" fmla="*/ 44 w 44"/>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0">
                    <a:moveTo>
                      <a:pt x="43" y="21"/>
                    </a:moveTo>
                    <a:lnTo>
                      <a:pt x="43" y="26"/>
                    </a:lnTo>
                    <a:lnTo>
                      <a:pt x="37" y="30"/>
                    </a:lnTo>
                    <a:lnTo>
                      <a:pt x="32" y="35"/>
                    </a:lnTo>
                    <a:lnTo>
                      <a:pt x="26" y="39"/>
                    </a:lnTo>
                    <a:lnTo>
                      <a:pt x="17" y="39"/>
                    </a:lnTo>
                    <a:lnTo>
                      <a:pt x="10" y="35"/>
                    </a:lnTo>
                    <a:lnTo>
                      <a:pt x="5" y="30"/>
                    </a:lnTo>
                    <a:lnTo>
                      <a:pt x="0" y="26"/>
                    </a:lnTo>
                    <a:lnTo>
                      <a:pt x="0" y="21"/>
                    </a:lnTo>
                    <a:lnTo>
                      <a:pt x="0" y="13"/>
                    </a:lnTo>
                    <a:lnTo>
                      <a:pt x="5" y="6"/>
                    </a:lnTo>
                    <a:lnTo>
                      <a:pt x="10" y="1"/>
                    </a:lnTo>
                    <a:lnTo>
                      <a:pt x="17" y="0"/>
                    </a:lnTo>
                    <a:lnTo>
                      <a:pt x="26" y="0"/>
                    </a:lnTo>
                    <a:lnTo>
                      <a:pt x="32" y="1"/>
                    </a:lnTo>
                    <a:lnTo>
                      <a:pt x="37" y="6"/>
                    </a:lnTo>
                    <a:lnTo>
                      <a:pt x="43" y="13"/>
                    </a:lnTo>
                    <a:lnTo>
                      <a:pt x="43" y="21"/>
                    </a:lnTo>
                  </a:path>
                </a:pathLst>
              </a:custGeom>
              <a:solidFill>
                <a:srgbClr val="000000"/>
              </a:solidFill>
              <a:ln w="12700" cap="rnd">
                <a:solidFill>
                  <a:srgbClr val="000000"/>
                </a:solidFill>
                <a:round/>
                <a:headEnd/>
                <a:tailEnd/>
              </a:ln>
            </p:spPr>
            <p:txBody>
              <a:bodyPr/>
              <a:lstStyle/>
              <a:p>
                <a:endParaRPr lang="en-US"/>
              </a:p>
            </p:txBody>
          </p:sp>
          <p:sp>
            <p:nvSpPr>
              <p:cNvPr id="765" name="Freeform 389"/>
              <p:cNvSpPr>
                <a:spLocks/>
              </p:cNvSpPr>
              <p:nvPr/>
            </p:nvSpPr>
            <p:spPr bwMode="auto">
              <a:xfrm>
                <a:off x="4978" y="2093"/>
                <a:ext cx="34" cy="32"/>
              </a:xfrm>
              <a:custGeom>
                <a:avLst/>
                <a:gdLst>
                  <a:gd name="T0" fmla="*/ 33 w 34"/>
                  <a:gd name="T1" fmla="*/ 15 h 32"/>
                  <a:gd name="T2" fmla="*/ 33 w 34"/>
                  <a:gd name="T3" fmla="*/ 20 h 32"/>
                  <a:gd name="T4" fmla="*/ 29 w 34"/>
                  <a:gd name="T5" fmla="*/ 25 h 32"/>
                  <a:gd name="T6" fmla="*/ 23 w 34"/>
                  <a:gd name="T7" fmla="*/ 29 h 32"/>
                  <a:gd name="T8" fmla="*/ 18 w 34"/>
                  <a:gd name="T9" fmla="*/ 31 h 32"/>
                  <a:gd name="T10" fmla="*/ 14 w 34"/>
                  <a:gd name="T11" fmla="*/ 31 h 32"/>
                  <a:gd name="T12" fmla="*/ 9 w 34"/>
                  <a:gd name="T13" fmla="*/ 29 h 32"/>
                  <a:gd name="T14" fmla="*/ 3 w 34"/>
                  <a:gd name="T15" fmla="*/ 25 h 32"/>
                  <a:gd name="T16" fmla="*/ 0 w 34"/>
                  <a:gd name="T17" fmla="*/ 20 h 32"/>
                  <a:gd name="T18" fmla="*/ 0 w 34"/>
                  <a:gd name="T19" fmla="*/ 15 h 32"/>
                  <a:gd name="T20" fmla="*/ 0 w 34"/>
                  <a:gd name="T21" fmla="*/ 8 h 32"/>
                  <a:gd name="T22" fmla="*/ 3 w 34"/>
                  <a:gd name="T23" fmla="*/ 5 h 32"/>
                  <a:gd name="T24" fmla="*/ 9 w 34"/>
                  <a:gd name="T25" fmla="*/ 1 h 32"/>
                  <a:gd name="T26" fmla="*/ 14 w 34"/>
                  <a:gd name="T27" fmla="*/ 0 h 32"/>
                  <a:gd name="T28" fmla="*/ 18 w 34"/>
                  <a:gd name="T29" fmla="*/ 0 h 32"/>
                  <a:gd name="T30" fmla="*/ 23 w 34"/>
                  <a:gd name="T31" fmla="*/ 1 h 32"/>
                  <a:gd name="T32" fmla="*/ 29 w 34"/>
                  <a:gd name="T33" fmla="*/ 5 h 32"/>
                  <a:gd name="T34" fmla="*/ 33 w 34"/>
                  <a:gd name="T35" fmla="*/ 8 h 32"/>
                  <a:gd name="T36" fmla="*/ 33 w 34"/>
                  <a:gd name="T37" fmla="*/ 15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2"/>
                  <a:gd name="T59" fmla="*/ 34 w 3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2">
                    <a:moveTo>
                      <a:pt x="33" y="15"/>
                    </a:moveTo>
                    <a:lnTo>
                      <a:pt x="33" y="20"/>
                    </a:lnTo>
                    <a:lnTo>
                      <a:pt x="29" y="25"/>
                    </a:lnTo>
                    <a:lnTo>
                      <a:pt x="23" y="29"/>
                    </a:lnTo>
                    <a:lnTo>
                      <a:pt x="18" y="31"/>
                    </a:lnTo>
                    <a:lnTo>
                      <a:pt x="14" y="31"/>
                    </a:lnTo>
                    <a:lnTo>
                      <a:pt x="9" y="29"/>
                    </a:lnTo>
                    <a:lnTo>
                      <a:pt x="3" y="25"/>
                    </a:lnTo>
                    <a:lnTo>
                      <a:pt x="0" y="20"/>
                    </a:lnTo>
                    <a:lnTo>
                      <a:pt x="0" y="15"/>
                    </a:lnTo>
                    <a:lnTo>
                      <a:pt x="0" y="8"/>
                    </a:lnTo>
                    <a:lnTo>
                      <a:pt x="3" y="5"/>
                    </a:lnTo>
                    <a:lnTo>
                      <a:pt x="9" y="1"/>
                    </a:lnTo>
                    <a:lnTo>
                      <a:pt x="14" y="0"/>
                    </a:lnTo>
                    <a:lnTo>
                      <a:pt x="18" y="0"/>
                    </a:lnTo>
                    <a:lnTo>
                      <a:pt x="23" y="1"/>
                    </a:lnTo>
                    <a:lnTo>
                      <a:pt x="29" y="5"/>
                    </a:lnTo>
                    <a:lnTo>
                      <a:pt x="33" y="8"/>
                    </a:lnTo>
                    <a:lnTo>
                      <a:pt x="33" y="15"/>
                    </a:lnTo>
                  </a:path>
                </a:pathLst>
              </a:custGeom>
              <a:solidFill>
                <a:srgbClr val="000000"/>
              </a:solidFill>
              <a:ln w="12700" cap="rnd">
                <a:solidFill>
                  <a:srgbClr val="000000"/>
                </a:solidFill>
                <a:round/>
                <a:headEnd/>
                <a:tailEnd/>
              </a:ln>
            </p:spPr>
            <p:txBody>
              <a:bodyPr/>
              <a:lstStyle/>
              <a:p>
                <a:endParaRPr lang="en-US"/>
              </a:p>
            </p:txBody>
          </p:sp>
          <p:sp>
            <p:nvSpPr>
              <p:cNvPr id="766" name="Freeform 390"/>
              <p:cNvSpPr>
                <a:spLocks/>
              </p:cNvSpPr>
              <p:nvPr/>
            </p:nvSpPr>
            <p:spPr bwMode="auto">
              <a:xfrm>
                <a:off x="4962" y="2133"/>
                <a:ext cx="45" cy="40"/>
              </a:xfrm>
              <a:custGeom>
                <a:avLst/>
                <a:gdLst>
                  <a:gd name="T0" fmla="*/ 44 w 45"/>
                  <a:gd name="T1" fmla="*/ 19 h 40"/>
                  <a:gd name="T2" fmla="*/ 42 w 45"/>
                  <a:gd name="T3" fmla="*/ 27 h 40"/>
                  <a:gd name="T4" fmla="*/ 38 w 45"/>
                  <a:gd name="T5" fmla="*/ 30 h 40"/>
                  <a:gd name="T6" fmla="*/ 31 w 45"/>
                  <a:gd name="T7" fmla="*/ 35 h 40"/>
                  <a:gd name="T8" fmla="*/ 27 w 45"/>
                  <a:gd name="T9" fmla="*/ 39 h 40"/>
                  <a:gd name="T10" fmla="*/ 18 w 45"/>
                  <a:gd name="T11" fmla="*/ 39 h 40"/>
                  <a:gd name="T12" fmla="*/ 9 w 45"/>
                  <a:gd name="T13" fmla="*/ 35 h 40"/>
                  <a:gd name="T14" fmla="*/ 3 w 45"/>
                  <a:gd name="T15" fmla="*/ 30 h 40"/>
                  <a:gd name="T16" fmla="*/ 0 w 45"/>
                  <a:gd name="T17" fmla="*/ 27 h 40"/>
                  <a:gd name="T18" fmla="*/ 0 w 45"/>
                  <a:gd name="T19" fmla="*/ 19 h 40"/>
                  <a:gd name="T20" fmla="*/ 0 w 45"/>
                  <a:gd name="T21" fmla="*/ 13 h 40"/>
                  <a:gd name="T22" fmla="*/ 3 w 45"/>
                  <a:gd name="T23" fmla="*/ 6 h 40"/>
                  <a:gd name="T24" fmla="*/ 9 w 45"/>
                  <a:gd name="T25" fmla="*/ 1 h 40"/>
                  <a:gd name="T26" fmla="*/ 18 w 45"/>
                  <a:gd name="T27" fmla="*/ 0 h 40"/>
                  <a:gd name="T28" fmla="*/ 27 w 45"/>
                  <a:gd name="T29" fmla="*/ 0 h 40"/>
                  <a:gd name="T30" fmla="*/ 31 w 45"/>
                  <a:gd name="T31" fmla="*/ 1 h 40"/>
                  <a:gd name="T32" fmla="*/ 38 w 45"/>
                  <a:gd name="T33" fmla="*/ 6 h 40"/>
                  <a:gd name="T34" fmla="*/ 42 w 45"/>
                  <a:gd name="T35" fmla="*/ 13 h 40"/>
                  <a:gd name="T36" fmla="*/ 44 w 45"/>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40"/>
                  <a:gd name="T59" fmla="*/ 45 w 4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40">
                    <a:moveTo>
                      <a:pt x="44" y="19"/>
                    </a:moveTo>
                    <a:lnTo>
                      <a:pt x="42" y="27"/>
                    </a:lnTo>
                    <a:lnTo>
                      <a:pt x="38" y="30"/>
                    </a:lnTo>
                    <a:lnTo>
                      <a:pt x="31" y="35"/>
                    </a:lnTo>
                    <a:lnTo>
                      <a:pt x="27" y="39"/>
                    </a:lnTo>
                    <a:lnTo>
                      <a:pt x="18" y="39"/>
                    </a:lnTo>
                    <a:lnTo>
                      <a:pt x="9" y="35"/>
                    </a:lnTo>
                    <a:lnTo>
                      <a:pt x="3" y="30"/>
                    </a:lnTo>
                    <a:lnTo>
                      <a:pt x="0" y="27"/>
                    </a:lnTo>
                    <a:lnTo>
                      <a:pt x="0" y="19"/>
                    </a:lnTo>
                    <a:lnTo>
                      <a:pt x="0" y="13"/>
                    </a:lnTo>
                    <a:lnTo>
                      <a:pt x="3" y="6"/>
                    </a:lnTo>
                    <a:lnTo>
                      <a:pt x="9" y="1"/>
                    </a:lnTo>
                    <a:lnTo>
                      <a:pt x="18" y="0"/>
                    </a:lnTo>
                    <a:lnTo>
                      <a:pt x="27" y="0"/>
                    </a:lnTo>
                    <a:lnTo>
                      <a:pt x="31" y="1"/>
                    </a:lnTo>
                    <a:lnTo>
                      <a:pt x="38" y="6"/>
                    </a:lnTo>
                    <a:lnTo>
                      <a:pt x="42" y="13"/>
                    </a:lnTo>
                    <a:lnTo>
                      <a:pt x="44" y="19"/>
                    </a:lnTo>
                  </a:path>
                </a:pathLst>
              </a:custGeom>
              <a:solidFill>
                <a:srgbClr val="000000"/>
              </a:solidFill>
              <a:ln w="12700" cap="rnd">
                <a:solidFill>
                  <a:srgbClr val="000000"/>
                </a:solidFill>
                <a:round/>
                <a:headEnd/>
                <a:tailEnd/>
              </a:ln>
            </p:spPr>
            <p:txBody>
              <a:bodyPr/>
              <a:lstStyle/>
              <a:p>
                <a:endParaRPr lang="en-US"/>
              </a:p>
            </p:txBody>
          </p:sp>
          <p:sp>
            <p:nvSpPr>
              <p:cNvPr id="767" name="Freeform 391"/>
              <p:cNvSpPr>
                <a:spLocks/>
              </p:cNvSpPr>
              <p:nvPr/>
            </p:nvSpPr>
            <p:spPr bwMode="auto">
              <a:xfrm>
                <a:off x="4865" y="2089"/>
                <a:ext cx="31" cy="26"/>
              </a:xfrm>
              <a:custGeom>
                <a:avLst/>
                <a:gdLst>
                  <a:gd name="T0" fmla="*/ 30 w 31"/>
                  <a:gd name="T1" fmla="*/ 14 h 26"/>
                  <a:gd name="T2" fmla="*/ 26 w 31"/>
                  <a:gd name="T3" fmla="*/ 18 h 26"/>
                  <a:gd name="T4" fmla="*/ 22 w 31"/>
                  <a:gd name="T5" fmla="*/ 21 h 26"/>
                  <a:gd name="T6" fmla="*/ 16 w 31"/>
                  <a:gd name="T7" fmla="*/ 25 h 26"/>
                  <a:gd name="T8" fmla="*/ 13 w 31"/>
                  <a:gd name="T9" fmla="*/ 25 h 26"/>
                  <a:gd name="T10" fmla="*/ 9 w 31"/>
                  <a:gd name="T11" fmla="*/ 25 h 26"/>
                  <a:gd name="T12" fmla="*/ 3 w 31"/>
                  <a:gd name="T13" fmla="*/ 25 h 26"/>
                  <a:gd name="T14" fmla="*/ 3 w 31"/>
                  <a:gd name="T15" fmla="*/ 21 h 26"/>
                  <a:gd name="T16" fmla="*/ 0 w 31"/>
                  <a:gd name="T17" fmla="*/ 18 h 26"/>
                  <a:gd name="T18" fmla="*/ 0 w 31"/>
                  <a:gd name="T19" fmla="*/ 14 h 26"/>
                  <a:gd name="T20" fmla="*/ 0 w 31"/>
                  <a:gd name="T21" fmla="*/ 10 h 26"/>
                  <a:gd name="T22" fmla="*/ 3 w 31"/>
                  <a:gd name="T23" fmla="*/ 3 h 26"/>
                  <a:gd name="T24" fmla="*/ 3 w 31"/>
                  <a:gd name="T25" fmla="*/ 3 h 26"/>
                  <a:gd name="T26" fmla="*/ 9 w 31"/>
                  <a:gd name="T27" fmla="*/ 0 h 26"/>
                  <a:gd name="T28" fmla="*/ 13 w 31"/>
                  <a:gd name="T29" fmla="*/ 0 h 26"/>
                  <a:gd name="T30" fmla="*/ 16 w 31"/>
                  <a:gd name="T31" fmla="*/ 3 h 26"/>
                  <a:gd name="T32" fmla="*/ 22 w 31"/>
                  <a:gd name="T33" fmla="*/ 3 h 26"/>
                  <a:gd name="T34" fmla="*/ 26 w 31"/>
                  <a:gd name="T35" fmla="*/ 10 h 26"/>
                  <a:gd name="T36" fmla="*/ 30 w 31"/>
                  <a:gd name="T37" fmla="*/ 14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6"/>
                  <a:gd name="T59" fmla="*/ 31 w 3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6">
                    <a:moveTo>
                      <a:pt x="30" y="14"/>
                    </a:moveTo>
                    <a:lnTo>
                      <a:pt x="26" y="18"/>
                    </a:lnTo>
                    <a:lnTo>
                      <a:pt x="22" y="21"/>
                    </a:lnTo>
                    <a:lnTo>
                      <a:pt x="16" y="25"/>
                    </a:lnTo>
                    <a:lnTo>
                      <a:pt x="13" y="25"/>
                    </a:lnTo>
                    <a:lnTo>
                      <a:pt x="9" y="25"/>
                    </a:lnTo>
                    <a:lnTo>
                      <a:pt x="3" y="25"/>
                    </a:lnTo>
                    <a:lnTo>
                      <a:pt x="3" y="21"/>
                    </a:lnTo>
                    <a:lnTo>
                      <a:pt x="0" y="18"/>
                    </a:lnTo>
                    <a:lnTo>
                      <a:pt x="0" y="14"/>
                    </a:lnTo>
                    <a:lnTo>
                      <a:pt x="0" y="10"/>
                    </a:lnTo>
                    <a:lnTo>
                      <a:pt x="3" y="3"/>
                    </a:lnTo>
                    <a:lnTo>
                      <a:pt x="9" y="0"/>
                    </a:lnTo>
                    <a:lnTo>
                      <a:pt x="13" y="0"/>
                    </a:lnTo>
                    <a:lnTo>
                      <a:pt x="16" y="3"/>
                    </a:lnTo>
                    <a:lnTo>
                      <a:pt x="22" y="3"/>
                    </a:lnTo>
                    <a:lnTo>
                      <a:pt x="26" y="10"/>
                    </a:lnTo>
                    <a:lnTo>
                      <a:pt x="30" y="14"/>
                    </a:lnTo>
                  </a:path>
                </a:pathLst>
              </a:custGeom>
              <a:solidFill>
                <a:srgbClr val="000000"/>
              </a:solidFill>
              <a:ln w="12700" cap="rnd">
                <a:solidFill>
                  <a:srgbClr val="000000"/>
                </a:solidFill>
                <a:round/>
                <a:headEnd/>
                <a:tailEnd/>
              </a:ln>
            </p:spPr>
            <p:txBody>
              <a:bodyPr/>
              <a:lstStyle/>
              <a:p>
                <a:endParaRPr lang="en-US"/>
              </a:p>
            </p:txBody>
          </p:sp>
          <p:sp>
            <p:nvSpPr>
              <p:cNvPr id="768" name="Freeform 392"/>
              <p:cNvSpPr>
                <a:spLocks/>
              </p:cNvSpPr>
              <p:nvPr/>
            </p:nvSpPr>
            <p:spPr bwMode="auto">
              <a:xfrm>
                <a:off x="5008" y="2174"/>
                <a:ext cx="30" cy="27"/>
              </a:xfrm>
              <a:custGeom>
                <a:avLst/>
                <a:gdLst>
                  <a:gd name="T0" fmla="*/ 29 w 30"/>
                  <a:gd name="T1" fmla="*/ 11 h 27"/>
                  <a:gd name="T2" fmla="*/ 25 w 30"/>
                  <a:gd name="T3" fmla="*/ 14 h 27"/>
                  <a:gd name="T4" fmla="*/ 23 w 30"/>
                  <a:gd name="T5" fmla="*/ 19 h 27"/>
                  <a:gd name="T6" fmla="*/ 19 w 30"/>
                  <a:gd name="T7" fmla="*/ 22 h 27"/>
                  <a:gd name="T8" fmla="*/ 14 w 30"/>
                  <a:gd name="T9" fmla="*/ 26 h 27"/>
                  <a:gd name="T10" fmla="*/ 10 w 30"/>
                  <a:gd name="T11" fmla="*/ 26 h 27"/>
                  <a:gd name="T12" fmla="*/ 5 w 30"/>
                  <a:gd name="T13" fmla="*/ 22 h 27"/>
                  <a:gd name="T14" fmla="*/ 1 w 30"/>
                  <a:gd name="T15" fmla="*/ 19 h 27"/>
                  <a:gd name="T16" fmla="*/ 0 w 30"/>
                  <a:gd name="T17" fmla="*/ 14 h 27"/>
                  <a:gd name="T18" fmla="*/ 0 w 30"/>
                  <a:gd name="T19" fmla="*/ 11 h 27"/>
                  <a:gd name="T20" fmla="*/ 0 w 30"/>
                  <a:gd name="T21" fmla="*/ 4 h 27"/>
                  <a:gd name="T22" fmla="*/ 1 w 30"/>
                  <a:gd name="T23" fmla="*/ 3 h 27"/>
                  <a:gd name="T24" fmla="*/ 5 w 30"/>
                  <a:gd name="T25" fmla="*/ 0 h 27"/>
                  <a:gd name="T26" fmla="*/ 10 w 30"/>
                  <a:gd name="T27" fmla="*/ 0 h 27"/>
                  <a:gd name="T28" fmla="*/ 14 w 30"/>
                  <a:gd name="T29" fmla="*/ 0 h 27"/>
                  <a:gd name="T30" fmla="*/ 19 w 30"/>
                  <a:gd name="T31" fmla="*/ 0 h 27"/>
                  <a:gd name="T32" fmla="*/ 23 w 30"/>
                  <a:gd name="T33" fmla="*/ 3 h 27"/>
                  <a:gd name="T34" fmla="*/ 25 w 30"/>
                  <a:gd name="T35" fmla="*/ 4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5" y="14"/>
                    </a:lnTo>
                    <a:lnTo>
                      <a:pt x="23" y="19"/>
                    </a:lnTo>
                    <a:lnTo>
                      <a:pt x="19" y="22"/>
                    </a:lnTo>
                    <a:lnTo>
                      <a:pt x="14" y="26"/>
                    </a:lnTo>
                    <a:lnTo>
                      <a:pt x="10" y="26"/>
                    </a:lnTo>
                    <a:lnTo>
                      <a:pt x="5" y="22"/>
                    </a:lnTo>
                    <a:lnTo>
                      <a:pt x="1" y="19"/>
                    </a:lnTo>
                    <a:lnTo>
                      <a:pt x="0" y="14"/>
                    </a:lnTo>
                    <a:lnTo>
                      <a:pt x="0" y="11"/>
                    </a:lnTo>
                    <a:lnTo>
                      <a:pt x="0" y="4"/>
                    </a:lnTo>
                    <a:lnTo>
                      <a:pt x="1" y="3"/>
                    </a:lnTo>
                    <a:lnTo>
                      <a:pt x="5" y="0"/>
                    </a:lnTo>
                    <a:lnTo>
                      <a:pt x="10" y="0"/>
                    </a:lnTo>
                    <a:lnTo>
                      <a:pt x="14" y="0"/>
                    </a:lnTo>
                    <a:lnTo>
                      <a:pt x="19" y="0"/>
                    </a:lnTo>
                    <a:lnTo>
                      <a:pt x="23" y="3"/>
                    </a:lnTo>
                    <a:lnTo>
                      <a:pt x="25" y="4"/>
                    </a:lnTo>
                    <a:lnTo>
                      <a:pt x="29" y="11"/>
                    </a:lnTo>
                  </a:path>
                </a:pathLst>
              </a:custGeom>
              <a:solidFill>
                <a:srgbClr val="000000"/>
              </a:solidFill>
              <a:ln w="12700" cap="rnd">
                <a:solidFill>
                  <a:srgbClr val="000000"/>
                </a:solidFill>
                <a:round/>
                <a:headEnd/>
                <a:tailEnd/>
              </a:ln>
            </p:spPr>
            <p:txBody>
              <a:bodyPr/>
              <a:lstStyle/>
              <a:p>
                <a:endParaRPr lang="en-US"/>
              </a:p>
            </p:txBody>
          </p:sp>
          <p:sp>
            <p:nvSpPr>
              <p:cNvPr id="769" name="Freeform 393"/>
              <p:cNvSpPr>
                <a:spLocks/>
              </p:cNvSpPr>
              <p:nvPr/>
            </p:nvSpPr>
            <p:spPr bwMode="auto">
              <a:xfrm>
                <a:off x="5017" y="2133"/>
                <a:ext cx="30" cy="27"/>
              </a:xfrm>
              <a:custGeom>
                <a:avLst/>
                <a:gdLst>
                  <a:gd name="T0" fmla="*/ 29 w 30"/>
                  <a:gd name="T1" fmla="*/ 13 h 27"/>
                  <a:gd name="T2" fmla="*/ 29 w 30"/>
                  <a:gd name="T3" fmla="*/ 17 h 27"/>
                  <a:gd name="T4" fmla="*/ 27 w 30"/>
                  <a:gd name="T5" fmla="*/ 21 h 27"/>
                  <a:gd name="T6" fmla="*/ 23 w 30"/>
                  <a:gd name="T7" fmla="*/ 26 h 27"/>
                  <a:gd name="T8" fmla="*/ 19 w 30"/>
                  <a:gd name="T9" fmla="*/ 26 h 27"/>
                  <a:gd name="T10" fmla="*/ 12 w 30"/>
                  <a:gd name="T11" fmla="*/ 26 h 27"/>
                  <a:gd name="T12" fmla="*/ 7 w 30"/>
                  <a:gd name="T13" fmla="*/ 26 h 27"/>
                  <a:gd name="T14" fmla="*/ 5 w 30"/>
                  <a:gd name="T15" fmla="*/ 21 h 27"/>
                  <a:gd name="T16" fmla="*/ 0 w 30"/>
                  <a:gd name="T17" fmla="*/ 17 h 27"/>
                  <a:gd name="T18" fmla="*/ 0 w 30"/>
                  <a:gd name="T19" fmla="*/ 13 h 27"/>
                  <a:gd name="T20" fmla="*/ 0 w 30"/>
                  <a:gd name="T21" fmla="*/ 9 h 27"/>
                  <a:gd name="T22" fmla="*/ 5 w 30"/>
                  <a:gd name="T23" fmla="*/ 4 h 27"/>
                  <a:gd name="T24" fmla="*/ 7 w 30"/>
                  <a:gd name="T25" fmla="*/ 1 h 27"/>
                  <a:gd name="T26" fmla="*/ 12 w 30"/>
                  <a:gd name="T27" fmla="*/ 0 h 27"/>
                  <a:gd name="T28" fmla="*/ 19 w 30"/>
                  <a:gd name="T29" fmla="*/ 0 h 27"/>
                  <a:gd name="T30" fmla="*/ 23 w 30"/>
                  <a:gd name="T31" fmla="*/ 1 h 27"/>
                  <a:gd name="T32" fmla="*/ 27 w 30"/>
                  <a:gd name="T33" fmla="*/ 4 h 27"/>
                  <a:gd name="T34" fmla="*/ 29 w 30"/>
                  <a:gd name="T35" fmla="*/ 9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7"/>
                    </a:lnTo>
                    <a:lnTo>
                      <a:pt x="27" y="21"/>
                    </a:lnTo>
                    <a:lnTo>
                      <a:pt x="23" y="26"/>
                    </a:lnTo>
                    <a:lnTo>
                      <a:pt x="19" y="26"/>
                    </a:lnTo>
                    <a:lnTo>
                      <a:pt x="12" y="26"/>
                    </a:lnTo>
                    <a:lnTo>
                      <a:pt x="7" y="26"/>
                    </a:lnTo>
                    <a:lnTo>
                      <a:pt x="5" y="21"/>
                    </a:lnTo>
                    <a:lnTo>
                      <a:pt x="0" y="17"/>
                    </a:lnTo>
                    <a:lnTo>
                      <a:pt x="0" y="13"/>
                    </a:lnTo>
                    <a:lnTo>
                      <a:pt x="0" y="9"/>
                    </a:lnTo>
                    <a:lnTo>
                      <a:pt x="5" y="4"/>
                    </a:lnTo>
                    <a:lnTo>
                      <a:pt x="7" y="1"/>
                    </a:lnTo>
                    <a:lnTo>
                      <a:pt x="12" y="0"/>
                    </a:lnTo>
                    <a:lnTo>
                      <a:pt x="19" y="0"/>
                    </a:lnTo>
                    <a:lnTo>
                      <a:pt x="23" y="1"/>
                    </a:lnTo>
                    <a:lnTo>
                      <a:pt x="27" y="4"/>
                    </a:lnTo>
                    <a:lnTo>
                      <a:pt x="29" y="9"/>
                    </a:lnTo>
                    <a:lnTo>
                      <a:pt x="29" y="13"/>
                    </a:lnTo>
                  </a:path>
                </a:pathLst>
              </a:custGeom>
              <a:solidFill>
                <a:srgbClr val="000000"/>
              </a:solidFill>
              <a:ln w="12700" cap="rnd">
                <a:solidFill>
                  <a:srgbClr val="000000"/>
                </a:solidFill>
                <a:round/>
                <a:headEnd/>
                <a:tailEnd/>
              </a:ln>
            </p:spPr>
            <p:txBody>
              <a:bodyPr/>
              <a:lstStyle/>
              <a:p>
                <a:endParaRPr lang="en-US"/>
              </a:p>
            </p:txBody>
          </p:sp>
          <p:sp>
            <p:nvSpPr>
              <p:cNvPr id="770" name="Freeform 394"/>
              <p:cNvSpPr>
                <a:spLocks/>
              </p:cNvSpPr>
              <p:nvPr/>
            </p:nvSpPr>
            <p:spPr bwMode="auto">
              <a:xfrm>
                <a:off x="4978" y="2059"/>
                <a:ext cx="36" cy="29"/>
              </a:xfrm>
              <a:custGeom>
                <a:avLst/>
                <a:gdLst>
                  <a:gd name="T0" fmla="*/ 35 w 36"/>
                  <a:gd name="T1" fmla="*/ 14 h 29"/>
                  <a:gd name="T2" fmla="*/ 33 w 36"/>
                  <a:gd name="T3" fmla="*/ 21 h 29"/>
                  <a:gd name="T4" fmla="*/ 29 w 36"/>
                  <a:gd name="T5" fmla="*/ 24 h 29"/>
                  <a:gd name="T6" fmla="*/ 25 w 36"/>
                  <a:gd name="T7" fmla="*/ 28 h 29"/>
                  <a:gd name="T8" fmla="*/ 20 w 36"/>
                  <a:gd name="T9" fmla="*/ 28 h 29"/>
                  <a:gd name="T10" fmla="*/ 14 w 36"/>
                  <a:gd name="T11" fmla="*/ 28 h 29"/>
                  <a:gd name="T12" fmla="*/ 9 w 36"/>
                  <a:gd name="T13" fmla="*/ 28 h 29"/>
                  <a:gd name="T14" fmla="*/ 5 w 36"/>
                  <a:gd name="T15" fmla="*/ 24 h 29"/>
                  <a:gd name="T16" fmla="*/ 0 w 36"/>
                  <a:gd name="T17" fmla="*/ 21 h 29"/>
                  <a:gd name="T18" fmla="*/ 0 w 36"/>
                  <a:gd name="T19" fmla="*/ 14 h 29"/>
                  <a:gd name="T20" fmla="*/ 0 w 36"/>
                  <a:gd name="T21" fmla="*/ 9 h 29"/>
                  <a:gd name="T22" fmla="*/ 5 w 36"/>
                  <a:gd name="T23" fmla="*/ 4 h 29"/>
                  <a:gd name="T24" fmla="*/ 9 w 36"/>
                  <a:gd name="T25" fmla="*/ 1 h 29"/>
                  <a:gd name="T26" fmla="*/ 14 w 36"/>
                  <a:gd name="T27" fmla="*/ 0 h 29"/>
                  <a:gd name="T28" fmla="*/ 20 w 36"/>
                  <a:gd name="T29" fmla="*/ 0 h 29"/>
                  <a:gd name="T30" fmla="*/ 25 w 36"/>
                  <a:gd name="T31" fmla="*/ 1 h 29"/>
                  <a:gd name="T32" fmla="*/ 29 w 36"/>
                  <a:gd name="T33" fmla="*/ 4 h 29"/>
                  <a:gd name="T34" fmla="*/ 33 w 36"/>
                  <a:gd name="T35" fmla="*/ 9 h 29"/>
                  <a:gd name="T36" fmla="*/ 35 w 36"/>
                  <a:gd name="T37" fmla="*/ 1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9"/>
                  <a:gd name="T59" fmla="*/ 36 w 3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9">
                    <a:moveTo>
                      <a:pt x="35" y="14"/>
                    </a:moveTo>
                    <a:lnTo>
                      <a:pt x="33" y="21"/>
                    </a:lnTo>
                    <a:lnTo>
                      <a:pt x="29" y="24"/>
                    </a:lnTo>
                    <a:lnTo>
                      <a:pt x="25" y="28"/>
                    </a:lnTo>
                    <a:lnTo>
                      <a:pt x="20" y="28"/>
                    </a:lnTo>
                    <a:lnTo>
                      <a:pt x="14" y="28"/>
                    </a:lnTo>
                    <a:lnTo>
                      <a:pt x="9" y="28"/>
                    </a:lnTo>
                    <a:lnTo>
                      <a:pt x="5" y="24"/>
                    </a:lnTo>
                    <a:lnTo>
                      <a:pt x="0" y="21"/>
                    </a:lnTo>
                    <a:lnTo>
                      <a:pt x="0" y="14"/>
                    </a:lnTo>
                    <a:lnTo>
                      <a:pt x="0" y="9"/>
                    </a:lnTo>
                    <a:lnTo>
                      <a:pt x="5" y="4"/>
                    </a:lnTo>
                    <a:lnTo>
                      <a:pt x="9" y="1"/>
                    </a:lnTo>
                    <a:lnTo>
                      <a:pt x="14" y="0"/>
                    </a:lnTo>
                    <a:lnTo>
                      <a:pt x="20" y="0"/>
                    </a:lnTo>
                    <a:lnTo>
                      <a:pt x="25" y="1"/>
                    </a:lnTo>
                    <a:lnTo>
                      <a:pt x="29" y="4"/>
                    </a:lnTo>
                    <a:lnTo>
                      <a:pt x="33" y="9"/>
                    </a:lnTo>
                    <a:lnTo>
                      <a:pt x="35" y="14"/>
                    </a:lnTo>
                  </a:path>
                </a:pathLst>
              </a:custGeom>
              <a:solidFill>
                <a:srgbClr val="000000"/>
              </a:solidFill>
              <a:ln w="12700" cap="rnd">
                <a:solidFill>
                  <a:srgbClr val="000000"/>
                </a:solidFill>
                <a:round/>
                <a:headEnd/>
                <a:tailEnd/>
              </a:ln>
            </p:spPr>
            <p:txBody>
              <a:bodyPr/>
              <a:lstStyle/>
              <a:p>
                <a:endParaRPr lang="en-US"/>
              </a:p>
            </p:txBody>
          </p:sp>
          <p:sp>
            <p:nvSpPr>
              <p:cNvPr id="771" name="Freeform 395"/>
              <p:cNvSpPr>
                <a:spLocks/>
              </p:cNvSpPr>
              <p:nvPr/>
            </p:nvSpPr>
            <p:spPr bwMode="auto">
              <a:xfrm>
                <a:off x="4969" y="2022"/>
                <a:ext cx="30" cy="27"/>
              </a:xfrm>
              <a:custGeom>
                <a:avLst/>
                <a:gdLst>
                  <a:gd name="T0" fmla="*/ 29 w 30"/>
                  <a:gd name="T1" fmla="*/ 11 h 27"/>
                  <a:gd name="T2" fmla="*/ 29 w 30"/>
                  <a:gd name="T3" fmla="*/ 14 h 27"/>
                  <a:gd name="T4" fmla="*/ 25 w 30"/>
                  <a:gd name="T5" fmla="*/ 19 h 27"/>
                  <a:gd name="T6" fmla="*/ 21 w 30"/>
                  <a:gd name="T7" fmla="*/ 22 h 27"/>
                  <a:gd name="T8" fmla="*/ 16 w 30"/>
                  <a:gd name="T9" fmla="*/ 26 h 27"/>
                  <a:gd name="T10" fmla="*/ 10 w 30"/>
                  <a:gd name="T11" fmla="*/ 26 h 27"/>
                  <a:gd name="T12" fmla="*/ 5 w 30"/>
                  <a:gd name="T13" fmla="*/ 22 h 27"/>
                  <a:gd name="T14" fmla="*/ 1 w 30"/>
                  <a:gd name="T15" fmla="*/ 19 h 27"/>
                  <a:gd name="T16" fmla="*/ 0 w 30"/>
                  <a:gd name="T17" fmla="*/ 14 h 27"/>
                  <a:gd name="T18" fmla="*/ 0 w 30"/>
                  <a:gd name="T19" fmla="*/ 11 h 27"/>
                  <a:gd name="T20" fmla="*/ 0 w 30"/>
                  <a:gd name="T21" fmla="*/ 4 h 27"/>
                  <a:gd name="T22" fmla="*/ 1 w 30"/>
                  <a:gd name="T23" fmla="*/ 3 h 27"/>
                  <a:gd name="T24" fmla="*/ 5 w 30"/>
                  <a:gd name="T25" fmla="*/ 0 h 27"/>
                  <a:gd name="T26" fmla="*/ 10 w 30"/>
                  <a:gd name="T27" fmla="*/ 0 h 27"/>
                  <a:gd name="T28" fmla="*/ 16 w 30"/>
                  <a:gd name="T29" fmla="*/ 0 h 27"/>
                  <a:gd name="T30" fmla="*/ 21 w 30"/>
                  <a:gd name="T31" fmla="*/ 0 h 27"/>
                  <a:gd name="T32" fmla="*/ 25 w 30"/>
                  <a:gd name="T33" fmla="*/ 3 h 27"/>
                  <a:gd name="T34" fmla="*/ 29 w 30"/>
                  <a:gd name="T35" fmla="*/ 4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9" y="14"/>
                    </a:lnTo>
                    <a:lnTo>
                      <a:pt x="25" y="19"/>
                    </a:lnTo>
                    <a:lnTo>
                      <a:pt x="21" y="22"/>
                    </a:lnTo>
                    <a:lnTo>
                      <a:pt x="16" y="26"/>
                    </a:lnTo>
                    <a:lnTo>
                      <a:pt x="10" y="26"/>
                    </a:lnTo>
                    <a:lnTo>
                      <a:pt x="5" y="22"/>
                    </a:lnTo>
                    <a:lnTo>
                      <a:pt x="1" y="19"/>
                    </a:lnTo>
                    <a:lnTo>
                      <a:pt x="0" y="14"/>
                    </a:lnTo>
                    <a:lnTo>
                      <a:pt x="0" y="11"/>
                    </a:lnTo>
                    <a:lnTo>
                      <a:pt x="0" y="4"/>
                    </a:lnTo>
                    <a:lnTo>
                      <a:pt x="1" y="3"/>
                    </a:lnTo>
                    <a:lnTo>
                      <a:pt x="5" y="0"/>
                    </a:lnTo>
                    <a:lnTo>
                      <a:pt x="10" y="0"/>
                    </a:lnTo>
                    <a:lnTo>
                      <a:pt x="16" y="0"/>
                    </a:lnTo>
                    <a:lnTo>
                      <a:pt x="21" y="0"/>
                    </a:lnTo>
                    <a:lnTo>
                      <a:pt x="25" y="3"/>
                    </a:lnTo>
                    <a:lnTo>
                      <a:pt x="29" y="4"/>
                    </a:lnTo>
                    <a:lnTo>
                      <a:pt x="29" y="11"/>
                    </a:lnTo>
                  </a:path>
                </a:pathLst>
              </a:custGeom>
              <a:solidFill>
                <a:srgbClr val="000000"/>
              </a:solidFill>
              <a:ln w="12700" cap="rnd">
                <a:solidFill>
                  <a:srgbClr val="000000"/>
                </a:solidFill>
                <a:round/>
                <a:headEnd/>
                <a:tailEnd/>
              </a:ln>
            </p:spPr>
            <p:txBody>
              <a:bodyPr/>
              <a:lstStyle/>
              <a:p>
                <a:endParaRPr lang="en-US"/>
              </a:p>
            </p:txBody>
          </p:sp>
          <p:sp>
            <p:nvSpPr>
              <p:cNvPr id="772" name="Freeform 396"/>
              <p:cNvSpPr>
                <a:spLocks/>
              </p:cNvSpPr>
              <p:nvPr/>
            </p:nvSpPr>
            <p:spPr bwMode="auto">
              <a:xfrm>
                <a:off x="4973" y="1956"/>
                <a:ext cx="30" cy="28"/>
              </a:xfrm>
              <a:custGeom>
                <a:avLst/>
                <a:gdLst>
                  <a:gd name="T0" fmla="*/ 29 w 30"/>
                  <a:gd name="T1" fmla="*/ 15 h 28"/>
                  <a:gd name="T2" fmla="*/ 29 w 30"/>
                  <a:gd name="T3" fmla="*/ 20 h 28"/>
                  <a:gd name="T4" fmla="*/ 27 w 30"/>
                  <a:gd name="T5" fmla="*/ 25 h 28"/>
                  <a:gd name="T6" fmla="*/ 23 w 30"/>
                  <a:gd name="T7" fmla="*/ 27 h 28"/>
                  <a:gd name="T8" fmla="*/ 19 w 30"/>
                  <a:gd name="T9" fmla="*/ 27 h 28"/>
                  <a:gd name="T10" fmla="*/ 14 w 30"/>
                  <a:gd name="T11" fmla="*/ 27 h 28"/>
                  <a:gd name="T12" fmla="*/ 7 w 30"/>
                  <a:gd name="T13" fmla="*/ 27 h 28"/>
                  <a:gd name="T14" fmla="*/ 5 w 30"/>
                  <a:gd name="T15" fmla="*/ 25 h 28"/>
                  <a:gd name="T16" fmla="*/ 0 w 30"/>
                  <a:gd name="T17" fmla="*/ 20 h 28"/>
                  <a:gd name="T18" fmla="*/ 0 w 30"/>
                  <a:gd name="T19" fmla="*/ 15 h 28"/>
                  <a:gd name="T20" fmla="*/ 0 w 30"/>
                  <a:gd name="T21" fmla="*/ 8 h 28"/>
                  <a:gd name="T22" fmla="*/ 5 w 30"/>
                  <a:gd name="T23" fmla="*/ 6 h 28"/>
                  <a:gd name="T24" fmla="*/ 7 w 30"/>
                  <a:gd name="T25" fmla="*/ 1 h 28"/>
                  <a:gd name="T26" fmla="*/ 14 w 30"/>
                  <a:gd name="T27" fmla="*/ 0 h 28"/>
                  <a:gd name="T28" fmla="*/ 19 w 30"/>
                  <a:gd name="T29" fmla="*/ 0 h 28"/>
                  <a:gd name="T30" fmla="*/ 23 w 30"/>
                  <a:gd name="T31" fmla="*/ 1 h 28"/>
                  <a:gd name="T32" fmla="*/ 27 w 30"/>
                  <a:gd name="T33" fmla="*/ 6 h 28"/>
                  <a:gd name="T34" fmla="*/ 29 w 30"/>
                  <a:gd name="T35" fmla="*/ 8 h 28"/>
                  <a:gd name="T36" fmla="*/ 29 w 30"/>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5"/>
                    </a:moveTo>
                    <a:lnTo>
                      <a:pt x="29" y="20"/>
                    </a:lnTo>
                    <a:lnTo>
                      <a:pt x="27" y="25"/>
                    </a:lnTo>
                    <a:lnTo>
                      <a:pt x="23" y="27"/>
                    </a:lnTo>
                    <a:lnTo>
                      <a:pt x="19" y="27"/>
                    </a:lnTo>
                    <a:lnTo>
                      <a:pt x="14" y="27"/>
                    </a:lnTo>
                    <a:lnTo>
                      <a:pt x="7" y="27"/>
                    </a:lnTo>
                    <a:lnTo>
                      <a:pt x="5" y="25"/>
                    </a:lnTo>
                    <a:lnTo>
                      <a:pt x="0" y="20"/>
                    </a:lnTo>
                    <a:lnTo>
                      <a:pt x="0" y="15"/>
                    </a:lnTo>
                    <a:lnTo>
                      <a:pt x="0" y="8"/>
                    </a:lnTo>
                    <a:lnTo>
                      <a:pt x="5" y="6"/>
                    </a:lnTo>
                    <a:lnTo>
                      <a:pt x="7" y="1"/>
                    </a:lnTo>
                    <a:lnTo>
                      <a:pt x="14" y="0"/>
                    </a:lnTo>
                    <a:lnTo>
                      <a:pt x="19" y="0"/>
                    </a:lnTo>
                    <a:lnTo>
                      <a:pt x="23" y="1"/>
                    </a:lnTo>
                    <a:lnTo>
                      <a:pt x="27" y="6"/>
                    </a:lnTo>
                    <a:lnTo>
                      <a:pt x="29" y="8"/>
                    </a:lnTo>
                    <a:lnTo>
                      <a:pt x="29" y="15"/>
                    </a:lnTo>
                  </a:path>
                </a:pathLst>
              </a:custGeom>
              <a:solidFill>
                <a:srgbClr val="000000"/>
              </a:solidFill>
              <a:ln w="12700" cap="rnd">
                <a:solidFill>
                  <a:srgbClr val="000000"/>
                </a:solidFill>
                <a:round/>
                <a:headEnd/>
                <a:tailEnd/>
              </a:ln>
            </p:spPr>
            <p:txBody>
              <a:bodyPr/>
              <a:lstStyle/>
              <a:p>
                <a:endParaRPr lang="en-US"/>
              </a:p>
            </p:txBody>
          </p:sp>
          <p:sp>
            <p:nvSpPr>
              <p:cNvPr id="773" name="Freeform 397"/>
              <p:cNvSpPr>
                <a:spLocks/>
              </p:cNvSpPr>
              <p:nvPr/>
            </p:nvSpPr>
            <p:spPr bwMode="auto">
              <a:xfrm>
                <a:off x="5046" y="2162"/>
                <a:ext cx="30" cy="27"/>
              </a:xfrm>
              <a:custGeom>
                <a:avLst/>
                <a:gdLst>
                  <a:gd name="T0" fmla="*/ 29 w 30"/>
                  <a:gd name="T1" fmla="*/ 13 h 27"/>
                  <a:gd name="T2" fmla="*/ 25 w 30"/>
                  <a:gd name="T3" fmla="*/ 17 h 27"/>
                  <a:gd name="T4" fmla="*/ 23 w 30"/>
                  <a:gd name="T5" fmla="*/ 21 h 27"/>
                  <a:gd name="T6" fmla="*/ 19 w 30"/>
                  <a:gd name="T7" fmla="*/ 22 h 27"/>
                  <a:gd name="T8" fmla="*/ 14 w 30"/>
                  <a:gd name="T9" fmla="*/ 26 h 27"/>
                  <a:gd name="T10" fmla="*/ 10 w 30"/>
                  <a:gd name="T11" fmla="*/ 26 h 27"/>
                  <a:gd name="T12" fmla="*/ 5 w 30"/>
                  <a:gd name="T13" fmla="*/ 22 h 27"/>
                  <a:gd name="T14" fmla="*/ 1 w 30"/>
                  <a:gd name="T15" fmla="*/ 21 h 27"/>
                  <a:gd name="T16" fmla="*/ 0 w 30"/>
                  <a:gd name="T17" fmla="*/ 17 h 27"/>
                  <a:gd name="T18" fmla="*/ 0 w 30"/>
                  <a:gd name="T19" fmla="*/ 13 h 27"/>
                  <a:gd name="T20" fmla="*/ 0 w 30"/>
                  <a:gd name="T21" fmla="*/ 8 h 27"/>
                  <a:gd name="T22" fmla="*/ 1 w 30"/>
                  <a:gd name="T23" fmla="*/ 4 h 27"/>
                  <a:gd name="T24" fmla="*/ 5 w 30"/>
                  <a:gd name="T25" fmla="*/ 1 h 27"/>
                  <a:gd name="T26" fmla="*/ 10 w 30"/>
                  <a:gd name="T27" fmla="*/ 0 h 27"/>
                  <a:gd name="T28" fmla="*/ 14 w 30"/>
                  <a:gd name="T29" fmla="*/ 0 h 27"/>
                  <a:gd name="T30" fmla="*/ 19 w 30"/>
                  <a:gd name="T31" fmla="*/ 1 h 27"/>
                  <a:gd name="T32" fmla="*/ 23 w 30"/>
                  <a:gd name="T33" fmla="*/ 4 h 27"/>
                  <a:gd name="T34" fmla="*/ 25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5" y="17"/>
                    </a:lnTo>
                    <a:lnTo>
                      <a:pt x="23" y="21"/>
                    </a:lnTo>
                    <a:lnTo>
                      <a:pt x="19" y="22"/>
                    </a:lnTo>
                    <a:lnTo>
                      <a:pt x="14" y="26"/>
                    </a:lnTo>
                    <a:lnTo>
                      <a:pt x="10" y="26"/>
                    </a:lnTo>
                    <a:lnTo>
                      <a:pt x="5" y="22"/>
                    </a:lnTo>
                    <a:lnTo>
                      <a:pt x="1" y="21"/>
                    </a:lnTo>
                    <a:lnTo>
                      <a:pt x="0" y="17"/>
                    </a:lnTo>
                    <a:lnTo>
                      <a:pt x="0" y="13"/>
                    </a:lnTo>
                    <a:lnTo>
                      <a:pt x="0" y="8"/>
                    </a:lnTo>
                    <a:lnTo>
                      <a:pt x="1" y="4"/>
                    </a:lnTo>
                    <a:lnTo>
                      <a:pt x="5" y="1"/>
                    </a:lnTo>
                    <a:lnTo>
                      <a:pt x="10" y="0"/>
                    </a:lnTo>
                    <a:lnTo>
                      <a:pt x="14" y="0"/>
                    </a:lnTo>
                    <a:lnTo>
                      <a:pt x="19" y="1"/>
                    </a:lnTo>
                    <a:lnTo>
                      <a:pt x="23" y="4"/>
                    </a:lnTo>
                    <a:lnTo>
                      <a:pt x="25"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774" name="Freeform 398"/>
              <p:cNvSpPr>
                <a:spLocks/>
              </p:cNvSpPr>
              <p:nvPr/>
            </p:nvSpPr>
            <p:spPr bwMode="auto">
              <a:xfrm>
                <a:off x="4947" y="2001"/>
                <a:ext cx="31" cy="27"/>
              </a:xfrm>
              <a:custGeom>
                <a:avLst/>
                <a:gdLst>
                  <a:gd name="T0" fmla="*/ 30 w 31"/>
                  <a:gd name="T1" fmla="*/ 13 h 27"/>
                  <a:gd name="T2" fmla="*/ 26 w 31"/>
                  <a:gd name="T3" fmla="*/ 17 h 27"/>
                  <a:gd name="T4" fmla="*/ 24 w 31"/>
                  <a:gd name="T5" fmla="*/ 19 h 27"/>
                  <a:gd name="T6" fmla="*/ 20 w 31"/>
                  <a:gd name="T7" fmla="*/ 24 h 27"/>
                  <a:gd name="T8" fmla="*/ 15 w 31"/>
                  <a:gd name="T9" fmla="*/ 26 h 27"/>
                  <a:gd name="T10" fmla="*/ 11 w 31"/>
                  <a:gd name="T11" fmla="*/ 26 h 27"/>
                  <a:gd name="T12" fmla="*/ 5 w 31"/>
                  <a:gd name="T13" fmla="*/ 24 h 27"/>
                  <a:gd name="T14" fmla="*/ 3 w 31"/>
                  <a:gd name="T15" fmla="*/ 19 h 27"/>
                  <a:gd name="T16" fmla="*/ 1 w 31"/>
                  <a:gd name="T17" fmla="*/ 17 h 27"/>
                  <a:gd name="T18" fmla="*/ 0 w 31"/>
                  <a:gd name="T19" fmla="*/ 13 h 27"/>
                  <a:gd name="T20" fmla="*/ 1 w 31"/>
                  <a:gd name="T21" fmla="*/ 8 h 27"/>
                  <a:gd name="T22" fmla="*/ 3 w 31"/>
                  <a:gd name="T23" fmla="*/ 4 h 27"/>
                  <a:gd name="T24" fmla="*/ 5 w 31"/>
                  <a:gd name="T25" fmla="*/ 0 h 27"/>
                  <a:gd name="T26" fmla="*/ 11 w 31"/>
                  <a:gd name="T27" fmla="*/ 0 h 27"/>
                  <a:gd name="T28" fmla="*/ 15 w 31"/>
                  <a:gd name="T29" fmla="*/ 0 h 27"/>
                  <a:gd name="T30" fmla="*/ 20 w 31"/>
                  <a:gd name="T31" fmla="*/ 0 h 27"/>
                  <a:gd name="T32" fmla="*/ 24 w 31"/>
                  <a:gd name="T33" fmla="*/ 4 h 27"/>
                  <a:gd name="T34" fmla="*/ 26 w 31"/>
                  <a:gd name="T35" fmla="*/ 8 h 27"/>
                  <a:gd name="T36" fmla="*/ 30 w 31"/>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30" y="13"/>
                    </a:moveTo>
                    <a:lnTo>
                      <a:pt x="26" y="17"/>
                    </a:lnTo>
                    <a:lnTo>
                      <a:pt x="24" y="19"/>
                    </a:lnTo>
                    <a:lnTo>
                      <a:pt x="20" y="24"/>
                    </a:lnTo>
                    <a:lnTo>
                      <a:pt x="15" y="26"/>
                    </a:lnTo>
                    <a:lnTo>
                      <a:pt x="11" y="26"/>
                    </a:lnTo>
                    <a:lnTo>
                      <a:pt x="5" y="24"/>
                    </a:lnTo>
                    <a:lnTo>
                      <a:pt x="3" y="19"/>
                    </a:lnTo>
                    <a:lnTo>
                      <a:pt x="1" y="17"/>
                    </a:lnTo>
                    <a:lnTo>
                      <a:pt x="0" y="13"/>
                    </a:lnTo>
                    <a:lnTo>
                      <a:pt x="1" y="8"/>
                    </a:lnTo>
                    <a:lnTo>
                      <a:pt x="3" y="4"/>
                    </a:lnTo>
                    <a:lnTo>
                      <a:pt x="5" y="0"/>
                    </a:lnTo>
                    <a:lnTo>
                      <a:pt x="11" y="0"/>
                    </a:lnTo>
                    <a:lnTo>
                      <a:pt x="15" y="0"/>
                    </a:lnTo>
                    <a:lnTo>
                      <a:pt x="20" y="0"/>
                    </a:lnTo>
                    <a:lnTo>
                      <a:pt x="24" y="4"/>
                    </a:lnTo>
                    <a:lnTo>
                      <a:pt x="26" y="8"/>
                    </a:lnTo>
                    <a:lnTo>
                      <a:pt x="30" y="13"/>
                    </a:lnTo>
                  </a:path>
                </a:pathLst>
              </a:custGeom>
              <a:solidFill>
                <a:srgbClr val="000000"/>
              </a:solidFill>
              <a:ln w="12700" cap="rnd">
                <a:solidFill>
                  <a:srgbClr val="000000"/>
                </a:solidFill>
                <a:round/>
                <a:headEnd/>
                <a:tailEnd/>
              </a:ln>
            </p:spPr>
            <p:txBody>
              <a:bodyPr/>
              <a:lstStyle/>
              <a:p>
                <a:endParaRPr lang="en-US"/>
              </a:p>
            </p:txBody>
          </p:sp>
          <p:sp>
            <p:nvSpPr>
              <p:cNvPr id="775" name="Freeform 399"/>
              <p:cNvSpPr>
                <a:spLocks/>
              </p:cNvSpPr>
              <p:nvPr/>
            </p:nvSpPr>
            <p:spPr bwMode="auto">
              <a:xfrm>
                <a:off x="5022" y="2104"/>
                <a:ext cx="30" cy="27"/>
              </a:xfrm>
              <a:custGeom>
                <a:avLst/>
                <a:gdLst>
                  <a:gd name="T0" fmla="*/ 29 w 30"/>
                  <a:gd name="T1" fmla="*/ 13 h 27"/>
                  <a:gd name="T2" fmla="*/ 29 w 30"/>
                  <a:gd name="T3" fmla="*/ 19 h 27"/>
                  <a:gd name="T4" fmla="*/ 23 w 30"/>
                  <a:gd name="T5" fmla="*/ 21 h 27"/>
                  <a:gd name="T6" fmla="*/ 21 w 30"/>
                  <a:gd name="T7" fmla="*/ 26 h 27"/>
                  <a:gd name="T8" fmla="*/ 16 w 30"/>
                  <a:gd name="T9" fmla="*/ 26 h 27"/>
                  <a:gd name="T10" fmla="*/ 12 w 30"/>
                  <a:gd name="T11" fmla="*/ 26 h 27"/>
                  <a:gd name="T12" fmla="*/ 7 w 30"/>
                  <a:gd name="T13" fmla="*/ 26 h 27"/>
                  <a:gd name="T14" fmla="*/ 1 w 30"/>
                  <a:gd name="T15" fmla="*/ 21 h 27"/>
                  <a:gd name="T16" fmla="*/ 0 w 30"/>
                  <a:gd name="T17" fmla="*/ 19 h 27"/>
                  <a:gd name="T18" fmla="*/ 0 w 30"/>
                  <a:gd name="T19" fmla="*/ 13 h 27"/>
                  <a:gd name="T20" fmla="*/ 0 w 30"/>
                  <a:gd name="T21" fmla="*/ 8 h 27"/>
                  <a:gd name="T22" fmla="*/ 1 w 30"/>
                  <a:gd name="T23" fmla="*/ 4 h 27"/>
                  <a:gd name="T24" fmla="*/ 7 w 30"/>
                  <a:gd name="T25" fmla="*/ 0 h 27"/>
                  <a:gd name="T26" fmla="*/ 12 w 30"/>
                  <a:gd name="T27" fmla="*/ 0 h 27"/>
                  <a:gd name="T28" fmla="*/ 16 w 30"/>
                  <a:gd name="T29" fmla="*/ 0 h 27"/>
                  <a:gd name="T30" fmla="*/ 21 w 30"/>
                  <a:gd name="T31" fmla="*/ 0 h 27"/>
                  <a:gd name="T32" fmla="*/ 23 w 30"/>
                  <a:gd name="T33" fmla="*/ 4 h 27"/>
                  <a:gd name="T34" fmla="*/ 29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9" y="19"/>
                    </a:lnTo>
                    <a:lnTo>
                      <a:pt x="23" y="21"/>
                    </a:lnTo>
                    <a:lnTo>
                      <a:pt x="21" y="26"/>
                    </a:lnTo>
                    <a:lnTo>
                      <a:pt x="16" y="26"/>
                    </a:lnTo>
                    <a:lnTo>
                      <a:pt x="12" y="26"/>
                    </a:lnTo>
                    <a:lnTo>
                      <a:pt x="7" y="26"/>
                    </a:lnTo>
                    <a:lnTo>
                      <a:pt x="1" y="21"/>
                    </a:lnTo>
                    <a:lnTo>
                      <a:pt x="0" y="19"/>
                    </a:lnTo>
                    <a:lnTo>
                      <a:pt x="0" y="13"/>
                    </a:lnTo>
                    <a:lnTo>
                      <a:pt x="0" y="8"/>
                    </a:lnTo>
                    <a:lnTo>
                      <a:pt x="1" y="4"/>
                    </a:lnTo>
                    <a:lnTo>
                      <a:pt x="7" y="0"/>
                    </a:lnTo>
                    <a:lnTo>
                      <a:pt x="12" y="0"/>
                    </a:lnTo>
                    <a:lnTo>
                      <a:pt x="16" y="0"/>
                    </a:lnTo>
                    <a:lnTo>
                      <a:pt x="21" y="0"/>
                    </a:lnTo>
                    <a:lnTo>
                      <a:pt x="23" y="4"/>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grpSp>
        <p:grpSp>
          <p:nvGrpSpPr>
            <p:cNvPr id="703" name="Group 400"/>
            <p:cNvGrpSpPr>
              <a:grpSpLocks/>
            </p:cNvGrpSpPr>
            <p:nvPr/>
          </p:nvGrpSpPr>
          <p:grpSpPr bwMode="auto">
            <a:xfrm>
              <a:off x="3697" y="1813"/>
              <a:ext cx="697" cy="236"/>
              <a:chOff x="3697" y="1813"/>
              <a:chExt cx="697" cy="236"/>
            </a:xfrm>
          </p:grpSpPr>
          <p:sp>
            <p:nvSpPr>
              <p:cNvPr id="709" name="Arc 401"/>
              <p:cNvSpPr>
                <a:spLocks/>
              </p:cNvSpPr>
              <p:nvPr/>
            </p:nvSpPr>
            <p:spPr bwMode="auto">
              <a:xfrm>
                <a:off x="3821" y="1813"/>
                <a:ext cx="252" cy="94"/>
              </a:xfrm>
              <a:custGeom>
                <a:avLst/>
                <a:gdLst>
                  <a:gd name="T0" fmla="*/ 0 w 21581"/>
                  <a:gd name="T1" fmla="*/ 0 h 21600"/>
                  <a:gd name="T2" fmla="*/ 0 w 21581"/>
                  <a:gd name="T3" fmla="*/ 0 h 21600"/>
                  <a:gd name="T4" fmla="*/ 0 w 21581"/>
                  <a:gd name="T5" fmla="*/ 0 h 21600"/>
                  <a:gd name="T6" fmla="*/ 0 60000 65536"/>
                  <a:gd name="T7" fmla="*/ 0 60000 65536"/>
                  <a:gd name="T8" fmla="*/ 0 60000 65536"/>
                  <a:gd name="T9" fmla="*/ 0 w 21581"/>
                  <a:gd name="T10" fmla="*/ 0 h 21600"/>
                  <a:gd name="T11" fmla="*/ 21581 w 21581"/>
                  <a:gd name="T12" fmla="*/ 21600 h 21600"/>
                </a:gdLst>
                <a:ahLst/>
                <a:cxnLst>
                  <a:cxn ang="T6">
                    <a:pos x="T0" y="T1"/>
                  </a:cxn>
                  <a:cxn ang="T7">
                    <a:pos x="T2" y="T3"/>
                  </a:cxn>
                  <a:cxn ang="T8">
                    <a:pos x="T4" y="T5"/>
                  </a:cxn>
                </a:cxnLst>
                <a:rect l="T9" t="T10" r="T11" b="T12"/>
                <a:pathLst>
                  <a:path w="21581" h="21600" fill="none" extrusionOk="0">
                    <a:moveTo>
                      <a:pt x="0" y="20683"/>
                    </a:moveTo>
                    <a:cubicBezTo>
                      <a:pt x="490" y="9154"/>
                      <a:pt x="9955" y="46"/>
                      <a:pt x="21495" y="0"/>
                    </a:cubicBezTo>
                  </a:path>
                  <a:path w="21581" h="21600" stroke="0" extrusionOk="0">
                    <a:moveTo>
                      <a:pt x="0" y="20683"/>
                    </a:moveTo>
                    <a:cubicBezTo>
                      <a:pt x="490" y="9154"/>
                      <a:pt x="9955" y="46"/>
                      <a:pt x="21495" y="0"/>
                    </a:cubicBezTo>
                    <a:lnTo>
                      <a:pt x="21581" y="21600"/>
                    </a:lnTo>
                    <a:close/>
                  </a:path>
                </a:pathLst>
              </a:custGeom>
              <a:solidFill>
                <a:schemeClr val="accent2"/>
              </a:solidFill>
              <a:ln w="9525" cap="rnd">
                <a:noFill/>
                <a:round/>
                <a:headEnd/>
                <a:tailEnd/>
              </a:ln>
            </p:spPr>
            <p:txBody>
              <a:bodyPr wrap="none" anchor="ctr"/>
              <a:lstStyle/>
              <a:p>
                <a:endParaRPr lang="en-US"/>
              </a:p>
            </p:txBody>
          </p:sp>
          <p:sp>
            <p:nvSpPr>
              <p:cNvPr id="710" name="Arc 402"/>
              <p:cNvSpPr>
                <a:spLocks/>
              </p:cNvSpPr>
              <p:nvPr/>
            </p:nvSpPr>
            <p:spPr bwMode="auto">
              <a:xfrm>
                <a:off x="3821" y="1813"/>
                <a:ext cx="251" cy="93"/>
              </a:xfrm>
              <a:custGeom>
                <a:avLst/>
                <a:gdLst>
                  <a:gd name="T0" fmla="*/ 0 w 21595"/>
                  <a:gd name="T1" fmla="*/ 0 h 21600"/>
                  <a:gd name="T2" fmla="*/ 0 w 21595"/>
                  <a:gd name="T3" fmla="*/ 0 h 21600"/>
                  <a:gd name="T4" fmla="*/ 0 w 21595"/>
                  <a:gd name="T5" fmla="*/ 0 h 21600"/>
                  <a:gd name="T6" fmla="*/ 0 60000 65536"/>
                  <a:gd name="T7" fmla="*/ 0 60000 65536"/>
                  <a:gd name="T8" fmla="*/ 0 60000 65536"/>
                  <a:gd name="T9" fmla="*/ 0 w 21595"/>
                  <a:gd name="T10" fmla="*/ 0 h 21600"/>
                  <a:gd name="T11" fmla="*/ 21595 w 21595"/>
                  <a:gd name="T12" fmla="*/ 21600 h 21600"/>
                </a:gdLst>
                <a:ahLst/>
                <a:cxnLst>
                  <a:cxn ang="T6">
                    <a:pos x="T0" y="T1"/>
                  </a:cxn>
                  <a:cxn ang="T7">
                    <a:pos x="T2" y="T3"/>
                  </a:cxn>
                  <a:cxn ang="T8">
                    <a:pos x="T4" y="T5"/>
                  </a:cxn>
                </a:cxnLst>
                <a:rect l="T9" t="T10" r="T11" b="T12"/>
                <a:pathLst>
                  <a:path w="21595" h="21600" fill="none" extrusionOk="0">
                    <a:moveTo>
                      <a:pt x="0" y="21134"/>
                    </a:moveTo>
                    <a:cubicBezTo>
                      <a:pt x="252" y="9422"/>
                      <a:pt x="9795" y="46"/>
                      <a:pt x="21510" y="0"/>
                    </a:cubicBezTo>
                  </a:path>
                  <a:path w="21595" h="21600" stroke="0" extrusionOk="0">
                    <a:moveTo>
                      <a:pt x="0" y="21134"/>
                    </a:moveTo>
                    <a:cubicBezTo>
                      <a:pt x="252" y="9422"/>
                      <a:pt x="9795" y="46"/>
                      <a:pt x="21510" y="0"/>
                    </a:cubicBezTo>
                    <a:lnTo>
                      <a:pt x="21595" y="21600"/>
                    </a:lnTo>
                    <a:close/>
                  </a:path>
                </a:pathLst>
              </a:custGeom>
              <a:solidFill>
                <a:schemeClr val="accent2"/>
              </a:solidFill>
              <a:ln w="12700" cap="rnd">
                <a:solidFill>
                  <a:srgbClr val="000000"/>
                </a:solidFill>
                <a:round/>
                <a:headEnd/>
                <a:tailEnd/>
              </a:ln>
            </p:spPr>
            <p:txBody>
              <a:bodyPr wrap="none" anchor="ctr"/>
              <a:lstStyle/>
              <a:p>
                <a:endParaRPr lang="en-US"/>
              </a:p>
            </p:txBody>
          </p:sp>
          <p:sp>
            <p:nvSpPr>
              <p:cNvPr id="711" name="Arc 403"/>
              <p:cNvSpPr>
                <a:spLocks/>
              </p:cNvSpPr>
              <p:nvPr/>
            </p:nvSpPr>
            <p:spPr bwMode="auto">
              <a:xfrm>
                <a:off x="4060" y="1813"/>
                <a:ext cx="248" cy="94"/>
              </a:xfrm>
              <a:custGeom>
                <a:avLst/>
                <a:gdLst>
                  <a:gd name="T0" fmla="*/ 0 w 21667"/>
                  <a:gd name="T1" fmla="*/ 0 h 21600"/>
                  <a:gd name="T2" fmla="*/ 0 w 21667"/>
                  <a:gd name="T3" fmla="*/ 0 h 21600"/>
                  <a:gd name="T4" fmla="*/ 0 w 21667"/>
                  <a:gd name="T5" fmla="*/ 0 h 21600"/>
                  <a:gd name="T6" fmla="*/ 0 60000 65536"/>
                  <a:gd name="T7" fmla="*/ 0 60000 65536"/>
                  <a:gd name="T8" fmla="*/ 0 60000 65536"/>
                  <a:gd name="T9" fmla="*/ 0 w 21667"/>
                  <a:gd name="T10" fmla="*/ 0 h 21600"/>
                  <a:gd name="T11" fmla="*/ 21667 w 21667"/>
                  <a:gd name="T12" fmla="*/ 21600 h 21600"/>
                </a:gdLst>
                <a:ahLst/>
                <a:cxnLst>
                  <a:cxn ang="T6">
                    <a:pos x="T0" y="T1"/>
                  </a:cxn>
                  <a:cxn ang="T7">
                    <a:pos x="T2" y="T3"/>
                  </a:cxn>
                  <a:cxn ang="T8">
                    <a:pos x="T4" y="T5"/>
                  </a:cxn>
                </a:cxnLst>
                <a:rect l="T9" t="T10" r="T11" b="T12"/>
                <a:pathLst>
                  <a:path w="21667" h="21600" fill="none" extrusionOk="0">
                    <a:moveTo>
                      <a:pt x="0" y="0"/>
                    </a:moveTo>
                    <a:cubicBezTo>
                      <a:pt x="29" y="0"/>
                      <a:pt x="58" y="-1"/>
                      <a:pt x="87" y="0"/>
                    </a:cubicBezTo>
                    <a:cubicBezTo>
                      <a:pt x="11657" y="0"/>
                      <a:pt x="21173" y="9117"/>
                      <a:pt x="21667" y="20677"/>
                    </a:cubicBezTo>
                  </a:path>
                  <a:path w="21667" h="21600" stroke="0" extrusionOk="0">
                    <a:moveTo>
                      <a:pt x="0" y="0"/>
                    </a:moveTo>
                    <a:cubicBezTo>
                      <a:pt x="29" y="0"/>
                      <a:pt x="58" y="-1"/>
                      <a:pt x="87" y="0"/>
                    </a:cubicBezTo>
                    <a:cubicBezTo>
                      <a:pt x="11657" y="0"/>
                      <a:pt x="21173" y="9117"/>
                      <a:pt x="21667" y="20677"/>
                    </a:cubicBezTo>
                    <a:lnTo>
                      <a:pt x="87" y="21600"/>
                    </a:lnTo>
                    <a:close/>
                  </a:path>
                </a:pathLst>
              </a:custGeom>
              <a:solidFill>
                <a:schemeClr val="accent2"/>
              </a:solidFill>
              <a:ln w="9525" cap="rnd">
                <a:noFill/>
                <a:round/>
                <a:headEnd/>
                <a:tailEnd/>
              </a:ln>
            </p:spPr>
            <p:txBody>
              <a:bodyPr wrap="none" anchor="ctr"/>
              <a:lstStyle/>
              <a:p>
                <a:endParaRPr lang="en-US"/>
              </a:p>
            </p:txBody>
          </p:sp>
          <p:sp>
            <p:nvSpPr>
              <p:cNvPr id="712" name="Arc 404"/>
              <p:cNvSpPr>
                <a:spLocks/>
              </p:cNvSpPr>
              <p:nvPr/>
            </p:nvSpPr>
            <p:spPr bwMode="auto">
              <a:xfrm>
                <a:off x="4060" y="1813"/>
                <a:ext cx="247" cy="93"/>
              </a:xfrm>
              <a:custGeom>
                <a:avLst/>
                <a:gdLst>
                  <a:gd name="T0" fmla="*/ 0 w 21682"/>
                  <a:gd name="T1" fmla="*/ 0 h 21600"/>
                  <a:gd name="T2" fmla="*/ 0 w 21682"/>
                  <a:gd name="T3" fmla="*/ 0 h 21600"/>
                  <a:gd name="T4" fmla="*/ 0 w 21682"/>
                  <a:gd name="T5" fmla="*/ 0 h 21600"/>
                  <a:gd name="T6" fmla="*/ 0 60000 65536"/>
                  <a:gd name="T7" fmla="*/ 0 60000 65536"/>
                  <a:gd name="T8" fmla="*/ 0 60000 65536"/>
                  <a:gd name="T9" fmla="*/ 0 w 21682"/>
                  <a:gd name="T10" fmla="*/ 0 h 21600"/>
                  <a:gd name="T11" fmla="*/ 21682 w 21682"/>
                  <a:gd name="T12" fmla="*/ 21600 h 21600"/>
                </a:gdLst>
                <a:ahLst/>
                <a:cxnLst>
                  <a:cxn ang="T6">
                    <a:pos x="T0" y="T1"/>
                  </a:cxn>
                  <a:cxn ang="T7">
                    <a:pos x="T2" y="T3"/>
                  </a:cxn>
                  <a:cxn ang="T8">
                    <a:pos x="T4" y="T5"/>
                  </a:cxn>
                </a:cxnLst>
                <a:rect l="T9" t="T10" r="T11" b="T12"/>
                <a:pathLst>
                  <a:path w="21682" h="21600" fill="none" extrusionOk="0">
                    <a:moveTo>
                      <a:pt x="0" y="0"/>
                    </a:moveTo>
                    <a:cubicBezTo>
                      <a:pt x="29" y="0"/>
                      <a:pt x="58" y="-1"/>
                      <a:pt x="87" y="0"/>
                    </a:cubicBezTo>
                    <a:cubicBezTo>
                      <a:pt x="11833" y="0"/>
                      <a:pt x="21426" y="9386"/>
                      <a:pt x="21681" y="21130"/>
                    </a:cubicBezTo>
                  </a:path>
                  <a:path w="21682" h="21600" stroke="0" extrusionOk="0">
                    <a:moveTo>
                      <a:pt x="0" y="0"/>
                    </a:moveTo>
                    <a:cubicBezTo>
                      <a:pt x="29" y="0"/>
                      <a:pt x="58" y="-1"/>
                      <a:pt x="87" y="0"/>
                    </a:cubicBezTo>
                    <a:cubicBezTo>
                      <a:pt x="11833" y="0"/>
                      <a:pt x="21426" y="9386"/>
                      <a:pt x="21681" y="21130"/>
                    </a:cubicBezTo>
                    <a:lnTo>
                      <a:pt x="87" y="21600"/>
                    </a:lnTo>
                    <a:close/>
                  </a:path>
                </a:pathLst>
              </a:custGeom>
              <a:solidFill>
                <a:schemeClr val="accent2"/>
              </a:solidFill>
              <a:ln w="12700" cap="rnd">
                <a:solidFill>
                  <a:srgbClr val="000000"/>
                </a:solidFill>
                <a:round/>
                <a:headEnd/>
                <a:tailEnd/>
              </a:ln>
            </p:spPr>
            <p:txBody>
              <a:bodyPr wrap="none" anchor="ctr"/>
              <a:lstStyle/>
              <a:p>
                <a:endParaRPr lang="en-US"/>
              </a:p>
            </p:txBody>
          </p:sp>
          <p:sp>
            <p:nvSpPr>
              <p:cNvPr id="713" name="Freeform 405"/>
              <p:cNvSpPr>
                <a:spLocks/>
              </p:cNvSpPr>
              <p:nvPr/>
            </p:nvSpPr>
            <p:spPr bwMode="auto">
              <a:xfrm>
                <a:off x="3697" y="1902"/>
                <a:ext cx="697" cy="147"/>
              </a:xfrm>
              <a:custGeom>
                <a:avLst/>
                <a:gdLst>
                  <a:gd name="T0" fmla="*/ 116 w 697"/>
                  <a:gd name="T1" fmla="*/ 8 h 147"/>
                  <a:gd name="T2" fmla="*/ 23 w 697"/>
                  <a:gd name="T3" fmla="*/ 21 h 147"/>
                  <a:gd name="T4" fmla="*/ 3 w 697"/>
                  <a:gd name="T5" fmla="*/ 37 h 147"/>
                  <a:gd name="T6" fmla="*/ 78 w 697"/>
                  <a:gd name="T7" fmla="*/ 39 h 147"/>
                  <a:gd name="T8" fmla="*/ 145 w 697"/>
                  <a:gd name="T9" fmla="*/ 26 h 147"/>
                  <a:gd name="T10" fmla="*/ 180 w 697"/>
                  <a:gd name="T11" fmla="*/ 32 h 147"/>
                  <a:gd name="T12" fmla="*/ 169 w 697"/>
                  <a:gd name="T13" fmla="*/ 54 h 147"/>
                  <a:gd name="T14" fmla="*/ 147 w 697"/>
                  <a:gd name="T15" fmla="*/ 75 h 147"/>
                  <a:gd name="T16" fmla="*/ 176 w 697"/>
                  <a:gd name="T17" fmla="*/ 96 h 147"/>
                  <a:gd name="T18" fmla="*/ 213 w 697"/>
                  <a:gd name="T19" fmla="*/ 75 h 147"/>
                  <a:gd name="T20" fmla="*/ 229 w 697"/>
                  <a:gd name="T21" fmla="*/ 34 h 147"/>
                  <a:gd name="T22" fmla="*/ 262 w 697"/>
                  <a:gd name="T23" fmla="*/ 31 h 147"/>
                  <a:gd name="T24" fmla="*/ 276 w 697"/>
                  <a:gd name="T25" fmla="*/ 68 h 147"/>
                  <a:gd name="T26" fmla="*/ 266 w 697"/>
                  <a:gd name="T27" fmla="*/ 116 h 147"/>
                  <a:gd name="T28" fmla="*/ 289 w 697"/>
                  <a:gd name="T29" fmla="*/ 146 h 147"/>
                  <a:gd name="T30" fmla="*/ 318 w 697"/>
                  <a:gd name="T31" fmla="*/ 139 h 147"/>
                  <a:gd name="T32" fmla="*/ 317 w 697"/>
                  <a:gd name="T33" fmla="*/ 96 h 147"/>
                  <a:gd name="T34" fmla="*/ 346 w 697"/>
                  <a:gd name="T35" fmla="*/ 63 h 147"/>
                  <a:gd name="T36" fmla="*/ 375 w 697"/>
                  <a:gd name="T37" fmla="*/ 86 h 147"/>
                  <a:gd name="T38" fmla="*/ 395 w 697"/>
                  <a:gd name="T39" fmla="*/ 139 h 147"/>
                  <a:gd name="T40" fmla="*/ 419 w 697"/>
                  <a:gd name="T41" fmla="*/ 146 h 147"/>
                  <a:gd name="T42" fmla="*/ 453 w 697"/>
                  <a:gd name="T43" fmla="*/ 141 h 147"/>
                  <a:gd name="T44" fmla="*/ 453 w 697"/>
                  <a:gd name="T45" fmla="*/ 103 h 147"/>
                  <a:gd name="T46" fmla="*/ 428 w 697"/>
                  <a:gd name="T47" fmla="*/ 59 h 147"/>
                  <a:gd name="T48" fmla="*/ 431 w 697"/>
                  <a:gd name="T49" fmla="*/ 31 h 147"/>
                  <a:gd name="T50" fmla="*/ 471 w 697"/>
                  <a:gd name="T51" fmla="*/ 22 h 147"/>
                  <a:gd name="T52" fmla="*/ 493 w 697"/>
                  <a:gd name="T53" fmla="*/ 39 h 147"/>
                  <a:gd name="T54" fmla="*/ 508 w 697"/>
                  <a:gd name="T55" fmla="*/ 45 h 147"/>
                  <a:gd name="T56" fmla="*/ 542 w 697"/>
                  <a:gd name="T57" fmla="*/ 32 h 147"/>
                  <a:gd name="T58" fmla="*/ 590 w 697"/>
                  <a:gd name="T59" fmla="*/ 32 h 147"/>
                  <a:gd name="T60" fmla="*/ 650 w 697"/>
                  <a:gd name="T61" fmla="*/ 39 h 147"/>
                  <a:gd name="T62" fmla="*/ 686 w 697"/>
                  <a:gd name="T63" fmla="*/ 36 h 147"/>
                  <a:gd name="T64" fmla="*/ 696 w 697"/>
                  <a:gd name="T65" fmla="*/ 21 h 147"/>
                  <a:gd name="T66" fmla="*/ 666 w 697"/>
                  <a:gd name="T67" fmla="*/ 6 h 147"/>
                  <a:gd name="T68" fmla="*/ 630 w 697"/>
                  <a:gd name="T69" fmla="*/ 13 h 147"/>
                  <a:gd name="T70" fmla="*/ 603 w 697"/>
                  <a:gd name="T71" fmla="*/ 3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7"/>
                  <a:gd name="T109" fmla="*/ 0 h 147"/>
                  <a:gd name="T110" fmla="*/ 697 w 697"/>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7" h="147">
                    <a:moveTo>
                      <a:pt x="122" y="0"/>
                    </a:moveTo>
                    <a:lnTo>
                      <a:pt x="116" y="8"/>
                    </a:lnTo>
                    <a:lnTo>
                      <a:pt x="83" y="16"/>
                    </a:lnTo>
                    <a:lnTo>
                      <a:pt x="23" y="21"/>
                    </a:lnTo>
                    <a:lnTo>
                      <a:pt x="0" y="26"/>
                    </a:lnTo>
                    <a:lnTo>
                      <a:pt x="3" y="37"/>
                    </a:lnTo>
                    <a:lnTo>
                      <a:pt x="38" y="41"/>
                    </a:lnTo>
                    <a:lnTo>
                      <a:pt x="78" y="39"/>
                    </a:lnTo>
                    <a:lnTo>
                      <a:pt x="111" y="34"/>
                    </a:lnTo>
                    <a:lnTo>
                      <a:pt x="145" y="26"/>
                    </a:lnTo>
                    <a:lnTo>
                      <a:pt x="173" y="26"/>
                    </a:lnTo>
                    <a:lnTo>
                      <a:pt x="180" y="32"/>
                    </a:lnTo>
                    <a:lnTo>
                      <a:pt x="178" y="45"/>
                    </a:lnTo>
                    <a:lnTo>
                      <a:pt x="169" y="54"/>
                    </a:lnTo>
                    <a:lnTo>
                      <a:pt x="156" y="63"/>
                    </a:lnTo>
                    <a:lnTo>
                      <a:pt x="147" y="75"/>
                    </a:lnTo>
                    <a:lnTo>
                      <a:pt x="158" y="91"/>
                    </a:lnTo>
                    <a:lnTo>
                      <a:pt x="176" y="96"/>
                    </a:lnTo>
                    <a:lnTo>
                      <a:pt x="198" y="95"/>
                    </a:lnTo>
                    <a:lnTo>
                      <a:pt x="213" y="75"/>
                    </a:lnTo>
                    <a:lnTo>
                      <a:pt x="216" y="49"/>
                    </a:lnTo>
                    <a:lnTo>
                      <a:pt x="229" y="34"/>
                    </a:lnTo>
                    <a:lnTo>
                      <a:pt x="245" y="29"/>
                    </a:lnTo>
                    <a:lnTo>
                      <a:pt x="262" y="31"/>
                    </a:lnTo>
                    <a:lnTo>
                      <a:pt x="276" y="50"/>
                    </a:lnTo>
                    <a:lnTo>
                      <a:pt x="276" y="68"/>
                    </a:lnTo>
                    <a:lnTo>
                      <a:pt x="269" y="91"/>
                    </a:lnTo>
                    <a:lnTo>
                      <a:pt x="266" y="116"/>
                    </a:lnTo>
                    <a:lnTo>
                      <a:pt x="275" y="139"/>
                    </a:lnTo>
                    <a:lnTo>
                      <a:pt x="289" y="146"/>
                    </a:lnTo>
                    <a:lnTo>
                      <a:pt x="309" y="146"/>
                    </a:lnTo>
                    <a:lnTo>
                      <a:pt x="318" y="139"/>
                    </a:lnTo>
                    <a:lnTo>
                      <a:pt x="326" y="123"/>
                    </a:lnTo>
                    <a:lnTo>
                      <a:pt x="317" y="96"/>
                    </a:lnTo>
                    <a:lnTo>
                      <a:pt x="320" y="67"/>
                    </a:lnTo>
                    <a:lnTo>
                      <a:pt x="346" y="63"/>
                    </a:lnTo>
                    <a:lnTo>
                      <a:pt x="362" y="68"/>
                    </a:lnTo>
                    <a:lnTo>
                      <a:pt x="375" y="86"/>
                    </a:lnTo>
                    <a:lnTo>
                      <a:pt x="382" y="123"/>
                    </a:lnTo>
                    <a:lnTo>
                      <a:pt x="395" y="139"/>
                    </a:lnTo>
                    <a:lnTo>
                      <a:pt x="397" y="139"/>
                    </a:lnTo>
                    <a:lnTo>
                      <a:pt x="419" y="146"/>
                    </a:lnTo>
                    <a:lnTo>
                      <a:pt x="437" y="146"/>
                    </a:lnTo>
                    <a:lnTo>
                      <a:pt x="453" y="141"/>
                    </a:lnTo>
                    <a:lnTo>
                      <a:pt x="457" y="126"/>
                    </a:lnTo>
                    <a:lnTo>
                      <a:pt x="453" y="103"/>
                    </a:lnTo>
                    <a:lnTo>
                      <a:pt x="444" y="78"/>
                    </a:lnTo>
                    <a:lnTo>
                      <a:pt x="428" y="59"/>
                    </a:lnTo>
                    <a:lnTo>
                      <a:pt x="422" y="42"/>
                    </a:lnTo>
                    <a:lnTo>
                      <a:pt x="431" y="31"/>
                    </a:lnTo>
                    <a:lnTo>
                      <a:pt x="453" y="22"/>
                    </a:lnTo>
                    <a:lnTo>
                      <a:pt x="471" y="22"/>
                    </a:lnTo>
                    <a:lnTo>
                      <a:pt x="482" y="29"/>
                    </a:lnTo>
                    <a:lnTo>
                      <a:pt x="493" y="39"/>
                    </a:lnTo>
                    <a:lnTo>
                      <a:pt x="495" y="39"/>
                    </a:lnTo>
                    <a:lnTo>
                      <a:pt x="508" y="45"/>
                    </a:lnTo>
                    <a:lnTo>
                      <a:pt x="530" y="42"/>
                    </a:lnTo>
                    <a:lnTo>
                      <a:pt x="542" y="32"/>
                    </a:lnTo>
                    <a:lnTo>
                      <a:pt x="570" y="26"/>
                    </a:lnTo>
                    <a:lnTo>
                      <a:pt x="590" y="32"/>
                    </a:lnTo>
                    <a:lnTo>
                      <a:pt x="612" y="37"/>
                    </a:lnTo>
                    <a:lnTo>
                      <a:pt x="650" y="39"/>
                    </a:lnTo>
                    <a:lnTo>
                      <a:pt x="668" y="39"/>
                    </a:lnTo>
                    <a:lnTo>
                      <a:pt x="686" y="36"/>
                    </a:lnTo>
                    <a:lnTo>
                      <a:pt x="696" y="29"/>
                    </a:lnTo>
                    <a:lnTo>
                      <a:pt x="696" y="21"/>
                    </a:lnTo>
                    <a:lnTo>
                      <a:pt x="686" y="9"/>
                    </a:lnTo>
                    <a:lnTo>
                      <a:pt x="666" y="6"/>
                    </a:lnTo>
                    <a:lnTo>
                      <a:pt x="643" y="9"/>
                    </a:lnTo>
                    <a:lnTo>
                      <a:pt x="630" y="13"/>
                    </a:lnTo>
                    <a:lnTo>
                      <a:pt x="614" y="9"/>
                    </a:lnTo>
                    <a:lnTo>
                      <a:pt x="603" y="3"/>
                    </a:lnTo>
                    <a:lnTo>
                      <a:pt x="122" y="0"/>
                    </a:lnTo>
                  </a:path>
                </a:pathLst>
              </a:custGeom>
              <a:solidFill>
                <a:schemeClr val="accent2"/>
              </a:solidFill>
              <a:ln w="9525" cap="rnd">
                <a:noFill/>
                <a:round/>
                <a:headEnd/>
                <a:tailEnd/>
              </a:ln>
            </p:spPr>
            <p:txBody>
              <a:bodyPr/>
              <a:lstStyle/>
              <a:p>
                <a:endParaRPr lang="en-US"/>
              </a:p>
            </p:txBody>
          </p:sp>
          <p:sp>
            <p:nvSpPr>
              <p:cNvPr id="714" name="Freeform 406"/>
              <p:cNvSpPr>
                <a:spLocks/>
              </p:cNvSpPr>
              <p:nvPr/>
            </p:nvSpPr>
            <p:spPr bwMode="auto">
              <a:xfrm>
                <a:off x="3697" y="1902"/>
                <a:ext cx="697" cy="147"/>
              </a:xfrm>
              <a:custGeom>
                <a:avLst/>
                <a:gdLst>
                  <a:gd name="T0" fmla="*/ 116 w 697"/>
                  <a:gd name="T1" fmla="*/ 8 h 147"/>
                  <a:gd name="T2" fmla="*/ 23 w 697"/>
                  <a:gd name="T3" fmla="*/ 21 h 147"/>
                  <a:gd name="T4" fmla="*/ 3 w 697"/>
                  <a:gd name="T5" fmla="*/ 37 h 147"/>
                  <a:gd name="T6" fmla="*/ 78 w 697"/>
                  <a:gd name="T7" fmla="*/ 39 h 147"/>
                  <a:gd name="T8" fmla="*/ 145 w 697"/>
                  <a:gd name="T9" fmla="*/ 26 h 147"/>
                  <a:gd name="T10" fmla="*/ 180 w 697"/>
                  <a:gd name="T11" fmla="*/ 32 h 147"/>
                  <a:gd name="T12" fmla="*/ 169 w 697"/>
                  <a:gd name="T13" fmla="*/ 54 h 147"/>
                  <a:gd name="T14" fmla="*/ 147 w 697"/>
                  <a:gd name="T15" fmla="*/ 75 h 147"/>
                  <a:gd name="T16" fmla="*/ 176 w 697"/>
                  <a:gd name="T17" fmla="*/ 96 h 147"/>
                  <a:gd name="T18" fmla="*/ 213 w 697"/>
                  <a:gd name="T19" fmla="*/ 75 h 147"/>
                  <a:gd name="T20" fmla="*/ 229 w 697"/>
                  <a:gd name="T21" fmla="*/ 34 h 147"/>
                  <a:gd name="T22" fmla="*/ 262 w 697"/>
                  <a:gd name="T23" fmla="*/ 31 h 147"/>
                  <a:gd name="T24" fmla="*/ 276 w 697"/>
                  <a:gd name="T25" fmla="*/ 68 h 147"/>
                  <a:gd name="T26" fmla="*/ 266 w 697"/>
                  <a:gd name="T27" fmla="*/ 116 h 147"/>
                  <a:gd name="T28" fmla="*/ 289 w 697"/>
                  <a:gd name="T29" fmla="*/ 146 h 147"/>
                  <a:gd name="T30" fmla="*/ 318 w 697"/>
                  <a:gd name="T31" fmla="*/ 139 h 147"/>
                  <a:gd name="T32" fmla="*/ 317 w 697"/>
                  <a:gd name="T33" fmla="*/ 96 h 147"/>
                  <a:gd name="T34" fmla="*/ 346 w 697"/>
                  <a:gd name="T35" fmla="*/ 63 h 147"/>
                  <a:gd name="T36" fmla="*/ 375 w 697"/>
                  <a:gd name="T37" fmla="*/ 86 h 147"/>
                  <a:gd name="T38" fmla="*/ 395 w 697"/>
                  <a:gd name="T39" fmla="*/ 139 h 147"/>
                  <a:gd name="T40" fmla="*/ 419 w 697"/>
                  <a:gd name="T41" fmla="*/ 146 h 147"/>
                  <a:gd name="T42" fmla="*/ 453 w 697"/>
                  <a:gd name="T43" fmla="*/ 141 h 147"/>
                  <a:gd name="T44" fmla="*/ 453 w 697"/>
                  <a:gd name="T45" fmla="*/ 103 h 147"/>
                  <a:gd name="T46" fmla="*/ 428 w 697"/>
                  <a:gd name="T47" fmla="*/ 59 h 147"/>
                  <a:gd name="T48" fmla="*/ 431 w 697"/>
                  <a:gd name="T49" fmla="*/ 31 h 147"/>
                  <a:gd name="T50" fmla="*/ 471 w 697"/>
                  <a:gd name="T51" fmla="*/ 22 h 147"/>
                  <a:gd name="T52" fmla="*/ 493 w 697"/>
                  <a:gd name="T53" fmla="*/ 39 h 147"/>
                  <a:gd name="T54" fmla="*/ 508 w 697"/>
                  <a:gd name="T55" fmla="*/ 45 h 147"/>
                  <a:gd name="T56" fmla="*/ 542 w 697"/>
                  <a:gd name="T57" fmla="*/ 32 h 147"/>
                  <a:gd name="T58" fmla="*/ 590 w 697"/>
                  <a:gd name="T59" fmla="*/ 32 h 147"/>
                  <a:gd name="T60" fmla="*/ 650 w 697"/>
                  <a:gd name="T61" fmla="*/ 39 h 147"/>
                  <a:gd name="T62" fmla="*/ 686 w 697"/>
                  <a:gd name="T63" fmla="*/ 36 h 147"/>
                  <a:gd name="T64" fmla="*/ 696 w 697"/>
                  <a:gd name="T65" fmla="*/ 21 h 147"/>
                  <a:gd name="T66" fmla="*/ 666 w 697"/>
                  <a:gd name="T67" fmla="*/ 6 h 147"/>
                  <a:gd name="T68" fmla="*/ 630 w 697"/>
                  <a:gd name="T69" fmla="*/ 13 h 147"/>
                  <a:gd name="T70" fmla="*/ 603 w 697"/>
                  <a:gd name="T71" fmla="*/ 3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7"/>
                  <a:gd name="T109" fmla="*/ 0 h 147"/>
                  <a:gd name="T110" fmla="*/ 697 w 697"/>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7" h="147">
                    <a:moveTo>
                      <a:pt x="122" y="0"/>
                    </a:moveTo>
                    <a:lnTo>
                      <a:pt x="116" y="8"/>
                    </a:lnTo>
                    <a:lnTo>
                      <a:pt x="83" y="16"/>
                    </a:lnTo>
                    <a:lnTo>
                      <a:pt x="23" y="21"/>
                    </a:lnTo>
                    <a:lnTo>
                      <a:pt x="0" y="26"/>
                    </a:lnTo>
                    <a:lnTo>
                      <a:pt x="3" y="37"/>
                    </a:lnTo>
                    <a:lnTo>
                      <a:pt x="38" y="41"/>
                    </a:lnTo>
                    <a:lnTo>
                      <a:pt x="78" y="39"/>
                    </a:lnTo>
                    <a:lnTo>
                      <a:pt x="111" y="34"/>
                    </a:lnTo>
                    <a:lnTo>
                      <a:pt x="145" y="26"/>
                    </a:lnTo>
                    <a:lnTo>
                      <a:pt x="173" y="26"/>
                    </a:lnTo>
                    <a:lnTo>
                      <a:pt x="180" y="32"/>
                    </a:lnTo>
                    <a:lnTo>
                      <a:pt x="178" y="45"/>
                    </a:lnTo>
                    <a:lnTo>
                      <a:pt x="169" y="54"/>
                    </a:lnTo>
                    <a:lnTo>
                      <a:pt x="156" y="63"/>
                    </a:lnTo>
                    <a:lnTo>
                      <a:pt x="147" y="75"/>
                    </a:lnTo>
                    <a:lnTo>
                      <a:pt x="158" y="91"/>
                    </a:lnTo>
                    <a:lnTo>
                      <a:pt x="176" y="96"/>
                    </a:lnTo>
                    <a:lnTo>
                      <a:pt x="198" y="95"/>
                    </a:lnTo>
                    <a:lnTo>
                      <a:pt x="213" y="75"/>
                    </a:lnTo>
                    <a:lnTo>
                      <a:pt x="216" y="49"/>
                    </a:lnTo>
                    <a:lnTo>
                      <a:pt x="229" y="34"/>
                    </a:lnTo>
                    <a:lnTo>
                      <a:pt x="245" y="29"/>
                    </a:lnTo>
                    <a:lnTo>
                      <a:pt x="262" y="31"/>
                    </a:lnTo>
                    <a:lnTo>
                      <a:pt x="276" y="50"/>
                    </a:lnTo>
                    <a:lnTo>
                      <a:pt x="276" y="68"/>
                    </a:lnTo>
                    <a:lnTo>
                      <a:pt x="269" y="91"/>
                    </a:lnTo>
                    <a:lnTo>
                      <a:pt x="266" y="116"/>
                    </a:lnTo>
                    <a:lnTo>
                      <a:pt x="275" y="139"/>
                    </a:lnTo>
                    <a:lnTo>
                      <a:pt x="289" y="146"/>
                    </a:lnTo>
                    <a:lnTo>
                      <a:pt x="309" y="146"/>
                    </a:lnTo>
                    <a:lnTo>
                      <a:pt x="318" y="139"/>
                    </a:lnTo>
                    <a:lnTo>
                      <a:pt x="326" y="123"/>
                    </a:lnTo>
                    <a:lnTo>
                      <a:pt x="317" y="96"/>
                    </a:lnTo>
                    <a:lnTo>
                      <a:pt x="320" y="67"/>
                    </a:lnTo>
                    <a:lnTo>
                      <a:pt x="346" y="63"/>
                    </a:lnTo>
                    <a:lnTo>
                      <a:pt x="362" y="68"/>
                    </a:lnTo>
                    <a:lnTo>
                      <a:pt x="375" y="86"/>
                    </a:lnTo>
                    <a:lnTo>
                      <a:pt x="382" y="123"/>
                    </a:lnTo>
                    <a:lnTo>
                      <a:pt x="395" y="139"/>
                    </a:lnTo>
                    <a:lnTo>
                      <a:pt x="397" y="139"/>
                    </a:lnTo>
                    <a:lnTo>
                      <a:pt x="419" y="146"/>
                    </a:lnTo>
                    <a:lnTo>
                      <a:pt x="437" y="146"/>
                    </a:lnTo>
                    <a:lnTo>
                      <a:pt x="453" y="141"/>
                    </a:lnTo>
                    <a:lnTo>
                      <a:pt x="457" y="126"/>
                    </a:lnTo>
                    <a:lnTo>
                      <a:pt x="453" y="103"/>
                    </a:lnTo>
                    <a:lnTo>
                      <a:pt x="444" y="78"/>
                    </a:lnTo>
                    <a:lnTo>
                      <a:pt x="428" y="59"/>
                    </a:lnTo>
                    <a:lnTo>
                      <a:pt x="422" y="42"/>
                    </a:lnTo>
                    <a:lnTo>
                      <a:pt x="431" y="31"/>
                    </a:lnTo>
                    <a:lnTo>
                      <a:pt x="453" y="22"/>
                    </a:lnTo>
                    <a:lnTo>
                      <a:pt x="471" y="22"/>
                    </a:lnTo>
                    <a:lnTo>
                      <a:pt x="482" y="29"/>
                    </a:lnTo>
                    <a:lnTo>
                      <a:pt x="493" y="39"/>
                    </a:lnTo>
                    <a:lnTo>
                      <a:pt x="495" y="39"/>
                    </a:lnTo>
                    <a:lnTo>
                      <a:pt x="508" y="45"/>
                    </a:lnTo>
                    <a:lnTo>
                      <a:pt x="530" y="42"/>
                    </a:lnTo>
                    <a:lnTo>
                      <a:pt x="542" y="32"/>
                    </a:lnTo>
                    <a:lnTo>
                      <a:pt x="570" y="26"/>
                    </a:lnTo>
                    <a:lnTo>
                      <a:pt x="590" y="32"/>
                    </a:lnTo>
                    <a:lnTo>
                      <a:pt x="612" y="37"/>
                    </a:lnTo>
                    <a:lnTo>
                      <a:pt x="650" y="39"/>
                    </a:lnTo>
                    <a:lnTo>
                      <a:pt x="668" y="39"/>
                    </a:lnTo>
                    <a:lnTo>
                      <a:pt x="686" y="36"/>
                    </a:lnTo>
                    <a:lnTo>
                      <a:pt x="696" y="29"/>
                    </a:lnTo>
                    <a:lnTo>
                      <a:pt x="696" y="21"/>
                    </a:lnTo>
                    <a:lnTo>
                      <a:pt x="686" y="9"/>
                    </a:lnTo>
                    <a:lnTo>
                      <a:pt x="666" y="6"/>
                    </a:lnTo>
                    <a:lnTo>
                      <a:pt x="643" y="9"/>
                    </a:lnTo>
                    <a:lnTo>
                      <a:pt x="630" y="13"/>
                    </a:lnTo>
                    <a:lnTo>
                      <a:pt x="614" y="9"/>
                    </a:lnTo>
                    <a:lnTo>
                      <a:pt x="603" y="3"/>
                    </a:lnTo>
                  </a:path>
                </a:pathLst>
              </a:custGeom>
              <a:solidFill>
                <a:schemeClr val="accent2"/>
              </a:solidFill>
              <a:ln w="12700" cap="rnd">
                <a:solidFill>
                  <a:srgbClr val="000000"/>
                </a:solidFill>
                <a:round/>
                <a:headEnd type="none" w="sm" len="sm"/>
                <a:tailEnd type="none" w="sm" len="sm"/>
              </a:ln>
            </p:spPr>
            <p:txBody>
              <a:bodyPr/>
              <a:lstStyle/>
              <a:p>
                <a:endParaRPr lang="en-US"/>
              </a:p>
            </p:txBody>
          </p:sp>
        </p:grpSp>
        <p:sp>
          <p:nvSpPr>
            <p:cNvPr id="704" name="Freeform 407"/>
            <p:cNvSpPr>
              <a:spLocks/>
            </p:cNvSpPr>
            <p:nvPr/>
          </p:nvSpPr>
          <p:spPr bwMode="auto">
            <a:xfrm>
              <a:off x="4184" y="1857"/>
              <a:ext cx="83" cy="36"/>
            </a:xfrm>
            <a:custGeom>
              <a:avLst/>
              <a:gdLst>
                <a:gd name="T0" fmla="*/ 0 w 83"/>
                <a:gd name="T1" fmla="*/ 6 h 36"/>
                <a:gd name="T2" fmla="*/ 10 w 83"/>
                <a:gd name="T3" fmla="*/ 8 h 36"/>
                <a:gd name="T4" fmla="*/ 21 w 83"/>
                <a:gd name="T5" fmla="*/ 13 h 36"/>
                <a:gd name="T6" fmla="*/ 36 w 83"/>
                <a:gd name="T7" fmla="*/ 21 h 36"/>
                <a:gd name="T8" fmla="*/ 51 w 83"/>
                <a:gd name="T9" fmla="*/ 35 h 36"/>
                <a:gd name="T10" fmla="*/ 60 w 83"/>
                <a:gd name="T11" fmla="*/ 33 h 36"/>
                <a:gd name="T12" fmla="*/ 71 w 83"/>
                <a:gd name="T13" fmla="*/ 28 h 36"/>
                <a:gd name="T14" fmla="*/ 82 w 83"/>
                <a:gd name="T15" fmla="*/ 15 h 36"/>
                <a:gd name="T16" fmla="*/ 69 w 83"/>
                <a:gd name="T17" fmla="*/ 8 h 36"/>
                <a:gd name="T18" fmla="*/ 54 w 83"/>
                <a:gd name="T19" fmla="*/ 5 h 36"/>
                <a:gd name="T20" fmla="*/ 32 w 83"/>
                <a:gd name="T21" fmla="*/ 0 h 36"/>
                <a:gd name="T22" fmla="*/ 12 w 83"/>
                <a:gd name="T23" fmla="*/ 0 h 36"/>
                <a:gd name="T24" fmla="*/ 0 w 83"/>
                <a:gd name="T25" fmla="*/ 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36"/>
                <a:gd name="T41" fmla="*/ 83 w 83"/>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36">
                  <a:moveTo>
                    <a:pt x="0" y="6"/>
                  </a:moveTo>
                  <a:lnTo>
                    <a:pt x="10" y="8"/>
                  </a:lnTo>
                  <a:lnTo>
                    <a:pt x="21" y="13"/>
                  </a:lnTo>
                  <a:lnTo>
                    <a:pt x="36" y="21"/>
                  </a:lnTo>
                  <a:lnTo>
                    <a:pt x="51" y="35"/>
                  </a:lnTo>
                  <a:lnTo>
                    <a:pt x="60" y="33"/>
                  </a:lnTo>
                  <a:lnTo>
                    <a:pt x="71" y="28"/>
                  </a:lnTo>
                  <a:lnTo>
                    <a:pt x="82" y="15"/>
                  </a:lnTo>
                  <a:lnTo>
                    <a:pt x="69" y="8"/>
                  </a:lnTo>
                  <a:lnTo>
                    <a:pt x="54" y="5"/>
                  </a:lnTo>
                  <a:lnTo>
                    <a:pt x="32" y="0"/>
                  </a:lnTo>
                  <a:lnTo>
                    <a:pt x="12" y="0"/>
                  </a:lnTo>
                  <a:lnTo>
                    <a:pt x="0" y="6"/>
                  </a:lnTo>
                </a:path>
              </a:pathLst>
            </a:custGeom>
            <a:solidFill>
              <a:srgbClr val="FFFFFF"/>
            </a:solidFill>
            <a:ln w="12700" cap="rnd">
              <a:solidFill>
                <a:srgbClr val="000000"/>
              </a:solidFill>
              <a:round/>
              <a:headEnd/>
              <a:tailEnd/>
            </a:ln>
          </p:spPr>
          <p:txBody>
            <a:bodyPr/>
            <a:lstStyle/>
            <a:p>
              <a:endParaRPr lang="en-US"/>
            </a:p>
          </p:txBody>
        </p:sp>
        <p:sp>
          <p:nvSpPr>
            <p:cNvPr id="705" name="Line 408"/>
            <p:cNvSpPr>
              <a:spLocks noChangeShapeType="1"/>
            </p:cNvSpPr>
            <p:nvPr/>
          </p:nvSpPr>
          <p:spPr bwMode="auto">
            <a:xfrm>
              <a:off x="3392" y="1785"/>
              <a:ext cx="23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706" name="Freeform 409"/>
            <p:cNvSpPr>
              <a:spLocks/>
            </p:cNvSpPr>
            <p:nvPr/>
          </p:nvSpPr>
          <p:spPr bwMode="auto">
            <a:xfrm>
              <a:off x="3593" y="1754"/>
              <a:ext cx="118" cy="62"/>
            </a:xfrm>
            <a:custGeom>
              <a:avLst/>
              <a:gdLst>
                <a:gd name="T0" fmla="*/ 0 w 118"/>
                <a:gd name="T1" fmla="*/ 0 h 62"/>
                <a:gd name="T2" fmla="*/ 0 w 118"/>
                <a:gd name="T3" fmla="*/ 61 h 62"/>
                <a:gd name="T4" fmla="*/ 117 w 118"/>
                <a:gd name="T5" fmla="*/ 31 h 62"/>
                <a:gd name="T6" fmla="*/ 0 w 118"/>
                <a:gd name="T7" fmla="*/ 0 h 62"/>
                <a:gd name="T8" fmla="*/ 0 60000 65536"/>
                <a:gd name="T9" fmla="*/ 0 60000 65536"/>
                <a:gd name="T10" fmla="*/ 0 60000 65536"/>
                <a:gd name="T11" fmla="*/ 0 60000 65536"/>
                <a:gd name="T12" fmla="*/ 0 w 118"/>
                <a:gd name="T13" fmla="*/ 0 h 62"/>
                <a:gd name="T14" fmla="*/ 118 w 118"/>
                <a:gd name="T15" fmla="*/ 62 h 62"/>
              </a:gdLst>
              <a:ahLst/>
              <a:cxnLst>
                <a:cxn ang="T8">
                  <a:pos x="T0" y="T1"/>
                </a:cxn>
                <a:cxn ang="T9">
                  <a:pos x="T2" y="T3"/>
                </a:cxn>
                <a:cxn ang="T10">
                  <a:pos x="T4" y="T5"/>
                </a:cxn>
                <a:cxn ang="T11">
                  <a:pos x="T6" y="T7"/>
                </a:cxn>
              </a:cxnLst>
              <a:rect l="T12" t="T13" r="T14" b="T15"/>
              <a:pathLst>
                <a:path w="118" h="62">
                  <a:moveTo>
                    <a:pt x="0" y="0"/>
                  </a:moveTo>
                  <a:lnTo>
                    <a:pt x="0" y="61"/>
                  </a:lnTo>
                  <a:lnTo>
                    <a:pt x="117" y="31"/>
                  </a:lnTo>
                  <a:lnTo>
                    <a:pt x="0" y="0"/>
                  </a:lnTo>
                </a:path>
              </a:pathLst>
            </a:custGeom>
            <a:solidFill>
              <a:srgbClr val="000000"/>
            </a:solidFill>
            <a:ln w="12700" cap="rnd">
              <a:solidFill>
                <a:srgbClr val="000000"/>
              </a:solidFill>
              <a:round/>
              <a:headEnd/>
              <a:tailEnd/>
            </a:ln>
          </p:spPr>
          <p:txBody>
            <a:bodyPr/>
            <a:lstStyle/>
            <a:p>
              <a:endParaRPr lang="en-US"/>
            </a:p>
          </p:txBody>
        </p:sp>
        <p:sp>
          <p:nvSpPr>
            <p:cNvPr id="707" name="Line 410"/>
            <p:cNvSpPr>
              <a:spLocks noChangeShapeType="1"/>
            </p:cNvSpPr>
            <p:nvPr/>
          </p:nvSpPr>
          <p:spPr bwMode="auto">
            <a:xfrm>
              <a:off x="4377" y="1785"/>
              <a:ext cx="235"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708" name="Freeform 411"/>
            <p:cNvSpPr>
              <a:spLocks/>
            </p:cNvSpPr>
            <p:nvPr/>
          </p:nvSpPr>
          <p:spPr bwMode="auto">
            <a:xfrm>
              <a:off x="4577" y="1754"/>
              <a:ext cx="120" cy="62"/>
            </a:xfrm>
            <a:custGeom>
              <a:avLst/>
              <a:gdLst>
                <a:gd name="T0" fmla="*/ 0 w 120"/>
                <a:gd name="T1" fmla="*/ 0 h 62"/>
                <a:gd name="T2" fmla="*/ 0 w 120"/>
                <a:gd name="T3" fmla="*/ 61 h 62"/>
                <a:gd name="T4" fmla="*/ 119 w 120"/>
                <a:gd name="T5" fmla="*/ 31 h 62"/>
                <a:gd name="T6" fmla="*/ 0 w 120"/>
                <a:gd name="T7" fmla="*/ 0 h 62"/>
                <a:gd name="T8" fmla="*/ 0 60000 65536"/>
                <a:gd name="T9" fmla="*/ 0 60000 65536"/>
                <a:gd name="T10" fmla="*/ 0 60000 65536"/>
                <a:gd name="T11" fmla="*/ 0 60000 65536"/>
                <a:gd name="T12" fmla="*/ 0 w 120"/>
                <a:gd name="T13" fmla="*/ 0 h 62"/>
                <a:gd name="T14" fmla="*/ 120 w 120"/>
                <a:gd name="T15" fmla="*/ 62 h 62"/>
              </a:gdLst>
              <a:ahLst/>
              <a:cxnLst>
                <a:cxn ang="T8">
                  <a:pos x="T0" y="T1"/>
                </a:cxn>
                <a:cxn ang="T9">
                  <a:pos x="T2" y="T3"/>
                </a:cxn>
                <a:cxn ang="T10">
                  <a:pos x="T4" y="T5"/>
                </a:cxn>
                <a:cxn ang="T11">
                  <a:pos x="T6" y="T7"/>
                </a:cxn>
              </a:cxnLst>
              <a:rect l="T12" t="T13" r="T14" b="T15"/>
              <a:pathLst>
                <a:path w="120" h="62">
                  <a:moveTo>
                    <a:pt x="0" y="0"/>
                  </a:moveTo>
                  <a:lnTo>
                    <a:pt x="0" y="61"/>
                  </a:lnTo>
                  <a:lnTo>
                    <a:pt x="119" y="31"/>
                  </a:lnTo>
                  <a:lnTo>
                    <a:pt x="0" y="0"/>
                  </a:lnTo>
                </a:path>
              </a:pathLst>
            </a:custGeom>
            <a:solidFill>
              <a:srgbClr val="000000"/>
            </a:solidFill>
            <a:ln w="12700" cap="rnd">
              <a:solidFill>
                <a:srgbClr val="000000"/>
              </a:solidFill>
              <a:round/>
              <a:headEnd/>
              <a:tailEnd/>
            </a:ln>
          </p:spPr>
          <p:txBody>
            <a:bodyPr/>
            <a:lstStyle/>
            <a:p>
              <a:endParaRPr lang="en-US"/>
            </a:p>
          </p:txBody>
        </p:sp>
      </p:grpSp>
      <p:grpSp>
        <p:nvGrpSpPr>
          <p:cNvPr id="836" name="Group 835"/>
          <p:cNvGrpSpPr/>
          <p:nvPr/>
        </p:nvGrpSpPr>
        <p:grpSpPr>
          <a:xfrm>
            <a:off x="4765675" y="4013200"/>
            <a:ext cx="3541713" cy="1017588"/>
            <a:chOff x="4765675" y="4013200"/>
            <a:chExt cx="3541713" cy="1017588"/>
          </a:xfrm>
        </p:grpSpPr>
        <p:sp>
          <p:nvSpPr>
            <p:cNvPr id="837" name="Line 92"/>
            <p:cNvSpPr>
              <a:spLocks noChangeShapeType="1"/>
            </p:cNvSpPr>
            <p:nvPr/>
          </p:nvSpPr>
          <p:spPr bwMode="auto">
            <a:xfrm>
              <a:off x="5534025" y="4425950"/>
              <a:ext cx="349250" cy="0"/>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838" name="Group 550"/>
            <p:cNvGrpSpPr/>
            <p:nvPr/>
          </p:nvGrpSpPr>
          <p:grpSpPr>
            <a:xfrm>
              <a:off x="4765677" y="4013204"/>
              <a:ext cx="3541739" cy="1017589"/>
              <a:chOff x="4765677" y="4013204"/>
              <a:chExt cx="3541739" cy="1017589"/>
            </a:xfrm>
          </p:grpSpPr>
          <p:grpSp>
            <p:nvGrpSpPr>
              <p:cNvPr id="839" name="Group 5"/>
              <p:cNvGrpSpPr>
                <a:grpSpLocks/>
              </p:cNvGrpSpPr>
              <p:nvPr/>
            </p:nvGrpSpPr>
            <p:grpSpPr bwMode="auto">
              <a:xfrm>
                <a:off x="4765677" y="4019554"/>
                <a:ext cx="900113" cy="1011239"/>
                <a:chOff x="3002" y="2532"/>
                <a:chExt cx="567" cy="637"/>
              </a:xfrm>
            </p:grpSpPr>
            <p:sp>
              <p:nvSpPr>
                <p:cNvPr id="1018" name="Freeform 6"/>
                <p:cNvSpPr>
                  <a:spLocks/>
                </p:cNvSpPr>
                <p:nvPr/>
              </p:nvSpPr>
              <p:spPr bwMode="auto">
                <a:xfrm>
                  <a:off x="3024" y="2547"/>
                  <a:ext cx="283" cy="275"/>
                </a:xfrm>
                <a:custGeom>
                  <a:avLst/>
                  <a:gdLst>
                    <a:gd name="T0" fmla="*/ 106 w 283"/>
                    <a:gd name="T1" fmla="*/ 29 h 275"/>
                    <a:gd name="T2" fmla="*/ 103 w 283"/>
                    <a:gd name="T3" fmla="*/ 37 h 275"/>
                    <a:gd name="T4" fmla="*/ 89 w 283"/>
                    <a:gd name="T5" fmla="*/ 55 h 275"/>
                    <a:gd name="T6" fmla="*/ 77 w 283"/>
                    <a:gd name="T7" fmla="*/ 61 h 275"/>
                    <a:gd name="T8" fmla="*/ 63 w 283"/>
                    <a:gd name="T9" fmla="*/ 60 h 275"/>
                    <a:gd name="T10" fmla="*/ 46 w 283"/>
                    <a:gd name="T11" fmla="*/ 63 h 275"/>
                    <a:gd name="T12" fmla="*/ 37 w 283"/>
                    <a:gd name="T13" fmla="*/ 73 h 275"/>
                    <a:gd name="T14" fmla="*/ 29 w 283"/>
                    <a:gd name="T15" fmla="*/ 91 h 275"/>
                    <a:gd name="T16" fmla="*/ 30 w 283"/>
                    <a:gd name="T17" fmla="*/ 107 h 275"/>
                    <a:gd name="T18" fmla="*/ 37 w 283"/>
                    <a:gd name="T19" fmla="*/ 117 h 275"/>
                    <a:gd name="T20" fmla="*/ 37 w 283"/>
                    <a:gd name="T21" fmla="*/ 128 h 275"/>
                    <a:gd name="T22" fmla="*/ 34 w 283"/>
                    <a:gd name="T23" fmla="*/ 140 h 275"/>
                    <a:gd name="T24" fmla="*/ 27 w 283"/>
                    <a:gd name="T25" fmla="*/ 148 h 275"/>
                    <a:gd name="T26" fmla="*/ 13 w 283"/>
                    <a:gd name="T27" fmla="*/ 153 h 275"/>
                    <a:gd name="T28" fmla="*/ 8 w 283"/>
                    <a:gd name="T29" fmla="*/ 158 h 275"/>
                    <a:gd name="T30" fmla="*/ 1 w 283"/>
                    <a:gd name="T31" fmla="*/ 167 h 275"/>
                    <a:gd name="T32" fmla="*/ 0 w 283"/>
                    <a:gd name="T33" fmla="*/ 181 h 275"/>
                    <a:gd name="T34" fmla="*/ 0 w 283"/>
                    <a:gd name="T35" fmla="*/ 192 h 275"/>
                    <a:gd name="T36" fmla="*/ 8 w 283"/>
                    <a:gd name="T37" fmla="*/ 208 h 275"/>
                    <a:gd name="T38" fmla="*/ 13 w 283"/>
                    <a:gd name="T39" fmla="*/ 215 h 275"/>
                    <a:gd name="T40" fmla="*/ 24 w 283"/>
                    <a:gd name="T41" fmla="*/ 216 h 275"/>
                    <a:gd name="T42" fmla="*/ 41 w 283"/>
                    <a:gd name="T43" fmla="*/ 216 h 275"/>
                    <a:gd name="T44" fmla="*/ 46 w 283"/>
                    <a:gd name="T45" fmla="*/ 221 h 275"/>
                    <a:gd name="T46" fmla="*/ 56 w 283"/>
                    <a:gd name="T47" fmla="*/ 241 h 275"/>
                    <a:gd name="T48" fmla="*/ 58 w 283"/>
                    <a:gd name="T49" fmla="*/ 256 h 275"/>
                    <a:gd name="T50" fmla="*/ 63 w 283"/>
                    <a:gd name="T51" fmla="*/ 262 h 275"/>
                    <a:gd name="T52" fmla="*/ 72 w 283"/>
                    <a:gd name="T53" fmla="*/ 269 h 275"/>
                    <a:gd name="T54" fmla="*/ 85 w 283"/>
                    <a:gd name="T55" fmla="*/ 270 h 275"/>
                    <a:gd name="T56" fmla="*/ 99 w 283"/>
                    <a:gd name="T57" fmla="*/ 272 h 275"/>
                    <a:gd name="T58" fmla="*/ 113 w 283"/>
                    <a:gd name="T59" fmla="*/ 257 h 275"/>
                    <a:gd name="T60" fmla="*/ 122 w 283"/>
                    <a:gd name="T61" fmla="*/ 247 h 275"/>
                    <a:gd name="T62" fmla="*/ 134 w 283"/>
                    <a:gd name="T63" fmla="*/ 241 h 275"/>
                    <a:gd name="T64" fmla="*/ 153 w 283"/>
                    <a:gd name="T65" fmla="*/ 244 h 275"/>
                    <a:gd name="T66" fmla="*/ 165 w 283"/>
                    <a:gd name="T67" fmla="*/ 256 h 275"/>
                    <a:gd name="T68" fmla="*/ 175 w 283"/>
                    <a:gd name="T69" fmla="*/ 264 h 275"/>
                    <a:gd name="T70" fmla="*/ 194 w 283"/>
                    <a:gd name="T71" fmla="*/ 274 h 275"/>
                    <a:gd name="T72" fmla="*/ 209 w 283"/>
                    <a:gd name="T73" fmla="*/ 269 h 275"/>
                    <a:gd name="T74" fmla="*/ 221 w 283"/>
                    <a:gd name="T75" fmla="*/ 259 h 275"/>
                    <a:gd name="T76" fmla="*/ 226 w 283"/>
                    <a:gd name="T77" fmla="*/ 244 h 275"/>
                    <a:gd name="T78" fmla="*/ 221 w 283"/>
                    <a:gd name="T79" fmla="*/ 208 h 275"/>
                    <a:gd name="T80" fmla="*/ 228 w 283"/>
                    <a:gd name="T81" fmla="*/ 192 h 275"/>
                    <a:gd name="T82" fmla="*/ 244 w 283"/>
                    <a:gd name="T83" fmla="*/ 177 h 275"/>
                    <a:gd name="T84" fmla="*/ 268 w 283"/>
                    <a:gd name="T85" fmla="*/ 163 h 275"/>
                    <a:gd name="T86" fmla="*/ 282 w 283"/>
                    <a:gd name="T87" fmla="*/ 140 h 275"/>
                    <a:gd name="T88" fmla="*/ 280 w 283"/>
                    <a:gd name="T89" fmla="*/ 115 h 275"/>
                    <a:gd name="T90" fmla="*/ 275 w 283"/>
                    <a:gd name="T91" fmla="*/ 101 h 275"/>
                    <a:gd name="T92" fmla="*/ 257 w 283"/>
                    <a:gd name="T93" fmla="*/ 94 h 275"/>
                    <a:gd name="T94" fmla="*/ 249 w 283"/>
                    <a:gd name="T95" fmla="*/ 88 h 275"/>
                    <a:gd name="T96" fmla="*/ 247 w 283"/>
                    <a:gd name="T97" fmla="*/ 63 h 275"/>
                    <a:gd name="T98" fmla="*/ 251 w 283"/>
                    <a:gd name="T99" fmla="*/ 26 h 275"/>
                    <a:gd name="T100" fmla="*/ 242 w 283"/>
                    <a:gd name="T101" fmla="*/ 8 h 275"/>
                    <a:gd name="T102" fmla="*/ 216 w 283"/>
                    <a:gd name="T103" fmla="*/ 8 h 275"/>
                    <a:gd name="T104" fmla="*/ 211 w 283"/>
                    <a:gd name="T105" fmla="*/ 17 h 275"/>
                    <a:gd name="T106" fmla="*/ 197 w 283"/>
                    <a:gd name="T107" fmla="*/ 22 h 275"/>
                    <a:gd name="T108" fmla="*/ 171 w 283"/>
                    <a:gd name="T109" fmla="*/ 21 h 275"/>
                    <a:gd name="T110" fmla="*/ 161 w 283"/>
                    <a:gd name="T111" fmla="*/ 6 h 275"/>
                    <a:gd name="T112" fmla="*/ 151 w 283"/>
                    <a:gd name="T113" fmla="*/ 6 h 275"/>
                    <a:gd name="T114" fmla="*/ 134 w 283"/>
                    <a:gd name="T115" fmla="*/ 0 h 275"/>
                    <a:gd name="T116" fmla="*/ 120 w 283"/>
                    <a:gd name="T117" fmla="*/ 3 h 275"/>
                    <a:gd name="T118" fmla="*/ 106 w 283"/>
                    <a:gd name="T119" fmla="*/ 29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3"/>
                    <a:gd name="T181" fmla="*/ 0 h 275"/>
                    <a:gd name="T182" fmla="*/ 283 w 283"/>
                    <a:gd name="T183" fmla="*/ 275 h 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3" h="275">
                      <a:moveTo>
                        <a:pt x="106" y="29"/>
                      </a:moveTo>
                      <a:lnTo>
                        <a:pt x="103" y="37"/>
                      </a:lnTo>
                      <a:lnTo>
                        <a:pt x="89" y="55"/>
                      </a:lnTo>
                      <a:lnTo>
                        <a:pt x="77" y="61"/>
                      </a:lnTo>
                      <a:lnTo>
                        <a:pt x="63" y="60"/>
                      </a:lnTo>
                      <a:lnTo>
                        <a:pt x="46" y="63"/>
                      </a:lnTo>
                      <a:lnTo>
                        <a:pt x="37" y="73"/>
                      </a:lnTo>
                      <a:lnTo>
                        <a:pt x="29" y="91"/>
                      </a:lnTo>
                      <a:lnTo>
                        <a:pt x="30" y="107"/>
                      </a:lnTo>
                      <a:lnTo>
                        <a:pt x="37" y="117"/>
                      </a:lnTo>
                      <a:lnTo>
                        <a:pt x="37" y="128"/>
                      </a:lnTo>
                      <a:lnTo>
                        <a:pt x="34" y="140"/>
                      </a:lnTo>
                      <a:lnTo>
                        <a:pt x="27" y="148"/>
                      </a:lnTo>
                      <a:lnTo>
                        <a:pt x="13" y="153"/>
                      </a:lnTo>
                      <a:lnTo>
                        <a:pt x="8" y="158"/>
                      </a:lnTo>
                      <a:lnTo>
                        <a:pt x="1" y="167"/>
                      </a:lnTo>
                      <a:lnTo>
                        <a:pt x="0" y="181"/>
                      </a:lnTo>
                      <a:lnTo>
                        <a:pt x="0" y="192"/>
                      </a:lnTo>
                      <a:lnTo>
                        <a:pt x="8" y="208"/>
                      </a:lnTo>
                      <a:lnTo>
                        <a:pt x="13" y="215"/>
                      </a:lnTo>
                      <a:lnTo>
                        <a:pt x="24" y="216"/>
                      </a:lnTo>
                      <a:lnTo>
                        <a:pt x="41" y="216"/>
                      </a:lnTo>
                      <a:lnTo>
                        <a:pt x="46" y="221"/>
                      </a:lnTo>
                      <a:lnTo>
                        <a:pt x="56" y="241"/>
                      </a:lnTo>
                      <a:lnTo>
                        <a:pt x="58" y="256"/>
                      </a:lnTo>
                      <a:lnTo>
                        <a:pt x="63" y="262"/>
                      </a:lnTo>
                      <a:lnTo>
                        <a:pt x="72" y="269"/>
                      </a:lnTo>
                      <a:lnTo>
                        <a:pt x="85" y="270"/>
                      </a:lnTo>
                      <a:lnTo>
                        <a:pt x="99" y="272"/>
                      </a:lnTo>
                      <a:lnTo>
                        <a:pt x="113" y="257"/>
                      </a:lnTo>
                      <a:lnTo>
                        <a:pt x="122" y="247"/>
                      </a:lnTo>
                      <a:lnTo>
                        <a:pt x="134" y="241"/>
                      </a:lnTo>
                      <a:lnTo>
                        <a:pt x="153" y="244"/>
                      </a:lnTo>
                      <a:lnTo>
                        <a:pt x="165" y="256"/>
                      </a:lnTo>
                      <a:lnTo>
                        <a:pt x="175" y="264"/>
                      </a:lnTo>
                      <a:lnTo>
                        <a:pt x="194" y="274"/>
                      </a:lnTo>
                      <a:lnTo>
                        <a:pt x="209" y="269"/>
                      </a:lnTo>
                      <a:lnTo>
                        <a:pt x="221" y="259"/>
                      </a:lnTo>
                      <a:lnTo>
                        <a:pt x="226" y="244"/>
                      </a:lnTo>
                      <a:lnTo>
                        <a:pt x="221" y="208"/>
                      </a:lnTo>
                      <a:lnTo>
                        <a:pt x="228" y="192"/>
                      </a:lnTo>
                      <a:lnTo>
                        <a:pt x="244" y="177"/>
                      </a:lnTo>
                      <a:lnTo>
                        <a:pt x="268" y="163"/>
                      </a:lnTo>
                      <a:lnTo>
                        <a:pt x="282" y="140"/>
                      </a:lnTo>
                      <a:lnTo>
                        <a:pt x="280" y="115"/>
                      </a:lnTo>
                      <a:lnTo>
                        <a:pt x="275" y="101"/>
                      </a:lnTo>
                      <a:lnTo>
                        <a:pt x="257" y="94"/>
                      </a:lnTo>
                      <a:lnTo>
                        <a:pt x="249" y="88"/>
                      </a:lnTo>
                      <a:lnTo>
                        <a:pt x="247" y="63"/>
                      </a:lnTo>
                      <a:lnTo>
                        <a:pt x="251" y="26"/>
                      </a:lnTo>
                      <a:lnTo>
                        <a:pt x="242" y="8"/>
                      </a:lnTo>
                      <a:lnTo>
                        <a:pt x="216" y="8"/>
                      </a:lnTo>
                      <a:lnTo>
                        <a:pt x="211" y="17"/>
                      </a:lnTo>
                      <a:lnTo>
                        <a:pt x="197" y="22"/>
                      </a:lnTo>
                      <a:lnTo>
                        <a:pt x="171" y="21"/>
                      </a:lnTo>
                      <a:lnTo>
                        <a:pt x="161" y="6"/>
                      </a:lnTo>
                      <a:lnTo>
                        <a:pt x="151" y="6"/>
                      </a:lnTo>
                      <a:lnTo>
                        <a:pt x="134" y="0"/>
                      </a:lnTo>
                      <a:lnTo>
                        <a:pt x="120" y="3"/>
                      </a:lnTo>
                      <a:lnTo>
                        <a:pt x="106" y="29"/>
                      </a:lnTo>
                    </a:path>
                  </a:pathLst>
                </a:custGeom>
                <a:solidFill>
                  <a:schemeClr val="accent2"/>
                </a:solidFill>
                <a:ln w="12700" cap="rnd">
                  <a:solidFill>
                    <a:srgbClr val="000000"/>
                  </a:solidFill>
                  <a:round/>
                  <a:headEnd/>
                  <a:tailEnd/>
                </a:ln>
              </p:spPr>
              <p:txBody>
                <a:bodyPr/>
                <a:lstStyle/>
                <a:p>
                  <a:endParaRPr lang="en-US"/>
                </a:p>
              </p:txBody>
            </p:sp>
            <p:sp>
              <p:nvSpPr>
                <p:cNvPr id="1019" name="Freeform 7"/>
                <p:cNvSpPr>
                  <a:spLocks/>
                </p:cNvSpPr>
                <p:nvPr/>
              </p:nvSpPr>
              <p:spPr bwMode="auto">
                <a:xfrm>
                  <a:off x="3002" y="2697"/>
                  <a:ext cx="42" cy="40"/>
                </a:xfrm>
                <a:custGeom>
                  <a:avLst/>
                  <a:gdLst>
                    <a:gd name="T0" fmla="*/ 41 w 42"/>
                    <a:gd name="T1" fmla="*/ 21 h 40"/>
                    <a:gd name="T2" fmla="*/ 39 w 42"/>
                    <a:gd name="T3" fmla="*/ 29 h 40"/>
                    <a:gd name="T4" fmla="*/ 35 w 42"/>
                    <a:gd name="T5" fmla="*/ 34 h 40"/>
                    <a:gd name="T6" fmla="*/ 30 w 42"/>
                    <a:gd name="T7" fmla="*/ 37 h 40"/>
                    <a:gd name="T8" fmla="*/ 25 w 42"/>
                    <a:gd name="T9" fmla="*/ 39 h 40"/>
                    <a:gd name="T10" fmla="*/ 18 w 42"/>
                    <a:gd name="T11" fmla="*/ 39 h 40"/>
                    <a:gd name="T12" fmla="*/ 10 w 42"/>
                    <a:gd name="T13" fmla="*/ 37 h 40"/>
                    <a:gd name="T14" fmla="*/ 5 w 42"/>
                    <a:gd name="T15" fmla="*/ 34 h 40"/>
                    <a:gd name="T16" fmla="*/ 1 w 42"/>
                    <a:gd name="T17" fmla="*/ 29 h 40"/>
                    <a:gd name="T18" fmla="*/ 0 w 42"/>
                    <a:gd name="T19" fmla="*/ 21 h 40"/>
                    <a:gd name="T20" fmla="*/ 1 w 42"/>
                    <a:gd name="T21" fmla="*/ 13 h 40"/>
                    <a:gd name="T22" fmla="*/ 5 w 42"/>
                    <a:gd name="T23" fmla="*/ 8 h 40"/>
                    <a:gd name="T24" fmla="*/ 10 w 42"/>
                    <a:gd name="T25" fmla="*/ 3 h 40"/>
                    <a:gd name="T26" fmla="*/ 18 w 42"/>
                    <a:gd name="T27" fmla="*/ 0 h 40"/>
                    <a:gd name="T28" fmla="*/ 25 w 42"/>
                    <a:gd name="T29" fmla="*/ 0 h 40"/>
                    <a:gd name="T30" fmla="*/ 30 w 42"/>
                    <a:gd name="T31" fmla="*/ 3 h 40"/>
                    <a:gd name="T32" fmla="*/ 35 w 42"/>
                    <a:gd name="T33" fmla="*/ 8 h 40"/>
                    <a:gd name="T34" fmla="*/ 39 w 42"/>
                    <a:gd name="T35" fmla="*/ 13 h 40"/>
                    <a:gd name="T36" fmla="*/ 41 w 42"/>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41" y="21"/>
                      </a:moveTo>
                      <a:lnTo>
                        <a:pt x="39" y="29"/>
                      </a:lnTo>
                      <a:lnTo>
                        <a:pt x="35" y="34"/>
                      </a:lnTo>
                      <a:lnTo>
                        <a:pt x="30" y="37"/>
                      </a:lnTo>
                      <a:lnTo>
                        <a:pt x="25" y="39"/>
                      </a:lnTo>
                      <a:lnTo>
                        <a:pt x="18" y="39"/>
                      </a:lnTo>
                      <a:lnTo>
                        <a:pt x="10" y="37"/>
                      </a:lnTo>
                      <a:lnTo>
                        <a:pt x="5" y="34"/>
                      </a:lnTo>
                      <a:lnTo>
                        <a:pt x="1" y="29"/>
                      </a:lnTo>
                      <a:lnTo>
                        <a:pt x="0" y="21"/>
                      </a:lnTo>
                      <a:lnTo>
                        <a:pt x="1" y="13"/>
                      </a:lnTo>
                      <a:lnTo>
                        <a:pt x="5" y="8"/>
                      </a:lnTo>
                      <a:lnTo>
                        <a:pt x="10" y="3"/>
                      </a:lnTo>
                      <a:lnTo>
                        <a:pt x="18" y="0"/>
                      </a:lnTo>
                      <a:lnTo>
                        <a:pt x="25" y="0"/>
                      </a:lnTo>
                      <a:lnTo>
                        <a:pt x="30" y="3"/>
                      </a:lnTo>
                      <a:lnTo>
                        <a:pt x="35" y="8"/>
                      </a:lnTo>
                      <a:lnTo>
                        <a:pt x="39" y="13"/>
                      </a:lnTo>
                      <a:lnTo>
                        <a:pt x="41" y="21"/>
                      </a:lnTo>
                    </a:path>
                  </a:pathLst>
                </a:custGeom>
                <a:solidFill>
                  <a:srgbClr val="000000"/>
                </a:solidFill>
                <a:ln w="12700" cap="rnd">
                  <a:solidFill>
                    <a:srgbClr val="000000"/>
                  </a:solidFill>
                  <a:round/>
                  <a:headEnd/>
                  <a:tailEnd/>
                </a:ln>
              </p:spPr>
              <p:txBody>
                <a:bodyPr/>
                <a:lstStyle/>
                <a:p>
                  <a:endParaRPr lang="en-US"/>
                </a:p>
              </p:txBody>
            </p:sp>
            <p:sp>
              <p:nvSpPr>
                <p:cNvPr id="1020" name="Freeform 8"/>
                <p:cNvSpPr>
                  <a:spLocks/>
                </p:cNvSpPr>
                <p:nvPr/>
              </p:nvSpPr>
              <p:spPr bwMode="auto">
                <a:xfrm>
                  <a:off x="3058" y="2689"/>
                  <a:ext cx="34" cy="30"/>
                </a:xfrm>
                <a:custGeom>
                  <a:avLst/>
                  <a:gdLst>
                    <a:gd name="T0" fmla="*/ 33 w 34"/>
                    <a:gd name="T1" fmla="*/ 14 h 30"/>
                    <a:gd name="T2" fmla="*/ 31 w 34"/>
                    <a:gd name="T3" fmla="*/ 19 h 30"/>
                    <a:gd name="T4" fmla="*/ 27 w 34"/>
                    <a:gd name="T5" fmla="*/ 24 h 30"/>
                    <a:gd name="T6" fmla="*/ 24 w 34"/>
                    <a:gd name="T7" fmla="*/ 27 h 30"/>
                    <a:gd name="T8" fmla="*/ 19 w 34"/>
                    <a:gd name="T9" fmla="*/ 29 h 30"/>
                    <a:gd name="T10" fmla="*/ 12 w 34"/>
                    <a:gd name="T11" fmla="*/ 29 h 30"/>
                    <a:gd name="T12" fmla="*/ 8 w 34"/>
                    <a:gd name="T13" fmla="*/ 27 h 30"/>
                    <a:gd name="T14" fmla="*/ 5 w 34"/>
                    <a:gd name="T15" fmla="*/ 24 h 30"/>
                    <a:gd name="T16" fmla="*/ 1 w 34"/>
                    <a:gd name="T17" fmla="*/ 19 h 30"/>
                    <a:gd name="T18" fmla="*/ 0 w 34"/>
                    <a:gd name="T19" fmla="*/ 14 h 30"/>
                    <a:gd name="T20" fmla="*/ 1 w 34"/>
                    <a:gd name="T21" fmla="*/ 8 h 30"/>
                    <a:gd name="T22" fmla="*/ 5 w 34"/>
                    <a:gd name="T23" fmla="*/ 6 h 30"/>
                    <a:gd name="T24" fmla="*/ 8 w 34"/>
                    <a:gd name="T25" fmla="*/ 3 h 30"/>
                    <a:gd name="T26" fmla="*/ 12 w 34"/>
                    <a:gd name="T27" fmla="*/ 0 h 30"/>
                    <a:gd name="T28" fmla="*/ 19 w 34"/>
                    <a:gd name="T29" fmla="*/ 0 h 30"/>
                    <a:gd name="T30" fmla="*/ 24 w 34"/>
                    <a:gd name="T31" fmla="*/ 3 h 30"/>
                    <a:gd name="T32" fmla="*/ 27 w 34"/>
                    <a:gd name="T33" fmla="*/ 6 h 30"/>
                    <a:gd name="T34" fmla="*/ 31 w 34"/>
                    <a:gd name="T35" fmla="*/ 8 h 30"/>
                    <a:gd name="T36" fmla="*/ 33 w 34"/>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0"/>
                    <a:gd name="T59" fmla="*/ 34 w 34"/>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0">
                      <a:moveTo>
                        <a:pt x="33" y="14"/>
                      </a:moveTo>
                      <a:lnTo>
                        <a:pt x="31" y="19"/>
                      </a:lnTo>
                      <a:lnTo>
                        <a:pt x="27" y="24"/>
                      </a:lnTo>
                      <a:lnTo>
                        <a:pt x="24" y="27"/>
                      </a:lnTo>
                      <a:lnTo>
                        <a:pt x="19" y="29"/>
                      </a:lnTo>
                      <a:lnTo>
                        <a:pt x="12" y="29"/>
                      </a:lnTo>
                      <a:lnTo>
                        <a:pt x="8" y="27"/>
                      </a:lnTo>
                      <a:lnTo>
                        <a:pt x="5" y="24"/>
                      </a:lnTo>
                      <a:lnTo>
                        <a:pt x="1" y="19"/>
                      </a:lnTo>
                      <a:lnTo>
                        <a:pt x="0" y="14"/>
                      </a:lnTo>
                      <a:lnTo>
                        <a:pt x="1" y="8"/>
                      </a:lnTo>
                      <a:lnTo>
                        <a:pt x="5" y="6"/>
                      </a:lnTo>
                      <a:lnTo>
                        <a:pt x="8" y="3"/>
                      </a:lnTo>
                      <a:lnTo>
                        <a:pt x="12" y="0"/>
                      </a:lnTo>
                      <a:lnTo>
                        <a:pt x="19" y="0"/>
                      </a:lnTo>
                      <a:lnTo>
                        <a:pt x="24" y="3"/>
                      </a:lnTo>
                      <a:lnTo>
                        <a:pt x="27" y="6"/>
                      </a:lnTo>
                      <a:lnTo>
                        <a:pt x="31" y="8"/>
                      </a:lnTo>
                      <a:lnTo>
                        <a:pt x="33" y="14"/>
                      </a:lnTo>
                    </a:path>
                  </a:pathLst>
                </a:custGeom>
                <a:solidFill>
                  <a:srgbClr val="000000"/>
                </a:solidFill>
                <a:ln w="12700" cap="rnd">
                  <a:solidFill>
                    <a:srgbClr val="000000"/>
                  </a:solidFill>
                  <a:round/>
                  <a:headEnd/>
                  <a:tailEnd/>
                </a:ln>
              </p:spPr>
              <p:txBody>
                <a:bodyPr/>
                <a:lstStyle/>
                <a:p>
                  <a:endParaRPr lang="en-US"/>
                </a:p>
              </p:txBody>
            </p:sp>
            <p:sp>
              <p:nvSpPr>
                <p:cNvPr id="1021" name="Freeform 9"/>
                <p:cNvSpPr>
                  <a:spLocks/>
                </p:cNvSpPr>
                <p:nvPr/>
              </p:nvSpPr>
              <p:spPr bwMode="auto">
                <a:xfrm>
                  <a:off x="3038" y="2742"/>
                  <a:ext cx="42" cy="41"/>
                </a:xfrm>
                <a:custGeom>
                  <a:avLst/>
                  <a:gdLst>
                    <a:gd name="T0" fmla="*/ 41 w 42"/>
                    <a:gd name="T1" fmla="*/ 20 h 41"/>
                    <a:gd name="T2" fmla="*/ 41 w 42"/>
                    <a:gd name="T3" fmla="*/ 26 h 41"/>
                    <a:gd name="T4" fmla="*/ 35 w 42"/>
                    <a:gd name="T5" fmla="*/ 31 h 41"/>
                    <a:gd name="T6" fmla="*/ 32 w 42"/>
                    <a:gd name="T7" fmla="*/ 36 h 41"/>
                    <a:gd name="T8" fmla="*/ 25 w 42"/>
                    <a:gd name="T9" fmla="*/ 40 h 41"/>
                    <a:gd name="T10" fmla="*/ 17 w 42"/>
                    <a:gd name="T11" fmla="*/ 40 h 41"/>
                    <a:gd name="T12" fmla="*/ 10 w 42"/>
                    <a:gd name="T13" fmla="*/ 36 h 41"/>
                    <a:gd name="T14" fmla="*/ 5 w 42"/>
                    <a:gd name="T15" fmla="*/ 31 h 41"/>
                    <a:gd name="T16" fmla="*/ 0 w 42"/>
                    <a:gd name="T17" fmla="*/ 26 h 41"/>
                    <a:gd name="T18" fmla="*/ 0 w 42"/>
                    <a:gd name="T19" fmla="*/ 20 h 41"/>
                    <a:gd name="T20" fmla="*/ 0 w 42"/>
                    <a:gd name="T21" fmla="*/ 13 h 41"/>
                    <a:gd name="T22" fmla="*/ 5 w 42"/>
                    <a:gd name="T23" fmla="*/ 6 h 41"/>
                    <a:gd name="T24" fmla="*/ 10 w 42"/>
                    <a:gd name="T25" fmla="*/ 1 h 41"/>
                    <a:gd name="T26" fmla="*/ 17 w 42"/>
                    <a:gd name="T27" fmla="*/ 0 h 41"/>
                    <a:gd name="T28" fmla="*/ 25 w 42"/>
                    <a:gd name="T29" fmla="*/ 0 h 41"/>
                    <a:gd name="T30" fmla="*/ 32 w 42"/>
                    <a:gd name="T31" fmla="*/ 1 h 41"/>
                    <a:gd name="T32" fmla="*/ 35 w 42"/>
                    <a:gd name="T33" fmla="*/ 6 h 41"/>
                    <a:gd name="T34" fmla="*/ 41 w 42"/>
                    <a:gd name="T35" fmla="*/ 13 h 41"/>
                    <a:gd name="T36" fmla="*/ 41 w 42"/>
                    <a:gd name="T37" fmla="*/ 2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1"/>
                    <a:gd name="T59" fmla="*/ 42 w 4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1">
                      <a:moveTo>
                        <a:pt x="41" y="20"/>
                      </a:moveTo>
                      <a:lnTo>
                        <a:pt x="41" y="26"/>
                      </a:lnTo>
                      <a:lnTo>
                        <a:pt x="35" y="31"/>
                      </a:lnTo>
                      <a:lnTo>
                        <a:pt x="32" y="36"/>
                      </a:lnTo>
                      <a:lnTo>
                        <a:pt x="25" y="40"/>
                      </a:lnTo>
                      <a:lnTo>
                        <a:pt x="17" y="40"/>
                      </a:lnTo>
                      <a:lnTo>
                        <a:pt x="10" y="36"/>
                      </a:lnTo>
                      <a:lnTo>
                        <a:pt x="5" y="31"/>
                      </a:lnTo>
                      <a:lnTo>
                        <a:pt x="0" y="26"/>
                      </a:lnTo>
                      <a:lnTo>
                        <a:pt x="0" y="20"/>
                      </a:lnTo>
                      <a:lnTo>
                        <a:pt x="0" y="13"/>
                      </a:lnTo>
                      <a:lnTo>
                        <a:pt x="5" y="6"/>
                      </a:lnTo>
                      <a:lnTo>
                        <a:pt x="10" y="1"/>
                      </a:lnTo>
                      <a:lnTo>
                        <a:pt x="17" y="0"/>
                      </a:lnTo>
                      <a:lnTo>
                        <a:pt x="25" y="0"/>
                      </a:lnTo>
                      <a:lnTo>
                        <a:pt x="32" y="1"/>
                      </a:lnTo>
                      <a:lnTo>
                        <a:pt x="35" y="6"/>
                      </a:lnTo>
                      <a:lnTo>
                        <a:pt x="41" y="13"/>
                      </a:lnTo>
                      <a:lnTo>
                        <a:pt x="41" y="20"/>
                      </a:lnTo>
                    </a:path>
                  </a:pathLst>
                </a:custGeom>
                <a:solidFill>
                  <a:srgbClr val="000000"/>
                </a:solidFill>
                <a:ln w="12700" cap="rnd">
                  <a:solidFill>
                    <a:srgbClr val="000000"/>
                  </a:solidFill>
                  <a:round/>
                  <a:headEnd/>
                  <a:tailEnd/>
                </a:ln>
              </p:spPr>
              <p:txBody>
                <a:bodyPr/>
                <a:lstStyle/>
                <a:p>
                  <a:endParaRPr lang="en-US"/>
                </a:p>
              </p:txBody>
            </p:sp>
            <p:sp>
              <p:nvSpPr>
                <p:cNvPr id="1022" name="Freeform 10"/>
                <p:cNvSpPr>
                  <a:spLocks/>
                </p:cNvSpPr>
                <p:nvPr/>
              </p:nvSpPr>
              <p:spPr bwMode="auto">
                <a:xfrm>
                  <a:off x="3127" y="2723"/>
                  <a:ext cx="29" cy="27"/>
                </a:xfrm>
                <a:custGeom>
                  <a:avLst/>
                  <a:gdLst>
                    <a:gd name="T0" fmla="*/ 28 w 29"/>
                    <a:gd name="T1" fmla="*/ 13 h 27"/>
                    <a:gd name="T2" fmla="*/ 28 w 29"/>
                    <a:gd name="T3" fmla="*/ 21 h 27"/>
                    <a:gd name="T4" fmla="*/ 24 w 29"/>
                    <a:gd name="T5" fmla="*/ 21 h 27"/>
                    <a:gd name="T6" fmla="*/ 21 w 29"/>
                    <a:gd name="T7" fmla="*/ 21 h 27"/>
                    <a:gd name="T8" fmla="*/ 15 w 29"/>
                    <a:gd name="T9" fmla="*/ 26 h 27"/>
                    <a:gd name="T10" fmla="*/ 12 w 29"/>
                    <a:gd name="T11" fmla="*/ 26 h 27"/>
                    <a:gd name="T12" fmla="*/ 8 w 29"/>
                    <a:gd name="T13" fmla="*/ 21 h 27"/>
                    <a:gd name="T14" fmla="*/ 3 w 29"/>
                    <a:gd name="T15" fmla="*/ 21 h 27"/>
                    <a:gd name="T16" fmla="*/ 0 w 29"/>
                    <a:gd name="T17" fmla="*/ 21 h 27"/>
                    <a:gd name="T18" fmla="*/ 0 w 29"/>
                    <a:gd name="T19" fmla="*/ 13 h 27"/>
                    <a:gd name="T20" fmla="*/ 0 w 29"/>
                    <a:gd name="T21" fmla="*/ 8 h 27"/>
                    <a:gd name="T22" fmla="*/ 3 w 29"/>
                    <a:gd name="T23" fmla="*/ 4 h 27"/>
                    <a:gd name="T24" fmla="*/ 8 w 29"/>
                    <a:gd name="T25" fmla="*/ 0 h 27"/>
                    <a:gd name="T26" fmla="*/ 12 w 29"/>
                    <a:gd name="T27" fmla="*/ 0 h 27"/>
                    <a:gd name="T28" fmla="*/ 15 w 29"/>
                    <a:gd name="T29" fmla="*/ 0 h 27"/>
                    <a:gd name="T30" fmla="*/ 21 w 29"/>
                    <a:gd name="T31" fmla="*/ 0 h 27"/>
                    <a:gd name="T32" fmla="*/ 24 w 29"/>
                    <a:gd name="T33" fmla="*/ 4 h 27"/>
                    <a:gd name="T34" fmla="*/ 28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8" y="21"/>
                      </a:lnTo>
                      <a:lnTo>
                        <a:pt x="24" y="21"/>
                      </a:lnTo>
                      <a:lnTo>
                        <a:pt x="21" y="21"/>
                      </a:lnTo>
                      <a:lnTo>
                        <a:pt x="15" y="26"/>
                      </a:lnTo>
                      <a:lnTo>
                        <a:pt x="12" y="26"/>
                      </a:lnTo>
                      <a:lnTo>
                        <a:pt x="8" y="21"/>
                      </a:lnTo>
                      <a:lnTo>
                        <a:pt x="3" y="21"/>
                      </a:lnTo>
                      <a:lnTo>
                        <a:pt x="0" y="21"/>
                      </a:lnTo>
                      <a:lnTo>
                        <a:pt x="0" y="13"/>
                      </a:lnTo>
                      <a:lnTo>
                        <a:pt x="0" y="8"/>
                      </a:lnTo>
                      <a:lnTo>
                        <a:pt x="3" y="4"/>
                      </a:lnTo>
                      <a:lnTo>
                        <a:pt x="8" y="0"/>
                      </a:lnTo>
                      <a:lnTo>
                        <a:pt x="12" y="0"/>
                      </a:lnTo>
                      <a:lnTo>
                        <a:pt x="15" y="0"/>
                      </a:lnTo>
                      <a:lnTo>
                        <a:pt x="21" y="0"/>
                      </a:lnTo>
                      <a:lnTo>
                        <a:pt x="24" y="4"/>
                      </a:lnTo>
                      <a:lnTo>
                        <a:pt x="28"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1023" name="Freeform 11"/>
                <p:cNvSpPr>
                  <a:spLocks/>
                </p:cNvSpPr>
                <p:nvPr/>
              </p:nvSpPr>
              <p:spPr bwMode="auto">
                <a:xfrm>
                  <a:off x="3076" y="2804"/>
                  <a:ext cx="28" cy="28"/>
                </a:xfrm>
                <a:custGeom>
                  <a:avLst/>
                  <a:gdLst>
                    <a:gd name="T0" fmla="*/ 27 w 28"/>
                    <a:gd name="T1" fmla="*/ 11 h 28"/>
                    <a:gd name="T2" fmla="*/ 23 w 28"/>
                    <a:gd name="T3" fmla="*/ 18 h 28"/>
                    <a:gd name="T4" fmla="*/ 21 w 28"/>
                    <a:gd name="T5" fmla="*/ 20 h 28"/>
                    <a:gd name="T6" fmla="*/ 18 w 28"/>
                    <a:gd name="T7" fmla="*/ 23 h 28"/>
                    <a:gd name="T8" fmla="*/ 13 w 28"/>
                    <a:gd name="T9" fmla="*/ 27 h 28"/>
                    <a:gd name="T10" fmla="*/ 10 w 28"/>
                    <a:gd name="T11" fmla="*/ 27 h 28"/>
                    <a:gd name="T12" fmla="*/ 5 w 28"/>
                    <a:gd name="T13" fmla="*/ 23 h 28"/>
                    <a:gd name="T14" fmla="*/ 1 w 28"/>
                    <a:gd name="T15" fmla="*/ 20 h 28"/>
                    <a:gd name="T16" fmla="*/ 0 w 28"/>
                    <a:gd name="T17" fmla="*/ 18 h 28"/>
                    <a:gd name="T18" fmla="*/ 0 w 28"/>
                    <a:gd name="T19" fmla="*/ 11 h 28"/>
                    <a:gd name="T20" fmla="*/ 0 w 28"/>
                    <a:gd name="T21" fmla="*/ 8 h 28"/>
                    <a:gd name="T22" fmla="*/ 1 w 28"/>
                    <a:gd name="T23" fmla="*/ 3 h 28"/>
                    <a:gd name="T24" fmla="*/ 5 w 28"/>
                    <a:gd name="T25" fmla="*/ 0 h 28"/>
                    <a:gd name="T26" fmla="*/ 10 w 28"/>
                    <a:gd name="T27" fmla="*/ 0 h 28"/>
                    <a:gd name="T28" fmla="*/ 13 w 28"/>
                    <a:gd name="T29" fmla="*/ 0 h 28"/>
                    <a:gd name="T30" fmla="*/ 18 w 28"/>
                    <a:gd name="T31" fmla="*/ 0 h 28"/>
                    <a:gd name="T32" fmla="*/ 21 w 28"/>
                    <a:gd name="T33" fmla="*/ 3 h 28"/>
                    <a:gd name="T34" fmla="*/ 23 w 28"/>
                    <a:gd name="T35" fmla="*/ 8 h 28"/>
                    <a:gd name="T36" fmla="*/ 27 w 28"/>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8"/>
                    <a:gd name="T59" fmla="*/ 28 w 2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8">
                      <a:moveTo>
                        <a:pt x="27" y="11"/>
                      </a:moveTo>
                      <a:lnTo>
                        <a:pt x="23" y="18"/>
                      </a:lnTo>
                      <a:lnTo>
                        <a:pt x="21" y="20"/>
                      </a:lnTo>
                      <a:lnTo>
                        <a:pt x="18" y="23"/>
                      </a:lnTo>
                      <a:lnTo>
                        <a:pt x="13" y="27"/>
                      </a:lnTo>
                      <a:lnTo>
                        <a:pt x="10" y="27"/>
                      </a:lnTo>
                      <a:lnTo>
                        <a:pt x="5" y="23"/>
                      </a:lnTo>
                      <a:lnTo>
                        <a:pt x="1" y="20"/>
                      </a:lnTo>
                      <a:lnTo>
                        <a:pt x="0" y="18"/>
                      </a:lnTo>
                      <a:lnTo>
                        <a:pt x="0" y="11"/>
                      </a:lnTo>
                      <a:lnTo>
                        <a:pt x="0" y="8"/>
                      </a:lnTo>
                      <a:lnTo>
                        <a:pt x="1" y="3"/>
                      </a:lnTo>
                      <a:lnTo>
                        <a:pt x="5" y="0"/>
                      </a:lnTo>
                      <a:lnTo>
                        <a:pt x="10" y="0"/>
                      </a:lnTo>
                      <a:lnTo>
                        <a:pt x="13" y="0"/>
                      </a:lnTo>
                      <a:lnTo>
                        <a:pt x="18" y="0"/>
                      </a:lnTo>
                      <a:lnTo>
                        <a:pt x="21" y="3"/>
                      </a:lnTo>
                      <a:lnTo>
                        <a:pt x="23" y="8"/>
                      </a:lnTo>
                      <a:lnTo>
                        <a:pt x="27" y="11"/>
                      </a:lnTo>
                    </a:path>
                  </a:pathLst>
                </a:custGeom>
                <a:solidFill>
                  <a:srgbClr val="000000"/>
                </a:solidFill>
                <a:ln w="12700" cap="rnd">
                  <a:solidFill>
                    <a:srgbClr val="000000"/>
                  </a:solidFill>
                  <a:round/>
                  <a:headEnd/>
                  <a:tailEnd/>
                </a:ln>
              </p:spPr>
              <p:txBody>
                <a:bodyPr/>
                <a:lstStyle/>
                <a:p>
                  <a:endParaRPr lang="en-US"/>
                </a:p>
              </p:txBody>
            </p:sp>
            <p:sp>
              <p:nvSpPr>
                <p:cNvPr id="1024" name="Freeform 12"/>
                <p:cNvSpPr>
                  <a:spLocks/>
                </p:cNvSpPr>
                <p:nvPr/>
              </p:nvSpPr>
              <p:spPr bwMode="auto">
                <a:xfrm>
                  <a:off x="3105" y="2819"/>
                  <a:ext cx="29" cy="27"/>
                </a:xfrm>
                <a:custGeom>
                  <a:avLst/>
                  <a:gdLst>
                    <a:gd name="T0" fmla="*/ 28 w 29"/>
                    <a:gd name="T1" fmla="*/ 13 h 27"/>
                    <a:gd name="T2" fmla="*/ 28 w 29"/>
                    <a:gd name="T3" fmla="*/ 17 h 27"/>
                    <a:gd name="T4" fmla="*/ 26 w 29"/>
                    <a:gd name="T5" fmla="*/ 21 h 27"/>
                    <a:gd name="T6" fmla="*/ 21 w 29"/>
                    <a:gd name="T7" fmla="*/ 22 h 27"/>
                    <a:gd name="T8" fmla="*/ 15 w 29"/>
                    <a:gd name="T9" fmla="*/ 26 h 27"/>
                    <a:gd name="T10" fmla="*/ 8 w 29"/>
                    <a:gd name="T11" fmla="*/ 26 h 27"/>
                    <a:gd name="T12" fmla="*/ 7 w 29"/>
                    <a:gd name="T13" fmla="*/ 22 h 27"/>
                    <a:gd name="T14" fmla="*/ 5 w 29"/>
                    <a:gd name="T15" fmla="*/ 21 h 27"/>
                    <a:gd name="T16" fmla="*/ 0 w 29"/>
                    <a:gd name="T17" fmla="*/ 17 h 27"/>
                    <a:gd name="T18" fmla="*/ 0 w 29"/>
                    <a:gd name="T19" fmla="*/ 13 h 27"/>
                    <a:gd name="T20" fmla="*/ 0 w 29"/>
                    <a:gd name="T21" fmla="*/ 8 h 27"/>
                    <a:gd name="T22" fmla="*/ 5 w 29"/>
                    <a:gd name="T23" fmla="*/ 4 h 27"/>
                    <a:gd name="T24" fmla="*/ 7 w 29"/>
                    <a:gd name="T25" fmla="*/ 1 h 27"/>
                    <a:gd name="T26" fmla="*/ 8 w 29"/>
                    <a:gd name="T27" fmla="*/ 0 h 27"/>
                    <a:gd name="T28" fmla="*/ 15 w 29"/>
                    <a:gd name="T29" fmla="*/ 0 h 27"/>
                    <a:gd name="T30" fmla="*/ 21 w 29"/>
                    <a:gd name="T31" fmla="*/ 1 h 27"/>
                    <a:gd name="T32" fmla="*/ 26 w 29"/>
                    <a:gd name="T33" fmla="*/ 4 h 27"/>
                    <a:gd name="T34" fmla="*/ 28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8" y="17"/>
                      </a:lnTo>
                      <a:lnTo>
                        <a:pt x="26" y="21"/>
                      </a:lnTo>
                      <a:lnTo>
                        <a:pt x="21" y="22"/>
                      </a:lnTo>
                      <a:lnTo>
                        <a:pt x="15" y="26"/>
                      </a:lnTo>
                      <a:lnTo>
                        <a:pt x="8" y="26"/>
                      </a:lnTo>
                      <a:lnTo>
                        <a:pt x="7" y="22"/>
                      </a:lnTo>
                      <a:lnTo>
                        <a:pt x="5" y="21"/>
                      </a:lnTo>
                      <a:lnTo>
                        <a:pt x="0" y="17"/>
                      </a:lnTo>
                      <a:lnTo>
                        <a:pt x="0" y="13"/>
                      </a:lnTo>
                      <a:lnTo>
                        <a:pt x="0" y="8"/>
                      </a:lnTo>
                      <a:lnTo>
                        <a:pt x="5" y="4"/>
                      </a:lnTo>
                      <a:lnTo>
                        <a:pt x="7" y="1"/>
                      </a:lnTo>
                      <a:lnTo>
                        <a:pt x="8" y="0"/>
                      </a:lnTo>
                      <a:lnTo>
                        <a:pt x="15" y="0"/>
                      </a:lnTo>
                      <a:lnTo>
                        <a:pt x="21" y="1"/>
                      </a:lnTo>
                      <a:lnTo>
                        <a:pt x="26" y="4"/>
                      </a:lnTo>
                      <a:lnTo>
                        <a:pt x="28"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1025" name="Freeform 13"/>
                <p:cNvSpPr>
                  <a:spLocks/>
                </p:cNvSpPr>
                <p:nvPr/>
              </p:nvSpPr>
              <p:spPr bwMode="auto">
                <a:xfrm>
                  <a:off x="3038" y="2623"/>
                  <a:ext cx="34" cy="32"/>
                </a:xfrm>
                <a:custGeom>
                  <a:avLst/>
                  <a:gdLst>
                    <a:gd name="T0" fmla="*/ 33 w 34"/>
                    <a:gd name="T1" fmla="*/ 16 h 32"/>
                    <a:gd name="T2" fmla="*/ 31 w 34"/>
                    <a:gd name="T3" fmla="*/ 21 h 32"/>
                    <a:gd name="T4" fmla="*/ 29 w 34"/>
                    <a:gd name="T5" fmla="*/ 24 h 32"/>
                    <a:gd name="T6" fmla="*/ 24 w 34"/>
                    <a:gd name="T7" fmla="*/ 29 h 32"/>
                    <a:gd name="T8" fmla="*/ 19 w 34"/>
                    <a:gd name="T9" fmla="*/ 31 h 32"/>
                    <a:gd name="T10" fmla="*/ 13 w 34"/>
                    <a:gd name="T11" fmla="*/ 31 h 32"/>
                    <a:gd name="T12" fmla="*/ 8 w 34"/>
                    <a:gd name="T13" fmla="*/ 29 h 32"/>
                    <a:gd name="T14" fmla="*/ 3 w 34"/>
                    <a:gd name="T15" fmla="*/ 24 h 32"/>
                    <a:gd name="T16" fmla="*/ 0 w 34"/>
                    <a:gd name="T17" fmla="*/ 21 h 32"/>
                    <a:gd name="T18" fmla="*/ 0 w 34"/>
                    <a:gd name="T19" fmla="*/ 16 h 32"/>
                    <a:gd name="T20" fmla="*/ 0 w 34"/>
                    <a:gd name="T21" fmla="*/ 9 h 32"/>
                    <a:gd name="T22" fmla="*/ 3 w 34"/>
                    <a:gd name="T23" fmla="*/ 4 h 32"/>
                    <a:gd name="T24" fmla="*/ 8 w 34"/>
                    <a:gd name="T25" fmla="*/ 1 h 32"/>
                    <a:gd name="T26" fmla="*/ 13 w 34"/>
                    <a:gd name="T27" fmla="*/ 0 h 32"/>
                    <a:gd name="T28" fmla="*/ 19 w 34"/>
                    <a:gd name="T29" fmla="*/ 0 h 32"/>
                    <a:gd name="T30" fmla="*/ 24 w 34"/>
                    <a:gd name="T31" fmla="*/ 1 h 32"/>
                    <a:gd name="T32" fmla="*/ 29 w 34"/>
                    <a:gd name="T33" fmla="*/ 4 h 32"/>
                    <a:gd name="T34" fmla="*/ 31 w 34"/>
                    <a:gd name="T35" fmla="*/ 9 h 32"/>
                    <a:gd name="T36" fmla="*/ 33 w 34"/>
                    <a:gd name="T37" fmla="*/ 1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2"/>
                    <a:gd name="T59" fmla="*/ 34 w 3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2">
                      <a:moveTo>
                        <a:pt x="33" y="16"/>
                      </a:moveTo>
                      <a:lnTo>
                        <a:pt x="31" y="21"/>
                      </a:lnTo>
                      <a:lnTo>
                        <a:pt x="29" y="24"/>
                      </a:lnTo>
                      <a:lnTo>
                        <a:pt x="24" y="29"/>
                      </a:lnTo>
                      <a:lnTo>
                        <a:pt x="19" y="31"/>
                      </a:lnTo>
                      <a:lnTo>
                        <a:pt x="13" y="31"/>
                      </a:lnTo>
                      <a:lnTo>
                        <a:pt x="8" y="29"/>
                      </a:lnTo>
                      <a:lnTo>
                        <a:pt x="3" y="24"/>
                      </a:lnTo>
                      <a:lnTo>
                        <a:pt x="0" y="21"/>
                      </a:lnTo>
                      <a:lnTo>
                        <a:pt x="0" y="16"/>
                      </a:lnTo>
                      <a:lnTo>
                        <a:pt x="0" y="9"/>
                      </a:lnTo>
                      <a:lnTo>
                        <a:pt x="3" y="4"/>
                      </a:lnTo>
                      <a:lnTo>
                        <a:pt x="8" y="1"/>
                      </a:lnTo>
                      <a:lnTo>
                        <a:pt x="13" y="0"/>
                      </a:lnTo>
                      <a:lnTo>
                        <a:pt x="19" y="0"/>
                      </a:lnTo>
                      <a:lnTo>
                        <a:pt x="24" y="1"/>
                      </a:lnTo>
                      <a:lnTo>
                        <a:pt x="29" y="4"/>
                      </a:lnTo>
                      <a:lnTo>
                        <a:pt x="31" y="9"/>
                      </a:lnTo>
                      <a:lnTo>
                        <a:pt x="33" y="16"/>
                      </a:lnTo>
                    </a:path>
                  </a:pathLst>
                </a:custGeom>
                <a:solidFill>
                  <a:srgbClr val="000000"/>
                </a:solidFill>
                <a:ln w="12700" cap="rnd">
                  <a:solidFill>
                    <a:srgbClr val="000000"/>
                  </a:solidFill>
                  <a:round/>
                  <a:headEnd/>
                  <a:tailEnd/>
                </a:ln>
              </p:spPr>
              <p:txBody>
                <a:bodyPr/>
                <a:lstStyle/>
                <a:p>
                  <a:endParaRPr lang="en-US"/>
                </a:p>
              </p:txBody>
            </p:sp>
            <p:sp>
              <p:nvSpPr>
                <p:cNvPr id="1026" name="Freeform 14"/>
                <p:cNvSpPr>
                  <a:spLocks/>
                </p:cNvSpPr>
                <p:nvPr/>
              </p:nvSpPr>
              <p:spPr bwMode="auto">
                <a:xfrm>
                  <a:off x="3074" y="2650"/>
                  <a:ext cx="28" cy="27"/>
                </a:xfrm>
                <a:custGeom>
                  <a:avLst/>
                  <a:gdLst>
                    <a:gd name="T0" fmla="*/ 27 w 28"/>
                    <a:gd name="T1" fmla="*/ 11 h 27"/>
                    <a:gd name="T2" fmla="*/ 27 w 28"/>
                    <a:gd name="T3" fmla="*/ 17 h 27"/>
                    <a:gd name="T4" fmla="*/ 23 w 28"/>
                    <a:gd name="T5" fmla="*/ 21 h 27"/>
                    <a:gd name="T6" fmla="*/ 20 w 28"/>
                    <a:gd name="T7" fmla="*/ 24 h 27"/>
                    <a:gd name="T8" fmla="*/ 15 w 28"/>
                    <a:gd name="T9" fmla="*/ 26 h 27"/>
                    <a:gd name="T10" fmla="*/ 10 w 28"/>
                    <a:gd name="T11" fmla="*/ 26 h 27"/>
                    <a:gd name="T12" fmla="*/ 5 w 28"/>
                    <a:gd name="T13" fmla="*/ 24 h 27"/>
                    <a:gd name="T14" fmla="*/ 1 w 28"/>
                    <a:gd name="T15" fmla="*/ 21 h 27"/>
                    <a:gd name="T16" fmla="*/ 0 w 28"/>
                    <a:gd name="T17" fmla="*/ 17 h 27"/>
                    <a:gd name="T18" fmla="*/ 0 w 28"/>
                    <a:gd name="T19" fmla="*/ 11 h 27"/>
                    <a:gd name="T20" fmla="*/ 0 w 28"/>
                    <a:gd name="T21" fmla="*/ 8 h 27"/>
                    <a:gd name="T22" fmla="*/ 1 w 28"/>
                    <a:gd name="T23" fmla="*/ 4 h 27"/>
                    <a:gd name="T24" fmla="*/ 5 w 28"/>
                    <a:gd name="T25" fmla="*/ 0 h 27"/>
                    <a:gd name="T26" fmla="*/ 10 w 28"/>
                    <a:gd name="T27" fmla="*/ 0 h 27"/>
                    <a:gd name="T28" fmla="*/ 15 w 28"/>
                    <a:gd name="T29" fmla="*/ 0 h 27"/>
                    <a:gd name="T30" fmla="*/ 20 w 28"/>
                    <a:gd name="T31" fmla="*/ 0 h 27"/>
                    <a:gd name="T32" fmla="*/ 23 w 28"/>
                    <a:gd name="T33" fmla="*/ 4 h 27"/>
                    <a:gd name="T34" fmla="*/ 27 w 28"/>
                    <a:gd name="T35" fmla="*/ 8 h 27"/>
                    <a:gd name="T36" fmla="*/ 27 w 28"/>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1"/>
                      </a:moveTo>
                      <a:lnTo>
                        <a:pt x="27" y="17"/>
                      </a:lnTo>
                      <a:lnTo>
                        <a:pt x="23" y="21"/>
                      </a:lnTo>
                      <a:lnTo>
                        <a:pt x="20" y="24"/>
                      </a:lnTo>
                      <a:lnTo>
                        <a:pt x="15" y="26"/>
                      </a:lnTo>
                      <a:lnTo>
                        <a:pt x="10" y="26"/>
                      </a:lnTo>
                      <a:lnTo>
                        <a:pt x="5" y="24"/>
                      </a:lnTo>
                      <a:lnTo>
                        <a:pt x="1" y="21"/>
                      </a:lnTo>
                      <a:lnTo>
                        <a:pt x="0" y="17"/>
                      </a:lnTo>
                      <a:lnTo>
                        <a:pt x="0" y="11"/>
                      </a:lnTo>
                      <a:lnTo>
                        <a:pt x="0" y="8"/>
                      </a:lnTo>
                      <a:lnTo>
                        <a:pt x="1" y="4"/>
                      </a:lnTo>
                      <a:lnTo>
                        <a:pt x="5" y="0"/>
                      </a:lnTo>
                      <a:lnTo>
                        <a:pt x="10" y="0"/>
                      </a:lnTo>
                      <a:lnTo>
                        <a:pt x="15" y="0"/>
                      </a:lnTo>
                      <a:lnTo>
                        <a:pt x="20" y="0"/>
                      </a:lnTo>
                      <a:lnTo>
                        <a:pt x="23" y="4"/>
                      </a:lnTo>
                      <a:lnTo>
                        <a:pt x="27" y="8"/>
                      </a:lnTo>
                      <a:lnTo>
                        <a:pt x="27" y="11"/>
                      </a:lnTo>
                    </a:path>
                  </a:pathLst>
                </a:custGeom>
                <a:solidFill>
                  <a:srgbClr val="000000"/>
                </a:solidFill>
                <a:ln w="12700" cap="rnd">
                  <a:solidFill>
                    <a:srgbClr val="000000"/>
                  </a:solidFill>
                  <a:round/>
                  <a:headEnd/>
                  <a:tailEnd/>
                </a:ln>
              </p:spPr>
              <p:txBody>
                <a:bodyPr/>
                <a:lstStyle/>
                <a:p>
                  <a:endParaRPr lang="en-US"/>
                </a:p>
              </p:txBody>
            </p:sp>
            <p:sp>
              <p:nvSpPr>
                <p:cNvPr id="1027" name="Freeform 15"/>
                <p:cNvSpPr>
                  <a:spLocks/>
                </p:cNvSpPr>
                <p:nvPr/>
              </p:nvSpPr>
              <p:spPr bwMode="auto">
                <a:xfrm>
                  <a:off x="3100" y="2786"/>
                  <a:ext cx="28" cy="28"/>
                </a:xfrm>
                <a:custGeom>
                  <a:avLst/>
                  <a:gdLst>
                    <a:gd name="T0" fmla="*/ 27 w 28"/>
                    <a:gd name="T1" fmla="*/ 12 h 28"/>
                    <a:gd name="T2" fmla="*/ 27 w 28"/>
                    <a:gd name="T3" fmla="*/ 18 h 28"/>
                    <a:gd name="T4" fmla="*/ 25 w 28"/>
                    <a:gd name="T5" fmla="*/ 21 h 28"/>
                    <a:gd name="T6" fmla="*/ 20 w 28"/>
                    <a:gd name="T7" fmla="*/ 25 h 28"/>
                    <a:gd name="T8" fmla="*/ 15 w 28"/>
                    <a:gd name="T9" fmla="*/ 27 h 28"/>
                    <a:gd name="T10" fmla="*/ 13 w 28"/>
                    <a:gd name="T11" fmla="*/ 27 h 28"/>
                    <a:gd name="T12" fmla="*/ 6 w 28"/>
                    <a:gd name="T13" fmla="*/ 25 h 28"/>
                    <a:gd name="T14" fmla="*/ 5 w 28"/>
                    <a:gd name="T15" fmla="*/ 21 h 28"/>
                    <a:gd name="T16" fmla="*/ 0 w 28"/>
                    <a:gd name="T17" fmla="*/ 18 h 28"/>
                    <a:gd name="T18" fmla="*/ 0 w 28"/>
                    <a:gd name="T19" fmla="*/ 12 h 28"/>
                    <a:gd name="T20" fmla="*/ 0 w 28"/>
                    <a:gd name="T21" fmla="*/ 7 h 28"/>
                    <a:gd name="T22" fmla="*/ 5 w 28"/>
                    <a:gd name="T23" fmla="*/ 5 h 28"/>
                    <a:gd name="T24" fmla="*/ 6 w 28"/>
                    <a:gd name="T25" fmla="*/ 0 h 28"/>
                    <a:gd name="T26" fmla="*/ 13 w 28"/>
                    <a:gd name="T27" fmla="*/ 0 h 28"/>
                    <a:gd name="T28" fmla="*/ 15 w 28"/>
                    <a:gd name="T29" fmla="*/ 0 h 28"/>
                    <a:gd name="T30" fmla="*/ 20 w 28"/>
                    <a:gd name="T31" fmla="*/ 0 h 28"/>
                    <a:gd name="T32" fmla="*/ 25 w 28"/>
                    <a:gd name="T33" fmla="*/ 5 h 28"/>
                    <a:gd name="T34" fmla="*/ 27 w 28"/>
                    <a:gd name="T35" fmla="*/ 7 h 28"/>
                    <a:gd name="T36" fmla="*/ 27 w 28"/>
                    <a:gd name="T37" fmla="*/ 1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8"/>
                    <a:gd name="T59" fmla="*/ 28 w 2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8">
                      <a:moveTo>
                        <a:pt x="27" y="12"/>
                      </a:moveTo>
                      <a:lnTo>
                        <a:pt x="27" y="18"/>
                      </a:lnTo>
                      <a:lnTo>
                        <a:pt x="25" y="21"/>
                      </a:lnTo>
                      <a:lnTo>
                        <a:pt x="20" y="25"/>
                      </a:lnTo>
                      <a:lnTo>
                        <a:pt x="15" y="27"/>
                      </a:lnTo>
                      <a:lnTo>
                        <a:pt x="13" y="27"/>
                      </a:lnTo>
                      <a:lnTo>
                        <a:pt x="6" y="25"/>
                      </a:lnTo>
                      <a:lnTo>
                        <a:pt x="5" y="21"/>
                      </a:lnTo>
                      <a:lnTo>
                        <a:pt x="0" y="18"/>
                      </a:lnTo>
                      <a:lnTo>
                        <a:pt x="0" y="12"/>
                      </a:lnTo>
                      <a:lnTo>
                        <a:pt x="0" y="7"/>
                      </a:lnTo>
                      <a:lnTo>
                        <a:pt x="5" y="5"/>
                      </a:lnTo>
                      <a:lnTo>
                        <a:pt x="6" y="0"/>
                      </a:lnTo>
                      <a:lnTo>
                        <a:pt x="13" y="0"/>
                      </a:lnTo>
                      <a:lnTo>
                        <a:pt x="15" y="0"/>
                      </a:lnTo>
                      <a:lnTo>
                        <a:pt x="20" y="0"/>
                      </a:lnTo>
                      <a:lnTo>
                        <a:pt x="25" y="5"/>
                      </a:lnTo>
                      <a:lnTo>
                        <a:pt x="27" y="7"/>
                      </a:lnTo>
                      <a:lnTo>
                        <a:pt x="27" y="12"/>
                      </a:lnTo>
                    </a:path>
                  </a:pathLst>
                </a:custGeom>
                <a:solidFill>
                  <a:srgbClr val="000000"/>
                </a:solidFill>
                <a:ln w="12700" cap="rnd">
                  <a:solidFill>
                    <a:srgbClr val="000000"/>
                  </a:solidFill>
                  <a:round/>
                  <a:headEnd/>
                  <a:tailEnd/>
                </a:ln>
              </p:spPr>
              <p:txBody>
                <a:bodyPr/>
                <a:lstStyle/>
                <a:p>
                  <a:endParaRPr lang="en-US"/>
                </a:p>
              </p:txBody>
            </p:sp>
            <p:sp>
              <p:nvSpPr>
                <p:cNvPr id="1028" name="Freeform 16"/>
                <p:cNvSpPr>
                  <a:spLocks/>
                </p:cNvSpPr>
                <p:nvPr/>
              </p:nvSpPr>
              <p:spPr bwMode="auto">
                <a:xfrm>
                  <a:off x="3090" y="2733"/>
                  <a:ext cx="28" cy="27"/>
                </a:xfrm>
                <a:custGeom>
                  <a:avLst/>
                  <a:gdLst>
                    <a:gd name="T0" fmla="*/ 27 w 28"/>
                    <a:gd name="T1" fmla="*/ 13 h 27"/>
                    <a:gd name="T2" fmla="*/ 27 w 28"/>
                    <a:gd name="T3" fmla="*/ 17 h 27"/>
                    <a:gd name="T4" fmla="*/ 25 w 28"/>
                    <a:gd name="T5" fmla="*/ 21 h 27"/>
                    <a:gd name="T6" fmla="*/ 20 w 28"/>
                    <a:gd name="T7" fmla="*/ 22 h 27"/>
                    <a:gd name="T8" fmla="*/ 15 w 28"/>
                    <a:gd name="T9" fmla="*/ 26 h 27"/>
                    <a:gd name="T10" fmla="*/ 11 w 28"/>
                    <a:gd name="T11" fmla="*/ 26 h 27"/>
                    <a:gd name="T12" fmla="*/ 6 w 28"/>
                    <a:gd name="T13" fmla="*/ 22 h 27"/>
                    <a:gd name="T14" fmla="*/ 1 w 28"/>
                    <a:gd name="T15" fmla="*/ 21 h 27"/>
                    <a:gd name="T16" fmla="*/ 0 w 28"/>
                    <a:gd name="T17" fmla="*/ 17 h 27"/>
                    <a:gd name="T18" fmla="*/ 0 w 28"/>
                    <a:gd name="T19" fmla="*/ 13 h 27"/>
                    <a:gd name="T20" fmla="*/ 0 w 28"/>
                    <a:gd name="T21" fmla="*/ 8 h 27"/>
                    <a:gd name="T22" fmla="*/ 1 w 28"/>
                    <a:gd name="T23" fmla="*/ 4 h 27"/>
                    <a:gd name="T24" fmla="*/ 6 w 28"/>
                    <a:gd name="T25" fmla="*/ 1 h 27"/>
                    <a:gd name="T26" fmla="*/ 11 w 28"/>
                    <a:gd name="T27" fmla="*/ 0 h 27"/>
                    <a:gd name="T28" fmla="*/ 15 w 28"/>
                    <a:gd name="T29" fmla="*/ 0 h 27"/>
                    <a:gd name="T30" fmla="*/ 20 w 28"/>
                    <a:gd name="T31" fmla="*/ 1 h 27"/>
                    <a:gd name="T32" fmla="*/ 25 w 28"/>
                    <a:gd name="T33" fmla="*/ 4 h 27"/>
                    <a:gd name="T34" fmla="*/ 27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7"/>
                      </a:lnTo>
                      <a:lnTo>
                        <a:pt x="25" y="21"/>
                      </a:lnTo>
                      <a:lnTo>
                        <a:pt x="20" y="22"/>
                      </a:lnTo>
                      <a:lnTo>
                        <a:pt x="15" y="26"/>
                      </a:lnTo>
                      <a:lnTo>
                        <a:pt x="11" y="26"/>
                      </a:lnTo>
                      <a:lnTo>
                        <a:pt x="6" y="22"/>
                      </a:lnTo>
                      <a:lnTo>
                        <a:pt x="1" y="21"/>
                      </a:lnTo>
                      <a:lnTo>
                        <a:pt x="0" y="17"/>
                      </a:lnTo>
                      <a:lnTo>
                        <a:pt x="0" y="13"/>
                      </a:lnTo>
                      <a:lnTo>
                        <a:pt x="0" y="8"/>
                      </a:lnTo>
                      <a:lnTo>
                        <a:pt x="1" y="4"/>
                      </a:lnTo>
                      <a:lnTo>
                        <a:pt x="6" y="1"/>
                      </a:lnTo>
                      <a:lnTo>
                        <a:pt x="11" y="0"/>
                      </a:lnTo>
                      <a:lnTo>
                        <a:pt x="15" y="0"/>
                      </a:lnTo>
                      <a:lnTo>
                        <a:pt x="20" y="1"/>
                      </a:lnTo>
                      <a:lnTo>
                        <a:pt x="25" y="4"/>
                      </a:lnTo>
                      <a:lnTo>
                        <a:pt x="27"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29" name="Freeform 17"/>
                <p:cNvSpPr>
                  <a:spLocks/>
                </p:cNvSpPr>
                <p:nvPr/>
              </p:nvSpPr>
              <p:spPr bwMode="auto">
                <a:xfrm>
                  <a:off x="3122" y="2757"/>
                  <a:ext cx="28" cy="27"/>
                </a:xfrm>
                <a:custGeom>
                  <a:avLst/>
                  <a:gdLst>
                    <a:gd name="T0" fmla="*/ 27 w 28"/>
                    <a:gd name="T1" fmla="*/ 13 h 27"/>
                    <a:gd name="T2" fmla="*/ 23 w 28"/>
                    <a:gd name="T3" fmla="*/ 14 h 27"/>
                    <a:gd name="T4" fmla="*/ 21 w 28"/>
                    <a:gd name="T5" fmla="*/ 19 h 27"/>
                    <a:gd name="T6" fmla="*/ 18 w 28"/>
                    <a:gd name="T7" fmla="*/ 24 h 27"/>
                    <a:gd name="T8" fmla="*/ 13 w 28"/>
                    <a:gd name="T9" fmla="*/ 26 h 27"/>
                    <a:gd name="T10" fmla="*/ 10 w 28"/>
                    <a:gd name="T11" fmla="*/ 26 h 27"/>
                    <a:gd name="T12" fmla="*/ 5 w 28"/>
                    <a:gd name="T13" fmla="*/ 24 h 27"/>
                    <a:gd name="T14" fmla="*/ 1 w 28"/>
                    <a:gd name="T15" fmla="*/ 19 h 27"/>
                    <a:gd name="T16" fmla="*/ 0 w 28"/>
                    <a:gd name="T17" fmla="*/ 14 h 27"/>
                    <a:gd name="T18" fmla="*/ 0 w 28"/>
                    <a:gd name="T19" fmla="*/ 13 h 27"/>
                    <a:gd name="T20" fmla="*/ 0 w 28"/>
                    <a:gd name="T21" fmla="*/ 8 h 27"/>
                    <a:gd name="T22" fmla="*/ 1 w 28"/>
                    <a:gd name="T23" fmla="*/ 4 h 27"/>
                    <a:gd name="T24" fmla="*/ 5 w 28"/>
                    <a:gd name="T25" fmla="*/ 0 h 27"/>
                    <a:gd name="T26" fmla="*/ 10 w 28"/>
                    <a:gd name="T27" fmla="*/ 0 h 27"/>
                    <a:gd name="T28" fmla="*/ 13 w 28"/>
                    <a:gd name="T29" fmla="*/ 0 h 27"/>
                    <a:gd name="T30" fmla="*/ 18 w 28"/>
                    <a:gd name="T31" fmla="*/ 0 h 27"/>
                    <a:gd name="T32" fmla="*/ 21 w 28"/>
                    <a:gd name="T33" fmla="*/ 4 h 27"/>
                    <a:gd name="T34" fmla="*/ 23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4"/>
                      </a:lnTo>
                      <a:lnTo>
                        <a:pt x="21" y="19"/>
                      </a:lnTo>
                      <a:lnTo>
                        <a:pt x="18" y="24"/>
                      </a:lnTo>
                      <a:lnTo>
                        <a:pt x="13" y="26"/>
                      </a:lnTo>
                      <a:lnTo>
                        <a:pt x="10" y="26"/>
                      </a:lnTo>
                      <a:lnTo>
                        <a:pt x="5" y="24"/>
                      </a:lnTo>
                      <a:lnTo>
                        <a:pt x="1" y="19"/>
                      </a:lnTo>
                      <a:lnTo>
                        <a:pt x="0" y="14"/>
                      </a:lnTo>
                      <a:lnTo>
                        <a:pt x="0" y="13"/>
                      </a:lnTo>
                      <a:lnTo>
                        <a:pt x="0" y="8"/>
                      </a:lnTo>
                      <a:lnTo>
                        <a:pt x="1" y="4"/>
                      </a:lnTo>
                      <a:lnTo>
                        <a:pt x="5" y="0"/>
                      </a:lnTo>
                      <a:lnTo>
                        <a:pt x="10" y="0"/>
                      </a:lnTo>
                      <a:lnTo>
                        <a:pt x="13" y="0"/>
                      </a:lnTo>
                      <a:lnTo>
                        <a:pt x="18" y="0"/>
                      </a:lnTo>
                      <a:lnTo>
                        <a:pt x="21" y="4"/>
                      </a:lnTo>
                      <a:lnTo>
                        <a:pt x="23"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30" name="Freeform 18"/>
                <p:cNvSpPr>
                  <a:spLocks/>
                </p:cNvSpPr>
                <p:nvPr/>
              </p:nvSpPr>
              <p:spPr bwMode="auto">
                <a:xfrm>
                  <a:off x="3100" y="2606"/>
                  <a:ext cx="28" cy="27"/>
                </a:xfrm>
                <a:custGeom>
                  <a:avLst/>
                  <a:gdLst>
                    <a:gd name="T0" fmla="*/ 27 w 28"/>
                    <a:gd name="T1" fmla="*/ 13 h 27"/>
                    <a:gd name="T2" fmla="*/ 27 w 28"/>
                    <a:gd name="T3" fmla="*/ 19 h 27"/>
                    <a:gd name="T4" fmla="*/ 25 w 28"/>
                    <a:gd name="T5" fmla="*/ 19 h 27"/>
                    <a:gd name="T6" fmla="*/ 20 w 28"/>
                    <a:gd name="T7" fmla="*/ 24 h 27"/>
                    <a:gd name="T8" fmla="*/ 15 w 28"/>
                    <a:gd name="T9" fmla="*/ 26 h 27"/>
                    <a:gd name="T10" fmla="*/ 11 w 28"/>
                    <a:gd name="T11" fmla="*/ 26 h 27"/>
                    <a:gd name="T12" fmla="*/ 6 w 28"/>
                    <a:gd name="T13" fmla="*/ 24 h 27"/>
                    <a:gd name="T14" fmla="*/ 1 w 28"/>
                    <a:gd name="T15" fmla="*/ 19 h 27"/>
                    <a:gd name="T16" fmla="*/ 0 w 28"/>
                    <a:gd name="T17" fmla="*/ 19 h 27"/>
                    <a:gd name="T18" fmla="*/ 0 w 28"/>
                    <a:gd name="T19" fmla="*/ 13 h 27"/>
                    <a:gd name="T20" fmla="*/ 0 w 28"/>
                    <a:gd name="T21" fmla="*/ 8 h 27"/>
                    <a:gd name="T22" fmla="*/ 1 w 28"/>
                    <a:gd name="T23" fmla="*/ 4 h 27"/>
                    <a:gd name="T24" fmla="*/ 6 w 28"/>
                    <a:gd name="T25" fmla="*/ 0 h 27"/>
                    <a:gd name="T26" fmla="*/ 11 w 28"/>
                    <a:gd name="T27" fmla="*/ 0 h 27"/>
                    <a:gd name="T28" fmla="*/ 15 w 28"/>
                    <a:gd name="T29" fmla="*/ 0 h 27"/>
                    <a:gd name="T30" fmla="*/ 20 w 28"/>
                    <a:gd name="T31" fmla="*/ 0 h 27"/>
                    <a:gd name="T32" fmla="*/ 25 w 28"/>
                    <a:gd name="T33" fmla="*/ 4 h 27"/>
                    <a:gd name="T34" fmla="*/ 27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9"/>
                      </a:lnTo>
                      <a:lnTo>
                        <a:pt x="25" y="19"/>
                      </a:lnTo>
                      <a:lnTo>
                        <a:pt x="20" y="24"/>
                      </a:lnTo>
                      <a:lnTo>
                        <a:pt x="15" y="26"/>
                      </a:lnTo>
                      <a:lnTo>
                        <a:pt x="11" y="26"/>
                      </a:lnTo>
                      <a:lnTo>
                        <a:pt x="6" y="24"/>
                      </a:lnTo>
                      <a:lnTo>
                        <a:pt x="1" y="19"/>
                      </a:lnTo>
                      <a:lnTo>
                        <a:pt x="0" y="19"/>
                      </a:lnTo>
                      <a:lnTo>
                        <a:pt x="0" y="13"/>
                      </a:lnTo>
                      <a:lnTo>
                        <a:pt x="0" y="8"/>
                      </a:lnTo>
                      <a:lnTo>
                        <a:pt x="1" y="4"/>
                      </a:lnTo>
                      <a:lnTo>
                        <a:pt x="6" y="0"/>
                      </a:lnTo>
                      <a:lnTo>
                        <a:pt x="11" y="0"/>
                      </a:lnTo>
                      <a:lnTo>
                        <a:pt x="15" y="0"/>
                      </a:lnTo>
                      <a:lnTo>
                        <a:pt x="20" y="0"/>
                      </a:lnTo>
                      <a:lnTo>
                        <a:pt x="25" y="4"/>
                      </a:lnTo>
                      <a:lnTo>
                        <a:pt x="27"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31" name="Freeform 19"/>
                <p:cNvSpPr>
                  <a:spLocks/>
                </p:cNvSpPr>
                <p:nvPr/>
              </p:nvSpPr>
              <p:spPr bwMode="auto">
                <a:xfrm>
                  <a:off x="3178" y="2658"/>
                  <a:ext cx="41" cy="40"/>
                </a:xfrm>
                <a:custGeom>
                  <a:avLst/>
                  <a:gdLst>
                    <a:gd name="T0" fmla="*/ 40 w 41"/>
                    <a:gd name="T1" fmla="*/ 21 h 40"/>
                    <a:gd name="T2" fmla="*/ 40 w 41"/>
                    <a:gd name="T3" fmla="*/ 29 h 40"/>
                    <a:gd name="T4" fmla="*/ 35 w 41"/>
                    <a:gd name="T5" fmla="*/ 34 h 40"/>
                    <a:gd name="T6" fmla="*/ 30 w 41"/>
                    <a:gd name="T7" fmla="*/ 37 h 40"/>
                    <a:gd name="T8" fmla="*/ 23 w 41"/>
                    <a:gd name="T9" fmla="*/ 39 h 40"/>
                    <a:gd name="T10" fmla="*/ 15 w 41"/>
                    <a:gd name="T11" fmla="*/ 39 h 40"/>
                    <a:gd name="T12" fmla="*/ 10 w 41"/>
                    <a:gd name="T13" fmla="*/ 37 h 40"/>
                    <a:gd name="T14" fmla="*/ 5 w 41"/>
                    <a:gd name="T15" fmla="*/ 34 h 40"/>
                    <a:gd name="T16" fmla="*/ 0 w 41"/>
                    <a:gd name="T17" fmla="*/ 29 h 40"/>
                    <a:gd name="T18" fmla="*/ 0 w 41"/>
                    <a:gd name="T19" fmla="*/ 21 h 40"/>
                    <a:gd name="T20" fmla="*/ 0 w 41"/>
                    <a:gd name="T21" fmla="*/ 13 h 40"/>
                    <a:gd name="T22" fmla="*/ 5 w 41"/>
                    <a:gd name="T23" fmla="*/ 8 h 40"/>
                    <a:gd name="T24" fmla="*/ 10 w 41"/>
                    <a:gd name="T25" fmla="*/ 3 h 40"/>
                    <a:gd name="T26" fmla="*/ 15 w 41"/>
                    <a:gd name="T27" fmla="*/ 0 h 40"/>
                    <a:gd name="T28" fmla="*/ 23 w 41"/>
                    <a:gd name="T29" fmla="*/ 0 h 40"/>
                    <a:gd name="T30" fmla="*/ 30 w 41"/>
                    <a:gd name="T31" fmla="*/ 3 h 40"/>
                    <a:gd name="T32" fmla="*/ 35 w 41"/>
                    <a:gd name="T33" fmla="*/ 8 h 40"/>
                    <a:gd name="T34" fmla="*/ 40 w 41"/>
                    <a:gd name="T35" fmla="*/ 13 h 40"/>
                    <a:gd name="T36" fmla="*/ 40 w 41"/>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0"/>
                    <a:gd name="T59" fmla="*/ 41 w 4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0">
                      <a:moveTo>
                        <a:pt x="40" y="21"/>
                      </a:moveTo>
                      <a:lnTo>
                        <a:pt x="40" y="29"/>
                      </a:lnTo>
                      <a:lnTo>
                        <a:pt x="35" y="34"/>
                      </a:lnTo>
                      <a:lnTo>
                        <a:pt x="30" y="37"/>
                      </a:lnTo>
                      <a:lnTo>
                        <a:pt x="23" y="39"/>
                      </a:lnTo>
                      <a:lnTo>
                        <a:pt x="15" y="39"/>
                      </a:lnTo>
                      <a:lnTo>
                        <a:pt x="10" y="37"/>
                      </a:lnTo>
                      <a:lnTo>
                        <a:pt x="5" y="34"/>
                      </a:lnTo>
                      <a:lnTo>
                        <a:pt x="0" y="29"/>
                      </a:lnTo>
                      <a:lnTo>
                        <a:pt x="0" y="21"/>
                      </a:lnTo>
                      <a:lnTo>
                        <a:pt x="0" y="13"/>
                      </a:lnTo>
                      <a:lnTo>
                        <a:pt x="5" y="8"/>
                      </a:lnTo>
                      <a:lnTo>
                        <a:pt x="10" y="3"/>
                      </a:lnTo>
                      <a:lnTo>
                        <a:pt x="15" y="0"/>
                      </a:lnTo>
                      <a:lnTo>
                        <a:pt x="23" y="0"/>
                      </a:lnTo>
                      <a:lnTo>
                        <a:pt x="30" y="3"/>
                      </a:lnTo>
                      <a:lnTo>
                        <a:pt x="35" y="8"/>
                      </a:lnTo>
                      <a:lnTo>
                        <a:pt x="40" y="13"/>
                      </a:lnTo>
                      <a:lnTo>
                        <a:pt x="40" y="21"/>
                      </a:lnTo>
                    </a:path>
                  </a:pathLst>
                </a:custGeom>
                <a:solidFill>
                  <a:srgbClr val="000000"/>
                </a:solidFill>
                <a:ln w="12700" cap="rnd">
                  <a:solidFill>
                    <a:srgbClr val="000000"/>
                  </a:solidFill>
                  <a:round/>
                  <a:headEnd/>
                  <a:tailEnd/>
                </a:ln>
              </p:spPr>
              <p:txBody>
                <a:bodyPr/>
                <a:lstStyle/>
                <a:p>
                  <a:endParaRPr lang="en-US"/>
                </a:p>
              </p:txBody>
            </p:sp>
            <p:sp>
              <p:nvSpPr>
                <p:cNvPr id="1032" name="Freeform 20"/>
                <p:cNvSpPr>
                  <a:spLocks/>
                </p:cNvSpPr>
                <p:nvPr/>
              </p:nvSpPr>
              <p:spPr bwMode="auto">
                <a:xfrm>
                  <a:off x="3136" y="2532"/>
                  <a:ext cx="32" cy="30"/>
                </a:xfrm>
                <a:custGeom>
                  <a:avLst/>
                  <a:gdLst>
                    <a:gd name="T0" fmla="*/ 31 w 32"/>
                    <a:gd name="T1" fmla="*/ 14 h 30"/>
                    <a:gd name="T2" fmla="*/ 31 w 32"/>
                    <a:gd name="T3" fmla="*/ 19 h 30"/>
                    <a:gd name="T4" fmla="*/ 27 w 32"/>
                    <a:gd name="T5" fmla="*/ 22 h 30"/>
                    <a:gd name="T6" fmla="*/ 22 w 32"/>
                    <a:gd name="T7" fmla="*/ 27 h 30"/>
                    <a:gd name="T8" fmla="*/ 17 w 32"/>
                    <a:gd name="T9" fmla="*/ 29 h 30"/>
                    <a:gd name="T10" fmla="*/ 13 w 32"/>
                    <a:gd name="T11" fmla="*/ 29 h 30"/>
                    <a:gd name="T12" fmla="*/ 8 w 32"/>
                    <a:gd name="T13" fmla="*/ 27 h 30"/>
                    <a:gd name="T14" fmla="*/ 3 w 32"/>
                    <a:gd name="T15" fmla="*/ 22 h 30"/>
                    <a:gd name="T16" fmla="*/ 0 w 32"/>
                    <a:gd name="T17" fmla="*/ 19 h 30"/>
                    <a:gd name="T18" fmla="*/ 0 w 32"/>
                    <a:gd name="T19" fmla="*/ 14 h 30"/>
                    <a:gd name="T20" fmla="*/ 0 w 32"/>
                    <a:gd name="T21" fmla="*/ 9 h 30"/>
                    <a:gd name="T22" fmla="*/ 3 w 32"/>
                    <a:gd name="T23" fmla="*/ 4 h 30"/>
                    <a:gd name="T24" fmla="*/ 8 w 32"/>
                    <a:gd name="T25" fmla="*/ 1 h 30"/>
                    <a:gd name="T26" fmla="*/ 13 w 32"/>
                    <a:gd name="T27" fmla="*/ 0 h 30"/>
                    <a:gd name="T28" fmla="*/ 17 w 32"/>
                    <a:gd name="T29" fmla="*/ 0 h 30"/>
                    <a:gd name="T30" fmla="*/ 22 w 32"/>
                    <a:gd name="T31" fmla="*/ 1 h 30"/>
                    <a:gd name="T32" fmla="*/ 27 w 32"/>
                    <a:gd name="T33" fmla="*/ 4 h 30"/>
                    <a:gd name="T34" fmla="*/ 31 w 32"/>
                    <a:gd name="T35" fmla="*/ 9 h 30"/>
                    <a:gd name="T36" fmla="*/ 31 w 32"/>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0"/>
                    <a:gd name="T59" fmla="*/ 32 w 32"/>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0">
                      <a:moveTo>
                        <a:pt x="31" y="14"/>
                      </a:moveTo>
                      <a:lnTo>
                        <a:pt x="31" y="19"/>
                      </a:lnTo>
                      <a:lnTo>
                        <a:pt x="27" y="22"/>
                      </a:lnTo>
                      <a:lnTo>
                        <a:pt x="22" y="27"/>
                      </a:lnTo>
                      <a:lnTo>
                        <a:pt x="17" y="29"/>
                      </a:lnTo>
                      <a:lnTo>
                        <a:pt x="13" y="29"/>
                      </a:lnTo>
                      <a:lnTo>
                        <a:pt x="8" y="27"/>
                      </a:lnTo>
                      <a:lnTo>
                        <a:pt x="3" y="22"/>
                      </a:lnTo>
                      <a:lnTo>
                        <a:pt x="0" y="19"/>
                      </a:lnTo>
                      <a:lnTo>
                        <a:pt x="0" y="14"/>
                      </a:lnTo>
                      <a:lnTo>
                        <a:pt x="0" y="9"/>
                      </a:lnTo>
                      <a:lnTo>
                        <a:pt x="3" y="4"/>
                      </a:lnTo>
                      <a:lnTo>
                        <a:pt x="8" y="1"/>
                      </a:lnTo>
                      <a:lnTo>
                        <a:pt x="13" y="0"/>
                      </a:lnTo>
                      <a:lnTo>
                        <a:pt x="17" y="0"/>
                      </a:lnTo>
                      <a:lnTo>
                        <a:pt x="22" y="1"/>
                      </a:lnTo>
                      <a:lnTo>
                        <a:pt x="27" y="4"/>
                      </a:lnTo>
                      <a:lnTo>
                        <a:pt x="31" y="9"/>
                      </a:lnTo>
                      <a:lnTo>
                        <a:pt x="31" y="14"/>
                      </a:lnTo>
                    </a:path>
                  </a:pathLst>
                </a:custGeom>
                <a:solidFill>
                  <a:srgbClr val="000000"/>
                </a:solidFill>
                <a:ln w="12700" cap="rnd">
                  <a:solidFill>
                    <a:srgbClr val="000000"/>
                  </a:solidFill>
                  <a:round/>
                  <a:headEnd/>
                  <a:tailEnd/>
                </a:ln>
              </p:spPr>
              <p:txBody>
                <a:bodyPr/>
                <a:lstStyle/>
                <a:p>
                  <a:endParaRPr lang="en-US"/>
                </a:p>
              </p:txBody>
            </p:sp>
            <p:sp>
              <p:nvSpPr>
                <p:cNvPr id="1033" name="Freeform 21"/>
                <p:cNvSpPr>
                  <a:spLocks/>
                </p:cNvSpPr>
                <p:nvPr/>
              </p:nvSpPr>
              <p:spPr bwMode="auto">
                <a:xfrm>
                  <a:off x="3197" y="2552"/>
                  <a:ext cx="43" cy="40"/>
                </a:xfrm>
                <a:custGeom>
                  <a:avLst/>
                  <a:gdLst>
                    <a:gd name="T0" fmla="*/ 42 w 43"/>
                    <a:gd name="T1" fmla="*/ 19 h 40"/>
                    <a:gd name="T2" fmla="*/ 40 w 43"/>
                    <a:gd name="T3" fmla="*/ 27 h 40"/>
                    <a:gd name="T4" fmla="*/ 36 w 43"/>
                    <a:gd name="T5" fmla="*/ 32 h 40"/>
                    <a:gd name="T6" fmla="*/ 31 w 43"/>
                    <a:gd name="T7" fmla="*/ 35 h 40"/>
                    <a:gd name="T8" fmla="*/ 26 w 43"/>
                    <a:gd name="T9" fmla="*/ 39 h 40"/>
                    <a:gd name="T10" fmla="*/ 17 w 43"/>
                    <a:gd name="T11" fmla="*/ 39 h 40"/>
                    <a:gd name="T12" fmla="*/ 8 w 43"/>
                    <a:gd name="T13" fmla="*/ 35 h 40"/>
                    <a:gd name="T14" fmla="*/ 3 w 43"/>
                    <a:gd name="T15" fmla="*/ 32 h 40"/>
                    <a:gd name="T16" fmla="*/ 0 w 43"/>
                    <a:gd name="T17" fmla="*/ 27 h 40"/>
                    <a:gd name="T18" fmla="*/ 0 w 43"/>
                    <a:gd name="T19" fmla="*/ 19 h 40"/>
                    <a:gd name="T20" fmla="*/ 0 w 43"/>
                    <a:gd name="T21" fmla="*/ 13 h 40"/>
                    <a:gd name="T22" fmla="*/ 3 w 43"/>
                    <a:gd name="T23" fmla="*/ 6 h 40"/>
                    <a:gd name="T24" fmla="*/ 8 w 43"/>
                    <a:gd name="T25" fmla="*/ 1 h 40"/>
                    <a:gd name="T26" fmla="*/ 17 w 43"/>
                    <a:gd name="T27" fmla="*/ 0 h 40"/>
                    <a:gd name="T28" fmla="*/ 26 w 43"/>
                    <a:gd name="T29" fmla="*/ 0 h 40"/>
                    <a:gd name="T30" fmla="*/ 31 w 43"/>
                    <a:gd name="T31" fmla="*/ 1 h 40"/>
                    <a:gd name="T32" fmla="*/ 36 w 43"/>
                    <a:gd name="T33" fmla="*/ 6 h 40"/>
                    <a:gd name="T34" fmla="*/ 40 w 43"/>
                    <a:gd name="T35" fmla="*/ 13 h 40"/>
                    <a:gd name="T36" fmla="*/ 42 w 43"/>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42" y="19"/>
                      </a:moveTo>
                      <a:lnTo>
                        <a:pt x="40" y="27"/>
                      </a:lnTo>
                      <a:lnTo>
                        <a:pt x="36" y="32"/>
                      </a:lnTo>
                      <a:lnTo>
                        <a:pt x="31" y="35"/>
                      </a:lnTo>
                      <a:lnTo>
                        <a:pt x="26" y="39"/>
                      </a:lnTo>
                      <a:lnTo>
                        <a:pt x="17" y="39"/>
                      </a:lnTo>
                      <a:lnTo>
                        <a:pt x="8" y="35"/>
                      </a:lnTo>
                      <a:lnTo>
                        <a:pt x="3" y="32"/>
                      </a:lnTo>
                      <a:lnTo>
                        <a:pt x="0" y="27"/>
                      </a:lnTo>
                      <a:lnTo>
                        <a:pt x="0" y="19"/>
                      </a:lnTo>
                      <a:lnTo>
                        <a:pt x="0" y="13"/>
                      </a:lnTo>
                      <a:lnTo>
                        <a:pt x="3" y="6"/>
                      </a:lnTo>
                      <a:lnTo>
                        <a:pt x="8" y="1"/>
                      </a:lnTo>
                      <a:lnTo>
                        <a:pt x="17" y="0"/>
                      </a:lnTo>
                      <a:lnTo>
                        <a:pt x="26" y="0"/>
                      </a:lnTo>
                      <a:lnTo>
                        <a:pt x="31" y="1"/>
                      </a:lnTo>
                      <a:lnTo>
                        <a:pt x="36" y="6"/>
                      </a:lnTo>
                      <a:lnTo>
                        <a:pt x="40" y="13"/>
                      </a:lnTo>
                      <a:lnTo>
                        <a:pt x="42" y="19"/>
                      </a:lnTo>
                    </a:path>
                  </a:pathLst>
                </a:custGeom>
                <a:solidFill>
                  <a:srgbClr val="000000"/>
                </a:solidFill>
                <a:ln w="12700" cap="rnd">
                  <a:solidFill>
                    <a:srgbClr val="000000"/>
                  </a:solidFill>
                  <a:round/>
                  <a:headEnd/>
                  <a:tailEnd/>
                </a:ln>
              </p:spPr>
              <p:txBody>
                <a:bodyPr/>
                <a:lstStyle/>
                <a:p>
                  <a:endParaRPr lang="en-US"/>
                </a:p>
              </p:txBody>
            </p:sp>
            <p:sp>
              <p:nvSpPr>
                <p:cNvPr id="1034" name="Freeform 22"/>
                <p:cNvSpPr>
                  <a:spLocks/>
                </p:cNvSpPr>
                <p:nvPr/>
              </p:nvSpPr>
              <p:spPr bwMode="auto">
                <a:xfrm>
                  <a:off x="3245" y="2669"/>
                  <a:ext cx="30" cy="27"/>
                </a:xfrm>
                <a:custGeom>
                  <a:avLst/>
                  <a:gdLst>
                    <a:gd name="T0" fmla="*/ 29 w 30"/>
                    <a:gd name="T1" fmla="*/ 11 h 27"/>
                    <a:gd name="T2" fmla="*/ 25 w 30"/>
                    <a:gd name="T3" fmla="*/ 19 h 27"/>
                    <a:gd name="T4" fmla="*/ 21 w 30"/>
                    <a:gd name="T5" fmla="*/ 22 h 27"/>
                    <a:gd name="T6" fmla="*/ 21 w 30"/>
                    <a:gd name="T7" fmla="*/ 22 h 27"/>
                    <a:gd name="T8" fmla="*/ 12 w 30"/>
                    <a:gd name="T9" fmla="*/ 26 h 27"/>
                    <a:gd name="T10" fmla="*/ 12 w 30"/>
                    <a:gd name="T11" fmla="*/ 26 h 27"/>
                    <a:gd name="T12" fmla="*/ 3 w 30"/>
                    <a:gd name="T13" fmla="*/ 22 h 27"/>
                    <a:gd name="T14" fmla="*/ 0 w 30"/>
                    <a:gd name="T15" fmla="*/ 22 h 27"/>
                    <a:gd name="T16" fmla="*/ 0 w 30"/>
                    <a:gd name="T17" fmla="*/ 19 h 27"/>
                    <a:gd name="T18" fmla="*/ 0 w 30"/>
                    <a:gd name="T19" fmla="*/ 11 h 27"/>
                    <a:gd name="T20" fmla="*/ 0 w 30"/>
                    <a:gd name="T21" fmla="*/ 8 h 27"/>
                    <a:gd name="T22" fmla="*/ 0 w 30"/>
                    <a:gd name="T23" fmla="*/ 3 h 27"/>
                    <a:gd name="T24" fmla="*/ 3 w 30"/>
                    <a:gd name="T25" fmla="*/ 0 h 27"/>
                    <a:gd name="T26" fmla="*/ 12 w 30"/>
                    <a:gd name="T27" fmla="*/ 0 h 27"/>
                    <a:gd name="T28" fmla="*/ 12 w 30"/>
                    <a:gd name="T29" fmla="*/ 0 h 27"/>
                    <a:gd name="T30" fmla="*/ 21 w 30"/>
                    <a:gd name="T31" fmla="*/ 0 h 27"/>
                    <a:gd name="T32" fmla="*/ 21 w 30"/>
                    <a:gd name="T33" fmla="*/ 3 h 27"/>
                    <a:gd name="T34" fmla="*/ 25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5" y="19"/>
                      </a:lnTo>
                      <a:lnTo>
                        <a:pt x="21" y="22"/>
                      </a:lnTo>
                      <a:lnTo>
                        <a:pt x="12" y="26"/>
                      </a:lnTo>
                      <a:lnTo>
                        <a:pt x="3" y="22"/>
                      </a:lnTo>
                      <a:lnTo>
                        <a:pt x="0" y="22"/>
                      </a:lnTo>
                      <a:lnTo>
                        <a:pt x="0" y="19"/>
                      </a:lnTo>
                      <a:lnTo>
                        <a:pt x="0" y="11"/>
                      </a:lnTo>
                      <a:lnTo>
                        <a:pt x="0" y="8"/>
                      </a:lnTo>
                      <a:lnTo>
                        <a:pt x="0" y="3"/>
                      </a:lnTo>
                      <a:lnTo>
                        <a:pt x="3" y="0"/>
                      </a:lnTo>
                      <a:lnTo>
                        <a:pt x="12" y="0"/>
                      </a:lnTo>
                      <a:lnTo>
                        <a:pt x="21" y="0"/>
                      </a:lnTo>
                      <a:lnTo>
                        <a:pt x="21" y="3"/>
                      </a:lnTo>
                      <a:lnTo>
                        <a:pt x="25"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1035" name="Freeform 23"/>
                <p:cNvSpPr>
                  <a:spLocks/>
                </p:cNvSpPr>
                <p:nvPr/>
              </p:nvSpPr>
              <p:spPr bwMode="auto">
                <a:xfrm>
                  <a:off x="3245" y="2711"/>
                  <a:ext cx="30" cy="28"/>
                </a:xfrm>
                <a:custGeom>
                  <a:avLst/>
                  <a:gdLst>
                    <a:gd name="T0" fmla="*/ 29 w 30"/>
                    <a:gd name="T1" fmla="*/ 15 h 28"/>
                    <a:gd name="T2" fmla="*/ 25 w 30"/>
                    <a:gd name="T3" fmla="*/ 20 h 28"/>
                    <a:gd name="T4" fmla="*/ 23 w 30"/>
                    <a:gd name="T5" fmla="*/ 25 h 28"/>
                    <a:gd name="T6" fmla="*/ 19 w 30"/>
                    <a:gd name="T7" fmla="*/ 27 h 28"/>
                    <a:gd name="T8" fmla="*/ 14 w 30"/>
                    <a:gd name="T9" fmla="*/ 27 h 28"/>
                    <a:gd name="T10" fmla="*/ 10 w 30"/>
                    <a:gd name="T11" fmla="*/ 27 h 28"/>
                    <a:gd name="T12" fmla="*/ 5 w 30"/>
                    <a:gd name="T13" fmla="*/ 27 h 28"/>
                    <a:gd name="T14" fmla="*/ 1 w 30"/>
                    <a:gd name="T15" fmla="*/ 25 h 28"/>
                    <a:gd name="T16" fmla="*/ 0 w 30"/>
                    <a:gd name="T17" fmla="*/ 20 h 28"/>
                    <a:gd name="T18" fmla="*/ 0 w 30"/>
                    <a:gd name="T19" fmla="*/ 15 h 28"/>
                    <a:gd name="T20" fmla="*/ 0 w 30"/>
                    <a:gd name="T21" fmla="*/ 8 h 28"/>
                    <a:gd name="T22" fmla="*/ 1 w 30"/>
                    <a:gd name="T23" fmla="*/ 6 h 28"/>
                    <a:gd name="T24" fmla="*/ 5 w 30"/>
                    <a:gd name="T25" fmla="*/ 1 h 28"/>
                    <a:gd name="T26" fmla="*/ 10 w 30"/>
                    <a:gd name="T27" fmla="*/ 0 h 28"/>
                    <a:gd name="T28" fmla="*/ 14 w 30"/>
                    <a:gd name="T29" fmla="*/ 0 h 28"/>
                    <a:gd name="T30" fmla="*/ 19 w 30"/>
                    <a:gd name="T31" fmla="*/ 1 h 28"/>
                    <a:gd name="T32" fmla="*/ 23 w 30"/>
                    <a:gd name="T33" fmla="*/ 6 h 28"/>
                    <a:gd name="T34" fmla="*/ 25 w 30"/>
                    <a:gd name="T35" fmla="*/ 8 h 28"/>
                    <a:gd name="T36" fmla="*/ 29 w 30"/>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5"/>
                      </a:moveTo>
                      <a:lnTo>
                        <a:pt x="25" y="20"/>
                      </a:lnTo>
                      <a:lnTo>
                        <a:pt x="23" y="25"/>
                      </a:lnTo>
                      <a:lnTo>
                        <a:pt x="19" y="27"/>
                      </a:lnTo>
                      <a:lnTo>
                        <a:pt x="14" y="27"/>
                      </a:lnTo>
                      <a:lnTo>
                        <a:pt x="10" y="27"/>
                      </a:lnTo>
                      <a:lnTo>
                        <a:pt x="5" y="27"/>
                      </a:lnTo>
                      <a:lnTo>
                        <a:pt x="1" y="25"/>
                      </a:lnTo>
                      <a:lnTo>
                        <a:pt x="0" y="20"/>
                      </a:lnTo>
                      <a:lnTo>
                        <a:pt x="0" y="15"/>
                      </a:lnTo>
                      <a:lnTo>
                        <a:pt x="0" y="8"/>
                      </a:lnTo>
                      <a:lnTo>
                        <a:pt x="1" y="6"/>
                      </a:lnTo>
                      <a:lnTo>
                        <a:pt x="5" y="1"/>
                      </a:lnTo>
                      <a:lnTo>
                        <a:pt x="10" y="0"/>
                      </a:lnTo>
                      <a:lnTo>
                        <a:pt x="14" y="0"/>
                      </a:lnTo>
                      <a:lnTo>
                        <a:pt x="19" y="1"/>
                      </a:lnTo>
                      <a:lnTo>
                        <a:pt x="23" y="6"/>
                      </a:lnTo>
                      <a:lnTo>
                        <a:pt x="25" y="8"/>
                      </a:lnTo>
                      <a:lnTo>
                        <a:pt x="29" y="15"/>
                      </a:lnTo>
                    </a:path>
                  </a:pathLst>
                </a:custGeom>
                <a:solidFill>
                  <a:srgbClr val="000000"/>
                </a:solidFill>
                <a:ln w="12700" cap="rnd">
                  <a:solidFill>
                    <a:srgbClr val="000000"/>
                  </a:solidFill>
                  <a:round/>
                  <a:headEnd/>
                  <a:tailEnd/>
                </a:ln>
              </p:spPr>
              <p:txBody>
                <a:bodyPr/>
                <a:lstStyle/>
                <a:p>
                  <a:endParaRPr lang="en-US"/>
                </a:p>
              </p:txBody>
            </p:sp>
            <p:sp>
              <p:nvSpPr>
                <p:cNvPr id="1036" name="Freeform 24"/>
                <p:cNvSpPr>
                  <a:spLocks/>
                </p:cNvSpPr>
                <p:nvPr/>
              </p:nvSpPr>
              <p:spPr bwMode="auto">
                <a:xfrm>
                  <a:off x="3218" y="2708"/>
                  <a:ext cx="28" cy="27"/>
                </a:xfrm>
                <a:custGeom>
                  <a:avLst/>
                  <a:gdLst>
                    <a:gd name="T0" fmla="*/ 27 w 28"/>
                    <a:gd name="T1" fmla="*/ 13 h 27"/>
                    <a:gd name="T2" fmla="*/ 27 w 28"/>
                    <a:gd name="T3" fmla="*/ 17 h 27"/>
                    <a:gd name="T4" fmla="*/ 25 w 28"/>
                    <a:gd name="T5" fmla="*/ 21 h 27"/>
                    <a:gd name="T6" fmla="*/ 20 w 28"/>
                    <a:gd name="T7" fmla="*/ 22 h 27"/>
                    <a:gd name="T8" fmla="*/ 13 w 28"/>
                    <a:gd name="T9" fmla="*/ 26 h 27"/>
                    <a:gd name="T10" fmla="*/ 11 w 28"/>
                    <a:gd name="T11" fmla="*/ 26 h 27"/>
                    <a:gd name="T12" fmla="*/ 6 w 28"/>
                    <a:gd name="T13" fmla="*/ 22 h 27"/>
                    <a:gd name="T14" fmla="*/ 1 w 28"/>
                    <a:gd name="T15" fmla="*/ 21 h 27"/>
                    <a:gd name="T16" fmla="*/ 0 w 28"/>
                    <a:gd name="T17" fmla="*/ 17 h 27"/>
                    <a:gd name="T18" fmla="*/ 0 w 28"/>
                    <a:gd name="T19" fmla="*/ 13 h 27"/>
                    <a:gd name="T20" fmla="*/ 0 w 28"/>
                    <a:gd name="T21" fmla="*/ 8 h 27"/>
                    <a:gd name="T22" fmla="*/ 1 w 28"/>
                    <a:gd name="T23" fmla="*/ 4 h 27"/>
                    <a:gd name="T24" fmla="*/ 6 w 28"/>
                    <a:gd name="T25" fmla="*/ 1 h 27"/>
                    <a:gd name="T26" fmla="*/ 11 w 28"/>
                    <a:gd name="T27" fmla="*/ 0 h 27"/>
                    <a:gd name="T28" fmla="*/ 13 w 28"/>
                    <a:gd name="T29" fmla="*/ 0 h 27"/>
                    <a:gd name="T30" fmla="*/ 20 w 28"/>
                    <a:gd name="T31" fmla="*/ 1 h 27"/>
                    <a:gd name="T32" fmla="*/ 25 w 28"/>
                    <a:gd name="T33" fmla="*/ 4 h 27"/>
                    <a:gd name="T34" fmla="*/ 27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7"/>
                      </a:lnTo>
                      <a:lnTo>
                        <a:pt x="25" y="21"/>
                      </a:lnTo>
                      <a:lnTo>
                        <a:pt x="20" y="22"/>
                      </a:lnTo>
                      <a:lnTo>
                        <a:pt x="13" y="26"/>
                      </a:lnTo>
                      <a:lnTo>
                        <a:pt x="11" y="26"/>
                      </a:lnTo>
                      <a:lnTo>
                        <a:pt x="6" y="22"/>
                      </a:lnTo>
                      <a:lnTo>
                        <a:pt x="1" y="21"/>
                      </a:lnTo>
                      <a:lnTo>
                        <a:pt x="0" y="17"/>
                      </a:lnTo>
                      <a:lnTo>
                        <a:pt x="0" y="13"/>
                      </a:lnTo>
                      <a:lnTo>
                        <a:pt x="0" y="8"/>
                      </a:lnTo>
                      <a:lnTo>
                        <a:pt x="1" y="4"/>
                      </a:lnTo>
                      <a:lnTo>
                        <a:pt x="6" y="1"/>
                      </a:lnTo>
                      <a:lnTo>
                        <a:pt x="11" y="0"/>
                      </a:lnTo>
                      <a:lnTo>
                        <a:pt x="13" y="0"/>
                      </a:lnTo>
                      <a:lnTo>
                        <a:pt x="20" y="1"/>
                      </a:lnTo>
                      <a:lnTo>
                        <a:pt x="25" y="4"/>
                      </a:lnTo>
                      <a:lnTo>
                        <a:pt x="27"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37" name="Freeform 25"/>
                <p:cNvSpPr>
                  <a:spLocks/>
                </p:cNvSpPr>
                <p:nvPr/>
              </p:nvSpPr>
              <p:spPr bwMode="auto">
                <a:xfrm>
                  <a:off x="3172" y="2620"/>
                  <a:ext cx="32" cy="31"/>
                </a:xfrm>
                <a:custGeom>
                  <a:avLst/>
                  <a:gdLst>
                    <a:gd name="T0" fmla="*/ 31 w 32"/>
                    <a:gd name="T1" fmla="*/ 15 h 31"/>
                    <a:gd name="T2" fmla="*/ 29 w 32"/>
                    <a:gd name="T3" fmla="*/ 20 h 31"/>
                    <a:gd name="T4" fmla="*/ 27 w 32"/>
                    <a:gd name="T5" fmla="*/ 23 h 31"/>
                    <a:gd name="T6" fmla="*/ 22 w 32"/>
                    <a:gd name="T7" fmla="*/ 28 h 31"/>
                    <a:gd name="T8" fmla="*/ 17 w 32"/>
                    <a:gd name="T9" fmla="*/ 30 h 31"/>
                    <a:gd name="T10" fmla="*/ 13 w 32"/>
                    <a:gd name="T11" fmla="*/ 30 h 31"/>
                    <a:gd name="T12" fmla="*/ 8 w 32"/>
                    <a:gd name="T13" fmla="*/ 28 h 31"/>
                    <a:gd name="T14" fmla="*/ 3 w 32"/>
                    <a:gd name="T15" fmla="*/ 23 h 31"/>
                    <a:gd name="T16" fmla="*/ 0 w 32"/>
                    <a:gd name="T17" fmla="*/ 20 h 31"/>
                    <a:gd name="T18" fmla="*/ 0 w 32"/>
                    <a:gd name="T19" fmla="*/ 15 h 31"/>
                    <a:gd name="T20" fmla="*/ 0 w 32"/>
                    <a:gd name="T21" fmla="*/ 8 h 31"/>
                    <a:gd name="T22" fmla="*/ 3 w 32"/>
                    <a:gd name="T23" fmla="*/ 3 h 31"/>
                    <a:gd name="T24" fmla="*/ 8 w 32"/>
                    <a:gd name="T25" fmla="*/ 0 h 31"/>
                    <a:gd name="T26" fmla="*/ 13 w 32"/>
                    <a:gd name="T27" fmla="*/ 0 h 31"/>
                    <a:gd name="T28" fmla="*/ 17 w 32"/>
                    <a:gd name="T29" fmla="*/ 0 h 31"/>
                    <a:gd name="T30" fmla="*/ 22 w 32"/>
                    <a:gd name="T31" fmla="*/ 0 h 31"/>
                    <a:gd name="T32" fmla="*/ 27 w 32"/>
                    <a:gd name="T33" fmla="*/ 3 h 31"/>
                    <a:gd name="T34" fmla="*/ 29 w 32"/>
                    <a:gd name="T35" fmla="*/ 8 h 31"/>
                    <a:gd name="T36" fmla="*/ 31 w 32"/>
                    <a:gd name="T37" fmla="*/ 1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1"/>
                    <a:gd name="T59" fmla="*/ 32 w 32"/>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1">
                      <a:moveTo>
                        <a:pt x="31" y="15"/>
                      </a:moveTo>
                      <a:lnTo>
                        <a:pt x="29" y="20"/>
                      </a:lnTo>
                      <a:lnTo>
                        <a:pt x="27" y="23"/>
                      </a:lnTo>
                      <a:lnTo>
                        <a:pt x="22" y="28"/>
                      </a:lnTo>
                      <a:lnTo>
                        <a:pt x="17" y="30"/>
                      </a:lnTo>
                      <a:lnTo>
                        <a:pt x="13" y="30"/>
                      </a:lnTo>
                      <a:lnTo>
                        <a:pt x="8" y="28"/>
                      </a:lnTo>
                      <a:lnTo>
                        <a:pt x="3" y="23"/>
                      </a:lnTo>
                      <a:lnTo>
                        <a:pt x="0" y="20"/>
                      </a:lnTo>
                      <a:lnTo>
                        <a:pt x="0" y="15"/>
                      </a:lnTo>
                      <a:lnTo>
                        <a:pt x="0" y="8"/>
                      </a:lnTo>
                      <a:lnTo>
                        <a:pt x="3" y="3"/>
                      </a:lnTo>
                      <a:lnTo>
                        <a:pt x="8" y="0"/>
                      </a:lnTo>
                      <a:lnTo>
                        <a:pt x="13" y="0"/>
                      </a:lnTo>
                      <a:lnTo>
                        <a:pt x="17" y="0"/>
                      </a:lnTo>
                      <a:lnTo>
                        <a:pt x="22" y="0"/>
                      </a:lnTo>
                      <a:lnTo>
                        <a:pt x="27" y="3"/>
                      </a:lnTo>
                      <a:lnTo>
                        <a:pt x="29" y="8"/>
                      </a:lnTo>
                      <a:lnTo>
                        <a:pt x="31" y="15"/>
                      </a:lnTo>
                    </a:path>
                  </a:pathLst>
                </a:custGeom>
                <a:solidFill>
                  <a:srgbClr val="000000"/>
                </a:solidFill>
                <a:ln w="12700" cap="rnd">
                  <a:solidFill>
                    <a:srgbClr val="000000"/>
                  </a:solidFill>
                  <a:round/>
                  <a:headEnd/>
                  <a:tailEnd/>
                </a:ln>
              </p:spPr>
              <p:txBody>
                <a:bodyPr/>
                <a:lstStyle/>
                <a:p>
                  <a:endParaRPr lang="en-US"/>
                </a:p>
              </p:txBody>
            </p:sp>
            <p:sp>
              <p:nvSpPr>
                <p:cNvPr id="1038" name="Freeform 26"/>
                <p:cNvSpPr>
                  <a:spLocks/>
                </p:cNvSpPr>
                <p:nvPr/>
              </p:nvSpPr>
              <p:spPr bwMode="auto">
                <a:xfrm>
                  <a:off x="3117" y="2571"/>
                  <a:ext cx="28" cy="27"/>
                </a:xfrm>
                <a:custGeom>
                  <a:avLst/>
                  <a:gdLst>
                    <a:gd name="T0" fmla="*/ 27 w 28"/>
                    <a:gd name="T1" fmla="*/ 13 h 27"/>
                    <a:gd name="T2" fmla="*/ 23 w 28"/>
                    <a:gd name="T3" fmla="*/ 17 h 27"/>
                    <a:gd name="T4" fmla="*/ 21 w 28"/>
                    <a:gd name="T5" fmla="*/ 19 h 27"/>
                    <a:gd name="T6" fmla="*/ 20 w 28"/>
                    <a:gd name="T7" fmla="*/ 24 h 27"/>
                    <a:gd name="T8" fmla="*/ 15 w 28"/>
                    <a:gd name="T9" fmla="*/ 26 h 27"/>
                    <a:gd name="T10" fmla="*/ 10 w 28"/>
                    <a:gd name="T11" fmla="*/ 26 h 27"/>
                    <a:gd name="T12" fmla="*/ 5 w 28"/>
                    <a:gd name="T13" fmla="*/ 24 h 27"/>
                    <a:gd name="T14" fmla="*/ 1 w 28"/>
                    <a:gd name="T15" fmla="*/ 19 h 27"/>
                    <a:gd name="T16" fmla="*/ 0 w 28"/>
                    <a:gd name="T17" fmla="*/ 17 h 27"/>
                    <a:gd name="T18" fmla="*/ 0 w 28"/>
                    <a:gd name="T19" fmla="*/ 13 h 27"/>
                    <a:gd name="T20" fmla="*/ 0 w 28"/>
                    <a:gd name="T21" fmla="*/ 6 h 27"/>
                    <a:gd name="T22" fmla="*/ 1 w 28"/>
                    <a:gd name="T23" fmla="*/ 4 h 27"/>
                    <a:gd name="T24" fmla="*/ 5 w 28"/>
                    <a:gd name="T25" fmla="*/ 0 h 27"/>
                    <a:gd name="T26" fmla="*/ 10 w 28"/>
                    <a:gd name="T27" fmla="*/ 0 h 27"/>
                    <a:gd name="T28" fmla="*/ 15 w 28"/>
                    <a:gd name="T29" fmla="*/ 0 h 27"/>
                    <a:gd name="T30" fmla="*/ 20 w 28"/>
                    <a:gd name="T31" fmla="*/ 0 h 27"/>
                    <a:gd name="T32" fmla="*/ 21 w 28"/>
                    <a:gd name="T33" fmla="*/ 4 h 27"/>
                    <a:gd name="T34" fmla="*/ 23 w 28"/>
                    <a:gd name="T35" fmla="*/ 6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7"/>
                      </a:lnTo>
                      <a:lnTo>
                        <a:pt x="21" y="19"/>
                      </a:lnTo>
                      <a:lnTo>
                        <a:pt x="20" y="24"/>
                      </a:lnTo>
                      <a:lnTo>
                        <a:pt x="15" y="26"/>
                      </a:lnTo>
                      <a:lnTo>
                        <a:pt x="10" y="26"/>
                      </a:lnTo>
                      <a:lnTo>
                        <a:pt x="5" y="24"/>
                      </a:lnTo>
                      <a:lnTo>
                        <a:pt x="1" y="19"/>
                      </a:lnTo>
                      <a:lnTo>
                        <a:pt x="0" y="17"/>
                      </a:lnTo>
                      <a:lnTo>
                        <a:pt x="0" y="13"/>
                      </a:lnTo>
                      <a:lnTo>
                        <a:pt x="0" y="6"/>
                      </a:lnTo>
                      <a:lnTo>
                        <a:pt x="1" y="4"/>
                      </a:lnTo>
                      <a:lnTo>
                        <a:pt x="5" y="0"/>
                      </a:lnTo>
                      <a:lnTo>
                        <a:pt x="10" y="0"/>
                      </a:lnTo>
                      <a:lnTo>
                        <a:pt x="15" y="0"/>
                      </a:lnTo>
                      <a:lnTo>
                        <a:pt x="20" y="0"/>
                      </a:lnTo>
                      <a:lnTo>
                        <a:pt x="21" y="4"/>
                      </a:lnTo>
                      <a:lnTo>
                        <a:pt x="23" y="6"/>
                      </a:lnTo>
                      <a:lnTo>
                        <a:pt x="27" y="13"/>
                      </a:lnTo>
                    </a:path>
                  </a:pathLst>
                </a:custGeom>
                <a:solidFill>
                  <a:srgbClr val="000000"/>
                </a:solidFill>
                <a:ln w="12700" cap="rnd">
                  <a:solidFill>
                    <a:srgbClr val="000000"/>
                  </a:solidFill>
                  <a:round/>
                  <a:headEnd/>
                  <a:tailEnd/>
                </a:ln>
              </p:spPr>
              <p:txBody>
                <a:bodyPr/>
                <a:lstStyle/>
                <a:p>
                  <a:endParaRPr lang="en-US"/>
                </a:p>
              </p:txBody>
            </p:sp>
            <p:sp>
              <p:nvSpPr>
                <p:cNvPr id="1039" name="Freeform 27"/>
                <p:cNvSpPr>
                  <a:spLocks/>
                </p:cNvSpPr>
                <p:nvPr/>
              </p:nvSpPr>
              <p:spPr bwMode="auto">
                <a:xfrm>
                  <a:off x="3240" y="2601"/>
                  <a:ext cx="29" cy="27"/>
                </a:xfrm>
                <a:custGeom>
                  <a:avLst/>
                  <a:gdLst>
                    <a:gd name="T0" fmla="*/ 28 w 29"/>
                    <a:gd name="T1" fmla="*/ 13 h 27"/>
                    <a:gd name="T2" fmla="*/ 24 w 29"/>
                    <a:gd name="T3" fmla="*/ 17 h 27"/>
                    <a:gd name="T4" fmla="*/ 22 w 29"/>
                    <a:gd name="T5" fmla="*/ 21 h 27"/>
                    <a:gd name="T6" fmla="*/ 19 w 29"/>
                    <a:gd name="T7" fmla="*/ 26 h 27"/>
                    <a:gd name="T8" fmla="*/ 14 w 29"/>
                    <a:gd name="T9" fmla="*/ 26 h 27"/>
                    <a:gd name="T10" fmla="*/ 10 w 29"/>
                    <a:gd name="T11" fmla="*/ 26 h 27"/>
                    <a:gd name="T12" fmla="*/ 5 w 29"/>
                    <a:gd name="T13" fmla="*/ 26 h 27"/>
                    <a:gd name="T14" fmla="*/ 1 w 29"/>
                    <a:gd name="T15" fmla="*/ 21 h 27"/>
                    <a:gd name="T16" fmla="*/ 0 w 29"/>
                    <a:gd name="T17" fmla="*/ 17 h 27"/>
                    <a:gd name="T18" fmla="*/ 0 w 29"/>
                    <a:gd name="T19" fmla="*/ 13 h 27"/>
                    <a:gd name="T20" fmla="*/ 0 w 29"/>
                    <a:gd name="T21" fmla="*/ 9 h 27"/>
                    <a:gd name="T22" fmla="*/ 1 w 29"/>
                    <a:gd name="T23" fmla="*/ 4 h 27"/>
                    <a:gd name="T24" fmla="*/ 5 w 29"/>
                    <a:gd name="T25" fmla="*/ 1 h 27"/>
                    <a:gd name="T26" fmla="*/ 10 w 29"/>
                    <a:gd name="T27" fmla="*/ 0 h 27"/>
                    <a:gd name="T28" fmla="*/ 14 w 29"/>
                    <a:gd name="T29" fmla="*/ 0 h 27"/>
                    <a:gd name="T30" fmla="*/ 19 w 29"/>
                    <a:gd name="T31" fmla="*/ 1 h 27"/>
                    <a:gd name="T32" fmla="*/ 22 w 29"/>
                    <a:gd name="T33" fmla="*/ 4 h 27"/>
                    <a:gd name="T34" fmla="*/ 24 w 29"/>
                    <a:gd name="T35" fmla="*/ 9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4" y="17"/>
                      </a:lnTo>
                      <a:lnTo>
                        <a:pt x="22" y="21"/>
                      </a:lnTo>
                      <a:lnTo>
                        <a:pt x="19" y="26"/>
                      </a:lnTo>
                      <a:lnTo>
                        <a:pt x="14" y="26"/>
                      </a:lnTo>
                      <a:lnTo>
                        <a:pt x="10" y="26"/>
                      </a:lnTo>
                      <a:lnTo>
                        <a:pt x="5" y="26"/>
                      </a:lnTo>
                      <a:lnTo>
                        <a:pt x="1" y="21"/>
                      </a:lnTo>
                      <a:lnTo>
                        <a:pt x="0" y="17"/>
                      </a:lnTo>
                      <a:lnTo>
                        <a:pt x="0" y="13"/>
                      </a:lnTo>
                      <a:lnTo>
                        <a:pt x="0" y="9"/>
                      </a:lnTo>
                      <a:lnTo>
                        <a:pt x="1" y="4"/>
                      </a:lnTo>
                      <a:lnTo>
                        <a:pt x="5" y="1"/>
                      </a:lnTo>
                      <a:lnTo>
                        <a:pt x="10" y="0"/>
                      </a:lnTo>
                      <a:lnTo>
                        <a:pt x="14" y="0"/>
                      </a:lnTo>
                      <a:lnTo>
                        <a:pt x="19" y="1"/>
                      </a:lnTo>
                      <a:lnTo>
                        <a:pt x="22" y="4"/>
                      </a:lnTo>
                      <a:lnTo>
                        <a:pt x="24" y="9"/>
                      </a:lnTo>
                      <a:lnTo>
                        <a:pt x="28" y="13"/>
                      </a:lnTo>
                    </a:path>
                  </a:pathLst>
                </a:custGeom>
                <a:solidFill>
                  <a:srgbClr val="000000"/>
                </a:solidFill>
                <a:ln w="12700" cap="rnd">
                  <a:solidFill>
                    <a:srgbClr val="000000"/>
                  </a:solidFill>
                  <a:round/>
                  <a:headEnd/>
                  <a:tailEnd/>
                </a:ln>
              </p:spPr>
              <p:txBody>
                <a:bodyPr/>
                <a:lstStyle/>
                <a:p>
                  <a:endParaRPr lang="en-US"/>
                </a:p>
              </p:txBody>
            </p:sp>
            <p:sp>
              <p:nvSpPr>
                <p:cNvPr id="1040" name="Freeform 28"/>
                <p:cNvSpPr>
                  <a:spLocks/>
                </p:cNvSpPr>
                <p:nvPr/>
              </p:nvSpPr>
              <p:spPr bwMode="auto">
                <a:xfrm>
                  <a:off x="3287" y="2659"/>
                  <a:ext cx="28" cy="27"/>
                </a:xfrm>
                <a:custGeom>
                  <a:avLst/>
                  <a:gdLst>
                    <a:gd name="T0" fmla="*/ 27 w 28"/>
                    <a:gd name="T1" fmla="*/ 13 h 27"/>
                    <a:gd name="T2" fmla="*/ 23 w 28"/>
                    <a:gd name="T3" fmla="*/ 17 h 27"/>
                    <a:gd name="T4" fmla="*/ 21 w 28"/>
                    <a:gd name="T5" fmla="*/ 21 h 27"/>
                    <a:gd name="T6" fmla="*/ 18 w 28"/>
                    <a:gd name="T7" fmla="*/ 22 h 27"/>
                    <a:gd name="T8" fmla="*/ 13 w 28"/>
                    <a:gd name="T9" fmla="*/ 26 h 27"/>
                    <a:gd name="T10" fmla="*/ 10 w 28"/>
                    <a:gd name="T11" fmla="*/ 26 h 27"/>
                    <a:gd name="T12" fmla="*/ 5 w 28"/>
                    <a:gd name="T13" fmla="*/ 22 h 27"/>
                    <a:gd name="T14" fmla="*/ 1 w 28"/>
                    <a:gd name="T15" fmla="*/ 21 h 27"/>
                    <a:gd name="T16" fmla="*/ 0 w 28"/>
                    <a:gd name="T17" fmla="*/ 17 h 27"/>
                    <a:gd name="T18" fmla="*/ 0 w 28"/>
                    <a:gd name="T19" fmla="*/ 13 h 27"/>
                    <a:gd name="T20" fmla="*/ 0 w 28"/>
                    <a:gd name="T21" fmla="*/ 8 h 27"/>
                    <a:gd name="T22" fmla="*/ 1 w 28"/>
                    <a:gd name="T23" fmla="*/ 4 h 27"/>
                    <a:gd name="T24" fmla="*/ 5 w 28"/>
                    <a:gd name="T25" fmla="*/ 1 h 27"/>
                    <a:gd name="T26" fmla="*/ 10 w 28"/>
                    <a:gd name="T27" fmla="*/ 0 h 27"/>
                    <a:gd name="T28" fmla="*/ 13 w 28"/>
                    <a:gd name="T29" fmla="*/ 0 h 27"/>
                    <a:gd name="T30" fmla="*/ 18 w 28"/>
                    <a:gd name="T31" fmla="*/ 1 h 27"/>
                    <a:gd name="T32" fmla="*/ 21 w 28"/>
                    <a:gd name="T33" fmla="*/ 4 h 27"/>
                    <a:gd name="T34" fmla="*/ 23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7"/>
                      </a:lnTo>
                      <a:lnTo>
                        <a:pt x="21" y="21"/>
                      </a:lnTo>
                      <a:lnTo>
                        <a:pt x="18" y="22"/>
                      </a:lnTo>
                      <a:lnTo>
                        <a:pt x="13" y="26"/>
                      </a:lnTo>
                      <a:lnTo>
                        <a:pt x="10" y="26"/>
                      </a:lnTo>
                      <a:lnTo>
                        <a:pt x="5" y="22"/>
                      </a:lnTo>
                      <a:lnTo>
                        <a:pt x="1" y="21"/>
                      </a:lnTo>
                      <a:lnTo>
                        <a:pt x="0" y="17"/>
                      </a:lnTo>
                      <a:lnTo>
                        <a:pt x="0" y="13"/>
                      </a:lnTo>
                      <a:lnTo>
                        <a:pt x="0" y="8"/>
                      </a:lnTo>
                      <a:lnTo>
                        <a:pt x="1" y="4"/>
                      </a:lnTo>
                      <a:lnTo>
                        <a:pt x="5" y="1"/>
                      </a:lnTo>
                      <a:lnTo>
                        <a:pt x="10" y="0"/>
                      </a:lnTo>
                      <a:lnTo>
                        <a:pt x="13" y="0"/>
                      </a:lnTo>
                      <a:lnTo>
                        <a:pt x="18" y="1"/>
                      </a:lnTo>
                      <a:lnTo>
                        <a:pt x="21" y="4"/>
                      </a:lnTo>
                      <a:lnTo>
                        <a:pt x="23"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41" name="Freeform 29"/>
                <p:cNvSpPr>
                  <a:spLocks/>
                </p:cNvSpPr>
                <p:nvPr/>
              </p:nvSpPr>
              <p:spPr bwMode="auto">
                <a:xfrm>
                  <a:off x="3213" y="2646"/>
                  <a:ext cx="28" cy="27"/>
                </a:xfrm>
                <a:custGeom>
                  <a:avLst/>
                  <a:gdLst>
                    <a:gd name="T0" fmla="*/ 27 w 28"/>
                    <a:gd name="T1" fmla="*/ 13 h 27"/>
                    <a:gd name="T2" fmla="*/ 25 w 28"/>
                    <a:gd name="T3" fmla="*/ 17 h 27"/>
                    <a:gd name="T4" fmla="*/ 21 w 28"/>
                    <a:gd name="T5" fmla="*/ 21 h 27"/>
                    <a:gd name="T6" fmla="*/ 20 w 28"/>
                    <a:gd name="T7" fmla="*/ 22 h 27"/>
                    <a:gd name="T8" fmla="*/ 15 w 28"/>
                    <a:gd name="T9" fmla="*/ 26 h 27"/>
                    <a:gd name="T10" fmla="*/ 11 w 28"/>
                    <a:gd name="T11" fmla="*/ 26 h 27"/>
                    <a:gd name="T12" fmla="*/ 6 w 28"/>
                    <a:gd name="T13" fmla="*/ 22 h 27"/>
                    <a:gd name="T14" fmla="*/ 1 w 28"/>
                    <a:gd name="T15" fmla="*/ 21 h 27"/>
                    <a:gd name="T16" fmla="*/ 0 w 28"/>
                    <a:gd name="T17" fmla="*/ 17 h 27"/>
                    <a:gd name="T18" fmla="*/ 0 w 28"/>
                    <a:gd name="T19" fmla="*/ 13 h 27"/>
                    <a:gd name="T20" fmla="*/ 0 w 28"/>
                    <a:gd name="T21" fmla="*/ 6 h 27"/>
                    <a:gd name="T22" fmla="*/ 1 w 28"/>
                    <a:gd name="T23" fmla="*/ 4 h 27"/>
                    <a:gd name="T24" fmla="*/ 6 w 28"/>
                    <a:gd name="T25" fmla="*/ 0 h 27"/>
                    <a:gd name="T26" fmla="*/ 11 w 28"/>
                    <a:gd name="T27" fmla="*/ 0 h 27"/>
                    <a:gd name="T28" fmla="*/ 15 w 28"/>
                    <a:gd name="T29" fmla="*/ 0 h 27"/>
                    <a:gd name="T30" fmla="*/ 20 w 28"/>
                    <a:gd name="T31" fmla="*/ 0 h 27"/>
                    <a:gd name="T32" fmla="*/ 21 w 28"/>
                    <a:gd name="T33" fmla="*/ 4 h 27"/>
                    <a:gd name="T34" fmla="*/ 25 w 28"/>
                    <a:gd name="T35" fmla="*/ 6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5" y="17"/>
                      </a:lnTo>
                      <a:lnTo>
                        <a:pt x="21" y="21"/>
                      </a:lnTo>
                      <a:lnTo>
                        <a:pt x="20" y="22"/>
                      </a:lnTo>
                      <a:lnTo>
                        <a:pt x="15" y="26"/>
                      </a:lnTo>
                      <a:lnTo>
                        <a:pt x="11" y="26"/>
                      </a:lnTo>
                      <a:lnTo>
                        <a:pt x="6" y="22"/>
                      </a:lnTo>
                      <a:lnTo>
                        <a:pt x="1" y="21"/>
                      </a:lnTo>
                      <a:lnTo>
                        <a:pt x="0" y="17"/>
                      </a:lnTo>
                      <a:lnTo>
                        <a:pt x="0" y="13"/>
                      </a:lnTo>
                      <a:lnTo>
                        <a:pt x="0" y="6"/>
                      </a:lnTo>
                      <a:lnTo>
                        <a:pt x="1" y="4"/>
                      </a:lnTo>
                      <a:lnTo>
                        <a:pt x="6" y="0"/>
                      </a:lnTo>
                      <a:lnTo>
                        <a:pt x="11" y="0"/>
                      </a:lnTo>
                      <a:lnTo>
                        <a:pt x="15" y="0"/>
                      </a:lnTo>
                      <a:lnTo>
                        <a:pt x="20" y="0"/>
                      </a:lnTo>
                      <a:lnTo>
                        <a:pt x="21" y="4"/>
                      </a:lnTo>
                      <a:lnTo>
                        <a:pt x="25" y="6"/>
                      </a:lnTo>
                      <a:lnTo>
                        <a:pt x="27" y="13"/>
                      </a:lnTo>
                    </a:path>
                  </a:pathLst>
                </a:custGeom>
                <a:solidFill>
                  <a:srgbClr val="000000"/>
                </a:solidFill>
                <a:ln w="12700" cap="rnd">
                  <a:solidFill>
                    <a:srgbClr val="000000"/>
                  </a:solidFill>
                  <a:round/>
                  <a:headEnd/>
                  <a:tailEnd/>
                </a:ln>
              </p:spPr>
              <p:txBody>
                <a:bodyPr/>
                <a:lstStyle/>
                <a:p>
                  <a:endParaRPr lang="en-US"/>
                </a:p>
              </p:txBody>
            </p:sp>
            <p:sp>
              <p:nvSpPr>
                <p:cNvPr id="1042" name="Freeform 30"/>
                <p:cNvSpPr>
                  <a:spLocks/>
                </p:cNvSpPr>
                <p:nvPr/>
              </p:nvSpPr>
              <p:spPr bwMode="auto">
                <a:xfrm>
                  <a:off x="3200" y="2601"/>
                  <a:ext cx="28" cy="27"/>
                </a:xfrm>
                <a:custGeom>
                  <a:avLst/>
                  <a:gdLst>
                    <a:gd name="T0" fmla="*/ 27 w 28"/>
                    <a:gd name="T1" fmla="*/ 13 h 27"/>
                    <a:gd name="T2" fmla="*/ 27 w 28"/>
                    <a:gd name="T3" fmla="*/ 19 h 27"/>
                    <a:gd name="T4" fmla="*/ 21 w 28"/>
                    <a:gd name="T5" fmla="*/ 21 h 27"/>
                    <a:gd name="T6" fmla="*/ 20 w 28"/>
                    <a:gd name="T7" fmla="*/ 26 h 27"/>
                    <a:gd name="T8" fmla="*/ 13 w 28"/>
                    <a:gd name="T9" fmla="*/ 26 h 27"/>
                    <a:gd name="T10" fmla="*/ 10 w 28"/>
                    <a:gd name="T11" fmla="*/ 26 h 27"/>
                    <a:gd name="T12" fmla="*/ 5 w 28"/>
                    <a:gd name="T13" fmla="*/ 26 h 27"/>
                    <a:gd name="T14" fmla="*/ 1 w 28"/>
                    <a:gd name="T15" fmla="*/ 21 h 27"/>
                    <a:gd name="T16" fmla="*/ 0 w 28"/>
                    <a:gd name="T17" fmla="*/ 19 h 27"/>
                    <a:gd name="T18" fmla="*/ 0 w 28"/>
                    <a:gd name="T19" fmla="*/ 13 h 27"/>
                    <a:gd name="T20" fmla="*/ 0 w 28"/>
                    <a:gd name="T21" fmla="*/ 9 h 27"/>
                    <a:gd name="T22" fmla="*/ 1 w 28"/>
                    <a:gd name="T23" fmla="*/ 4 h 27"/>
                    <a:gd name="T24" fmla="*/ 5 w 28"/>
                    <a:gd name="T25" fmla="*/ 1 h 27"/>
                    <a:gd name="T26" fmla="*/ 10 w 28"/>
                    <a:gd name="T27" fmla="*/ 0 h 27"/>
                    <a:gd name="T28" fmla="*/ 13 w 28"/>
                    <a:gd name="T29" fmla="*/ 0 h 27"/>
                    <a:gd name="T30" fmla="*/ 20 w 28"/>
                    <a:gd name="T31" fmla="*/ 1 h 27"/>
                    <a:gd name="T32" fmla="*/ 21 w 28"/>
                    <a:gd name="T33" fmla="*/ 4 h 27"/>
                    <a:gd name="T34" fmla="*/ 27 w 28"/>
                    <a:gd name="T35" fmla="*/ 9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9"/>
                      </a:lnTo>
                      <a:lnTo>
                        <a:pt x="21" y="21"/>
                      </a:lnTo>
                      <a:lnTo>
                        <a:pt x="20" y="26"/>
                      </a:lnTo>
                      <a:lnTo>
                        <a:pt x="13" y="26"/>
                      </a:lnTo>
                      <a:lnTo>
                        <a:pt x="10" y="26"/>
                      </a:lnTo>
                      <a:lnTo>
                        <a:pt x="5" y="26"/>
                      </a:lnTo>
                      <a:lnTo>
                        <a:pt x="1" y="21"/>
                      </a:lnTo>
                      <a:lnTo>
                        <a:pt x="0" y="19"/>
                      </a:lnTo>
                      <a:lnTo>
                        <a:pt x="0" y="13"/>
                      </a:lnTo>
                      <a:lnTo>
                        <a:pt x="0" y="9"/>
                      </a:lnTo>
                      <a:lnTo>
                        <a:pt x="1" y="4"/>
                      </a:lnTo>
                      <a:lnTo>
                        <a:pt x="5" y="1"/>
                      </a:lnTo>
                      <a:lnTo>
                        <a:pt x="10" y="0"/>
                      </a:lnTo>
                      <a:lnTo>
                        <a:pt x="13" y="0"/>
                      </a:lnTo>
                      <a:lnTo>
                        <a:pt x="20" y="1"/>
                      </a:lnTo>
                      <a:lnTo>
                        <a:pt x="21" y="4"/>
                      </a:lnTo>
                      <a:lnTo>
                        <a:pt x="27" y="9"/>
                      </a:lnTo>
                      <a:lnTo>
                        <a:pt x="27" y="13"/>
                      </a:lnTo>
                    </a:path>
                  </a:pathLst>
                </a:custGeom>
                <a:solidFill>
                  <a:srgbClr val="000000"/>
                </a:solidFill>
                <a:ln w="12700" cap="rnd">
                  <a:solidFill>
                    <a:srgbClr val="000000"/>
                  </a:solidFill>
                  <a:round/>
                  <a:headEnd/>
                  <a:tailEnd/>
                </a:ln>
              </p:spPr>
              <p:txBody>
                <a:bodyPr/>
                <a:lstStyle/>
                <a:p>
                  <a:endParaRPr lang="en-US"/>
                </a:p>
              </p:txBody>
            </p:sp>
            <p:sp>
              <p:nvSpPr>
                <p:cNvPr id="1043" name="Freeform 31"/>
                <p:cNvSpPr>
                  <a:spLocks/>
                </p:cNvSpPr>
                <p:nvPr/>
              </p:nvSpPr>
              <p:spPr bwMode="auto">
                <a:xfrm>
                  <a:off x="3229" y="2767"/>
                  <a:ext cx="40" cy="37"/>
                </a:xfrm>
                <a:custGeom>
                  <a:avLst/>
                  <a:gdLst>
                    <a:gd name="T0" fmla="*/ 39 w 40"/>
                    <a:gd name="T1" fmla="*/ 19 h 37"/>
                    <a:gd name="T2" fmla="*/ 39 w 40"/>
                    <a:gd name="T3" fmla="*/ 24 h 37"/>
                    <a:gd name="T4" fmla="*/ 35 w 40"/>
                    <a:gd name="T5" fmla="*/ 29 h 37"/>
                    <a:gd name="T6" fmla="*/ 30 w 40"/>
                    <a:gd name="T7" fmla="*/ 34 h 37"/>
                    <a:gd name="T8" fmla="*/ 23 w 40"/>
                    <a:gd name="T9" fmla="*/ 36 h 37"/>
                    <a:gd name="T10" fmla="*/ 15 w 40"/>
                    <a:gd name="T11" fmla="*/ 36 h 37"/>
                    <a:gd name="T12" fmla="*/ 8 w 40"/>
                    <a:gd name="T13" fmla="*/ 34 h 37"/>
                    <a:gd name="T14" fmla="*/ 3 w 40"/>
                    <a:gd name="T15" fmla="*/ 29 h 37"/>
                    <a:gd name="T16" fmla="*/ 0 w 40"/>
                    <a:gd name="T17" fmla="*/ 24 h 37"/>
                    <a:gd name="T18" fmla="*/ 0 w 40"/>
                    <a:gd name="T19" fmla="*/ 19 h 37"/>
                    <a:gd name="T20" fmla="*/ 0 w 40"/>
                    <a:gd name="T21" fmla="*/ 11 h 37"/>
                    <a:gd name="T22" fmla="*/ 3 w 40"/>
                    <a:gd name="T23" fmla="*/ 4 h 37"/>
                    <a:gd name="T24" fmla="*/ 8 w 40"/>
                    <a:gd name="T25" fmla="*/ 1 h 37"/>
                    <a:gd name="T26" fmla="*/ 15 w 40"/>
                    <a:gd name="T27" fmla="*/ 0 h 37"/>
                    <a:gd name="T28" fmla="*/ 23 w 40"/>
                    <a:gd name="T29" fmla="*/ 0 h 37"/>
                    <a:gd name="T30" fmla="*/ 30 w 40"/>
                    <a:gd name="T31" fmla="*/ 1 h 37"/>
                    <a:gd name="T32" fmla="*/ 35 w 40"/>
                    <a:gd name="T33" fmla="*/ 4 h 37"/>
                    <a:gd name="T34" fmla="*/ 39 w 40"/>
                    <a:gd name="T35" fmla="*/ 11 h 37"/>
                    <a:gd name="T36" fmla="*/ 39 w 40"/>
                    <a:gd name="T37" fmla="*/ 19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7"/>
                    <a:gd name="T59" fmla="*/ 40 w 4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7">
                      <a:moveTo>
                        <a:pt x="39" y="19"/>
                      </a:moveTo>
                      <a:lnTo>
                        <a:pt x="39" y="24"/>
                      </a:lnTo>
                      <a:lnTo>
                        <a:pt x="35" y="29"/>
                      </a:lnTo>
                      <a:lnTo>
                        <a:pt x="30" y="34"/>
                      </a:lnTo>
                      <a:lnTo>
                        <a:pt x="23" y="36"/>
                      </a:lnTo>
                      <a:lnTo>
                        <a:pt x="15" y="36"/>
                      </a:lnTo>
                      <a:lnTo>
                        <a:pt x="8" y="34"/>
                      </a:lnTo>
                      <a:lnTo>
                        <a:pt x="3" y="29"/>
                      </a:lnTo>
                      <a:lnTo>
                        <a:pt x="0" y="24"/>
                      </a:lnTo>
                      <a:lnTo>
                        <a:pt x="0" y="19"/>
                      </a:lnTo>
                      <a:lnTo>
                        <a:pt x="0" y="11"/>
                      </a:lnTo>
                      <a:lnTo>
                        <a:pt x="3" y="4"/>
                      </a:lnTo>
                      <a:lnTo>
                        <a:pt x="8" y="1"/>
                      </a:lnTo>
                      <a:lnTo>
                        <a:pt x="15" y="0"/>
                      </a:lnTo>
                      <a:lnTo>
                        <a:pt x="23" y="0"/>
                      </a:lnTo>
                      <a:lnTo>
                        <a:pt x="30" y="1"/>
                      </a:lnTo>
                      <a:lnTo>
                        <a:pt x="35" y="4"/>
                      </a:lnTo>
                      <a:lnTo>
                        <a:pt x="39" y="11"/>
                      </a:lnTo>
                      <a:lnTo>
                        <a:pt x="39" y="19"/>
                      </a:lnTo>
                    </a:path>
                  </a:pathLst>
                </a:custGeom>
                <a:solidFill>
                  <a:srgbClr val="000000"/>
                </a:solidFill>
                <a:ln w="12700" cap="rnd">
                  <a:solidFill>
                    <a:srgbClr val="000000"/>
                  </a:solidFill>
                  <a:round/>
                  <a:headEnd/>
                  <a:tailEnd/>
                </a:ln>
              </p:spPr>
              <p:txBody>
                <a:bodyPr/>
                <a:lstStyle/>
                <a:p>
                  <a:endParaRPr lang="en-US"/>
                </a:p>
              </p:txBody>
            </p:sp>
            <p:sp>
              <p:nvSpPr>
                <p:cNvPr id="1044" name="Freeform 32"/>
                <p:cNvSpPr>
                  <a:spLocks/>
                </p:cNvSpPr>
                <p:nvPr/>
              </p:nvSpPr>
              <p:spPr bwMode="auto">
                <a:xfrm>
                  <a:off x="3264" y="2679"/>
                  <a:ext cx="33" cy="29"/>
                </a:xfrm>
                <a:custGeom>
                  <a:avLst/>
                  <a:gdLst>
                    <a:gd name="T0" fmla="*/ 32 w 33"/>
                    <a:gd name="T1" fmla="*/ 14 h 29"/>
                    <a:gd name="T2" fmla="*/ 32 w 33"/>
                    <a:gd name="T3" fmla="*/ 18 h 29"/>
                    <a:gd name="T4" fmla="*/ 28 w 33"/>
                    <a:gd name="T5" fmla="*/ 23 h 29"/>
                    <a:gd name="T6" fmla="*/ 23 w 33"/>
                    <a:gd name="T7" fmla="*/ 26 h 29"/>
                    <a:gd name="T8" fmla="*/ 17 w 33"/>
                    <a:gd name="T9" fmla="*/ 28 h 29"/>
                    <a:gd name="T10" fmla="*/ 12 w 33"/>
                    <a:gd name="T11" fmla="*/ 28 h 29"/>
                    <a:gd name="T12" fmla="*/ 7 w 33"/>
                    <a:gd name="T13" fmla="*/ 26 h 29"/>
                    <a:gd name="T14" fmla="*/ 3 w 33"/>
                    <a:gd name="T15" fmla="*/ 23 h 29"/>
                    <a:gd name="T16" fmla="*/ 0 w 33"/>
                    <a:gd name="T17" fmla="*/ 18 h 29"/>
                    <a:gd name="T18" fmla="*/ 0 w 33"/>
                    <a:gd name="T19" fmla="*/ 14 h 29"/>
                    <a:gd name="T20" fmla="*/ 0 w 33"/>
                    <a:gd name="T21" fmla="*/ 8 h 29"/>
                    <a:gd name="T22" fmla="*/ 3 w 33"/>
                    <a:gd name="T23" fmla="*/ 4 h 29"/>
                    <a:gd name="T24" fmla="*/ 7 w 33"/>
                    <a:gd name="T25" fmla="*/ 1 h 29"/>
                    <a:gd name="T26" fmla="*/ 12 w 33"/>
                    <a:gd name="T27" fmla="*/ 0 h 29"/>
                    <a:gd name="T28" fmla="*/ 17 w 33"/>
                    <a:gd name="T29" fmla="*/ 0 h 29"/>
                    <a:gd name="T30" fmla="*/ 23 w 33"/>
                    <a:gd name="T31" fmla="*/ 1 h 29"/>
                    <a:gd name="T32" fmla="*/ 28 w 33"/>
                    <a:gd name="T33" fmla="*/ 4 h 29"/>
                    <a:gd name="T34" fmla="*/ 32 w 33"/>
                    <a:gd name="T35" fmla="*/ 8 h 29"/>
                    <a:gd name="T36" fmla="*/ 32 w 33"/>
                    <a:gd name="T37" fmla="*/ 1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29"/>
                    <a:gd name="T59" fmla="*/ 33 w 33"/>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29">
                      <a:moveTo>
                        <a:pt x="32" y="14"/>
                      </a:moveTo>
                      <a:lnTo>
                        <a:pt x="32" y="18"/>
                      </a:lnTo>
                      <a:lnTo>
                        <a:pt x="28" y="23"/>
                      </a:lnTo>
                      <a:lnTo>
                        <a:pt x="23" y="26"/>
                      </a:lnTo>
                      <a:lnTo>
                        <a:pt x="17" y="28"/>
                      </a:lnTo>
                      <a:lnTo>
                        <a:pt x="12" y="28"/>
                      </a:lnTo>
                      <a:lnTo>
                        <a:pt x="7" y="26"/>
                      </a:lnTo>
                      <a:lnTo>
                        <a:pt x="3" y="23"/>
                      </a:lnTo>
                      <a:lnTo>
                        <a:pt x="0" y="18"/>
                      </a:lnTo>
                      <a:lnTo>
                        <a:pt x="0" y="14"/>
                      </a:lnTo>
                      <a:lnTo>
                        <a:pt x="0" y="8"/>
                      </a:lnTo>
                      <a:lnTo>
                        <a:pt x="3" y="4"/>
                      </a:lnTo>
                      <a:lnTo>
                        <a:pt x="7" y="1"/>
                      </a:lnTo>
                      <a:lnTo>
                        <a:pt x="12" y="0"/>
                      </a:lnTo>
                      <a:lnTo>
                        <a:pt x="17" y="0"/>
                      </a:lnTo>
                      <a:lnTo>
                        <a:pt x="23" y="1"/>
                      </a:lnTo>
                      <a:lnTo>
                        <a:pt x="28" y="4"/>
                      </a:lnTo>
                      <a:lnTo>
                        <a:pt x="32" y="8"/>
                      </a:lnTo>
                      <a:lnTo>
                        <a:pt x="32" y="14"/>
                      </a:lnTo>
                    </a:path>
                  </a:pathLst>
                </a:custGeom>
                <a:solidFill>
                  <a:srgbClr val="000000"/>
                </a:solidFill>
                <a:ln w="12700" cap="rnd">
                  <a:solidFill>
                    <a:srgbClr val="000000"/>
                  </a:solidFill>
                  <a:round/>
                  <a:headEnd/>
                  <a:tailEnd/>
                </a:ln>
              </p:spPr>
              <p:txBody>
                <a:bodyPr/>
                <a:lstStyle/>
                <a:p>
                  <a:endParaRPr lang="en-US"/>
                </a:p>
              </p:txBody>
            </p:sp>
            <p:sp>
              <p:nvSpPr>
                <p:cNvPr id="1045" name="Freeform 33"/>
                <p:cNvSpPr>
                  <a:spLocks/>
                </p:cNvSpPr>
                <p:nvPr/>
              </p:nvSpPr>
              <p:spPr bwMode="auto">
                <a:xfrm>
                  <a:off x="3280" y="2697"/>
                  <a:ext cx="43" cy="40"/>
                </a:xfrm>
                <a:custGeom>
                  <a:avLst/>
                  <a:gdLst>
                    <a:gd name="T0" fmla="*/ 42 w 43"/>
                    <a:gd name="T1" fmla="*/ 21 h 40"/>
                    <a:gd name="T2" fmla="*/ 40 w 43"/>
                    <a:gd name="T3" fmla="*/ 29 h 40"/>
                    <a:gd name="T4" fmla="*/ 36 w 43"/>
                    <a:gd name="T5" fmla="*/ 34 h 40"/>
                    <a:gd name="T6" fmla="*/ 29 w 43"/>
                    <a:gd name="T7" fmla="*/ 37 h 40"/>
                    <a:gd name="T8" fmla="*/ 26 w 43"/>
                    <a:gd name="T9" fmla="*/ 39 h 40"/>
                    <a:gd name="T10" fmla="*/ 17 w 43"/>
                    <a:gd name="T11" fmla="*/ 39 h 40"/>
                    <a:gd name="T12" fmla="*/ 8 w 43"/>
                    <a:gd name="T13" fmla="*/ 37 h 40"/>
                    <a:gd name="T14" fmla="*/ 3 w 43"/>
                    <a:gd name="T15" fmla="*/ 34 h 40"/>
                    <a:gd name="T16" fmla="*/ 0 w 43"/>
                    <a:gd name="T17" fmla="*/ 29 h 40"/>
                    <a:gd name="T18" fmla="*/ 0 w 43"/>
                    <a:gd name="T19" fmla="*/ 21 h 40"/>
                    <a:gd name="T20" fmla="*/ 0 w 43"/>
                    <a:gd name="T21" fmla="*/ 13 h 40"/>
                    <a:gd name="T22" fmla="*/ 3 w 43"/>
                    <a:gd name="T23" fmla="*/ 8 h 40"/>
                    <a:gd name="T24" fmla="*/ 8 w 43"/>
                    <a:gd name="T25" fmla="*/ 3 h 40"/>
                    <a:gd name="T26" fmla="*/ 17 w 43"/>
                    <a:gd name="T27" fmla="*/ 0 h 40"/>
                    <a:gd name="T28" fmla="*/ 26 w 43"/>
                    <a:gd name="T29" fmla="*/ 0 h 40"/>
                    <a:gd name="T30" fmla="*/ 29 w 43"/>
                    <a:gd name="T31" fmla="*/ 3 h 40"/>
                    <a:gd name="T32" fmla="*/ 36 w 43"/>
                    <a:gd name="T33" fmla="*/ 8 h 40"/>
                    <a:gd name="T34" fmla="*/ 40 w 43"/>
                    <a:gd name="T35" fmla="*/ 13 h 40"/>
                    <a:gd name="T36" fmla="*/ 42 w 43"/>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42" y="21"/>
                      </a:moveTo>
                      <a:lnTo>
                        <a:pt x="40" y="29"/>
                      </a:lnTo>
                      <a:lnTo>
                        <a:pt x="36" y="34"/>
                      </a:lnTo>
                      <a:lnTo>
                        <a:pt x="29" y="37"/>
                      </a:lnTo>
                      <a:lnTo>
                        <a:pt x="26" y="39"/>
                      </a:lnTo>
                      <a:lnTo>
                        <a:pt x="17" y="39"/>
                      </a:lnTo>
                      <a:lnTo>
                        <a:pt x="8" y="37"/>
                      </a:lnTo>
                      <a:lnTo>
                        <a:pt x="3" y="34"/>
                      </a:lnTo>
                      <a:lnTo>
                        <a:pt x="0" y="29"/>
                      </a:lnTo>
                      <a:lnTo>
                        <a:pt x="0" y="21"/>
                      </a:lnTo>
                      <a:lnTo>
                        <a:pt x="0" y="13"/>
                      </a:lnTo>
                      <a:lnTo>
                        <a:pt x="3" y="8"/>
                      </a:lnTo>
                      <a:lnTo>
                        <a:pt x="8" y="3"/>
                      </a:lnTo>
                      <a:lnTo>
                        <a:pt x="17" y="0"/>
                      </a:lnTo>
                      <a:lnTo>
                        <a:pt x="26" y="0"/>
                      </a:lnTo>
                      <a:lnTo>
                        <a:pt x="29" y="3"/>
                      </a:lnTo>
                      <a:lnTo>
                        <a:pt x="36" y="8"/>
                      </a:lnTo>
                      <a:lnTo>
                        <a:pt x="40" y="13"/>
                      </a:lnTo>
                      <a:lnTo>
                        <a:pt x="42" y="21"/>
                      </a:lnTo>
                    </a:path>
                  </a:pathLst>
                </a:custGeom>
                <a:solidFill>
                  <a:srgbClr val="000000"/>
                </a:solidFill>
                <a:ln w="12700" cap="rnd">
                  <a:solidFill>
                    <a:srgbClr val="000000"/>
                  </a:solidFill>
                  <a:round/>
                  <a:headEnd/>
                  <a:tailEnd/>
                </a:ln>
              </p:spPr>
              <p:txBody>
                <a:bodyPr/>
                <a:lstStyle/>
                <a:p>
                  <a:endParaRPr lang="en-US"/>
                </a:p>
              </p:txBody>
            </p:sp>
            <p:sp>
              <p:nvSpPr>
                <p:cNvPr id="1046" name="Freeform 34"/>
                <p:cNvSpPr>
                  <a:spLocks/>
                </p:cNvSpPr>
                <p:nvPr/>
              </p:nvSpPr>
              <p:spPr bwMode="auto">
                <a:xfrm>
                  <a:off x="3254" y="2561"/>
                  <a:ext cx="32" cy="29"/>
                </a:xfrm>
                <a:custGeom>
                  <a:avLst/>
                  <a:gdLst>
                    <a:gd name="T0" fmla="*/ 31 w 32"/>
                    <a:gd name="T1" fmla="*/ 14 h 29"/>
                    <a:gd name="T2" fmla="*/ 29 w 32"/>
                    <a:gd name="T3" fmla="*/ 21 h 29"/>
                    <a:gd name="T4" fmla="*/ 27 w 32"/>
                    <a:gd name="T5" fmla="*/ 23 h 29"/>
                    <a:gd name="T6" fmla="*/ 22 w 32"/>
                    <a:gd name="T7" fmla="*/ 28 h 29"/>
                    <a:gd name="T8" fmla="*/ 17 w 32"/>
                    <a:gd name="T9" fmla="*/ 28 h 29"/>
                    <a:gd name="T10" fmla="*/ 13 w 32"/>
                    <a:gd name="T11" fmla="*/ 28 h 29"/>
                    <a:gd name="T12" fmla="*/ 8 w 32"/>
                    <a:gd name="T13" fmla="*/ 28 h 29"/>
                    <a:gd name="T14" fmla="*/ 3 w 32"/>
                    <a:gd name="T15" fmla="*/ 23 h 29"/>
                    <a:gd name="T16" fmla="*/ 0 w 32"/>
                    <a:gd name="T17" fmla="*/ 21 h 29"/>
                    <a:gd name="T18" fmla="*/ 0 w 32"/>
                    <a:gd name="T19" fmla="*/ 14 h 29"/>
                    <a:gd name="T20" fmla="*/ 0 w 32"/>
                    <a:gd name="T21" fmla="*/ 9 h 29"/>
                    <a:gd name="T22" fmla="*/ 3 w 32"/>
                    <a:gd name="T23" fmla="*/ 4 h 29"/>
                    <a:gd name="T24" fmla="*/ 8 w 32"/>
                    <a:gd name="T25" fmla="*/ 1 h 29"/>
                    <a:gd name="T26" fmla="*/ 13 w 32"/>
                    <a:gd name="T27" fmla="*/ 0 h 29"/>
                    <a:gd name="T28" fmla="*/ 17 w 32"/>
                    <a:gd name="T29" fmla="*/ 0 h 29"/>
                    <a:gd name="T30" fmla="*/ 22 w 32"/>
                    <a:gd name="T31" fmla="*/ 1 h 29"/>
                    <a:gd name="T32" fmla="*/ 27 w 32"/>
                    <a:gd name="T33" fmla="*/ 4 h 29"/>
                    <a:gd name="T34" fmla="*/ 29 w 32"/>
                    <a:gd name="T35" fmla="*/ 9 h 29"/>
                    <a:gd name="T36" fmla="*/ 31 w 32"/>
                    <a:gd name="T37" fmla="*/ 1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9"/>
                    <a:gd name="T59" fmla="*/ 32 w 3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9">
                      <a:moveTo>
                        <a:pt x="31" y="14"/>
                      </a:moveTo>
                      <a:lnTo>
                        <a:pt x="29" y="21"/>
                      </a:lnTo>
                      <a:lnTo>
                        <a:pt x="27" y="23"/>
                      </a:lnTo>
                      <a:lnTo>
                        <a:pt x="22" y="28"/>
                      </a:lnTo>
                      <a:lnTo>
                        <a:pt x="17" y="28"/>
                      </a:lnTo>
                      <a:lnTo>
                        <a:pt x="13" y="28"/>
                      </a:lnTo>
                      <a:lnTo>
                        <a:pt x="8" y="28"/>
                      </a:lnTo>
                      <a:lnTo>
                        <a:pt x="3" y="23"/>
                      </a:lnTo>
                      <a:lnTo>
                        <a:pt x="0" y="21"/>
                      </a:lnTo>
                      <a:lnTo>
                        <a:pt x="0" y="14"/>
                      </a:lnTo>
                      <a:lnTo>
                        <a:pt x="0" y="9"/>
                      </a:lnTo>
                      <a:lnTo>
                        <a:pt x="3" y="4"/>
                      </a:lnTo>
                      <a:lnTo>
                        <a:pt x="8" y="1"/>
                      </a:lnTo>
                      <a:lnTo>
                        <a:pt x="13" y="0"/>
                      </a:lnTo>
                      <a:lnTo>
                        <a:pt x="17" y="0"/>
                      </a:lnTo>
                      <a:lnTo>
                        <a:pt x="22" y="1"/>
                      </a:lnTo>
                      <a:lnTo>
                        <a:pt x="27" y="4"/>
                      </a:lnTo>
                      <a:lnTo>
                        <a:pt x="29" y="9"/>
                      </a:lnTo>
                      <a:lnTo>
                        <a:pt x="31" y="14"/>
                      </a:lnTo>
                    </a:path>
                  </a:pathLst>
                </a:custGeom>
                <a:solidFill>
                  <a:srgbClr val="000000"/>
                </a:solidFill>
                <a:ln w="12700" cap="rnd">
                  <a:solidFill>
                    <a:srgbClr val="000000"/>
                  </a:solidFill>
                  <a:round/>
                  <a:headEnd/>
                  <a:tailEnd/>
                </a:ln>
              </p:spPr>
              <p:txBody>
                <a:bodyPr/>
                <a:lstStyle/>
                <a:p>
                  <a:endParaRPr lang="en-US"/>
                </a:p>
              </p:txBody>
            </p:sp>
            <p:sp>
              <p:nvSpPr>
                <p:cNvPr id="1047" name="Freeform 35"/>
                <p:cNvSpPr>
                  <a:spLocks/>
                </p:cNvSpPr>
                <p:nvPr/>
              </p:nvSpPr>
              <p:spPr bwMode="auto">
                <a:xfrm>
                  <a:off x="3264" y="2640"/>
                  <a:ext cx="30" cy="27"/>
                </a:xfrm>
                <a:custGeom>
                  <a:avLst/>
                  <a:gdLst>
                    <a:gd name="T0" fmla="*/ 29 w 30"/>
                    <a:gd name="T1" fmla="*/ 13 h 27"/>
                    <a:gd name="T2" fmla="*/ 27 w 30"/>
                    <a:gd name="T3" fmla="*/ 17 h 27"/>
                    <a:gd name="T4" fmla="*/ 23 w 30"/>
                    <a:gd name="T5" fmla="*/ 21 h 27"/>
                    <a:gd name="T6" fmla="*/ 21 w 30"/>
                    <a:gd name="T7" fmla="*/ 24 h 27"/>
                    <a:gd name="T8" fmla="*/ 16 w 30"/>
                    <a:gd name="T9" fmla="*/ 26 h 27"/>
                    <a:gd name="T10" fmla="*/ 9 w 30"/>
                    <a:gd name="T11" fmla="*/ 26 h 27"/>
                    <a:gd name="T12" fmla="*/ 5 w 30"/>
                    <a:gd name="T13" fmla="*/ 24 h 27"/>
                    <a:gd name="T14" fmla="*/ 1 w 30"/>
                    <a:gd name="T15" fmla="*/ 21 h 27"/>
                    <a:gd name="T16" fmla="*/ 0 w 30"/>
                    <a:gd name="T17" fmla="*/ 17 h 27"/>
                    <a:gd name="T18" fmla="*/ 0 w 30"/>
                    <a:gd name="T19" fmla="*/ 13 h 27"/>
                    <a:gd name="T20" fmla="*/ 0 w 30"/>
                    <a:gd name="T21" fmla="*/ 6 h 27"/>
                    <a:gd name="T22" fmla="*/ 1 w 30"/>
                    <a:gd name="T23" fmla="*/ 4 h 27"/>
                    <a:gd name="T24" fmla="*/ 5 w 30"/>
                    <a:gd name="T25" fmla="*/ 0 h 27"/>
                    <a:gd name="T26" fmla="*/ 9 w 30"/>
                    <a:gd name="T27" fmla="*/ 0 h 27"/>
                    <a:gd name="T28" fmla="*/ 16 w 30"/>
                    <a:gd name="T29" fmla="*/ 0 h 27"/>
                    <a:gd name="T30" fmla="*/ 21 w 30"/>
                    <a:gd name="T31" fmla="*/ 0 h 27"/>
                    <a:gd name="T32" fmla="*/ 23 w 30"/>
                    <a:gd name="T33" fmla="*/ 4 h 27"/>
                    <a:gd name="T34" fmla="*/ 27 w 30"/>
                    <a:gd name="T35" fmla="*/ 6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7" y="17"/>
                      </a:lnTo>
                      <a:lnTo>
                        <a:pt x="23" y="21"/>
                      </a:lnTo>
                      <a:lnTo>
                        <a:pt x="21" y="24"/>
                      </a:lnTo>
                      <a:lnTo>
                        <a:pt x="16" y="26"/>
                      </a:lnTo>
                      <a:lnTo>
                        <a:pt x="9" y="26"/>
                      </a:lnTo>
                      <a:lnTo>
                        <a:pt x="5" y="24"/>
                      </a:lnTo>
                      <a:lnTo>
                        <a:pt x="1" y="21"/>
                      </a:lnTo>
                      <a:lnTo>
                        <a:pt x="0" y="17"/>
                      </a:lnTo>
                      <a:lnTo>
                        <a:pt x="0" y="13"/>
                      </a:lnTo>
                      <a:lnTo>
                        <a:pt x="0" y="6"/>
                      </a:lnTo>
                      <a:lnTo>
                        <a:pt x="1" y="4"/>
                      </a:lnTo>
                      <a:lnTo>
                        <a:pt x="5" y="0"/>
                      </a:lnTo>
                      <a:lnTo>
                        <a:pt x="9" y="0"/>
                      </a:lnTo>
                      <a:lnTo>
                        <a:pt x="16" y="0"/>
                      </a:lnTo>
                      <a:lnTo>
                        <a:pt x="21" y="0"/>
                      </a:lnTo>
                      <a:lnTo>
                        <a:pt x="23" y="4"/>
                      </a:lnTo>
                      <a:lnTo>
                        <a:pt x="27" y="6"/>
                      </a:lnTo>
                      <a:lnTo>
                        <a:pt x="29" y="13"/>
                      </a:lnTo>
                    </a:path>
                  </a:pathLst>
                </a:custGeom>
                <a:solidFill>
                  <a:srgbClr val="000000"/>
                </a:solidFill>
                <a:ln w="12700" cap="rnd">
                  <a:solidFill>
                    <a:srgbClr val="000000"/>
                  </a:solidFill>
                  <a:round/>
                  <a:headEnd/>
                  <a:tailEnd/>
                </a:ln>
              </p:spPr>
              <p:txBody>
                <a:bodyPr/>
                <a:lstStyle/>
                <a:p>
                  <a:endParaRPr lang="en-US"/>
                </a:p>
              </p:txBody>
            </p:sp>
            <p:sp>
              <p:nvSpPr>
                <p:cNvPr id="1048" name="Freeform 36"/>
                <p:cNvSpPr>
                  <a:spLocks/>
                </p:cNvSpPr>
                <p:nvPr/>
              </p:nvSpPr>
              <p:spPr bwMode="auto">
                <a:xfrm>
                  <a:off x="3224" y="2689"/>
                  <a:ext cx="28" cy="27"/>
                </a:xfrm>
                <a:custGeom>
                  <a:avLst/>
                  <a:gdLst>
                    <a:gd name="T0" fmla="*/ 27 w 28"/>
                    <a:gd name="T1" fmla="*/ 11 h 27"/>
                    <a:gd name="T2" fmla="*/ 25 w 28"/>
                    <a:gd name="T3" fmla="*/ 14 h 27"/>
                    <a:gd name="T4" fmla="*/ 21 w 28"/>
                    <a:gd name="T5" fmla="*/ 19 h 27"/>
                    <a:gd name="T6" fmla="*/ 18 w 28"/>
                    <a:gd name="T7" fmla="*/ 24 h 27"/>
                    <a:gd name="T8" fmla="*/ 13 w 28"/>
                    <a:gd name="T9" fmla="*/ 26 h 27"/>
                    <a:gd name="T10" fmla="*/ 8 w 28"/>
                    <a:gd name="T11" fmla="*/ 26 h 27"/>
                    <a:gd name="T12" fmla="*/ 6 w 28"/>
                    <a:gd name="T13" fmla="*/ 24 h 27"/>
                    <a:gd name="T14" fmla="*/ 1 w 28"/>
                    <a:gd name="T15" fmla="*/ 19 h 27"/>
                    <a:gd name="T16" fmla="*/ 0 w 28"/>
                    <a:gd name="T17" fmla="*/ 14 h 27"/>
                    <a:gd name="T18" fmla="*/ 0 w 28"/>
                    <a:gd name="T19" fmla="*/ 11 h 27"/>
                    <a:gd name="T20" fmla="*/ 0 w 28"/>
                    <a:gd name="T21" fmla="*/ 8 h 27"/>
                    <a:gd name="T22" fmla="*/ 1 w 28"/>
                    <a:gd name="T23" fmla="*/ 4 h 27"/>
                    <a:gd name="T24" fmla="*/ 6 w 28"/>
                    <a:gd name="T25" fmla="*/ 0 h 27"/>
                    <a:gd name="T26" fmla="*/ 8 w 28"/>
                    <a:gd name="T27" fmla="*/ 0 h 27"/>
                    <a:gd name="T28" fmla="*/ 13 w 28"/>
                    <a:gd name="T29" fmla="*/ 0 h 27"/>
                    <a:gd name="T30" fmla="*/ 18 w 28"/>
                    <a:gd name="T31" fmla="*/ 0 h 27"/>
                    <a:gd name="T32" fmla="*/ 21 w 28"/>
                    <a:gd name="T33" fmla="*/ 4 h 27"/>
                    <a:gd name="T34" fmla="*/ 25 w 28"/>
                    <a:gd name="T35" fmla="*/ 8 h 27"/>
                    <a:gd name="T36" fmla="*/ 27 w 28"/>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1"/>
                      </a:moveTo>
                      <a:lnTo>
                        <a:pt x="25" y="14"/>
                      </a:lnTo>
                      <a:lnTo>
                        <a:pt x="21" y="19"/>
                      </a:lnTo>
                      <a:lnTo>
                        <a:pt x="18" y="24"/>
                      </a:lnTo>
                      <a:lnTo>
                        <a:pt x="13" y="26"/>
                      </a:lnTo>
                      <a:lnTo>
                        <a:pt x="8" y="26"/>
                      </a:lnTo>
                      <a:lnTo>
                        <a:pt x="6" y="24"/>
                      </a:lnTo>
                      <a:lnTo>
                        <a:pt x="1" y="19"/>
                      </a:lnTo>
                      <a:lnTo>
                        <a:pt x="0" y="14"/>
                      </a:lnTo>
                      <a:lnTo>
                        <a:pt x="0" y="11"/>
                      </a:lnTo>
                      <a:lnTo>
                        <a:pt x="0" y="8"/>
                      </a:lnTo>
                      <a:lnTo>
                        <a:pt x="1" y="4"/>
                      </a:lnTo>
                      <a:lnTo>
                        <a:pt x="6" y="0"/>
                      </a:lnTo>
                      <a:lnTo>
                        <a:pt x="8" y="0"/>
                      </a:lnTo>
                      <a:lnTo>
                        <a:pt x="13" y="0"/>
                      </a:lnTo>
                      <a:lnTo>
                        <a:pt x="18" y="0"/>
                      </a:lnTo>
                      <a:lnTo>
                        <a:pt x="21" y="4"/>
                      </a:lnTo>
                      <a:lnTo>
                        <a:pt x="25" y="8"/>
                      </a:lnTo>
                      <a:lnTo>
                        <a:pt x="27" y="11"/>
                      </a:lnTo>
                    </a:path>
                  </a:pathLst>
                </a:custGeom>
                <a:solidFill>
                  <a:srgbClr val="000000"/>
                </a:solidFill>
                <a:ln w="12700" cap="rnd">
                  <a:solidFill>
                    <a:srgbClr val="000000"/>
                  </a:solidFill>
                  <a:round/>
                  <a:headEnd/>
                  <a:tailEnd/>
                </a:ln>
              </p:spPr>
              <p:txBody>
                <a:bodyPr/>
                <a:lstStyle/>
                <a:p>
                  <a:endParaRPr lang="en-US"/>
                </a:p>
              </p:txBody>
            </p:sp>
            <p:sp>
              <p:nvSpPr>
                <p:cNvPr id="1049" name="Freeform 37"/>
                <p:cNvSpPr>
                  <a:spLocks/>
                </p:cNvSpPr>
                <p:nvPr/>
              </p:nvSpPr>
              <p:spPr bwMode="auto">
                <a:xfrm>
                  <a:off x="3105" y="2663"/>
                  <a:ext cx="44" cy="40"/>
                </a:xfrm>
                <a:custGeom>
                  <a:avLst/>
                  <a:gdLst>
                    <a:gd name="T0" fmla="*/ 43 w 44"/>
                    <a:gd name="T1" fmla="*/ 21 h 40"/>
                    <a:gd name="T2" fmla="*/ 41 w 44"/>
                    <a:gd name="T3" fmla="*/ 27 h 40"/>
                    <a:gd name="T4" fmla="*/ 37 w 44"/>
                    <a:gd name="T5" fmla="*/ 32 h 40"/>
                    <a:gd name="T6" fmla="*/ 30 w 44"/>
                    <a:gd name="T7" fmla="*/ 37 h 40"/>
                    <a:gd name="T8" fmla="*/ 24 w 44"/>
                    <a:gd name="T9" fmla="*/ 39 h 40"/>
                    <a:gd name="T10" fmla="*/ 17 w 44"/>
                    <a:gd name="T11" fmla="*/ 39 h 40"/>
                    <a:gd name="T12" fmla="*/ 8 w 44"/>
                    <a:gd name="T13" fmla="*/ 37 h 40"/>
                    <a:gd name="T14" fmla="*/ 5 w 44"/>
                    <a:gd name="T15" fmla="*/ 32 h 40"/>
                    <a:gd name="T16" fmla="*/ 1 w 44"/>
                    <a:gd name="T17" fmla="*/ 27 h 40"/>
                    <a:gd name="T18" fmla="*/ 0 w 44"/>
                    <a:gd name="T19" fmla="*/ 21 h 40"/>
                    <a:gd name="T20" fmla="*/ 1 w 44"/>
                    <a:gd name="T21" fmla="*/ 13 h 40"/>
                    <a:gd name="T22" fmla="*/ 5 w 44"/>
                    <a:gd name="T23" fmla="*/ 6 h 40"/>
                    <a:gd name="T24" fmla="*/ 8 w 44"/>
                    <a:gd name="T25" fmla="*/ 3 h 40"/>
                    <a:gd name="T26" fmla="*/ 17 w 44"/>
                    <a:gd name="T27" fmla="*/ 0 h 40"/>
                    <a:gd name="T28" fmla="*/ 24 w 44"/>
                    <a:gd name="T29" fmla="*/ 0 h 40"/>
                    <a:gd name="T30" fmla="*/ 30 w 44"/>
                    <a:gd name="T31" fmla="*/ 3 h 40"/>
                    <a:gd name="T32" fmla="*/ 37 w 44"/>
                    <a:gd name="T33" fmla="*/ 6 h 40"/>
                    <a:gd name="T34" fmla="*/ 41 w 44"/>
                    <a:gd name="T35" fmla="*/ 13 h 40"/>
                    <a:gd name="T36" fmla="*/ 43 w 44"/>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0"/>
                    <a:gd name="T59" fmla="*/ 44 w 44"/>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0">
                      <a:moveTo>
                        <a:pt x="43" y="21"/>
                      </a:moveTo>
                      <a:lnTo>
                        <a:pt x="41" y="27"/>
                      </a:lnTo>
                      <a:lnTo>
                        <a:pt x="37" y="32"/>
                      </a:lnTo>
                      <a:lnTo>
                        <a:pt x="30" y="37"/>
                      </a:lnTo>
                      <a:lnTo>
                        <a:pt x="24" y="39"/>
                      </a:lnTo>
                      <a:lnTo>
                        <a:pt x="17" y="39"/>
                      </a:lnTo>
                      <a:lnTo>
                        <a:pt x="8" y="37"/>
                      </a:lnTo>
                      <a:lnTo>
                        <a:pt x="5" y="32"/>
                      </a:lnTo>
                      <a:lnTo>
                        <a:pt x="1" y="27"/>
                      </a:lnTo>
                      <a:lnTo>
                        <a:pt x="0" y="21"/>
                      </a:lnTo>
                      <a:lnTo>
                        <a:pt x="1" y="13"/>
                      </a:lnTo>
                      <a:lnTo>
                        <a:pt x="5" y="6"/>
                      </a:lnTo>
                      <a:lnTo>
                        <a:pt x="8" y="3"/>
                      </a:lnTo>
                      <a:lnTo>
                        <a:pt x="17" y="0"/>
                      </a:lnTo>
                      <a:lnTo>
                        <a:pt x="24" y="0"/>
                      </a:lnTo>
                      <a:lnTo>
                        <a:pt x="30" y="3"/>
                      </a:lnTo>
                      <a:lnTo>
                        <a:pt x="37" y="6"/>
                      </a:lnTo>
                      <a:lnTo>
                        <a:pt x="41" y="13"/>
                      </a:lnTo>
                      <a:lnTo>
                        <a:pt x="43" y="21"/>
                      </a:lnTo>
                    </a:path>
                  </a:pathLst>
                </a:custGeom>
                <a:solidFill>
                  <a:srgbClr val="000000"/>
                </a:solidFill>
                <a:ln w="12700" cap="rnd">
                  <a:solidFill>
                    <a:srgbClr val="000000"/>
                  </a:solidFill>
                  <a:round/>
                  <a:headEnd/>
                  <a:tailEnd/>
                </a:ln>
              </p:spPr>
              <p:txBody>
                <a:bodyPr/>
                <a:lstStyle/>
                <a:p>
                  <a:endParaRPr lang="en-US"/>
                </a:p>
              </p:txBody>
            </p:sp>
            <p:sp>
              <p:nvSpPr>
                <p:cNvPr id="1050" name="Freeform 38"/>
                <p:cNvSpPr>
                  <a:spLocks/>
                </p:cNvSpPr>
                <p:nvPr/>
              </p:nvSpPr>
              <p:spPr bwMode="auto">
                <a:xfrm>
                  <a:off x="3157" y="2731"/>
                  <a:ext cx="33" cy="32"/>
                </a:xfrm>
                <a:custGeom>
                  <a:avLst/>
                  <a:gdLst>
                    <a:gd name="T0" fmla="*/ 32 w 33"/>
                    <a:gd name="T1" fmla="*/ 16 h 32"/>
                    <a:gd name="T2" fmla="*/ 30 w 33"/>
                    <a:gd name="T3" fmla="*/ 21 h 32"/>
                    <a:gd name="T4" fmla="*/ 26 w 33"/>
                    <a:gd name="T5" fmla="*/ 26 h 32"/>
                    <a:gd name="T6" fmla="*/ 23 w 33"/>
                    <a:gd name="T7" fmla="*/ 29 h 32"/>
                    <a:gd name="T8" fmla="*/ 18 w 33"/>
                    <a:gd name="T9" fmla="*/ 31 h 32"/>
                    <a:gd name="T10" fmla="*/ 11 w 33"/>
                    <a:gd name="T11" fmla="*/ 31 h 32"/>
                    <a:gd name="T12" fmla="*/ 6 w 33"/>
                    <a:gd name="T13" fmla="*/ 29 h 32"/>
                    <a:gd name="T14" fmla="*/ 3 w 33"/>
                    <a:gd name="T15" fmla="*/ 26 h 32"/>
                    <a:gd name="T16" fmla="*/ 0 w 33"/>
                    <a:gd name="T17" fmla="*/ 21 h 32"/>
                    <a:gd name="T18" fmla="*/ 0 w 33"/>
                    <a:gd name="T19" fmla="*/ 16 h 32"/>
                    <a:gd name="T20" fmla="*/ 0 w 33"/>
                    <a:gd name="T21" fmla="*/ 9 h 32"/>
                    <a:gd name="T22" fmla="*/ 3 w 33"/>
                    <a:gd name="T23" fmla="*/ 6 h 32"/>
                    <a:gd name="T24" fmla="*/ 6 w 33"/>
                    <a:gd name="T25" fmla="*/ 3 h 32"/>
                    <a:gd name="T26" fmla="*/ 11 w 33"/>
                    <a:gd name="T27" fmla="*/ 0 h 32"/>
                    <a:gd name="T28" fmla="*/ 18 w 33"/>
                    <a:gd name="T29" fmla="*/ 0 h 32"/>
                    <a:gd name="T30" fmla="*/ 23 w 33"/>
                    <a:gd name="T31" fmla="*/ 3 h 32"/>
                    <a:gd name="T32" fmla="*/ 26 w 33"/>
                    <a:gd name="T33" fmla="*/ 6 h 32"/>
                    <a:gd name="T34" fmla="*/ 30 w 33"/>
                    <a:gd name="T35" fmla="*/ 9 h 32"/>
                    <a:gd name="T36" fmla="*/ 32 w 33"/>
                    <a:gd name="T37" fmla="*/ 1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2" y="16"/>
                      </a:moveTo>
                      <a:lnTo>
                        <a:pt x="30" y="21"/>
                      </a:lnTo>
                      <a:lnTo>
                        <a:pt x="26" y="26"/>
                      </a:lnTo>
                      <a:lnTo>
                        <a:pt x="23" y="29"/>
                      </a:lnTo>
                      <a:lnTo>
                        <a:pt x="18" y="31"/>
                      </a:lnTo>
                      <a:lnTo>
                        <a:pt x="11" y="31"/>
                      </a:lnTo>
                      <a:lnTo>
                        <a:pt x="6" y="29"/>
                      </a:lnTo>
                      <a:lnTo>
                        <a:pt x="3" y="26"/>
                      </a:lnTo>
                      <a:lnTo>
                        <a:pt x="0" y="21"/>
                      </a:lnTo>
                      <a:lnTo>
                        <a:pt x="0" y="16"/>
                      </a:lnTo>
                      <a:lnTo>
                        <a:pt x="0" y="9"/>
                      </a:lnTo>
                      <a:lnTo>
                        <a:pt x="3" y="6"/>
                      </a:lnTo>
                      <a:lnTo>
                        <a:pt x="6" y="3"/>
                      </a:lnTo>
                      <a:lnTo>
                        <a:pt x="11" y="0"/>
                      </a:lnTo>
                      <a:lnTo>
                        <a:pt x="18" y="0"/>
                      </a:lnTo>
                      <a:lnTo>
                        <a:pt x="23" y="3"/>
                      </a:lnTo>
                      <a:lnTo>
                        <a:pt x="26" y="6"/>
                      </a:lnTo>
                      <a:lnTo>
                        <a:pt x="30" y="9"/>
                      </a:lnTo>
                      <a:lnTo>
                        <a:pt x="32" y="16"/>
                      </a:lnTo>
                    </a:path>
                  </a:pathLst>
                </a:custGeom>
                <a:solidFill>
                  <a:srgbClr val="000000"/>
                </a:solidFill>
                <a:ln w="12700" cap="rnd">
                  <a:solidFill>
                    <a:srgbClr val="000000"/>
                  </a:solidFill>
                  <a:round/>
                  <a:headEnd/>
                  <a:tailEnd/>
                </a:ln>
              </p:spPr>
              <p:txBody>
                <a:bodyPr/>
                <a:lstStyle/>
                <a:p>
                  <a:endParaRPr lang="en-US"/>
                </a:p>
              </p:txBody>
            </p:sp>
            <p:sp>
              <p:nvSpPr>
                <p:cNvPr id="1051" name="Freeform 39"/>
                <p:cNvSpPr>
                  <a:spLocks/>
                </p:cNvSpPr>
                <p:nvPr/>
              </p:nvSpPr>
              <p:spPr bwMode="auto">
                <a:xfrm>
                  <a:off x="3141" y="2770"/>
                  <a:ext cx="42" cy="39"/>
                </a:xfrm>
                <a:custGeom>
                  <a:avLst/>
                  <a:gdLst>
                    <a:gd name="T0" fmla="*/ 41 w 42"/>
                    <a:gd name="T1" fmla="*/ 21 h 39"/>
                    <a:gd name="T2" fmla="*/ 41 w 42"/>
                    <a:gd name="T3" fmla="*/ 28 h 39"/>
                    <a:gd name="T4" fmla="*/ 35 w 42"/>
                    <a:gd name="T5" fmla="*/ 33 h 39"/>
                    <a:gd name="T6" fmla="*/ 30 w 42"/>
                    <a:gd name="T7" fmla="*/ 36 h 39"/>
                    <a:gd name="T8" fmla="*/ 23 w 42"/>
                    <a:gd name="T9" fmla="*/ 38 h 39"/>
                    <a:gd name="T10" fmla="*/ 15 w 42"/>
                    <a:gd name="T11" fmla="*/ 38 h 39"/>
                    <a:gd name="T12" fmla="*/ 8 w 42"/>
                    <a:gd name="T13" fmla="*/ 36 h 39"/>
                    <a:gd name="T14" fmla="*/ 5 w 42"/>
                    <a:gd name="T15" fmla="*/ 33 h 39"/>
                    <a:gd name="T16" fmla="*/ 0 w 42"/>
                    <a:gd name="T17" fmla="*/ 28 h 39"/>
                    <a:gd name="T18" fmla="*/ 0 w 42"/>
                    <a:gd name="T19" fmla="*/ 21 h 39"/>
                    <a:gd name="T20" fmla="*/ 0 w 42"/>
                    <a:gd name="T21" fmla="*/ 13 h 39"/>
                    <a:gd name="T22" fmla="*/ 5 w 42"/>
                    <a:gd name="T23" fmla="*/ 8 h 39"/>
                    <a:gd name="T24" fmla="*/ 8 w 42"/>
                    <a:gd name="T25" fmla="*/ 3 h 39"/>
                    <a:gd name="T26" fmla="*/ 15 w 42"/>
                    <a:gd name="T27" fmla="*/ 0 h 39"/>
                    <a:gd name="T28" fmla="*/ 23 w 42"/>
                    <a:gd name="T29" fmla="*/ 0 h 39"/>
                    <a:gd name="T30" fmla="*/ 30 w 42"/>
                    <a:gd name="T31" fmla="*/ 3 h 39"/>
                    <a:gd name="T32" fmla="*/ 35 w 42"/>
                    <a:gd name="T33" fmla="*/ 8 h 39"/>
                    <a:gd name="T34" fmla="*/ 41 w 42"/>
                    <a:gd name="T35" fmla="*/ 13 h 39"/>
                    <a:gd name="T36" fmla="*/ 41 w 42"/>
                    <a:gd name="T37" fmla="*/ 21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39"/>
                    <a:gd name="T59" fmla="*/ 42 w 42"/>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39">
                      <a:moveTo>
                        <a:pt x="41" y="21"/>
                      </a:moveTo>
                      <a:lnTo>
                        <a:pt x="41" y="28"/>
                      </a:lnTo>
                      <a:lnTo>
                        <a:pt x="35" y="33"/>
                      </a:lnTo>
                      <a:lnTo>
                        <a:pt x="30" y="36"/>
                      </a:lnTo>
                      <a:lnTo>
                        <a:pt x="23" y="38"/>
                      </a:lnTo>
                      <a:lnTo>
                        <a:pt x="15" y="38"/>
                      </a:lnTo>
                      <a:lnTo>
                        <a:pt x="8" y="36"/>
                      </a:lnTo>
                      <a:lnTo>
                        <a:pt x="5" y="33"/>
                      </a:lnTo>
                      <a:lnTo>
                        <a:pt x="0" y="28"/>
                      </a:lnTo>
                      <a:lnTo>
                        <a:pt x="0" y="21"/>
                      </a:lnTo>
                      <a:lnTo>
                        <a:pt x="0" y="13"/>
                      </a:lnTo>
                      <a:lnTo>
                        <a:pt x="5" y="8"/>
                      </a:lnTo>
                      <a:lnTo>
                        <a:pt x="8" y="3"/>
                      </a:lnTo>
                      <a:lnTo>
                        <a:pt x="15" y="0"/>
                      </a:lnTo>
                      <a:lnTo>
                        <a:pt x="23" y="0"/>
                      </a:lnTo>
                      <a:lnTo>
                        <a:pt x="30" y="3"/>
                      </a:lnTo>
                      <a:lnTo>
                        <a:pt x="35" y="8"/>
                      </a:lnTo>
                      <a:lnTo>
                        <a:pt x="41" y="13"/>
                      </a:lnTo>
                      <a:lnTo>
                        <a:pt x="41" y="21"/>
                      </a:lnTo>
                    </a:path>
                  </a:pathLst>
                </a:custGeom>
                <a:solidFill>
                  <a:srgbClr val="000000"/>
                </a:solidFill>
                <a:ln w="12700" cap="rnd">
                  <a:solidFill>
                    <a:srgbClr val="000000"/>
                  </a:solidFill>
                  <a:round/>
                  <a:headEnd/>
                  <a:tailEnd/>
                </a:ln>
              </p:spPr>
              <p:txBody>
                <a:bodyPr/>
                <a:lstStyle/>
                <a:p>
                  <a:endParaRPr lang="en-US"/>
                </a:p>
              </p:txBody>
            </p:sp>
            <p:sp>
              <p:nvSpPr>
                <p:cNvPr id="1052" name="Freeform 40"/>
                <p:cNvSpPr>
                  <a:spLocks/>
                </p:cNvSpPr>
                <p:nvPr/>
              </p:nvSpPr>
              <p:spPr bwMode="auto">
                <a:xfrm>
                  <a:off x="3050" y="2728"/>
                  <a:ext cx="28" cy="27"/>
                </a:xfrm>
                <a:custGeom>
                  <a:avLst/>
                  <a:gdLst>
                    <a:gd name="T0" fmla="*/ 27 w 28"/>
                    <a:gd name="T1" fmla="*/ 8 h 27"/>
                    <a:gd name="T2" fmla="*/ 23 w 28"/>
                    <a:gd name="T3" fmla="*/ 17 h 27"/>
                    <a:gd name="T4" fmla="*/ 20 w 28"/>
                    <a:gd name="T5" fmla="*/ 21 h 27"/>
                    <a:gd name="T6" fmla="*/ 20 w 28"/>
                    <a:gd name="T7" fmla="*/ 21 h 27"/>
                    <a:gd name="T8" fmla="*/ 11 w 28"/>
                    <a:gd name="T9" fmla="*/ 26 h 27"/>
                    <a:gd name="T10" fmla="*/ 11 w 28"/>
                    <a:gd name="T11" fmla="*/ 26 h 27"/>
                    <a:gd name="T12" fmla="*/ 3 w 28"/>
                    <a:gd name="T13" fmla="*/ 21 h 27"/>
                    <a:gd name="T14" fmla="*/ 0 w 28"/>
                    <a:gd name="T15" fmla="*/ 21 h 27"/>
                    <a:gd name="T16" fmla="*/ 0 w 28"/>
                    <a:gd name="T17" fmla="*/ 17 h 27"/>
                    <a:gd name="T18" fmla="*/ 0 w 28"/>
                    <a:gd name="T19" fmla="*/ 8 h 27"/>
                    <a:gd name="T20" fmla="*/ 0 w 28"/>
                    <a:gd name="T21" fmla="*/ 8 h 27"/>
                    <a:gd name="T22" fmla="*/ 0 w 28"/>
                    <a:gd name="T23" fmla="*/ 4 h 27"/>
                    <a:gd name="T24" fmla="*/ 3 w 28"/>
                    <a:gd name="T25" fmla="*/ 0 h 27"/>
                    <a:gd name="T26" fmla="*/ 11 w 28"/>
                    <a:gd name="T27" fmla="*/ 0 h 27"/>
                    <a:gd name="T28" fmla="*/ 11 w 28"/>
                    <a:gd name="T29" fmla="*/ 0 h 27"/>
                    <a:gd name="T30" fmla="*/ 20 w 28"/>
                    <a:gd name="T31" fmla="*/ 0 h 27"/>
                    <a:gd name="T32" fmla="*/ 20 w 28"/>
                    <a:gd name="T33" fmla="*/ 4 h 27"/>
                    <a:gd name="T34" fmla="*/ 23 w 28"/>
                    <a:gd name="T35" fmla="*/ 8 h 27"/>
                    <a:gd name="T36" fmla="*/ 27 w 28"/>
                    <a:gd name="T37" fmla="*/ 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8"/>
                      </a:moveTo>
                      <a:lnTo>
                        <a:pt x="23" y="17"/>
                      </a:lnTo>
                      <a:lnTo>
                        <a:pt x="20" y="21"/>
                      </a:lnTo>
                      <a:lnTo>
                        <a:pt x="11" y="26"/>
                      </a:lnTo>
                      <a:lnTo>
                        <a:pt x="3" y="21"/>
                      </a:lnTo>
                      <a:lnTo>
                        <a:pt x="0" y="21"/>
                      </a:lnTo>
                      <a:lnTo>
                        <a:pt x="0" y="17"/>
                      </a:lnTo>
                      <a:lnTo>
                        <a:pt x="0" y="8"/>
                      </a:lnTo>
                      <a:lnTo>
                        <a:pt x="0" y="4"/>
                      </a:lnTo>
                      <a:lnTo>
                        <a:pt x="3" y="0"/>
                      </a:lnTo>
                      <a:lnTo>
                        <a:pt x="11" y="0"/>
                      </a:lnTo>
                      <a:lnTo>
                        <a:pt x="20" y="0"/>
                      </a:lnTo>
                      <a:lnTo>
                        <a:pt x="20" y="4"/>
                      </a:lnTo>
                      <a:lnTo>
                        <a:pt x="23" y="8"/>
                      </a:lnTo>
                      <a:lnTo>
                        <a:pt x="27" y="8"/>
                      </a:lnTo>
                    </a:path>
                  </a:pathLst>
                </a:custGeom>
                <a:solidFill>
                  <a:srgbClr val="000000"/>
                </a:solidFill>
                <a:ln w="12700" cap="rnd">
                  <a:solidFill>
                    <a:srgbClr val="000000"/>
                  </a:solidFill>
                  <a:round/>
                  <a:headEnd/>
                  <a:tailEnd/>
                </a:ln>
              </p:spPr>
              <p:txBody>
                <a:bodyPr/>
                <a:lstStyle/>
                <a:p>
                  <a:endParaRPr lang="en-US"/>
                </a:p>
              </p:txBody>
            </p:sp>
            <p:sp>
              <p:nvSpPr>
                <p:cNvPr id="1053" name="Freeform 41"/>
                <p:cNvSpPr>
                  <a:spLocks/>
                </p:cNvSpPr>
                <p:nvPr/>
              </p:nvSpPr>
              <p:spPr bwMode="auto">
                <a:xfrm>
                  <a:off x="3182" y="2809"/>
                  <a:ext cx="29" cy="27"/>
                </a:xfrm>
                <a:custGeom>
                  <a:avLst/>
                  <a:gdLst>
                    <a:gd name="T0" fmla="*/ 28 w 29"/>
                    <a:gd name="T1" fmla="*/ 13 h 27"/>
                    <a:gd name="T2" fmla="*/ 28 w 29"/>
                    <a:gd name="T3" fmla="*/ 17 h 27"/>
                    <a:gd name="T4" fmla="*/ 26 w 29"/>
                    <a:gd name="T5" fmla="*/ 21 h 27"/>
                    <a:gd name="T6" fmla="*/ 21 w 29"/>
                    <a:gd name="T7" fmla="*/ 26 h 27"/>
                    <a:gd name="T8" fmla="*/ 15 w 29"/>
                    <a:gd name="T9" fmla="*/ 26 h 27"/>
                    <a:gd name="T10" fmla="*/ 8 w 29"/>
                    <a:gd name="T11" fmla="*/ 26 h 27"/>
                    <a:gd name="T12" fmla="*/ 7 w 29"/>
                    <a:gd name="T13" fmla="*/ 26 h 27"/>
                    <a:gd name="T14" fmla="*/ 1 w 29"/>
                    <a:gd name="T15" fmla="*/ 21 h 27"/>
                    <a:gd name="T16" fmla="*/ 0 w 29"/>
                    <a:gd name="T17" fmla="*/ 17 h 27"/>
                    <a:gd name="T18" fmla="*/ 0 w 29"/>
                    <a:gd name="T19" fmla="*/ 13 h 27"/>
                    <a:gd name="T20" fmla="*/ 0 w 29"/>
                    <a:gd name="T21" fmla="*/ 8 h 27"/>
                    <a:gd name="T22" fmla="*/ 1 w 29"/>
                    <a:gd name="T23" fmla="*/ 4 h 27"/>
                    <a:gd name="T24" fmla="*/ 7 w 29"/>
                    <a:gd name="T25" fmla="*/ 1 h 27"/>
                    <a:gd name="T26" fmla="*/ 8 w 29"/>
                    <a:gd name="T27" fmla="*/ 0 h 27"/>
                    <a:gd name="T28" fmla="*/ 15 w 29"/>
                    <a:gd name="T29" fmla="*/ 0 h 27"/>
                    <a:gd name="T30" fmla="*/ 21 w 29"/>
                    <a:gd name="T31" fmla="*/ 1 h 27"/>
                    <a:gd name="T32" fmla="*/ 26 w 29"/>
                    <a:gd name="T33" fmla="*/ 4 h 27"/>
                    <a:gd name="T34" fmla="*/ 28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8" y="17"/>
                      </a:lnTo>
                      <a:lnTo>
                        <a:pt x="26" y="21"/>
                      </a:lnTo>
                      <a:lnTo>
                        <a:pt x="21" y="26"/>
                      </a:lnTo>
                      <a:lnTo>
                        <a:pt x="15" y="26"/>
                      </a:lnTo>
                      <a:lnTo>
                        <a:pt x="8" y="26"/>
                      </a:lnTo>
                      <a:lnTo>
                        <a:pt x="7" y="26"/>
                      </a:lnTo>
                      <a:lnTo>
                        <a:pt x="1" y="21"/>
                      </a:lnTo>
                      <a:lnTo>
                        <a:pt x="0" y="17"/>
                      </a:lnTo>
                      <a:lnTo>
                        <a:pt x="0" y="13"/>
                      </a:lnTo>
                      <a:lnTo>
                        <a:pt x="0" y="8"/>
                      </a:lnTo>
                      <a:lnTo>
                        <a:pt x="1" y="4"/>
                      </a:lnTo>
                      <a:lnTo>
                        <a:pt x="7" y="1"/>
                      </a:lnTo>
                      <a:lnTo>
                        <a:pt x="8" y="0"/>
                      </a:lnTo>
                      <a:lnTo>
                        <a:pt x="15" y="0"/>
                      </a:lnTo>
                      <a:lnTo>
                        <a:pt x="21" y="1"/>
                      </a:lnTo>
                      <a:lnTo>
                        <a:pt x="26" y="4"/>
                      </a:lnTo>
                      <a:lnTo>
                        <a:pt x="28"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1054" name="Freeform 42"/>
                <p:cNvSpPr>
                  <a:spLocks/>
                </p:cNvSpPr>
                <p:nvPr/>
              </p:nvSpPr>
              <p:spPr bwMode="auto">
                <a:xfrm>
                  <a:off x="3194" y="2772"/>
                  <a:ext cx="28" cy="27"/>
                </a:xfrm>
                <a:custGeom>
                  <a:avLst/>
                  <a:gdLst>
                    <a:gd name="T0" fmla="*/ 27 w 28"/>
                    <a:gd name="T1" fmla="*/ 13 h 27"/>
                    <a:gd name="T2" fmla="*/ 23 w 28"/>
                    <a:gd name="T3" fmla="*/ 19 h 27"/>
                    <a:gd name="T4" fmla="*/ 21 w 28"/>
                    <a:gd name="T5" fmla="*/ 20 h 27"/>
                    <a:gd name="T6" fmla="*/ 18 w 28"/>
                    <a:gd name="T7" fmla="*/ 22 h 27"/>
                    <a:gd name="T8" fmla="*/ 13 w 28"/>
                    <a:gd name="T9" fmla="*/ 26 h 27"/>
                    <a:gd name="T10" fmla="*/ 10 w 28"/>
                    <a:gd name="T11" fmla="*/ 26 h 27"/>
                    <a:gd name="T12" fmla="*/ 5 w 28"/>
                    <a:gd name="T13" fmla="*/ 22 h 27"/>
                    <a:gd name="T14" fmla="*/ 1 w 28"/>
                    <a:gd name="T15" fmla="*/ 20 h 27"/>
                    <a:gd name="T16" fmla="*/ 0 w 28"/>
                    <a:gd name="T17" fmla="*/ 19 h 27"/>
                    <a:gd name="T18" fmla="*/ 0 w 28"/>
                    <a:gd name="T19" fmla="*/ 13 h 27"/>
                    <a:gd name="T20" fmla="*/ 0 w 28"/>
                    <a:gd name="T21" fmla="*/ 8 h 27"/>
                    <a:gd name="T22" fmla="*/ 1 w 28"/>
                    <a:gd name="T23" fmla="*/ 5 h 27"/>
                    <a:gd name="T24" fmla="*/ 5 w 28"/>
                    <a:gd name="T25" fmla="*/ 1 h 27"/>
                    <a:gd name="T26" fmla="*/ 10 w 28"/>
                    <a:gd name="T27" fmla="*/ 0 h 27"/>
                    <a:gd name="T28" fmla="*/ 13 w 28"/>
                    <a:gd name="T29" fmla="*/ 0 h 27"/>
                    <a:gd name="T30" fmla="*/ 18 w 28"/>
                    <a:gd name="T31" fmla="*/ 1 h 27"/>
                    <a:gd name="T32" fmla="*/ 21 w 28"/>
                    <a:gd name="T33" fmla="*/ 5 h 27"/>
                    <a:gd name="T34" fmla="*/ 23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9"/>
                      </a:lnTo>
                      <a:lnTo>
                        <a:pt x="21" y="20"/>
                      </a:lnTo>
                      <a:lnTo>
                        <a:pt x="18" y="22"/>
                      </a:lnTo>
                      <a:lnTo>
                        <a:pt x="13" y="26"/>
                      </a:lnTo>
                      <a:lnTo>
                        <a:pt x="10" y="26"/>
                      </a:lnTo>
                      <a:lnTo>
                        <a:pt x="5" y="22"/>
                      </a:lnTo>
                      <a:lnTo>
                        <a:pt x="1" y="20"/>
                      </a:lnTo>
                      <a:lnTo>
                        <a:pt x="0" y="19"/>
                      </a:lnTo>
                      <a:lnTo>
                        <a:pt x="0" y="13"/>
                      </a:lnTo>
                      <a:lnTo>
                        <a:pt x="0" y="8"/>
                      </a:lnTo>
                      <a:lnTo>
                        <a:pt x="1" y="5"/>
                      </a:lnTo>
                      <a:lnTo>
                        <a:pt x="5" y="1"/>
                      </a:lnTo>
                      <a:lnTo>
                        <a:pt x="10" y="0"/>
                      </a:lnTo>
                      <a:lnTo>
                        <a:pt x="13" y="0"/>
                      </a:lnTo>
                      <a:lnTo>
                        <a:pt x="18" y="1"/>
                      </a:lnTo>
                      <a:lnTo>
                        <a:pt x="21" y="5"/>
                      </a:lnTo>
                      <a:lnTo>
                        <a:pt x="23"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55" name="Freeform 43"/>
                <p:cNvSpPr>
                  <a:spLocks/>
                </p:cNvSpPr>
                <p:nvPr/>
              </p:nvSpPr>
              <p:spPr bwMode="auto">
                <a:xfrm>
                  <a:off x="3157" y="2697"/>
                  <a:ext cx="33" cy="32"/>
                </a:xfrm>
                <a:custGeom>
                  <a:avLst/>
                  <a:gdLst>
                    <a:gd name="T0" fmla="*/ 32 w 33"/>
                    <a:gd name="T1" fmla="*/ 16 h 32"/>
                    <a:gd name="T2" fmla="*/ 30 w 33"/>
                    <a:gd name="T3" fmla="*/ 21 h 32"/>
                    <a:gd name="T4" fmla="*/ 28 w 33"/>
                    <a:gd name="T5" fmla="*/ 26 h 32"/>
                    <a:gd name="T6" fmla="*/ 23 w 33"/>
                    <a:gd name="T7" fmla="*/ 29 h 32"/>
                    <a:gd name="T8" fmla="*/ 18 w 33"/>
                    <a:gd name="T9" fmla="*/ 31 h 32"/>
                    <a:gd name="T10" fmla="*/ 13 w 33"/>
                    <a:gd name="T11" fmla="*/ 31 h 32"/>
                    <a:gd name="T12" fmla="*/ 8 w 33"/>
                    <a:gd name="T13" fmla="*/ 29 h 32"/>
                    <a:gd name="T14" fmla="*/ 3 w 33"/>
                    <a:gd name="T15" fmla="*/ 26 h 32"/>
                    <a:gd name="T16" fmla="*/ 0 w 33"/>
                    <a:gd name="T17" fmla="*/ 21 h 32"/>
                    <a:gd name="T18" fmla="*/ 0 w 33"/>
                    <a:gd name="T19" fmla="*/ 16 h 32"/>
                    <a:gd name="T20" fmla="*/ 0 w 33"/>
                    <a:gd name="T21" fmla="*/ 11 h 32"/>
                    <a:gd name="T22" fmla="*/ 3 w 33"/>
                    <a:gd name="T23" fmla="*/ 6 h 32"/>
                    <a:gd name="T24" fmla="*/ 8 w 33"/>
                    <a:gd name="T25" fmla="*/ 3 h 32"/>
                    <a:gd name="T26" fmla="*/ 13 w 33"/>
                    <a:gd name="T27" fmla="*/ 0 h 32"/>
                    <a:gd name="T28" fmla="*/ 18 w 33"/>
                    <a:gd name="T29" fmla="*/ 0 h 32"/>
                    <a:gd name="T30" fmla="*/ 23 w 33"/>
                    <a:gd name="T31" fmla="*/ 3 h 32"/>
                    <a:gd name="T32" fmla="*/ 28 w 33"/>
                    <a:gd name="T33" fmla="*/ 6 h 32"/>
                    <a:gd name="T34" fmla="*/ 30 w 33"/>
                    <a:gd name="T35" fmla="*/ 11 h 32"/>
                    <a:gd name="T36" fmla="*/ 32 w 33"/>
                    <a:gd name="T37" fmla="*/ 1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2" y="16"/>
                      </a:moveTo>
                      <a:lnTo>
                        <a:pt x="30" y="21"/>
                      </a:lnTo>
                      <a:lnTo>
                        <a:pt x="28" y="26"/>
                      </a:lnTo>
                      <a:lnTo>
                        <a:pt x="23" y="29"/>
                      </a:lnTo>
                      <a:lnTo>
                        <a:pt x="18" y="31"/>
                      </a:lnTo>
                      <a:lnTo>
                        <a:pt x="13" y="31"/>
                      </a:lnTo>
                      <a:lnTo>
                        <a:pt x="8" y="29"/>
                      </a:lnTo>
                      <a:lnTo>
                        <a:pt x="3" y="26"/>
                      </a:lnTo>
                      <a:lnTo>
                        <a:pt x="0" y="21"/>
                      </a:lnTo>
                      <a:lnTo>
                        <a:pt x="0" y="16"/>
                      </a:lnTo>
                      <a:lnTo>
                        <a:pt x="0" y="11"/>
                      </a:lnTo>
                      <a:lnTo>
                        <a:pt x="3" y="6"/>
                      </a:lnTo>
                      <a:lnTo>
                        <a:pt x="8" y="3"/>
                      </a:lnTo>
                      <a:lnTo>
                        <a:pt x="13" y="0"/>
                      </a:lnTo>
                      <a:lnTo>
                        <a:pt x="18" y="0"/>
                      </a:lnTo>
                      <a:lnTo>
                        <a:pt x="23" y="3"/>
                      </a:lnTo>
                      <a:lnTo>
                        <a:pt x="28" y="6"/>
                      </a:lnTo>
                      <a:lnTo>
                        <a:pt x="30" y="11"/>
                      </a:lnTo>
                      <a:lnTo>
                        <a:pt x="32" y="16"/>
                      </a:lnTo>
                    </a:path>
                  </a:pathLst>
                </a:custGeom>
                <a:solidFill>
                  <a:srgbClr val="000000"/>
                </a:solidFill>
                <a:ln w="12700" cap="rnd">
                  <a:solidFill>
                    <a:srgbClr val="000000"/>
                  </a:solidFill>
                  <a:round/>
                  <a:headEnd/>
                  <a:tailEnd/>
                </a:ln>
              </p:spPr>
              <p:txBody>
                <a:bodyPr/>
                <a:lstStyle/>
                <a:p>
                  <a:endParaRPr lang="en-US"/>
                </a:p>
              </p:txBody>
            </p:sp>
            <p:sp>
              <p:nvSpPr>
                <p:cNvPr id="1056" name="Freeform 44"/>
                <p:cNvSpPr>
                  <a:spLocks/>
                </p:cNvSpPr>
                <p:nvPr/>
              </p:nvSpPr>
              <p:spPr bwMode="auto">
                <a:xfrm>
                  <a:off x="3148" y="2659"/>
                  <a:ext cx="28" cy="27"/>
                </a:xfrm>
                <a:custGeom>
                  <a:avLst/>
                  <a:gdLst>
                    <a:gd name="T0" fmla="*/ 27 w 28"/>
                    <a:gd name="T1" fmla="*/ 13 h 27"/>
                    <a:gd name="T2" fmla="*/ 23 w 28"/>
                    <a:gd name="T3" fmla="*/ 17 h 27"/>
                    <a:gd name="T4" fmla="*/ 21 w 28"/>
                    <a:gd name="T5" fmla="*/ 21 h 27"/>
                    <a:gd name="T6" fmla="*/ 18 w 28"/>
                    <a:gd name="T7" fmla="*/ 26 h 27"/>
                    <a:gd name="T8" fmla="*/ 13 w 28"/>
                    <a:gd name="T9" fmla="*/ 26 h 27"/>
                    <a:gd name="T10" fmla="*/ 10 w 28"/>
                    <a:gd name="T11" fmla="*/ 26 h 27"/>
                    <a:gd name="T12" fmla="*/ 5 w 28"/>
                    <a:gd name="T13" fmla="*/ 26 h 27"/>
                    <a:gd name="T14" fmla="*/ 3 w 28"/>
                    <a:gd name="T15" fmla="*/ 21 h 27"/>
                    <a:gd name="T16" fmla="*/ 1 w 28"/>
                    <a:gd name="T17" fmla="*/ 17 h 27"/>
                    <a:gd name="T18" fmla="*/ 0 w 28"/>
                    <a:gd name="T19" fmla="*/ 13 h 27"/>
                    <a:gd name="T20" fmla="*/ 1 w 28"/>
                    <a:gd name="T21" fmla="*/ 8 h 27"/>
                    <a:gd name="T22" fmla="*/ 3 w 28"/>
                    <a:gd name="T23" fmla="*/ 4 h 27"/>
                    <a:gd name="T24" fmla="*/ 5 w 28"/>
                    <a:gd name="T25" fmla="*/ 1 h 27"/>
                    <a:gd name="T26" fmla="*/ 10 w 28"/>
                    <a:gd name="T27" fmla="*/ 0 h 27"/>
                    <a:gd name="T28" fmla="*/ 13 w 28"/>
                    <a:gd name="T29" fmla="*/ 0 h 27"/>
                    <a:gd name="T30" fmla="*/ 18 w 28"/>
                    <a:gd name="T31" fmla="*/ 1 h 27"/>
                    <a:gd name="T32" fmla="*/ 21 w 28"/>
                    <a:gd name="T33" fmla="*/ 4 h 27"/>
                    <a:gd name="T34" fmla="*/ 23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7"/>
                      </a:lnTo>
                      <a:lnTo>
                        <a:pt x="21" y="21"/>
                      </a:lnTo>
                      <a:lnTo>
                        <a:pt x="18" y="26"/>
                      </a:lnTo>
                      <a:lnTo>
                        <a:pt x="13" y="26"/>
                      </a:lnTo>
                      <a:lnTo>
                        <a:pt x="10" y="26"/>
                      </a:lnTo>
                      <a:lnTo>
                        <a:pt x="5" y="26"/>
                      </a:lnTo>
                      <a:lnTo>
                        <a:pt x="3" y="21"/>
                      </a:lnTo>
                      <a:lnTo>
                        <a:pt x="1" y="17"/>
                      </a:lnTo>
                      <a:lnTo>
                        <a:pt x="0" y="13"/>
                      </a:lnTo>
                      <a:lnTo>
                        <a:pt x="1" y="8"/>
                      </a:lnTo>
                      <a:lnTo>
                        <a:pt x="3" y="4"/>
                      </a:lnTo>
                      <a:lnTo>
                        <a:pt x="5" y="1"/>
                      </a:lnTo>
                      <a:lnTo>
                        <a:pt x="10" y="0"/>
                      </a:lnTo>
                      <a:lnTo>
                        <a:pt x="13" y="0"/>
                      </a:lnTo>
                      <a:lnTo>
                        <a:pt x="18" y="1"/>
                      </a:lnTo>
                      <a:lnTo>
                        <a:pt x="21" y="4"/>
                      </a:lnTo>
                      <a:lnTo>
                        <a:pt x="23"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57" name="Freeform 45"/>
                <p:cNvSpPr>
                  <a:spLocks/>
                </p:cNvSpPr>
                <p:nvPr/>
              </p:nvSpPr>
              <p:spPr bwMode="auto">
                <a:xfrm>
                  <a:off x="3154" y="2596"/>
                  <a:ext cx="28" cy="27"/>
                </a:xfrm>
                <a:custGeom>
                  <a:avLst/>
                  <a:gdLst>
                    <a:gd name="T0" fmla="*/ 27 w 28"/>
                    <a:gd name="T1" fmla="*/ 13 h 27"/>
                    <a:gd name="T2" fmla="*/ 23 w 28"/>
                    <a:gd name="T3" fmla="*/ 17 h 27"/>
                    <a:gd name="T4" fmla="*/ 21 w 28"/>
                    <a:gd name="T5" fmla="*/ 21 h 27"/>
                    <a:gd name="T6" fmla="*/ 18 w 28"/>
                    <a:gd name="T7" fmla="*/ 26 h 27"/>
                    <a:gd name="T8" fmla="*/ 13 w 28"/>
                    <a:gd name="T9" fmla="*/ 26 h 27"/>
                    <a:gd name="T10" fmla="*/ 10 w 28"/>
                    <a:gd name="T11" fmla="*/ 26 h 27"/>
                    <a:gd name="T12" fmla="*/ 5 w 28"/>
                    <a:gd name="T13" fmla="*/ 26 h 27"/>
                    <a:gd name="T14" fmla="*/ 1 w 28"/>
                    <a:gd name="T15" fmla="*/ 21 h 27"/>
                    <a:gd name="T16" fmla="*/ 0 w 28"/>
                    <a:gd name="T17" fmla="*/ 17 h 27"/>
                    <a:gd name="T18" fmla="*/ 0 w 28"/>
                    <a:gd name="T19" fmla="*/ 13 h 27"/>
                    <a:gd name="T20" fmla="*/ 0 w 28"/>
                    <a:gd name="T21" fmla="*/ 9 h 27"/>
                    <a:gd name="T22" fmla="*/ 1 w 28"/>
                    <a:gd name="T23" fmla="*/ 4 h 27"/>
                    <a:gd name="T24" fmla="*/ 5 w 28"/>
                    <a:gd name="T25" fmla="*/ 1 h 27"/>
                    <a:gd name="T26" fmla="*/ 10 w 28"/>
                    <a:gd name="T27" fmla="*/ 0 h 27"/>
                    <a:gd name="T28" fmla="*/ 13 w 28"/>
                    <a:gd name="T29" fmla="*/ 0 h 27"/>
                    <a:gd name="T30" fmla="*/ 18 w 28"/>
                    <a:gd name="T31" fmla="*/ 1 h 27"/>
                    <a:gd name="T32" fmla="*/ 21 w 28"/>
                    <a:gd name="T33" fmla="*/ 4 h 27"/>
                    <a:gd name="T34" fmla="*/ 23 w 28"/>
                    <a:gd name="T35" fmla="*/ 9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7"/>
                      </a:lnTo>
                      <a:lnTo>
                        <a:pt x="21" y="21"/>
                      </a:lnTo>
                      <a:lnTo>
                        <a:pt x="18" y="26"/>
                      </a:lnTo>
                      <a:lnTo>
                        <a:pt x="13" y="26"/>
                      </a:lnTo>
                      <a:lnTo>
                        <a:pt x="10" y="26"/>
                      </a:lnTo>
                      <a:lnTo>
                        <a:pt x="5" y="26"/>
                      </a:lnTo>
                      <a:lnTo>
                        <a:pt x="1" y="21"/>
                      </a:lnTo>
                      <a:lnTo>
                        <a:pt x="0" y="17"/>
                      </a:lnTo>
                      <a:lnTo>
                        <a:pt x="0" y="13"/>
                      </a:lnTo>
                      <a:lnTo>
                        <a:pt x="0" y="9"/>
                      </a:lnTo>
                      <a:lnTo>
                        <a:pt x="1" y="4"/>
                      </a:lnTo>
                      <a:lnTo>
                        <a:pt x="5" y="1"/>
                      </a:lnTo>
                      <a:lnTo>
                        <a:pt x="10" y="0"/>
                      </a:lnTo>
                      <a:lnTo>
                        <a:pt x="13" y="0"/>
                      </a:lnTo>
                      <a:lnTo>
                        <a:pt x="18" y="1"/>
                      </a:lnTo>
                      <a:lnTo>
                        <a:pt x="21" y="4"/>
                      </a:lnTo>
                      <a:lnTo>
                        <a:pt x="23" y="9"/>
                      </a:lnTo>
                      <a:lnTo>
                        <a:pt x="27" y="13"/>
                      </a:lnTo>
                    </a:path>
                  </a:pathLst>
                </a:custGeom>
                <a:solidFill>
                  <a:srgbClr val="000000"/>
                </a:solidFill>
                <a:ln w="12700" cap="rnd">
                  <a:solidFill>
                    <a:srgbClr val="000000"/>
                  </a:solidFill>
                  <a:round/>
                  <a:headEnd/>
                  <a:tailEnd/>
                </a:ln>
              </p:spPr>
              <p:txBody>
                <a:bodyPr/>
                <a:lstStyle/>
                <a:p>
                  <a:endParaRPr lang="en-US"/>
                </a:p>
              </p:txBody>
            </p:sp>
            <p:sp>
              <p:nvSpPr>
                <p:cNvPr id="1058" name="Freeform 46"/>
                <p:cNvSpPr>
                  <a:spLocks/>
                </p:cNvSpPr>
                <p:nvPr/>
              </p:nvSpPr>
              <p:spPr bwMode="auto">
                <a:xfrm>
                  <a:off x="3218" y="2800"/>
                  <a:ext cx="28" cy="27"/>
                </a:xfrm>
                <a:custGeom>
                  <a:avLst/>
                  <a:gdLst>
                    <a:gd name="T0" fmla="*/ 27 w 28"/>
                    <a:gd name="T1" fmla="*/ 11 h 27"/>
                    <a:gd name="T2" fmla="*/ 27 w 28"/>
                    <a:gd name="T3" fmla="*/ 14 h 27"/>
                    <a:gd name="T4" fmla="*/ 25 w 28"/>
                    <a:gd name="T5" fmla="*/ 19 h 27"/>
                    <a:gd name="T6" fmla="*/ 20 w 28"/>
                    <a:gd name="T7" fmla="*/ 24 h 27"/>
                    <a:gd name="T8" fmla="*/ 15 w 28"/>
                    <a:gd name="T9" fmla="*/ 26 h 27"/>
                    <a:gd name="T10" fmla="*/ 11 w 28"/>
                    <a:gd name="T11" fmla="*/ 26 h 27"/>
                    <a:gd name="T12" fmla="*/ 6 w 28"/>
                    <a:gd name="T13" fmla="*/ 24 h 27"/>
                    <a:gd name="T14" fmla="*/ 1 w 28"/>
                    <a:gd name="T15" fmla="*/ 19 h 27"/>
                    <a:gd name="T16" fmla="*/ 0 w 28"/>
                    <a:gd name="T17" fmla="*/ 14 h 27"/>
                    <a:gd name="T18" fmla="*/ 0 w 28"/>
                    <a:gd name="T19" fmla="*/ 11 h 27"/>
                    <a:gd name="T20" fmla="*/ 0 w 28"/>
                    <a:gd name="T21" fmla="*/ 6 h 27"/>
                    <a:gd name="T22" fmla="*/ 1 w 28"/>
                    <a:gd name="T23" fmla="*/ 4 h 27"/>
                    <a:gd name="T24" fmla="*/ 6 w 28"/>
                    <a:gd name="T25" fmla="*/ 0 h 27"/>
                    <a:gd name="T26" fmla="*/ 11 w 28"/>
                    <a:gd name="T27" fmla="*/ 0 h 27"/>
                    <a:gd name="T28" fmla="*/ 15 w 28"/>
                    <a:gd name="T29" fmla="*/ 0 h 27"/>
                    <a:gd name="T30" fmla="*/ 20 w 28"/>
                    <a:gd name="T31" fmla="*/ 0 h 27"/>
                    <a:gd name="T32" fmla="*/ 25 w 28"/>
                    <a:gd name="T33" fmla="*/ 4 h 27"/>
                    <a:gd name="T34" fmla="*/ 27 w 28"/>
                    <a:gd name="T35" fmla="*/ 6 h 27"/>
                    <a:gd name="T36" fmla="*/ 27 w 28"/>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1"/>
                      </a:moveTo>
                      <a:lnTo>
                        <a:pt x="27" y="14"/>
                      </a:lnTo>
                      <a:lnTo>
                        <a:pt x="25" y="19"/>
                      </a:lnTo>
                      <a:lnTo>
                        <a:pt x="20" y="24"/>
                      </a:lnTo>
                      <a:lnTo>
                        <a:pt x="15" y="26"/>
                      </a:lnTo>
                      <a:lnTo>
                        <a:pt x="11" y="26"/>
                      </a:lnTo>
                      <a:lnTo>
                        <a:pt x="6" y="24"/>
                      </a:lnTo>
                      <a:lnTo>
                        <a:pt x="1" y="19"/>
                      </a:lnTo>
                      <a:lnTo>
                        <a:pt x="0" y="14"/>
                      </a:lnTo>
                      <a:lnTo>
                        <a:pt x="0" y="11"/>
                      </a:lnTo>
                      <a:lnTo>
                        <a:pt x="0" y="6"/>
                      </a:lnTo>
                      <a:lnTo>
                        <a:pt x="1" y="4"/>
                      </a:lnTo>
                      <a:lnTo>
                        <a:pt x="6" y="0"/>
                      </a:lnTo>
                      <a:lnTo>
                        <a:pt x="11" y="0"/>
                      </a:lnTo>
                      <a:lnTo>
                        <a:pt x="15" y="0"/>
                      </a:lnTo>
                      <a:lnTo>
                        <a:pt x="20" y="0"/>
                      </a:lnTo>
                      <a:lnTo>
                        <a:pt x="25" y="4"/>
                      </a:lnTo>
                      <a:lnTo>
                        <a:pt x="27" y="6"/>
                      </a:lnTo>
                      <a:lnTo>
                        <a:pt x="27" y="11"/>
                      </a:lnTo>
                    </a:path>
                  </a:pathLst>
                </a:custGeom>
                <a:solidFill>
                  <a:srgbClr val="000000"/>
                </a:solidFill>
                <a:ln w="12700" cap="rnd">
                  <a:solidFill>
                    <a:srgbClr val="000000"/>
                  </a:solidFill>
                  <a:round/>
                  <a:headEnd/>
                  <a:tailEnd/>
                </a:ln>
              </p:spPr>
              <p:txBody>
                <a:bodyPr/>
                <a:lstStyle/>
                <a:p>
                  <a:endParaRPr lang="en-US"/>
                </a:p>
              </p:txBody>
            </p:sp>
            <p:sp>
              <p:nvSpPr>
                <p:cNvPr id="1059" name="Freeform 47"/>
                <p:cNvSpPr>
                  <a:spLocks/>
                </p:cNvSpPr>
                <p:nvPr/>
              </p:nvSpPr>
              <p:spPr bwMode="auto">
                <a:xfrm>
                  <a:off x="3127" y="2641"/>
                  <a:ext cx="29" cy="27"/>
                </a:xfrm>
                <a:custGeom>
                  <a:avLst/>
                  <a:gdLst>
                    <a:gd name="T0" fmla="*/ 28 w 29"/>
                    <a:gd name="T1" fmla="*/ 13 h 27"/>
                    <a:gd name="T2" fmla="*/ 28 w 29"/>
                    <a:gd name="T3" fmla="*/ 17 h 27"/>
                    <a:gd name="T4" fmla="*/ 24 w 29"/>
                    <a:gd name="T5" fmla="*/ 22 h 27"/>
                    <a:gd name="T6" fmla="*/ 21 w 29"/>
                    <a:gd name="T7" fmla="*/ 26 h 27"/>
                    <a:gd name="T8" fmla="*/ 15 w 29"/>
                    <a:gd name="T9" fmla="*/ 26 h 27"/>
                    <a:gd name="T10" fmla="*/ 10 w 29"/>
                    <a:gd name="T11" fmla="*/ 26 h 27"/>
                    <a:gd name="T12" fmla="*/ 5 w 29"/>
                    <a:gd name="T13" fmla="*/ 26 h 27"/>
                    <a:gd name="T14" fmla="*/ 1 w 29"/>
                    <a:gd name="T15" fmla="*/ 22 h 27"/>
                    <a:gd name="T16" fmla="*/ 0 w 29"/>
                    <a:gd name="T17" fmla="*/ 17 h 27"/>
                    <a:gd name="T18" fmla="*/ 0 w 29"/>
                    <a:gd name="T19" fmla="*/ 13 h 27"/>
                    <a:gd name="T20" fmla="*/ 0 w 29"/>
                    <a:gd name="T21" fmla="*/ 6 h 27"/>
                    <a:gd name="T22" fmla="*/ 1 w 29"/>
                    <a:gd name="T23" fmla="*/ 4 h 27"/>
                    <a:gd name="T24" fmla="*/ 5 w 29"/>
                    <a:gd name="T25" fmla="*/ 0 h 27"/>
                    <a:gd name="T26" fmla="*/ 10 w 29"/>
                    <a:gd name="T27" fmla="*/ 0 h 27"/>
                    <a:gd name="T28" fmla="*/ 15 w 29"/>
                    <a:gd name="T29" fmla="*/ 0 h 27"/>
                    <a:gd name="T30" fmla="*/ 21 w 29"/>
                    <a:gd name="T31" fmla="*/ 0 h 27"/>
                    <a:gd name="T32" fmla="*/ 24 w 29"/>
                    <a:gd name="T33" fmla="*/ 4 h 27"/>
                    <a:gd name="T34" fmla="*/ 28 w 29"/>
                    <a:gd name="T35" fmla="*/ 6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8" y="17"/>
                      </a:lnTo>
                      <a:lnTo>
                        <a:pt x="24" y="22"/>
                      </a:lnTo>
                      <a:lnTo>
                        <a:pt x="21" y="26"/>
                      </a:lnTo>
                      <a:lnTo>
                        <a:pt x="15" y="26"/>
                      </a:lnTo>
                      <a:lnTo>
                        <a:pt x="10" y="26"/>
                      </a:lnTo>
                      <a:lnTo>
                        <a:pt x="5" y="26"/>
                      </a:lnTo>
                      <a:lnTo>
                        <a:pt x="1" y="22"/>
                      </a:lnTo>
                      <a:lnTo>
                        <a:pt x="0" y="17"/>
                      </a:lnTo>
                      <a:lnTo>
                        <a:pt x="0" y="13"/>
                      </a:lnTo>
                      <a:lnTo>
                        <a:pt x="0" y="6"/>
                      </a:lnTo>
                      <a:lnTo>
                        <a:pt x="1" y="4"/>
                      </a:lnTo>
                      <a:lnTo>
                        <a:pt x="5" y="0"/>
                      </a:lnTo>
                      <a:lnTo>
                        <a:pt x="10" y="0"/>
                      </a:lnTo>
                      <a:lnTo>
                        <a:pt x="15" y="0"/>
                      </a:lnTo>
                      <a:lnTo>
                        <a:pt x="21" y="0"/>
                      </a:lnTo>
                      <a:lnTo>
                        <a:pt x="24" y="4"/>
                      </a:lnTo>
                      <a:lnTo>
                        <a:pt x="28" y="6"/>
                      </a:lnTo>
                      <a:lnTo>
                        <a:pt x="28" y="13"/>
                      </a:lnTo>
                    </a:path>
                  </a:pathLst>
                </a:custGeom>
                <a:solidFill>
                  <a:srgbClr val="000000"/>
                </a:solidFill>
                <a:ln w="12700" cap="rnd">
                  <a:solidFill>
                    <a:srgbClr val="000000"/>
                  </a:solidFill>
                  <a:round/>
                  <a:headEnd/>
                  <a:tailEnd/>
                </a:ln>
              </p:spPr>
              <p:txBody>
                <a:bodyPr/>
                <a:lstStyle/>
                <a:p>
                  <a:endParaRPr lang="en-US"/>
                </a:p>
              </p:txBody>
            </p:sp>
            <p:sp>
              <p:nvSpPr>
                <p:cNvPr id="1060" name="Freeform 48"/>
                <p:cNvSpPr>
                  <a:spLocks/>
                </p:cNvSpPr>
                <p:nvPr/>
              </p:nvSpPr>
              <p:spPr bwMode="auto">
                <a:xfrm>
                  <a:off x="3197" y="2742"/>
                  <a:ext cx="30" cy="28"/>
                </a:xfrm>
                <a:custGeom>
                  <a:avLst/>
                  <a:gdLst>
                    <a:gd name="T0" fmla="*/ 29 w 30"/>
                    <a:gd name="T1" fmla="*/ 13 h 28"/>
                    <a:gd name="T2" fmla="*/ 29 w 30"/>
                    <a:gd name="T3" fmla="*/ 18 h 28"/>
                    <a:gd name="T4" fmla="*/ 25 w 30"/>
                    <a:gd name="T5" fmla="*/ 21 h 28"/>
                    <a:gd name="T6" fmla="*/ 21 w 30"/>
                    <a:gd name="T7" fmla="*/ 27 h 28"/>
                    <a:gd name="T8" fmla="*/ 16 w 30"/>
                    <a:gd name="T9" fmla="*/ 27 h 28"/>
                    <a:gd name="T10" fmla="*/ 10 w 30"/>
                    <a:gd name="T11" fmla="*/ 27 h 28"/>
                    <a:gd name="T12" fmla="*/ 5 w 30"/>
                    <a:gd name="T13" fmla="*/ 27 h 28"/>
                    <a:gd name="T14" fmla="*/ 1 w 30"/>
                    <a:gd name="T15" fmla="*/ 21 h 28"/>
                    <a:gd name="T16" fmla="*/ 0 w 30"/>
                    <a:gd name="T17" fmla="*/ 18 h 28"/>
                    <a:gd name="T18" fmla="*/ 0 w 30"/>
                    <a:gd name="T19" fmla="*/ 13 h 28"/>
                    <a:gd name="T20" fmla="*/ 0 w 30"/>
                    <a:gd name="T21" fmla="*/ 8 h 28"/>
                    <a:gd name="T22" fmla="*/ 1 w 30"/>
                    <a:gd name="T23" fmla="*/ 3 h 28"/>
                    <a:gd name="T24" fmla="*/ 5 w 30"/>
                    <a:gd name="T25" fmla="*/ 1 h 28"/>
                    <a:gd name="T26" fmla="*/ 10 w 30"/>
                    <a:gd name="T27" fmla="*/ 0 h 28"/>
                    <a:gd name="T28" fmla="*/ 16 w 30"/>
                    <a:gd name="T29" fmla="*/ 0 h 28"/>
                    <a:gd name="T30" fmla="*/ 21 w 30"/>
                    <a:gd name="T31" fmla="*/ 1 h 28"/>
                    <a:gd name="T32" fmla="*/ 25 w 30"/>
                    <a:gd name="T33" fmla="*/ 3 h 28"/>
                    <a:gd name="T34" fmla="*/ 29 w 30"/>
                    <a:gd name="T35" fmla="*/ 8 h 28"/>
                    <a:gd name="T36" fmla="*/ 29 w 30"/>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8"/>
                    <a:gd name="T59" fmla="*/ 30 w 3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8">
                      <a:moveTo>
                        <a:pt x="29" y="13"/>
                      </a:moveTo>
                      <a:lnTo>
                        <a:pt x="29" y="18"/>
                      </a:lnTo>
                      <a:lnTo>
                        <a:pt x="25" y="21"/>
                      </a:lnTo>
                      <a:lnTo>
                        <a:pt x="21" y="27"/>
                      </a:lnTo>
                      <a:lnTo>
                        <a:pt x="16" y="27"/>
                      </a:lnTo>
                      <a:lnTo>
                        <a:pt x="10" y="27"/>
                      </a:lnTo>
                      <a:lnTo>
                        <a:pt x="5" y="27"/>
                      </a:lnTo>
                      <a:lnTo>
                        <a:pt x="1" y="21"/>
                      </a:lnTo>
                      <a:lnTo>
                        <a:pt x="0" y="18"/>
                      </a:lnTo>
                      <a:lnTo>
                        <a:pt x="0" y="13"/>
                      </a:lnTo>
                      <a:lnTo>
                        <a:pt x="0" y="8"/>
                      </a:lnTo>
                      <a:lnTo>
                        <a:pt x="1" y="3"/>
                      </a:lnTo>
                      <a:lnTo>
                        <a:pt x="5" y="1"/>
                      </a:lnTo>
                      <a:lnTo>
                        <a:pt x="10" y="0"/>
                      </a:lnTo>
                      <a:lnTo>
                        <a:pt x="16" y="0"/>
                      </a:lnTo>
                      <a:lnTo>
                        <a:pt x="21" y="1"/>
                      </a:lnTo>
                      <a:lnTo>
                        <a:pt x="25" y="3"/>
                      </a:lnTo>
                      <a:lnTo>
                        <a:pt x="29"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1061" name="Freeform 49"/>
                <p:cNvSpPr>
                  <a:spLocks/>
                </p:cNvSpPr>
                <p:nvPr/>
              </p:nvSpPr>
              <p:spPr bwMode="auto">
                <a:xfrm>
                  <a:off x="3264" y="2883"/>
                  <a:ext cx="289" cy="270"/>
                </a:xfrm>
                <a:custGeom>
                  <a:avLst/>
                  <a:gdLst>
                    <a:gd name="T0" fmla="*/ 260 w 289"/>
                    <a:gd name="T1" fmla="*/ 104 h 270"/>
                    <a:gd name="T2" fmla="*/ 248 w 289"/>
                    <a:gd name="T3" fmla="*/ 101 h 270"/>
                    <a:gd name="T4" fmla="*/ 232 w 289"/>
                    <a:gd name="T5" fmla="*/ 88 h 270"/>
                    <a:gd name="T6" fmla="*/ 225 w 289"/>
                    <a:gd name="T7" fmla="*/ 74 h 270"/>
                    <a:gd name="T8" fmla="*/ 225 w 289"/>
                    <a:gd name="T9" fmla="*/ 63 h 270"/>
                    <a:gd name="T10" fmla="*/ 222 w 289"/>
                    <a:gd name="T11" fmla="*/ 45 h 270"/>
                    <a:gd name="T12" fmla="*/ 212 w 289"/>
                    <a:gd name="T13" fmla="*/ 37 h 270"/>
                    <a:gd name="T14" fmla="*/ 194 w 289"/>
                    <a:gd name="T15" fmla="*/ 30 h 270"/>
                    <a:gd name="T16" fmla="*/ 177 w 289"/>
                    <a:gd name="T17" fmla="*/ 30 h 270"/>
                    <a:gd name="T18" fmla="*/ 165 w 289"/>
                    <a:gd name="T19" fmla="*/ 37 h 270"/>
                    <a:gd name="T20" fmla="*/ 155 w 289"/>
                    <a:gd name="T21" fmla="*/ 37 h 270"/>
                    <a:gd name="T22" fmla="*/ 144 w 289"/>
                    <a:gd name="T23" fmla="*/ 34 h 270"/>
                    <a:gd name="T24" fmla="*/ 134 w 289"/>
                    <a:gd name="T25" fmla="*/ 29 h 270"/>
                    <a:gd name="T26" fmla="*/ 129 w 289"/>
                    <a:gd name="T27" fmla="*/ 14 h 270"/>
                    <a:gd name="T28" fmla="*/ 122 w 289"/>
                    <a:gd name="T29" fmla="*/ 8 h 270"/>
                    <a:gd name="T30" fmla="*/ 115 w 289"/>
                    <a:gd name="T31" fmla="*/ 1 h 270"/>
                    <a:gd name="T32" fmla="*/ 101 w 289"/>
                    <a:gd name="T33" fmla="*/ 0 h 270"/>
                    <a:gd name="T34" fmla="*/ 86 w 289"/>
                    <a:gd name="T35" fmla="*/ 0 h 270"/>
                    <a:gd name="T36" fmla="*/ 70 w 289"/>
                    <a:gd name="T37" fmla="*/ 8 h 270"/>
                    <a:gd name="T38" fmla="*/ 65 w 289"/>
                    <a:gd name="T39" fmla="*/ 16 h 270"/>
                    <a:gd name="T40" fmla="*/ 63 w 289"/>
                    <a:gd name="T41" fmla="*/ 26 h 270"/>
                    <a:gd name="T42" fmla="*/ 63 w 289"/>
                    <a:gd name="T43" fmla="*/ 40 h 270"/>
                    <a:gd name="T44" fmla="*/ 56 w 289"/>
                    <a:gd name="T45" fmla="*/ 47 h 270"/>
                    <a:gd name="T46" fmla="*/ 37 w 289"/>
                    <a:gd name="T47" fmla="*/ 57 h 270"/>
                    <a:gd name="T48" fmla="*/ 20 w 289"/>
                    <a:gd name="T49" fmla="*/ 58 h 270"/>
                    <a:gd name="T50" fmla="*/ 12 w 289"/>
                    <a:gd name="T51" fmla="*/ 63 h 270"/>
                    <a:gd name="T52" fmla="*/ 5 w 289"/>
                    <a:gd name="T53" fmla="*/ 70 h 270"/>
                    <a:gd name="T54" fmla="*/ 3 w 289"/>
                    <a:gd name="T55" fmla="*/ 83 h 270"/>
                    <a:gd name="T56" fmla="*/ 1 w 289"/>
                    <a:gd name="T57" fmla="*/ 97 h 270"/>
                    <a:gd name="T58" fmla="*/ 15 w 289"/>
                    <a:gd name="T59" fmla="*/ 109 h 270"/>
                    <a:gd name="T60" fmla="*/ 29 w 289"/>
                    <a:gd name="T61" fmla="*/ 117 h 270"/>
                    <a:gd name="T62" fmla="*/ 37 w 289"/>
                    <a:gd name="T63" fmla="*/ 130 h 270"/>
                    <a:gd name="T64" fmla="*/ 31 w 289"/>
                    <a:gd name="T65" fmla="*/ 146 h 270"/>
                    <a:gd name="T66" fmla="*/ 17 w 289"/>
                    <a:gd name="T67" fmla="*/ 158 h 270"/>
                    <a:gd name="T68" fmla="*/ 8 w 289"/>
                    <a:gd name="T69" fmla="*/ 169 h 270"/>
                    <a:gd name="T70" fmla="*/ 0 w 289"/>
                    <a:gd name="T71" fmla="*/ 185 h 270"/>
                    <a:gd name="T72" fmla="*/ 3 w 289"/>
                    <a:gd name="T73" fmla="*/ 202 h 270"/>
                    <a:gd name="T74" fmla="*/ 13 w 289"/>
                    <a:gd name="T75" fmla="*/ 213 h 270"/>
                    <a:gd name="T76" fmla="*/ 31 w 289"/>
                    <a:gd name="T77" fmla="*/ 216 h 270"/>
                    <a:gd name="T78" fmla="*/ 70 w 289"/>
                    <a:gd name="T79" fmla="*/ 213 h 270"/>
                    <a:gd name="T80" fmla="*/ 86 w 289"/>
                    <a:gd name="T81" fmla="*/ 218 h 270"/>
                    <a:gd name="T82" fmla="*/ 103 w 289"/>
                    <a:gd name="T83" fmla="*/ 233 h 270"/>
                    <a:gd name="T84" fmla="*/ 118 w 289"/>
                    <a:gd name="T85" fmla="*/ 255 h 270"/>
                    <a:gd name="T86" fmla="*/ 144 w 289"/>
                    <a:gd name="T87" fmla="*/ 269 h 270"/>
                    <a:gd name="T88" fmla="*/ 169 w 289"/>
                    <a:gd name="T89" fmla="*/ 267 h 270"/>
                    <a:gd name="T90" fmla="*/ 184 w 289"/>
                    <a:gd name="T91" fmla="*/ 262 h 270"/>
                    <a:gd name="T92" fmla="*/ 191 w 289"/>
                    <a:gd name="T93" fmla="*/ 247 h 270"/>
                    <a:gd name="T94" fmla="*/ 198 w 289"/>
                    <a:gd name="T95" fmla="*/ 239 h 270"/>
                    <a:gd name="T96" fmla="*/ 222 w 289"/>
                    <a:gd name="T97" fmla="*/ 238 h 270"/>
                    <a:gd name="T98" fmla="*/ 262 w 289"/>
                    <a:gd name="T99" fmla="*/ 241 h 270"/>
                    <a:gd name="T100" fmla="*/ 279 w 289"/>
                    <a:gd name="T101" fmla="*/ 231 h 270"/>
                    <a:gd name="T102" fmla="*/ 279 w 289"/>
                    <a:gd name="T103" fmla="*/ 208 h 270"/>
                    <a:gd name="T104" fmla="*/ 270 w 289"/>
                    <a:gd name="T105" fmla="*/ 203 h 270"/>
                    <a:gd name="T106" fmla="*/ 265 w 289"/>
                    <a:gd name="T107" fmla="*/ 189 h 270"/>
                    <a:gd name="T108" fmla="*/ 269 w 289"/>
                    <a:gd name="T109" fmla="*/ 166 h 270"/>
                    <a:gd name="T110" fmla="*/ 282 w 289"/>
                    <a:gd name="T111" fmla="*/ 154 h 270"/>
                    <a:gd name="T112" fmla="*/ 282 w 289"/>
                    <a:gd name="T113" fmla="*/ 145 h 270"/>
                    <a:gd name="T114" fmla="*/ 288 w 289"/>
                    <a:gd name="T115" fmla="*/ 130 h 270"/>
                    <a:gd name="T116" fmla="*/ 284 w 289"/>
                    <a:gd name="T117" fmla="*/ 115 h 270"/>
                    <a:gd name="T118" fmla="*/ 260 w 289"/>
                    <a:gd name="T119" fmla="*/ 104 h 2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9"/>
                    <a:gd name="T181" fmla="*/ 0 h 270"/>
                    <a:gd name="T182" fmla="*/ 289 w 289"/>
                    <a:gd name="T183" fmla="*/ 270 h 2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9" h="270">
                      <a:moveTo>
                        <a:pt x="260" y="104"/>
                      </a:moveTo>
                      <a:lnTo>
                        <a:pt x="248" y="101"/>
                      </a:lnTo>
                      <a:lnTo>
                        <a:pt x="232" y="88"/>
                      </a:lnTo>
                      <a:lnTo>
                        <a:pt x="225" y="74"/>
                      </a:lnTo>
                      <a:lnTo>
                        <a:pt x="225" y="63"/>
                      </a:lnTo>
                      <a:lnTo>
                        <a:pt x="222" y="45"/>
                      </a:lnTo>
                      <a:lnTo>
                        <a:pt x="212" y="37"/>
                      </a:lnTo>
                      <a:lnTo>
                        <a:pt x="194" y="30"/>
                      </a:lnTo>
                      <a:lnTo>
                        <a:pt x="177" y="30"/>
                      </a:lnTo>
                      <a:lnTo>
                        <a:pt x="165" y="37"/>
                      </a:lnTo>
                      <a:lnTo>
                        <a:pt x="155" y="37"/>
                      </a:lnTo>
                      <a:lnTo>
                        <a:pt x="144" y="34"/>
                      </a:lnTo>
                      <a:lnTo>
                        <a:pt x="134" y="29"/>
                      </a:lnTo>
                      <a:lnTo>
                        <a:pt x="129" y="14"/>
                      </a:lnTo>
                      <a:lnTo>
                        <a:pt x="122" y="8"/>
                      </a:lnTo>
                      <a:lnTo>
                        <a:pt x="115" y="1"/>
                      </a:lnTo>
                      <a:lnTo>
                        <a:pt x="101" y="0"/>
                      </a:lnTo>
                      <a:lnTo>
                        <a:pt x="86" y="0"/>
                      </a:lnTo>
                      <a:lnTo>
                        <a:pt x="70" y="8"/>
                      </a:lnTo>
                      <a:lnTo>
                        <a:pt x="65" y="16"/>
                      </a:lnTo>
                      <a:lnTo>
                        <a:pt x="63" y="26"/>
                      </a:lnTo>
                      <a:lnTo>
                        <a:pt x="63" y="40"/>
                      </a:lnTo>
                      <a:lnTo>
                        <a:pt x="56" y="47"/>
                      </a:lnTo>
                      <a:lnTo>
                        <a:pt x="37" y="57"/>
                      </a:lnTo>
                      <a:lnTo>
                        <a:pt x="20" y="58"/>
                      </a:lnTo>
                      <a:lnTo>
                        <a:pt x="12" y="63"/>
                      </a:lnTo>
                      <a:lnTo>
                        <a:pt x="5" y="70"/>
                      </a:lnTo>
                      <a:lnTo>
                        <a:pt x="3" y="83"/>
                      </a:lnTo>
                      <a:lnTo>
                        <a:pt x="1" y="97"/>
                      </a:lnTo>
                      <a:lnTo>
                        <a:pt x="15" y="109"/>
                      </a:lnTo>
                      <a:lnTo>
                        <a:pt x="29" y="117"/>
                      </a:lnTo>
                      <a:lnTo>
                        <a:pt x="37" y="130"/>
                      </a:lnTo>
                      <a:lnTo>
                        <a:pt x="31" y="146"/>
                      </a:lnTo>
                      <a:lnTo>
                        <a:pt x="17" y="158"/>
                      </a:lnTo>
                      <a:lnTo>
                        <a:pt x="8" y="169"/>
                      </a:lnTo>
                      <a:lnTo>
                        <a:pt x="0" y="185"/>
                      </a:lnTo>
                      <a:lnTo>
                        <a:pt x="3" y="202"/>
                      </a:lnTo>
                      <a:lnTo>
                        <a:pt x="13" y="213"/>
                      </a:lnTo>
                      <a:lnTo>
                        <a:pt x="31" y="216"/>
                      </a:lnTo>
                      <a:lnTo>
                        <a:pt x="70" y="213"/>
                      </a:lnTo>
                      <a:lnTo>
                        <a:pt x="86" y="218"/>
                      </a:lnTo>
                      <a:lnTo>
                        <a:pt x="103" y="233"/>
                      </a:lnTo>
                      <a:lnTo>
                        <a:pt x="118" y="255"/>
                      </a:lnTo>
                      <a:lnTo>
                        <a:pt x="144" y="269"/>
                      </a:lnTo>
                      <a:lnTo>
                        <a:pt x="169" y="267"/>
                      </a:lnTo>
                      <a:lnTo>
                        <a:pt x="184" y="262"/>
                      </a:lnTo>
                      <a:lnTo>
                        <a:pt x="191" y="247"/>
                      </a:lnTo>
                      <a:lnTo>
                        <a:pt x="198" y="239"/>
                      </a:lnTo>
                      <a:lnTo>
                        <a:pt x="222" y="238"/>
                      </a:lnTo>
                      <a:lnTo>
                        <a:pt x="262" y="241"/>
                      </a:lnTo>
                      <a:lnTo>
                        <a:pt x="279" y="231"/>
                      </a:lnTo>
                      <a:lnTo>
                        <a:pt x="279" y="208"/>
                      </a:lnTo>
                      <a:lnTo>
                        <a:pt x="270" y="203"/>
                      </a:lnTo>
                      <a:lnTo>
                        <a:pt x="265" y="189"/>
                      </a:lnTo>
                      <a:lnTo>
                        <a:pt x="269" y="166"/>
                      </a:lnTo>
                      <a:lnTo>
                        <a:pt x="282" y="154"/>
                      </a:lnTo>
                      <a:lnTo>
                        <a:pt x="282" y="145"/>
                      </a:lnTo>
                      <a:lnTo>
                        <a:pt x="288" y="130"/>
                      </a:lnTo>
                      <a:lnTo>
                        <a:pt x="284" y="115"/>
                      </a:lnTo>
                      <a:lnTo>
                        <a:pt x="260" y="104"/>
                      </a:lnTo>
                    </a:path>
                  </a:pathLst>
                </a:custGeom>
                <a:solidFill>
                  <a:schemeClr val="accent2"/>
                </a:solidFill>
                <a:ln w="12700" cap="rnd">
                  <a:solidFill>
                    <a:srgbClr val="000000"/>
                  </a:solidFill>
                  <a:round/>
                  <a:headEnd/>
                  <a:tailEnd/>
                </a:ln>
              </p:spPr>
              <p:txBody>
                <a:bodyPr/>
                <a:lstStyle/>
                <a:p>
                  <a:endParaRPr lang="en-US"/>
                </a:p>
              </p:txBody>
            </p:sp>
            <p:sp>
              <p:nvSpPr>
                <p:cNvPr id="1062" name="Freeform 50"/>
                <p:cNvSpPr>
                  <a:spLocks/>
                </p:cNvSpPr>
                <p:nvPr/>
              </p:nvSpPr>
              <p:spPr bwMode="auto">
                <a:xfrm>
                  <a:off x="3354" y="2865"/>
                  <a:ext cx="42" cy="40"/>
                </a:xfrm>
                <a:custGeom>
                  <a:avLst/>
                  <a:gdLst>
                    <a:gd name="T0" fmla="*/ 20 w 42"/>
                    <a:gd name="T1" fmla="*/ 39 h 40"/>
                    <a:gd name="T2" fmla="*/ 13 w 42"/>
                    <a:gd name="T3" fmla="*/ 37 h 40"/>
                    <a:gd name="T4" fmla="*/ 6 w 42"/>
                    <a:gd name="T5" fmla="*/ 34 h 40"/>
                    <a:gd name="T6" fmla="*/ 1 w 42"/>
                    <a:gd name="T7" fmla="*/ 27 h 40"/>
                    <a:gd name="T8" fmla="*/ 0 w 42"/>
                    <a:gd name="T9" fmla="*/ 22 h 40"/>
                    <a:gd name="T10" fmla="*/ 0 w 42"/>
                    <a:gd name="T11" fmla="*/ 14 h 40"/>
                    <a:gd name="T12" fmla="*/ 1 w 42"/>
                    <a:gd name="T13" fmla="*/ 8 h 40"/>
                    <a:gd name="T14" fmla="*/ 6 w 42"/>
                    <a:gd name="T15" fmla="*/ 3 h 40"/>
                    <a:gd name="T16" fmla="*/ 13 w 42"/>
                    <a:gd name="T17" fmla="*/ 0 h 40"/>
                    <a:gd name="T18" fmla="*/ 20 w 42"/>
                    <a:gd name="T19" fmla="*/ 0 h 40"/>
                    <a:gd name="T20" fmla="*/ 29 w 42"/>
                    <a:gd name="T21" fmla="*/ 0 h 40"/>
                    <a:gd name="T22" fmla="*/ 34 w 42"/>
                    <a:gd name="T23" fmla="*/ 3 h 40"/>
                    <a:gd name="T24" fmla="*/ 37 w 42"/>
                    <a:gd name="T25" fmla="*/ 8 h 40"/>
                    <a:gd name="T26" fmla="*/ 41 w 42"/>
                    <a:gd name="T27" fmla="*/ 14 h 40"/>
                    <a:gd name="T28" fmla="*/ 41 w 42"/>
                    <a:gd name="T29" fmla="*/ 22 h 40"/>
                    <a:gd name="T30" fmla="*/ 37 w 42"/>
                    <a:gd name="T31" fmla="*/ 27 h 40"/>
                    <a:gd name="T32" fmla="*/ 34 w 42"/>
                    <a:gd name="T33" fmla="*/ 34 h 40"/>
                    <a:gd name="T34" fmla="*/ 29 w 42"/>
                    <a:gd name="T35" fmla="*/ 37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3" y="37"/>
                      </a:lnTo>
                      <a:lnTo>
                        <a:pt x="6" y="34"/>
                      </a:lnTo>
                      <a:lnTo>
                        <a:pt x="1" y="27"/>
                      </a:lnTo>
                      <a:lnTo>
                        <a:pt x="0" y="22"/>
                      </a:lnTo>
                      <a:lnTo>
                        <a:pt x="0" y="14"/>
                      </a:lnTo>
                      <a:lnTo>
                        <a:pt x="1" y="8"/>
                      </a:lnTo>
                      <a:lnTo>
                        <a:pt x="6" y="3"/>
                      </a:lnTo>
                      <a:lnTo>
                        <a:pt x="13" y="0"/>
                      </a:lnTo>
                      <a:lnTo>
                        <a:pt x="20" y="0"/>
                      </a:lnTo>
                      <a:lnTo>
                        <a:pt x="29" y="0"/>
                      </a:lnTo>
                      <a:lnTo>
                        <a:pt x="34" y="3"/>
                      </a:lnTo>
                      <a:lnTo>
                        <a:pt x="37" y="8"/>
                      </a:lnTo>
                      <a:lnTo>
                        <a:pt x="41" y="14"/>
                      </a:lnTo>
                      <a:lnTo>
                        <a:pt x="41" y="22"/>
                      </a:lnTo>
                      <a:lnTo>
                        <a:pt x="37" y="27"/>
                      </a:lnTo>
                      <a:lnTo>
                        <a:pt x="34" y="34"/>
                      </a:lnTo>
                      <a:lnTo>
                        <a:pt x="29" y="37"/>
                      </a:lnTo>
                      <a:lnTo>
                        <a:pt x="20" y="39"/>
                      </a:lnTo>
                    </a:path>
                  </a:pathLst>
                </a:custGeom>
                <a:solidFill>
                  <a:srgbClr val="000000"/>
                </a:solidFill>
                <a:ln w="12700" cap="rnd">
                  <a:solidFill>
                    <a:srgbClr val="000000"/>
                  </a:solidFill>
                  <a:round/>
                  <a:headEnd/>
                  <a:tailEnd/>
                </a:ln>
              </p:spPr>
              <p:txBody>
                <a:bodyPr/>
                <a:lstStyle/>
                <a:p>
                  <a:endParaRPr lang="en-US"/>
                </a:p>
              </p:txBody>
            </p:sp>
            <p:sp>
              <p:nvSpPr>
                <p:cNvPr id="1063" name="Freeform 51"/>
                <p:cNvSpPr>
                  <a:spLocks/>
                </p:cNvSpPr>
                <p:nvPr/>
              </p:nvSpPr>
              <p:spPr bwMode="auto">
                <a:xfrm>
                  <a:off x="3374" y="2919"/>
                  <a:ext cx="32" cy="32"/>
                </a:xfrm>
                <a:custGeom>
                  <a:avLst/>
                  <a:gdLst>
                    <a:gd name="T0" fmla="*/ 13 w 32"/>
                    <a:gd name="T1" fmla="*/ 31 h 32"/>
                    <a:gd name="T2" fmla="*/ 10 w 32"/>
                    <a:gd name="T3" fmla="*/ 29 h 32"/>
                    <a:gd name="T4" fmla="*/ 5 w 32"/>
                    <a:gd name="T5" fmla="*/ 26 h 32"/>
                    <a:gd name="T6" fmla="*/ 1 w 32"/>
                    <a:gd name="T7" fmla="*/ 22 h 32"/>
                    <a:gd name="T8" fmla="*/ 0 w 32"/>
                    <a:gd name="T9" fmla="*/ 17 h 32"/>
                    <a:gd name="T10" fmla="*/ 0 w 32"/>
                    <a:gd name="T11" fmla="*/ 11 h 32"/>
                    <a:gd name="T12" fmla="*/ 1 w 32"/>
                    <a:gd name="T13" fmla="*/ 6 h 32"/>
                    <a:gd name="T14" fmla="*/ 5 w 32"/>
                    <a:gd name="T15" fmla="*/ 3 h 32"/>
                    <a:gd name="T16" fmla="*/ 10 w 32"/>
                    <a:gd name="T17" fmla="*/ 0 h 32"/>
                    <a:gd name="T18" fmla="*/ 13 w 32"/>
                    <a:gd name="T19" fmla="*/ 0 h 32"/>
                    <a:gd name="T20" fmla="*/ 20 w 32"/>
                    <a:gd name="T21" fmla="*/ 0 h 32"/>
                    <a:gd name="T22" fmla="*/ 24 w 32"/>
                    <a:gd name="T23" fmla="*/ 3 h 32"/>
                    <a:gd name="T24" fmla="*/ 29 w 32"/>
                    <a:gd name="T25" fmla="*/ 6 h 32"/>
                    <a:gd name="T26" fmla="*/ 31 w 32"/>
                    <a:gd name="T27" fmla="*/ 11 h 32"/>
                    <a:gd name="T28" fmla="*/ 31 w 32"/>
                    <a:gd name="T29" fmla="*/ 17 h 32"/>
                    <a:gd name="T30" fmla="*/ 29 w 32"/>
                    <a:gd name="T31" fmla="*/ 22 h 32"/>
                    <a:gd name="T32" fmla="*/ 24 w 32"/>
                    <a:gd name="T33" fmla="*/ 26 h 32"/>
                    <a:gd name="T34" fmla="*/ 20 w 32"/>
                    <a:gd name="T35" fmla="*/ 29 h 32"/>
                    <a:gd name="T36" fmla="*/ 13 w 32"/>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13" y="31"/>
                      </a:moveTo>
                      <a:lnTo>
                        <a:pt x="10" y="29"/>
                      </a:lnTo>
                      <a:lnTo>
                        <a:pt x="5" y="26"/>
                      </a:lnTo>
                      <a:lnTo>
                        <a:pt x="1" y="22"/>
                      </a:lnTo>
                      <a:lnTo>
                        <a:pt x="0" y="17"/>
                      </a:lnTo>
                      <a:lnTo>
                        <a:pt x="0" y="11"/>
                      </a:lnTo>
                      <a:lnTo>
                        <a:pt x="1" y="6"/>
                      </a:lnTo>
                      <a:lnTo>
                        <a:pt x="5" y="3"/>
                      </a:lnTo>
                      <a:lnTo>
                        <a:pt x="10" y="0"/>
                      </a:lnTo>
                      <a:lnTo>
                        <a:pt x="13" y="0"/>
                      </a:lnTo>
                      <a:lnTo>
                        <a:pt x="20" y="0"/>
                      </a:lnTo>
                      <a:lnTo>
                        <a:pt x="24" y="3"/>
                      </a:lnTo>
                      <a:lnTo>
                        <a:pt x="29" y="6"/>
                      </a:lnTo>
                      <a:lnTo>
                        <a:pt x="31" y="11"/>
                      </a:lnTo>
                      <a:lnTo>
                        <a:pt x="31" y="17"/>
                      </a:lnTo>
                      <a:lnTo>
                        <a:pt x="29" y="22"/>
                      </a:lnTo>
                      <a:lnTo>
                        <a:pt x="24" y="26"/>
                      </a:lnTo>
                      <a:lnTo>
                        <a:pt x="20" y="29"/>
                      </a:lnTo>
                      <a:lnTo>
                        <a:pt x="13" y="31"/>
                      </a:lnTo>
                    </a:path>
                  </a:pathLst>
                </a:custGeom>
                <a:solidFill>
                  <a:srgbClr val="000000"/>
                </a:solidFill>
                <a:ln w="12700" cap="rnd">
                  <a:solidFill>
                    <a:srgbClr val="000000"/>
                  </a:solidFill>
                  <a:round/>
                  <a:headEnd/>
                  <a:tailEnd/>
                </a:ln>
              </p:spPr>
              <p:txBody>
                <a:bodyPr/>
                <a:lstStyle/>
                <a:p>
                  <a:endParaRPr lang="en-US"/>
                </a:p>
              </p:txBody>
            </p:sp>
            <p:sp>
              <p:nvSpPr>
                <p:cNvPr id="1064" name="Freeform 52"/>
                <p:cNvSpPr>
                  <a:spLocks/>
                </p:cNvSpPr>
                <p:nvPr/>
              </p:nvSpPr>
              <p:spPr bwMode="auto">
                <a:xfrm>
                  <a:off x="3307" y="2899"/>
                  <a:ext cx="43" cy="40"/>
                </a:xfrm>
                <a:custGeom>
                  <a:avLst/>
                  <a:gdLst>
                    <a:gd name="T0" fmla="*/ 21 w 43"/>
                    <a:gd name="T1" fmla="*/ 39 h 40"/>
                    <a:gd name="T2" fmla="*/ 14 w 43"/>
                    <a:gd name="T3" fmla="*/ 39 h 40"/>
                    <a:gd name="T4" fmla="*/ 7 w 43"/>
                    <a:gd name="T5" fmla="*/ 34 h 40"/>
                    <a:gd name="T6" fmla="*/ 1 w 43"/>
                    <a:gd name="T7" fmla="*/ 29 h 40"/>
                    <a:gd name="T8" fmla="*/ 0 w 43"/>
                    <a:gd name="T9" fmla="*/ 22 h 40"/>
                    <a:gd name="T10" fmla="*/ 0 w 43"/>
                    <a:gd name="T11" fmla="*/ 14 h 40"/>
                    <a:gd name="T12" fmla="*/ 1 w 43"/>
                    <a:gd name="T13" fmla="*/ 9 h 40"/>
                    <a:gd name="T14" fmla="*/ 7 w 43"/>
                    <a:gd name="T15" fmla="*/ 4 h 40"/>
                    <a:gd name="T16" fmla="*/ 14 w 43"/>
                    <a:gd name="T17" fmla="*/ 0 h 40"/>
                    <a:gd name="T18" fmla="*/ 21 w 43"/>
                    <a:gd name="T19" fmla="*/ 0 h 40"/>
                    <a:gd name="T20" fmla="*/ 29 w 43"/>
                    <a:gd name="T21" fmla="*/ 0 h 40"/>
                    <a:gd name="T22" fmla="*/ 35 w 43"/>
                    <a:gd name="T23" fmla="*/ 4 h 40"/>
                    <a:gd name="T24" fmla="*/ 40 w 43"/>
                    <a:gd name="T25" fmla="*/ 9 h 40"/>
                    <a:gd name="T26" fmla="*/ 42 w 43"/>
                    <a:gd name="T27" fmla="*/ 14 h 40"/>
                    <a:gd name="T28" fmla="*/ 42 w 43"/>
                    <a:gd name="T29" fmla="*/ 22 h 40"/>
                    <a:gd name="T30" fmla="*/ 40 w 43"/>
                    <a:gd name="T31" fmla="*/ 29 h 40"/>
                    <a:gd name="T32" fmla="*/ 35 w 43"/>
                    <a:gd name="T33" fmla="*/ 34 h 40"/>
                    <a:gd name="T34" fmla="*/ 29 w 43"/>
                    <a:gd name="T35" fmla="*/ 39 h 40"/>
                    <a:gd name="T36" fmla="*/ 21 w 43"/>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21" y="39"/>
                      </a:moveTo>
                      <a:lnTo>
                        <a:pt x="14" y="39"/>
                      </a:lnTo>
                      <a:lnTo>
                        <a:pt x="7" y="34"/>
                      </a:lnTo>
                      <a:lnTo>
                        <a:pt x="1" y="29"/>
                      </a:lnTo>
                      <a:lnTo>
                        <a:pt x="0" y="22"/>
                      </a:lnTo>
                      <a:lnTo>
                        <a:pt x="0" y="14"/>
                      </a:lnTo>
                      <a:lnTo>
                        <a:pt x="1" y="9"/>
                      </a:lnTo>
                      <a:lnTo>
                        <a:pt x="7" y="4"/>
                      </a:lnTo>
                      <a:lnTo>
                        <a:pt x="14" y="0"/>
                      </a:lnTo>
                      <a:lnTo>
                        <a:pt x="21" y="0"/>
                      </a:lnTo>
                      <a:lnTo>
                        <a:pt x="29" y="0"/>
                      </a:lnTo>
                      <a:lnTo>
                        <a:pt x="35" y="4"/>
                      </a:lnTo>
                      <a:lnTo>
                        <a:pt x="40" y="9"/>
                      </a:lnTo>
                      <a:lnTo>
                        <a:pt x="42" y="14"/>
                      </a:lnTo>
                      <a:lnTo>
                        <a:pt x="42" y="22"/>
                      </a:lnTo>
                      <a:lnTo>
                        <a:pt x="40" y="29"/>
                      </a:lnTo>
                      <a:lnTo>
                        <a:pt x="35" y="34"/>
                      </a:lnTo>
                      <a:lnTo>
                        <a:pt x="29" y="39"/>
                      </a:lnTo>
                      <a:lnTo>
                        <a:pt x="21" y="39"/>
                      </a:lnTo>
                    </a:path>
                  </a:pathLst>
                </a:custGeom>
                <a:solidFill>
                  <a:srgbClr val="000000"/>
                </a:solidFill>
                <a:ln w="12700" cap="rnd">
                  <a:solidFill>
                    <a:srgbClr val="000000"/>
                  </a:solidFill>
                  <a:round/>
                  <a:headEnd/>
                  <a:tailEnd/>
                </a:ln>
              </p:spPr>
              <p:txBody>
                <a:bodyPr/>
                <a:lstStyle/>
                <a:p>
                  <a:endParaRPr lang="en-US"/>
                </a:p>
              </p:txBody>
            </p:sp>
            <p:sp>
              <p:nvSpPr>
                <p:cNvPr id="1065" name="Freeform 53"/>
                <p:cNvSpPr>
                  <a:spLocks/>
                </p:cNvSpPr>
                <p:nvPr/>
              </p:nvSpPr>
              <p:spPr bwMode="auto">
                <a:xfrm>
                  <a:off x="3359" y="2982"/>
                  <a:ext cx="29" cy="27"/>
                </a:xfrm>
                <a:custGeom>
                  <a:avLst/>
                  <a:gdLst>
                    <a:gd name="T0" fmla="*/ 15 w 29"/>
                    <a:gd name="T1" fmla="*/ 26 h 27"/>
                    <a:gd name="T2" fmla="*/ 12 w 29"/>
                    <a:gd name="T3" fmla="*/ 26 h 27"/>
                    <a:gd name="T4" fmla="*/ 3 w 29"/>
                    <a:gd name="T5" fmla="*/ 21 h 27"/>
                    <a:gd name="T6" fmla="*/ 3 w 29"/>
                    <a:gd name="T7" fmla="*/ 17 h 27"/>
                    <a:gd name="T8" fmla="*/ 0 w 29"/>
                    <a:gd name="T9" fmla="*/ 13 h 27"/>
                    <a:gd name="T10" fmla="*/ 0 w 29"/>
                    <a:gd name="T11" fmla="*/ 13 h 27"/>
                    <a:gd name="T12" fmla="*/ 3 w 29"/>
                    <a:gd name="T13" fmla="*/ 8 h 27"/>
                    <a:gd name="T14" fmla="*/ 3 w 29"/>
                    <a:gd name="T15" fmla="*/ 4 h 27"/>
                    <a:gd name="T16" fmla="*/ 12 w 29"/>
                    <a:gd name="T17" fmla="*/ 0 h 27"/>
                    <a:gd name="T18" fmla="*/ 15 w 29"/>
                    <a:gd name="T19" fmla="*/ 0 h 27"/>
                    <a:gd name="T20" fmla="*/ 21 w 29"/>
                    <a:gd name="T21" fmla="*/ 0 h 27"/>
                    <a:gd name="T22" fmla="*/ 24 w 29"/>
                    <a:gd name="T23" fmla="*/ 4 h 27"/>
                    <a:gd name="T24" fmla="*/ 28 w 29"/>
                    <a:gd name="T25" fmla="*/ 8 h 27"/>
                    <a:gd name="T26" fmla="*/ 28 w 29"/>
                    <a:gd name="T27" fmla="*/ 13 h 27"/>
                    <a:gd name="T28" fmla="*/ 28 w 29"/>
                    <a:gd name="T29" fmla="*/ 13 h 27"/>
                    <a:gd name="T30" fmla="*/ 28 w 29"/>
                    <a:gd name="T31" fmla="*/ 17 h 27"/>
                    <a:gd name="T32" fmla="*/ 24 w 29"/>
                    <a:gd name="T33" fmla="*/ 21 h 27"/>
                    <a:gd name="T34" fmla="*/ 21 w 29"/>
                    <a:gd name="T35" fmla="*/ 26 h 27"/>
                    <a:gd name="T36" fmla="*/ 15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5" y="26"/>
                      </a:moveTo>
                      <a:lnTo>
                        <a:pt x="12" y="26"/>
                      </a:lnTo>
                      <a:lnTo>
                        <a:pt x="3" y="21"/>
                      </a:lnTo>
                      <a:lnTo>
                        <a:pt x="3" y="17"/>
                      </a:lnTo>
                      <a:lnTo>
                        <a:pt x="0" y="13"/>
                      </a:lnTo>
                      <a:lnTo>
                        <a:pt x="3" y="8"/>
                      </a:lnTo>
                      <a:lnTo>
                        <a:pt x="3" y="4"/>
                      </a:lnTo>
                      <a:lnTo>
                        <a:pt x="12" y="0"/>
                      </a:lnTo>
                      <a:lnTo>
                        <a:pt x="15" y="0"/>
                      </a:lnTo>
                      <a:lnTo>
                        <a:pt x="21" y="0"/>
                      </a:lnTo>
                      <a:lnTo>
                        <a:pt x="24" y="4"/>
                      </a:lnTo>
                      <a:lnTo>
                        <a:pt x="28" y="8"/>
                      </a:lnTo>
                      <a:lnTo>
                        <a:pt x="28" y="13"/>
                      </a:lnTo>
                      <a:lnTo>
                        <a:pt x="28" y="17"/>
                      </a:lnTo>
                      <a:lnTo>
                        <a:pt x="24" y="21"/>
                      </a:lnTo>
                      <a:lnTo>
                        <a:pt x="21" y="26"/>
                      </a:lnTo>
                      <a:lnTo>
                        <a:pt x="15" y="26"/>
                      </a:lnTo>
                    </a:path>
                  </a:pathLst>
                </a:custGeom>
                <a:solidFill>
                  <a:srgbClr val="000000"/>
                </a:solidFill>
                <a:ln w="12700" cap="rnd">
                  <a:solidFill>
                    <a:srgbClr val="000000"/>
                  </a:solidFill>
                  <a:round/>
                  <a:headEnd/>
                  <a:tailEnd/>
                </a:ln>
              </p:spPr>
              <p:txBody>
                <a:bodyPr/>
                <a:lstStyle/>
                <a:p>
                  <a:endParaRPr lang="en-US"/>
                </a:p>
              </p:txBody>
            </p:sp>
            <p:sp>
              <p:nvSpPr>
                <p:cNvPr id="1066" name="Freeform 54"/>
                <p:cNvSpPr>
                  <a:spLocks/>
                </p:cNvSpPr>
                <p:nvPr/>
              </p:nvSpPr>
              <p:spPr bwMode="auto">
                <a:xfrm>
                  <a:off x="3261" y="2933"/>
                  <a:ext cx="28" cy="27"/>
                </a:xfrm>
                <a:custGeom>
                  <a:avLst/>
                  <a:gdLst>
                    <a:gd name="T0" fmla="*/ 13 w 28"/>
                    <a:gd name="T1" fmla="*/ 26 h 27"/>
                    <a:gd name="T2" fmla="*/ 8 w 28"/>
                    <a:gd name="T3" fmla="*/ 24 h 27"/>
                    <a:gd name="T4" fmla="*/ 6 w 28"/>
                    <a:gd name="T5" fmla="*/ 21 h 27"/>
                    <a:gd name="T6" fmla="*/ 1 w 28"/>
                    <a:gd name="T7" fmla="*/ 19 h 27"/>
                    <a:gd name="T8" fmla="*/ 0 w 28"/>
                    <a:gd name="T9" fmla="*/ 14 h 27"/>
                    <a:gd name="T10" fmla="*/ 0 w 28"/>
                    <a:gd name="T11" fmla="*/ 11 h 27"/>
                    <a:gd name="T12" fmla="*/ 1 w 28"/>
                    <a:gd name="T13" fmla="*/ 6 h 27"/>
                    <a:gd name="T14" fmla="*/ 6 w 28"/>
                    <a:gd name="T15" fmla="*/ 1 h 27"/>
                    <a:gd name="T16" fmla="*/ 8 w 28"/>
                    <a:gd name="T17" fmla="*/ 0 h 27"/>
                    <a:gd name="T18" fmla="*/ 13 w 28"/>
                    <a:gd name="T19" fmla="*/ 0 h 27"/>
                    <a:gd name="T20" fmla="*/ 18 w 28"/>
                    <a:gd name="T21" fmla="*/ 0 h 27"/>
                    <a:gd name="T22" fmla="*/ 21 w 28"/>
                    <a:gd name="T23" fmla="*/ 1 h 27"/>
                    <a:gd name="T24" fmla="*/ 27 w 28"/>
                    <a:gd name="T25" fmla="*/ 6 h 27"/>
                    <a:gd name="T26" fmla="*/ 27 w 28"/>
                    <a:gd name="T27" fmla="*/ 11 h 27"/>
                    <a:gd name="T28" fmla="*/ 27 w 28"/>
                    <a:gd name="T29" fmla="*/ 14 h 27"/>
                    <a:gd name="T30" fmla="*/ 27 w 28"/>
                    <a:gd name="T31" fmla="*/ 19 h 27"/>
                    <a:gd name="T32" fmla="*/ 21 w 28"/>
                    <a:gd name="T33" fmla="*/ 21 h 27"/>
                    <a:gd name="T34" fmla="*/ 18 w 28"/>
                    <a:gd name="T35" fmla="*/ 24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4"/>
                      </a:lnTo>
                      <a:lnTo>
                        <a:pt x="6" y="21"/>
                      </a:lnTo>
                      <a:lnTo>
                        <a:pt x="1" y="19"/>
                      </a:lnTo>
                      <a:lnTo>
                        <a:pt x="0" y="14"/>
                      </a:lnTo>
                      <a:lnTo>
                        <a:pt x="0" y="11"/>
                      </a:lnTo>
                      <a:lnTo>
                        <a:pt x="1" y="6"/>
                      </a:lnTo>
                      <a:lnTo>
                        <a:pt x="6" y="1"/>
                      </a:lnTo>
                      <a:lnTo>
                        <a:pt x="8" y="0"/>
                      </a:lnTo>
                      <a:lnTo>
                        <a:pt x="13" y="0"/>
                      </a:lnTo>
                      <a:lnTo>
                        <a:pt x="18" y="0"/>
                      </a:lnTo>
                      <a:lnTo>
                        <a:pt x="21" y="1"/>
                      </a:lnTo>
                      <a:lnTo>
                        <a:pt x="27" y="6"/>
                      </a:lnTo>
                      <a:lnTo>
                        <a:pt x="27" y="11"/>
                      </a:lnTo>
                      <a:lnTo>
                        <a:pt x="27" y="14"/>
                      </a:lnTo>
                      <a:lnTo>
                        <a:pt x="27" y="19"/>
                      </a:lnTo>
                      <a:lnTo>
                        <a:pt x="21" y="21"/>
                      </a:lnTo>
                      <a:lnTo>
                        <a:pt x="18" y="24"/>
                      </a:lnTo>
                      <a:lnTo>
                        <a:pt x="13" y="26"/>
                      </a:lnTo>
                    </a:path>
                  </a:pathLst>
                </a:custGeom>
                <a:solidFill>
                  <a:srgbClr val="000000"/>
                </a:solidFill>
                <a:ln w="12700" cap="rnd">
                  <a:solidFill>
                    <a:srgbClr val="000000"/>
                  </a:solidFill>
                  <a:round/>
                  <a:headEnd/>
                  <a:tailEnd/>
                </a:ln>
              </p:spPr>
              <p:txBody>
                <a:bodyPr/>
                <a:lstStyle/>
                <a:p>
                  <a:endParaRPr lang="en-US"/>
                </a:p>
              </p:txBody>
            </p:sp>
            <p:sp>
              <p:nvSpPr>
                <p:cNvPr id="1067" name="Freeform 55"/>
                <p:cNvSpPr>
                  <a:spLocks/>
                </p:cNvSpPr>
                <p:nvPr/>
              </p:nvSpPr>
              <p:spPr bwMode="auto">
                <a:xfrm>
                  <a:off x="3248" y="2964"/>
                  <a:ext cx="28" cy="27"/>
                </a:xfrm>
                <a:custGeom>
                  <a:avLst/>
                  <a:gdLst>
                    <a:gd name="T0" fmla="*/ 11 w 28"/>
                    <a:gd name="T1" fmla="*/ 26 h 27"/>
                    <a:gd name="T2" fmla="*/ 8 w 28"/>
                    <a:gd name="T3" fmla="*/ 22 h 27"/>
                    <a:gd name="T4" fmla="*/ 3 w 28"/>
                    <a:gd name="T5" fmla="*/ 21 h 27"/>
                    <a:gd name="T6" fmla="*/ 1 w 28"/>
                    <a:gd name="T7" fmla="*/ 17 h 27"/>
                    <a:gd name="T8" fmla="*/ 0 w 28"/>
                    <a:gd name="T9" fmla="*/ 13 h 27"/>
                    <a:gd name="T10" fmla="*/ 0 w 28"/>
                    <a:gd name="T11" fmla="*/ 9 h 27"/>
                    <a:gd name="T12" fmla="*/ 1 w 28"/>
                    <a:gd name="T13" fmla="*/ 4 h 27"/>
                    <a:gd name="T14" fmla="*/ 3 w 28"/>
                    <a:gd name="T15" fmla="*/ 1 h 27"/>
                    <a:gd name="T16" fmla="*/ 8 w 28"/>
                    <a:gd name="T17" fmla="*/ 0 h 27"/>
                    <a:gd name="T18" fmla="*/ 11 w 28"/>
                    <a:gd name="T19" fmla="*/ 0 h 27"/>
                    <a:gd name="T20" fmla="*/ 18 w 28"/>
                    <a:gd name="T21" fmla="*/ 0 h 27"/>
                    <a:gd name="T22" fmla="*/ 20 w 28"/>
                    <a:gd name="T23" fmla="*/ 1 h 27"/>
                    <a:gd name="T24" fmla="*/ 23 w 28"/>
                    <a:gd name="T25" fmla="*/ 4 h 27"/>
                    <a:gd name="T26" fmla="*/ 27 w 28"/>
                    <a:gd name="T27" fmla="*/ 9 h 27"/>
                    <a:gd name="T28" fmla="*/ 27 w 28"/>
                    <a:gd name="T29" fmla="*/ 13 h 27"/>
                    <a:gd name="T30" fmla="*/ 23 w 28"/>
                    <a:gd name="T31" fmla="*/ 17 h 27"/>
                    <a:gd name="T32" fmla="*/ 20 w 28"/>
                    <a:gd name="T33" fmla="*/ 21 h 27"/>
                    <a:gd name="T34" fmla="*/ 18 w 28"/>
                    <a:gd name="T35" fmla="*/ 22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8" y="22"/>
                      </a:lnTo>
                      <a:lnTo>
                        <a:pt x="3" y="21"/>
                      </a:lnTo>
                      <a:lnTo>
                        <a:pt x="1" y="17"/>
                      </a:lnTo>
                      <a:lnTo>
                        <a:pt x="0" y="13"/>
                      </a:lnTo>
                      <a:lnTo>
                        <a:pt x="0" y="9"/>
                      </a:lnTo>
                      <a:lnTo>
                        <a:pt x="1" y="4"/>
                      </a:lnTo>
                      <a:lnTo>
                        <a:pt x="3" y="1"/>
                      </a:lnTo>
                      <a:lnTo>
                        <a:pt x="8" y="0"/>
                      </a:lnTo>
                      <a:lnTo>
                        <a:pt x="11" y="0"/>
                      </a:lnTo>
                      <a:lnTo>
                        <a:pt x="18" y="0"/>
                      </a:lnTo>
                      <a:lnTo>
                        <a:pt x="20" y="1"/>
                      </a:lnTo>
                      <a:lnTo>
                        <a:pt x="23" y="4"/>
                      </a:lnTo>
                      <a:lnTo>
                        <a:pt x="27" y="9"/>
                      </a:lnTo>
                      <a:lnTo>
                        <a:pt x="27" y="13"/>
                      </a:lnTo>
                      <a:lnTo>
                        <a:pt x="23" y="17"/>
                      </a:lnTo>
                      <a:lnTo>
                        <a:pt x="20" y="21"/>
                      </a:lnTo>
                      <a:lnTo>
                        <a:pt x="18" y="22"/>
                      </a:lnTo>
                      <a:lnTo>
                        <a:pt x="11" y="26"/>
                      </a:lnTo>
                    </a:path>
                  </a:pathLst>
                </a:custGeom>
                <a:solidFill>
                  <a:srgbClr val="000000"/>
                </a:solidFill>
                <a:ln w="12700" cap="rnd">
                  <a:solidFill>
                    <a:srgbClr val="000000"/>
                  </a:solidFill>
                  <a:round/>
                  <a:headEnd/>
                  <a:tailEnd/>
                </a:ln>
              </p:spPr>
              <p:txBody>
                <a:bodyPr/>
                <a:lstStyle/>
                <a:p>
                  <a:endParaRPr lang="en-US"/>
                </a:p>
              </p:txBody>
            </p:sp>
            <p:sp>
              <p:nvSpPr>
                <p:cNvPr id="1068" name="Freeform 56"/>
                <p:cNvSpPr>
                  <a:spLocks/>
                </p:cNvSpPr>
                <p:nvPr/>
              </p:nvSpPr>
              <p:spPr bwMode="auto">
                <a:xfrm>
                  <a:off x="3442" y="2899"/>
                  <a:ext cx="29" cy="30"/>
                </a:xfrm>
                <a:custGeom>
                  <a:avLst/>
                  <a:gdLst>
                    <a:gd name="T0" fmla="*/ 14 w 29"/>
                    <a:gd name="T1" fmla="*/ 29 h 30"/>
                    <a:gd name="T2" fmla="*/ 9 w 29"/>
                    <a:gd name="T3" fmla="*/ 27 h 30"/>
                    <a:gd name="T4" fmla="*/ 4 w 29"/>
                    <a:gd name="T5" fmla="*/ 25 h 30"/>
                    <a:gd name="T6" fmla="*/ 1 w 29"/>
                    <a:gd name="T7" fmla="*/ 20 h 30"/>
                    <a:gd name="T8" fmla="*/ 0 w 29"/>
                    <a:gd name="T9" fmla="*/ 16 h 30"/>
                    <a:gd name="T10" fmla="*/ 0 w 29"/>
                    <a:gd name="T11" fmla="*/ 12 h 30"/>
                    <a:gd name="T12" fmla="*/ 1 w 29"/>
                    <a:gd name="T13" fmla="*/ 8 h 30"/>
                    <a:gd name="T14" fmla="*/ 4 w 29"/>
                    <a:gd name="T15" fmla="*/ 3 h 30"/>
                    <a:gd name="T16" fmla="*/ 9 w 29"/>
                    <a:gd name="T17" fmla="*/ 0 h 30"/>
                    <a:gd name="T18" fmla="*/ 14 w 29"/>
                    <a:gd name="T19" fmla="*/ 0 h 30"/>
                    <a:gd name="T20" fmla="*/ 21 w 29"/>
                    <a:gd name="T21" fmla="*/ 0 h 30"/>
                    <a:gd name="T22" fmla="*/ 23 w 29"/>
                    <a:gd name="T23" fmla="*/ 3 h 30"/>
                    <a:gd name="T24" fmla="*/ 26 w 29"/>
                    <a:gd name="T25" fmla="*/ 8 h 30"/>
                    <a:gd name="T26" fmla="*/ 28 w 29"/>
                    <a:gd name="T27" fmla="*/ 12 h 30"/>
                    <a:gd name="T28" fmla="*/ 28 w 29"/>
                    <a:gd name="T29" fmla="*/ 16 h 30"/>
                    <a:gd name="T30" fmla="*/ 26 w 29"/>
                    <a:gd name="T31" fmla="*/ 20 h 30"/>
                    <a:gd name="T32" fmla="*/ 23 w 29"/>
                    <a:gd name="T33" fmla="*/ 25 h 30"/>
                    <a:gd name="T34" fmla="*/ 21 w 29"/>
                    <a:gd name="T35" fmla="*/ 27 h 30"/>
                    <a:gd name="T36" fmla="*/ 14 w 29"/>
                    <a:gd name="T37" fmla="*/ 29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0"/>
                    <a:gd name="T59" fmla="*/ 29 w 2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0">
                      <a:moveTo>
                        <a:pt x="14" y="29"/>
                      </a:moveTo>
                      <a:lnTo>
                        <a:pt x="9" y="27"/>
                      </a:lnTo>
                      <a:lnTo>
                        <a:pt x="4" y="25"/>
                      </a:lnTo>
                      <a:lnTo>
                        <a:pt x="1" y="20"/>
                      </a:lnTo>
                      <a:lnTo>
                        <a:pt x="0" y="16"/>
                      </a:lnTo>
                      <a:lnTo>
                        <a:pt x="0" y="12"/>
                      </a:lnTo>
                      <a:lnTo>
                        <a:pt x="1" y="8"/>
                      </a:lnTo>
                      <a:lnTo>
                        <a:pt x="4" y="3"/>
                      </a:lnTo>
                      <a:lnTo>
                        <a:pt x="9" y="0"/>
                      </a:lnTo>
                      <a:lnTo>
                        <a:pt x="14" y="0"/>
                      </a:lnTo>
                      <a:lnTo>
                        <a:pt x="21" y="0"/>
                      </a:lnTo>
                      <a:lnTo>
                        <a:pt x="23" y="3"/>
                      </a:lnTo>
                      <a:lnTo>
                        <a:pt x="26" y="8"/>
                      </a:lnTo>
                      <a:lnTo>
                        <a:pt x="28" y="12"/>
                      </a:lnTo>
                      <a:lnTo>
                        <a:pt x="28" y="16"/>
                      </a:lnTo>
                      <a:lnTo>
                        <a:pt x="26" y="20"/>
                      </a:lnTo>
                      <a:lnTo>
                        <a:pt x="23" y="25"/>
                      </a:lnTo>
                      <a:lnTo>
                        <a:pt x="21" y="27"/>
                      </a:lnTo>
                      <a:lnTo>
                        <a:pt x="14" y="29"/>
                      </a:lnTo>
                    </a:path>
                  </a:pathLst>
                </a:custGeom>
                <a:solidFill>
                  <a:srgbClr val="000000"/>
                </a:solidFill>
                <a:ln w="12700" cap="rnd">
                  <a:solidFill>
                    <a:srgbClr val="000000"/>
                  </a:solidFill>
                  <a:round/>
                  <a:headEnd/>
                  <a:tailEnd/>
                </a:ln>
              </p:spPr>
              <p:txBody>
                <a:bodyPr/>
                <a:lstStyle/>
                <a:p>
                  <a:endParaRPr lang="en-US"/>
                </a:p>
              </p:txBody>
            </p:sp>
            <p:sp>
              <p:nvSpPr>
                <p:cNvPr id="1069" name="Freeform 57"/>
                <p:cNvSpPr>
                  <a:spLocks/>
                </p:cNvSpPr>
                <p:nvPr/>
              </p:nvSpPr>
              <p:spPr bwMode="auto">
                <a:xfrm>
                  <a:off x="3426" y="2933"/>
                  <a:ext cx="28" cy="27"/>
                </a:xfrm>
                <a:custGeom>
                  <a:avLst/>
                  <a:gdLst>
                    <a:gd name="T0" fmla="*/ 13 w 28"/>
                    <a:gd name="T1" fmla="*/ 26 h 27"/>
                    <a:gd name="T2" fmla="*/ 6 w 28"/>
                    <a:gd name="T3" fmla="*/ 22 h 27"/>
                    <a:gd name="T4" fmla="*/ 1 w 28"/>
                    <a:gd name="T5" fmla="*/ 21 h 27"/>
                    <a:gd name="T6" fmla="*/ 0 w 28"/>
                    <a:gd name="T7" fmla="*/ 19 h 27"/>
                    <a:gd name="T8" fmla="*/ 0 w 28"/>
                    <a:gd name="T9" fmla="*/ 14 h 27"/>
                    <a:gd name="T10" fmla="*/ 0 w 28"/>
                    <a:gd name="T11" fmla="*/ 11 h 27"/>
                    <a:gd name="T12" fmla="*/ 0 w 28"/>
                    <a:gd name="T13" fmla="*/ 8 h 27"/>
                    <a:gd name="T14" fmla="*/ 1 w 28"/>
                    <a:gd name="T15" fmla="*/ 3 h 27"/>
                    <a:gd name="T16" fmla="*/ 6 w 28"/>
                    <a:gd name="T17" fmla="*/ 1 h 27"/>
                    <a:gd name="T18" fmla="*/ 13 w 28"/>
                    <a:gd name="T19" fmla="*/ 0 h 27"/>
                    <a:gd name="T20" fmla="*/ 18 w 28"/>
                    <a:gd name="T21" fmla="*/ 1 h 27"/>
                    <a:gd name="T22" fmla="*/ 21 w 28"/>
                    <a:gd name="T23" fmla="*/ 3 h 27"/>
                    <a:gd name="T24" fmla="*/ 27 w 28"/>
                    <a:gd name="T25" fmla="*/ 8 h 27"/>
                    <a:gd name="T26" fmla="*/ 27 w 28"/>
                    <a:gd name="T27" fmla="*/ 11 h 27"/>
                    <a:gd name="T28" fmla="*/ 27 w 28"/>
                    <a:gd name="T29" fmla="*/ 14 h 27"/>
                    <a:gd name="T30" fmla="*/ 27 w 28"/>
                    <a:gd name="T31" fmla="*/ 19 h 27"/>
                    <a:gd name="T32" fmla="*/ 21 w 28"/>
                    <a:gd name="T33" fmla="*/ 21 h 27"/>
                    <a:gd name="T34" fmla="*/ 18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6" y="22"/>
                      </a:lnTo>
                      <a:lnTo>
                        <a:pt x="1" y="21"/>
                      </a:lnTo>
                      <a:lnTo>
                        <a:pt x="0" y="19"/>
                      </a:lnTo>
                      <a:lnTo>
                        <a:pt x="0" y="14"/>
                      </a:lnTo>
                      <a:lnTo>
                        <a:pt x="0" y="11"/>
                      </a:lnTo>
                      <a:lnTo>
                        <a:pt x="0" y="8"/>
                      </a:lnTo>
                      <a:lnTo>
                        <a:pt x="1" y="3"/>
                      </a:lnTo>
                      <a:lnTo>
                        <a:pt x="6" y="1"/>
                      </a:lnTo>
                      <a:lnTo>
                        <a:pt x="13" y="0"/>
                      </a:lnTo>
                      <a:lnTo>
                        <a:pt x="18" y="1"/>
                      </a:lnTo>
                      <a:lnTo>
                        <a:pt x="21" y="3"/>
                      </a:lnTo>
                      <a:lnTo>
                        <a:pt x="27" y="8"/>
                      </a:lnTo>
                      <a:lnTo>
                        <a:pt x="27" y="11"/>
                      </a:lnTo>
                      <a:lnTo>
                        <a:pt x="27" y="14"/>
                      </a:lnTo>
                      <a:lnTo>
                        <a:pt x="27" y="19"/>
                      </a:lnTo>
                      <a:lnTo>
                        <a:pt x="21" y="21"/>
                      </a:lnTo>
                      <a:lnTo>
                        <a:pt x="18" y="22"/>
                      </a:lnTo>
                      <a:lnTo>
                        <a:pt x="13" y="26"/>
                      </a:lnTo>
                    </a:path>
                  </a:pathLst>
                </a:custGeom>
                <a:solidFill>
                  <a:srgbClr val="000000"/>
                </a:solidFill>
                <a:ln w="12700" cap="rnd">
                  <a:solidFill>
                    <a:srgbClr val="000000"/>
                  </a:solidFill>
                  <a:round/>
                  <a:headEnd/>
                  <a:tailEnd/>
                </a:ln>
              </p:spPr>
              <p:txBody>
                <a:bodyPr/>
                <a:lstStyle/>
                <a:p>
                  <a:endParaRPr lang="en-US"/>
                </a:p>
              </p:txBody>
            </p:sp>
            <p:sp>
              <p:nvSpPr>
                <p:cNvPr id="1070" name="Freeform 58"/>
                <p:cNvSpPr>
                  <a:spLocks/>
                </p:cNvSpPr>
                <p:nvPr/>
              </p:nvSpPr>
              <p:spPr bwMode="auto">
                <a:xfrm>
                  <a:off x="3283" y="2959"/>
                  <a:ext cx="29" cy="27"/>
                </a:xfrm>
                <a:custGeom>
                  <a:avLst/>
                  <a:gdLst>
                    <a:gd name="T0" fmla="*/ 12 w 29"/>
                    <a:gd name="T1" fmla="*/ 26 h 27"/>
                    <a:gd name="T2" fmla="*/ 8 w 29"/>
                    <a:gd name="T3" fmla="*/ 22 h 27"/>
                    <a:gd name="T4" fmla="*/ 3 w 29"/>
                    <a:gd name="T5" fmla="*/ 21 h 27"/>
                    <a:gd name="T6" fmla="*/ 0 w 29"/>
                    <a:gd name="T7" fmla="*/ 17 h 27"/>
                    <a:gd name="T8" fmla="*/ 0 w 29"/>
                    <a:gd name="T9" fmla="*/ 13 h 27"/>
                    <a:gd name="T10" fmla="*/ 0 w 29"/>
                    <a:gd name="T11" fmla="*/ 9 h 27"/>
                    <a:gd name="T12" fmla="*/ 0 w 29"/>
                    <a:gd name="T13" fmla="*/ 4 h 27"/>
                    <a:gd name="T14" fmla="*/ 3 w 29"/>
                    <a:gd name="T15" fmla="*/ 1 h 27"/>
                    <a:gd name="T16" fmla="*/ 8 w 29"/>
                    <a:gd name="T17" fmla="*/ 0 h 27"/>
                    <a:gd name="T18" fmla="*/ 12 w 29"/>
                    <a:gd name="T19" fmla="*/ 0 h 27"/>
                    <a:gd name="T20" fmla="*/ 15 w 29"/>
                    <a:gd name="T21" fmla="*/ 0 h 27"/>
                    <a:gd name="T22" fmla="*/ 21 w 29"/>
                    <a:gd name="T23" fmla="*/ 1 h 27"/>
                    <a:gd name="T24" fmla="*/ 24 w 29"/>
                    <a:gd name="T25" fmla="*/ 4 h 27"/>
                    <a:gd name="T26" fmla="*/ 28 w 29"/>
                    <a:gd name="T27" fmla="*/ 9 h 27"/>
                    <a:gd name="T28" fmla="*/ 28 w 29"/>
                    <a:gd name="T29" fmla="*/ 13 h 27"/>
                    <a:gd name="T30" fmla="*/ 24 w 29"/>
                    <a:gd name="T31" fmla="*/ 17 h 27"/>
                    <a:gd name="T32" fmla="*/ 21 w 29"/>
                    <a:gd name="T33" fmla="*/ 21 h 27"/>
                    <a:gd name="T34" fmla="*/ 15 w 29"/>
                    <a:gd name="T35" fmla="*/ 22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8" y="22"/>
                      </a:lnTo>
                      <a:lnTo>
                        <a:pt x="3" y="21"/>
                      </a:lnTo>
                      <a:lnTo>
                        <a:pt x="0" y="17"/>
                      </a:lnTo>
                      <a:lnTo>
                        <a:pt x="0" y="13"/>
                      </a:lnTo>
                      <a:lnTo>
                        <a:pt x="0" y="9"/>
                      </a:lnTo>
                      <a:lnTo>
                        <a:pt x="0" y="4"/>
                      </a:lnTo>
                      <a:lnTo>
                        <a:pt x="3" y="1"/>
                      </a:lnTo>
                      <a:lnTo>
                        <a:pt x="8" y="0"/>
                      </a:lnTo>
                      <a:lnTo>
                        <a:pt x="12" y="0"/>
                      </a:lnTo>
                      <a:lnTo>
                        <a:pt x="15" y="0"/>
                      </a:lnTo>
                      <a:lnTo>
                        <a:pt x="21" y="1"/>
                      </a:lnTo>
                      <a:lnTo>
                        <a:pt x="24" y="4"/>
                      </a:lnTo>
                      <a:lnTo>
                        <a:pt x="28" y="9"/>
                      </a:lnTo>
                      <a:lnTo>
                        <a:pt x="28" y="13"/>
                      </a:lnTo>
                      <a:lnTo>
                        <a:pt x="24" y="17"/>
                      </a:lnTo>
                      <a:lnTo>
                        <a:pt x="21" y="21"/>
                      </a:lnTo>
                      <a:lnTo>
                        <a:pt x="15" y="22"/>
                      </a:lnTo>
                      <a:lnTo>
                        <a:pt x="12" y="26"/>
                      </a:lnTo>
                    </a:path>
                  </a:pathLst>
                </a:custGeom>
                <a:solidFill>
                  <a:srgbClr val="000000"/>
                </a:solidFill>
                <a:ln w="12700" cap="rnd">
                  <a:solidFill>
                    <a:srgbClr val="000000"/>
                  </a:solidFill>
                  <a:round/>
                  <a:headEnd/>
                  <a:tailEnd/>
                </a:ln>
              </p:spPr>
              <p:txBody>
                <a:bodyPr/>
                <a:lstStyle/>
                <a:p>
                  <a:endParaRPr lang="en-US"/>
                </a:p>
              </p:txBody>
            </p:sp>
            <p:sp>
              <p:nvSpPr>
                <p:cNvPr id="1071" name="Freeform 59"/>
                <p:cNvSpPr>
                  <a:spLocks/>
                </p:cNvSpPr>
                <p:nvPr/>
              </p:nvSpPr>
              <p:spPr bwMode="auto">
                <a:xfrm>
                  <a:off x="3338" y="2948"/>
                  <a:ext cx="29" cy="27"/>
                </a:xfrm>
                <a:custGeom>
                  <a:avLst/>
                  <a:gdLst>
                    <a:gd name="T0" fmla="*/ 14 w 29"/>
                    <a:gd name="T1" fmla="*/ 26 h 27"/>
                    <a:gd name="T2" fmla="*/ 12 w 29"/>
                    <a:gd name="T3" fmla="*/ 26 h 27"/>
                    <a:gd name="T4" fmla="*/ 7 w 29"/>
                    <a:gd name="T5" fmla="*/ 24 h 27"/>
                    <a:gd name="T6" fmla="*/ 1 w 29"/>
                    <a:gd name="T7" fmla="*/ 19 h 27"/>
                    <a:gd name="T8" fmla="*/ 0 w 29"/>
                    <a:gd name="T9" fmla="*/ 14 h 27"/>
                    <a:gd name="T10" fmla="*/ 0 w 29"/>
                    <a:gd name="T11" fmla="*/ 8 h 27"/>
                    <a:gd name="T12" fmla="*/ 1 w 29"/>
                    <a:gd name="T13" fmla="*/ 4 h 27"/>
                    <a:gd name="T14" fmla="*/ 7 w 29"/>
                    <a:gd name="T15" fmla="*/ 1 h 27"/>
                    <a:gd name="T16" fmla="*/ 12 w 29"/>
                    <a:gd name="T17" fmla="*/ 0 h 27"/>
                    <a:gd name="T18" fmla="*/ 14 w 29"/>
                    <a:gd name="T19" fmla="*/ 0 h 27"/>
                    <a:gd name="T20" fmla="*/ 19 w 29"/>
                    <a:gd name="T21" fmla="*/ 0 h 27"/>
                    <a:gd name="T22" fmla="*/ 22 w 29"/>
                    <a:gd name="T23" fmla="*/ 1 h 27"/>
                    <a:gd name="T24" fmla="*/ 28 w 29"/>
                    <a:gd name="T25" fmla="*/ 4 h 27"/>
                    <a:gd name="T26" fmla="*/ 28 w 29"/>
                    <a:gd name="T27" fmla="*/ 8 h 27"/>
                    <a:gd name="T28" fmla="*/ 28 w 29"/>
                    <a:gd name="T29" fmla="*/ 14 h 27"/>
                    <a:gd name="T30" fmla="*/ 28 w 29"/>
                    <a:gd name="T31" fmla="*/ 19 h 27"/>
                    <a:gd name="T32" fmla="*/ 22 w 29"/>
                    <a:gd name="T33" fmla="*/ 24 h 27"/>
                    <a:gd name="T34" fmla="*/ 19 w 29"/>
                    <a:gd name="T35" fmla="*/ 26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12" y="26"/>
                      </a:lnTo>
                      <a:lnTo>
                        <a:pt x="7" y="24"/>
                      </a:lnTo>
                      <a:lnTo>
                        <a:pt x="1" y="19"/>
                      </a:lnTo>
                      <a:lnTo>
                        <a:pt x="0" y="14"/>
                      </a:lnTo>
                      <a:lnTo>
                        <a:pt x="0" y="8"/>
                      </a:lnTo>
                      <a:lnTo>
                        <a:pt x="1" y="4"/>
                      </a:lnTo>
                      <a:lnTo>
                        <a:pt x="7" y="1"/>
                      </a:lnTo>
                      <a:lnTo>
                        <a:pt x="12" y="0"/>
                      </a:lnTo>
                      <a:lnTo>
                        <a:pt x="14" y="0"/>
                      </a:lnTo>
                      <a:lnTo>
                        <a:pt x="19" y="0"/>
                      </a:lnTo>
                      <a:lnTo>
                        <a:pt x="22" y="1"/>
                      </a:lnTo>
                      <a:lnTo>
                        <a:pt x="28" y="4"/>
                      </a:lnTo>
                      <a:lnTo>
                        <a:pt x="28" y="8"/>
                      </a:lnTo>
                      <a:lnTo>
                        <a:pt x="28" y="14"/>
                      </a:lnTo>
                      <a:lnTo>
                        <a:pt x="28" y="19"/>
                      </a:lnTo>
                      <a:lnTo>
                        <a:pt x="22" y="24"/>
                      </a:lnTo>
                      <a:lnTo>
                        <a:pt x="19" y="26"/>
                      </a:lnTo>
                      <a:lnTo>
                        <a:pt x="14" y="26"/>
                      </a:lnTo>
                    </a:path>
                  </a:pathLst>
                </a:custGeom>
                <a:solidFill>
                  <a:srgbClr val="000000"/>
                </a:solidFill>
                <a:ln w="12700" cap="rnd">
                  <a:solidFill>
                    <a:srgbClr val="000000"/>
                  </a:solidFill>
                  <a:round/>
                  <a:headEnd/>
                  <a:tailEnd/>
                </a:ln>
              </p:spPr>
              <p:txBody>
                <a:bodyPr/>
                <a:lstStyle/>
                <a:p>
                  <a:endParaRPr lang="en-US"/>
                </a:p>
              </p:txBody>
            </p:sp>
            <p:sp>
              <p:nvSpPr>
                <p:cNvPr id="1072" name="Freeform 60"/>
                <p:cNvSpPr>
                  <a:spLocks/>
                </p:cNvSpPr>
                <p:nvPr/>
              </p:nvSpPr>
              <p:spPr bwMode="auto">
                <a:xfrm>
                  <a:off x="3312" y="2977"/>
                  <a:ext cx="30" cy="27"/>
                </a:xfrm>
                <a:custGeom>
                  <a:avLst/>
                  <a:gdLst>
                    <a:gd name="T0" fmla="*/ 14 w 30"/>
                    <a:gd name="T1" fmla="*/ 26 h 27"/>
                    <a:gd name="T2" fmla="*/ 10 w 30"/>
                    <a:gd name="T3" fmla="*/ 24 h 27"/>
                    <a:gd name="T4" fmla="*/ 5 w 30"/>
                    <a:gd name="T5" fmla="*/ 21 h 27"/>
                    <a:gd name="T6" fmla="*/ 1 w 30"/>
                    <a:gd name="T7" fmla="*/ 17 h 27"/>
                    <a:gd name="T8" fmla="*/ 0 w 30"/>
                    <a:gd name="T9" fmla="*/ 13 h 27"/>
                    <a:gd name="T10" fmla="*/ 0 w 30"/>
                    <a:gd name="T11" fmla="*/ 11 h 27"/>
                    <a:gd name="T12" fmla="*/ 1 w 30"/>
                    <a:gd name="T13" fmla="*/ 6 h 27"/>
                    <a:gd name="T14" fmla="*/ 5 w 30"/>
                    <a:gd name="T15" fmla="*/ 1 h 27"/>
                    <a:gd name="T16" fmla="*/ 10 w 30"/>
                    <a:gd name="T17" fmla="*/ 0 h 27"/>
                    <a:gd name="T18" fmla="*/ 14 w 30"/>
                    <a:gd name="T19" fmla="*/ 0 h 27"/>
                    <a:gd name="T20" fmla="*/ 19 w 30"/>
                    <a:gd name="T21" fmla="*/ 0 h 27"/>
                    <a:gd name="T22" fmla="*/ 23 w 30"/>
                    <a:gd name="T23" fmla="*/ 1 h 27"/>
                    <a:gd name="T24" fmla="*/ 29 w 30"/>
                    <a:gd name="T25" fmla="*/ 6 h 27"/>
                    <a:gd name="T26" fmla="*/ 29 w 30"/>
                    <a:gd name="T27" fmla="*/ 11 h 27"/>
                    <a:gd name="T28" fmla="*/ 29 w 30"/>
                    <a:gd name="T29" fmla="*/ 13 h 27"/>
                    <a:gd name="T30" fmla="*/ 29 w 30"/>
                    <a:gd name="T31" fmla="*/ 17 h 27"/>
                    <a:gd name="T32" fmla="*/ 23 w 30"/>
                    <a:gd name="T33" fmla="*/ 21 h 27"/>
                    <a:gd name="T34" fmla="*/ 19 w 30"/>
                    <a:gd name="T35" fmla="*/ 24 h 27"/>
                    <a:gd name="T36" fmla="*/ 14 w 30"/>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14" y="26"/>
                      </a:moveTo>
                      <a:lnTo>
                        <a:pt x="10" y="24"/>
                      </a:lnTo>
                      <a:lnTo>
                        <a:pt x="5" y="21"/>
                      </a:lnTo>
                      <a:lnTo>
                        <a:pt x="1" y="17"/>
                      </a:lnTo>
                      <a:lnTo>
                        <a:pt x="0" y="13"/>
                      </a:lnTo>
                      <a:lnTo>
                        <a:pt x="0" y="11"/>
                      </a:lnTo>
                      <a:lnTo>
                        <a:pt x="1" y="6"/>
                      </a:lnTo>
                      <a:lnTo>
                        <a:pt x="5" y="1"/>
                      </a:lnTo>
                      <a:lnTo>
                        <a:pt x="10" y="0"/>
                      </a:lnTo>
                      <a:lnTo>
                        <a:pt x="14" y="0"/>
                      </a:lnTo>
                      <a:lnTo>
                        <a:pt x="19" y="0"/>
                      </a:lnTo>
                      <a:lnTo>
                        <a:pt x="23" y="1"/>
                      </a:lnTo>
                      <a:lnTo>
                        <a:pt x="29" y="6"/>
                      </a:lnTo>
                      <a:lnTo>
                        <a:pt x="29" y="11"/>
                      </a:lnTo>
                      <a:lnTo>
                        <a:pt x="29" y="13"/>
                      </a:lnTo>
                      <a:lnTo>
                        <a:pt x="29" y="17"/>
                      </a:lnTo>
                      <a:lnTo>
                        <a:pt x="23" y="21"/>
                      </a:lnTo>
                      <a:lnTo>
                        <a:pt x="19" y="24"/>
                      </a:lnTo>
                      <a:lnTo>
                        <a:pt x="14" y="26"/>
                      </a:lnTo>
                    </a:path>
                  </a:pathLst>
                </a:custGeom>
                <a:solidFill>
                  <a:srgbClr val="000000"/>
                </a:solidFill>
                <a:ln w="12700" cap="rnd">
                  <a:solidFill>
                    <a:srgbClr val="000000"/>
                  </a:solidFill>
                  <a:round/>
                  <a:headEnd/>
                  <a:tailEnd/>
                </a:ln>
              </p:spPr>
              <p:txBody>
                <a:bodyPr/>
                <a:lstStyle/>
                <a:p>
                  <a:endParaRPr lang="en-US"/>
                </a:p>
              </p:txBody>
            </p:sp>
            <p:sp>
              <p:nvSpPr>
                <p:cNvPr id="1073" name="Freeform 61"/>
                <p:cNvSpPr>
                  <a:spLocks/>
                </p:cNvSpPr>
                <p:nvPr/>
              </p:nvSpPr>
              <p:spPr bwMode="auto">
                <a:xfrm>
                  <a:off x="3472" y="2958"/>
                  <a:ext cx="28" cy="27"/>
                </a:xfrm>
                <a:custGeom>
                  <a:avLst/>
                  <a:gdLst>
                    <a:gd name="T0" fmla="*/ 11 w 28"/>
                    <a:gd name="T1" fmla="*/ 26 h 27"/>
                    <a:gd name="T2" fmla="*/ 5 w 28"/>
                    <a:gd name="T3" fmla="*/ 26 h 27"/>
                    <a:gd name="T4" fmla="*/ 3 w 28"/>
                    <a:gd name="T5" fmla="*/ 22 h 27"/>
                    <a:gd name="T6" fmla="*/ 0 w 28"/>
                    <a:gd name="T7" fmla="*/ 19 h 27"/>
                    <a:gd name="T8" fmla="*/ 0 w 28"/>
                    <a:gd name="T9" fmla="*/ 14 h 27"/>
                    <a:gd name="T10" fmla="*/ 0 w 28"/>
                    <a:gd name="T11" fmla="*/ 9 h 27"/>
                    <a:gd name="T12" fmla="*/ 0 w 28"/>
                    <a:gd name="T13" fmla="*/ 4 h 27"/>
                    <a:gd name="T14" fmla="*/ 3 w 28"/>
                    <a:gd name="T15" fmla="*/ 1 h 27"/>
                    <a:gd name="T16" fmla="*/ 5 w 28"/>
                    <a:gd name="T17" fmla="*/ 0 h 27"/>
                    <a:gd name="T18" fmla="*/ 11 w 28"/>
                    <a:gd name="T19" fmla="*/ 0 h 27"/>
                    <a:gd name="T20" fmla="*/ 15 w 28"/>
                    <a:gd name="T21" fmla="*/ 0 h 27"/>
                    <a:gd name="T22" fmla="*/ 20 w 28"/>
                    <a:gd name="T23" fmla="*/ 1 h 27"/>
                    <a:gd name="T24" fmla="*/ 23 w 28"/>
                    <a:gd name="T25" fmla="*/ 4 h 27"/>
                    <a:gd name="T26" fmla="*/ 27 w 28"/>
                    <a:gd name="T27" fmla="*/ 9 h 27"/>
                    <a:gd name="T28" fmla="*/ 27 w 28"/>
                    <a:gd name="T29" fmla="*/ 14 h 27"/>
                    <a:gd name="T30" fmla="*/ 23 w 28"/>
                    <a:gd name="T31" fmla="*/ 19 h 27"/>
                    <a:gd name="T32" fmla="*/ 20 w 28"/>
                    <a:gd name="T33" fmla="*/ 22 h 27"/>
                    <a:gd name="T34" fmla="*/ 15 w 28"/>
                    <a:gd name="T35" fmla="*/ 26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5" y="26"/>
                      </a:lnTo>
                      <a:lnTo>
                        <a:pt x="3" y="22"/>
                      </a:lnTo>
                      <a:lnTo>
                        <a:pt x="0" y="19"/>
                      </a:lnTo>
                      <a:lnTo>
                        <a:pt x="0" y="14"/>
                      </a:lnTo>
                      <a:lnTo>
                        <a:pt x="0" y="9"/>
                      </a:lnTo>
                      <a:lnTo>
                        <a:pt x="0" y="4"/>
                      </a:lnTo>
                      <a:lnTo>
                        <a:pt x="3" y="1"/>
                      </a:lnTo>
                      <a:lnTo>
                        <a:pt x="5" y="0"/>
                      </a:lnTo>
                      <a:lnTo>
                        <a:pt x="11" y="0"/>
                      </a:lnTo>
                      <a:lnTo>
                        <a:pt x="15" y="0"/>
                      </a:lnTo>
                      <a:lnTo>
                        <a:pt x="20" y="1"/>
                      </a:lnTo>
                      <a:lnTo>
                        <a:pt x="23" y="4"/>
                      </a:lnTo>
                      <a:lnTo>
                        <a:pt x="27" y="9"/>
                      </a:lnTo>
                      <a:lnTo>
                        <a:pt x="27" y="14"/>
                      </a:lnTo>
                      <a:lnTo>
                        <a:pt x="23" y="19"/>
                      </a:lnTo>
                      <a:lnTo>
                        <a:pt x="20" y="22"/>
                      </a:lnTo>
                      <a:lnTo>
                        <a:pt x="15" y="26"/>
                      </a:lnTo>
                      <a:lnTo>
                        <a:pt x="11" y="26"/>
                      </a:lnTo>
                    </a:path>
                  </a:pathLst>
                </a:custGeom>
                <a:solidFill>
                  <a:srgbClr val="000000"/>
                </a:solidFill>
                <a:ln w="12700" cap="rnd">
                  <a:solidFill>
                    <a:srgbClr val="000000"/>
                  </a:solidFill>
                  <a:round/>
                  <a:headEnd/>
                  <a:tailEnd/>
                </a:ln>
              </p:spPr>
              <p:txBody>
                <a:bodyPr/>
                <a:lstStyle/>
                <a:p>
                  <a:endParaRPr lang="en-US"/>
                </a:p>
              </p:txBody>
            </p:sp>
            <p:sp>
              <p:nvSpPr>
                <p:cNvPr id="1074" name="Freeform 62"/>
                <p:cNvSpPr>
                  <a:spLocks/>
                </p:cNvSpPr>
                <p:nvPr/>
              </p:nvSpPr>
              <p:spPr bwMode="auto">
                <a:xfrm>
                  <a:off x="3395" y="3029"/>
                  <a:ext cx="43" cy="42"/>
                </a:xfrm>
                <a:custGeom>
                  <a:avLst/>
                  <a:gdLst>
                    <a:gd name="T0" fmla="*/ 21 w 43"/>
                    <a:gd name="T1" fmla="*/ 41 h 42"/>
                    <a:gd name="T2" fmla="*/ 14 w 43"/>
                    <a:gd name="T3" fmla="*/ 39 h 42"/>
                    <a:gd name="T4" fmla="*/ 7 w 43"/>
                    <a:gd name="T5" fmla="*/ 36 h 42"/>
                    <a:gd name="T6" fmla="*/ 1 w 43"/>
                    <a:gd name="T7" fmla="*/ 31 h 42"/>
                    <a:gd name="T8" fmla="*/ 0 w 43"/>
                    <a:gd name="T9" fmla="*/ 24 h 42"/>
                    <a:gd name="T10" fmla="*/ 0 w 43"/>
                    <a:gd name="T11" fmla="*/ 18 h 42"/>
                    <a:gd name="T12" fmla="*/ 1 w 43"/>
                    <a:gd name="T13" fmla="*/ 9 h 42"/>
                    <a:gd name="T14" fmla="*/ 7 w 43"/>
                    <a:gd name="T15" fmla="*/ 4 h 42"/>
                    <a:gd name="T16" fmla="*/ 14 w 43"/>
                    <a:gd name="T17" fmla="*/ 1 h 42"/>
                    <a:gd name="T18" fmla="*/ 21 w 43"/>
                    <a:gd name="T19" fmla="*/ 0 h 42"/>
                    <a:gd name="T20" fmla="*/ 29 w 43"/>
                    <a:gd name="T21" fmla="*/ 1 h 42"/>
                    <a:gd name="T22" fmla="*/ 35 w 43"/>
                    <a:gd name="T23" fmla="*/ 4 h 42"/>
                    <a:gd name="T24" fmla="*/ 38 w 43"/>
                    <a:gd name="T25" fmla="*/ 9 h 42"/>
                    <a:gd name="T26" fmla="*/ 42 w 43"/>
                    <a:gd name="T27" fmla="*/ 18 h 42"/>
                    <a:gd name="T28" fmla="*/ 42 w 43"/>
                    <a:gd name="T29" fmla="*/ 24 h 42"/>
                    <a:gd name="T30" fmla="*/ 38 w 43"/>
                    <a:gd name="T31" fmla="*/ 31 h 42"/>
                    <a:gd name="T32" fmla="*/ 35 w 43"/>
                    <a:gd name="T33" fmla="*/ 36 h 42"/>
                    <a:gd name="T34" fmla="*/ 29 w 43"/>
                    <a:gd name="T35" fmla="*/ 39 h 42"/>
                    <a:gd name="T36" fmla="*/ 21 w 43"/>
                    <a:gd name="T37" fmla="*/ 41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2"/>
                    <a:gd name="T59" fmla="*/ 43 w 43"/>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2">
                      <a:moveTo>
                        <a:pt x="21" y="41"/>
                      </a:moveTo>
                      <a:lnTo>
                        <a:pt x="14" y="39"/>
                      </a:lnTo>
                      <a:lnTo>
                        <a:pt x="7" y="36"/>
                      </a:lnTo>
                      <a:lnTo>
                        <a:pt x="1" y="31"/>
                      </a:lnTo>
                      <a:lnTo>
                        <a:pt x="0" y="24"/>
                      </a:lnTo>
                      <a:lnTo>
                        <a:pt x="0" y="18"/>
                      </a:lnTo>
                      <a:lnTo>
                        <a:pt x="1" y="9"/>
                      </a:lnTo>
                      <a:lnTo>
                        <a:pt x="7" y="4"/>
                      </a:lnTo>
                      <a:lnTo>
                        <a:pt x="14" y="1"/>
                      </a:lnTo>
                      <a:lnTo>
                        <a:pt x="21" y="0"/>
                      </a:lnTo>
                      <a:lnTo>
                        <a:pt x="29" y="1"/>
                      </a:lnTo>
                      <a:lnTo>
                        <a:pt x="35" y="4"/>
                      </a:lnTo>
                      <a:lnTo>
                        <a:pt x="38" y="9"/>
                      </a:lnTo>
                      <a:lnTo>
                        <a:pt x="42" y="18"/>
                      </a:lnTo>
                      <a:lnTo>
                        <a:pt x="42" y="24"/>
                      </a:lnTo>
                      <a:lnTo>
                        <a:pt x="38" y="31"/>
                      </a:lnTo>
                      <a:lnTo>
                        <a:pt x="35" y="36"/>
                      </a:lnTo>
                      <a:lnTo>
                        <a:pt x="29" y="39"/>
                      </a:lnTo>
                      <a:lnTo>
                        <a:pt x="21" y="41"/>
                      </a:lnTo>
                    </a:path>
                  </a:pathLst>
                </a:custGeom>
                <a:solidFill>
                  <a:srgbClr val="000000"/>
                </a:solidFill>
                <a:ln w="12700" cap="rnd">
                  <a:solidFill>
                    <a:srgbClr val="000000"/>
                  </a:solidFill>
                  <a:round/>
                  <a:headEnd/>
                  <a:tailEnd/>
                </a:ln>
              </p:spPr>
              <p:txBody>
                <a:bodyPr/>
                <a:lstStyle/>
                <a:p>
                  <a:endParaRPr lang="en-US"/>
                </a:p>
              </p:txBody>
            </p:sp>
            <p:sp>
              <p:nvSpPr>
                <p:cNvPr id="1075" name="Freeform 63"/>
                <p:cNvSpPr>
                  <a:spLocks/>
                </p:cNvSpPr>
                <p:nvPr/>
              </p:nvSpPr>
              <p:spPr bwMode="auto">
                <a:xfrm>
                  <a:off x="3538" y="2990"/>
                  <a:ext cx="31" cy="34"/>
                </a:xfrm>
                <a:custGeom>
                  <a:avLst/>
                  <a:gdLst>
                    <a:gd name="T0" fmla="*/ 15 w 31"/>
                    <a:gd name="T1" fmla="*/ 33 h 34"/>
                    <a:gd name="T2" fmla="*/ 10 w 31"/>
                    <a:gd name="T3" fmla="*/ 31 h 34"/>
                    <a:gd name="T4" fmla="*/ 5 w 31"/>
                    <a:gd name="T5" fmla="*/ 28 h 34"/>
                    <a:gd name="T6" fmla="*/ 3 w 31"/>
                    <a:gd name="T7" fmla="*/ 24 h 34"/>
                    <a:gd name="T8" fmla="*/ 0 w 31"/>
                    <a:gd name="T9" fmla="*/ 19 h 34"/>
                    <a:gd name="T10" fmla="*/ 0 w 31"/>
                    <a:gd name="T11" fmla="*/ 13 h 34"/>
                    <a:gd name="T12" fmla="*/ 3 w 31"/>
                    <a:gd name="T13" fmla="*/ 8 h 34"/>
                    <a:gd name="T14" fmla="*/ 5 w 31"/>
                    <a:gd name="T15" fmla="*/ 4 h 34"/>
                    <a:gd name="T16" fmla="*/ 10 w 31"/>
                    <a:gd name="T17" fmla="*/ 1 h 34"/>
                    <a:gd name="T18" fmla="*/ 15 w 31"/>
                    <a:gd name="T19" fmla="*/ 0 h 34"/>
                    <a:gd name="T20" fmla="*/ 20 w 31"/>
                    <a:gd name="T21" fmla="*/ 1 h 34"/>
                    <a:gd name="T22" fmla="*/ 25 w 31"/>
                    <a:gd name="T23" fmla="*/ 4 h 34"/>
                    <a:gd name="T24" fmla="*/ 28 w 31"/>
                    <a:gd name="T25" fmla="*/ 8 h 34"/>
                    <a:gd name="T26" fmla="*/ 30 w 31"/>
                    <a:gd name="T27" fmla="*/ 13 h 34"/>
                    <a:gd name="T28" fmla="*/ 30 w 31"/>
                    <a:gd name="T29" fmla="*/ 19 h 34"/>
                    <a:gd name="T30" fmla="*/ 28 w 31"/>
                    <a:gd name="T31" fmla="*/ 24 h 34"/>
                    <a:gd name="T32" fmla="*/ 25 w 31"/>
                    <a:gd name="T33" fmla="*/ 28 h 34"/>
                    <a:gd name="T34" fmla="*/ 20 w 31"/>
                    <a:gd name="T35" fmla="*/ 31 h 34"/>
                    <a:gd name="T36" fmla="*/ 15 w 31"/>
                    <a:gd name="T37" fmla="*/ 33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4"/>
                    <a:gd name="T59" fmla="*/ 31 w 31"/>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4">
                      <a:moveTo>
                        <a:pt x="15" y="33"/>
                      </a:moveTo>
                      <a:lnTo>
                        <a:pt x="10" y="31"/>
                      </a:lnTo>
                      <a:lnTo>
                        <a:pt x="5" y="28"/>
                      </a:lnTo>
                      <a:lnTo>
                        <a:pt x="3" y="24"/>
                      </a:lnTo>
                      <a:lnTo>
                        <a:pt x="0" y="19"/>
                      </a:lnTo>
                      <a:lnTo>
                        <a:pt x="0" y="13"/>
                      </a:lnTo>
                      <a:lnTo>
                        <a:pt x="3" y="8"/>
                      </a:lnTo>
                      <a:lnTo>
                        <a:pt x="5" y="4"/>
                      </a:lnTo>
                      <a:lnTo>
                        <a:pt x="10" y="1"/>
                      </a:lnTo>
                      <a:lnTo>
                        <a:pt x="15" y="0"/>
                      </a:lnTo>
                      <a:lnTo>
                        <a:pt x="20" y="1"/>
                      </a:lnTo>
                      <a:lnTo>
                        <a:pt x="25" y="4"/>
                      </a:lnTo>
                      <a:lnTo>
                        <a:pt x="28" y="8"/>
                      </a:lnTo>
                      <a:lnTo>
                        <a:pt x="30" y="13"/>
                      </a:lnTo>
                      <a:lnTo>
                        <a:pt x="30" y="19"/>
                      </a:lnTo>
                      <a:lnTo>
                        <a:pt x="28" y="24"/>
                      </a:lnTo>
                      <a:lnTo>
                        <a:pt x="25" y="28"/>
                      </a:lnTo>
                      <a:lnTo>
                        <a:pt x="20" y="31"/>
                      </a:lnTo>
                      <a:lnTo>
                        <a:pt x="15" y="33"/>
                      </a:lnTo>
                    </a:path>
                  </a:pathLst>
                </a:custGeom>
                <a:solidFill>
                  <a:srgbClr val="000000"/>
                </a:solidFill>
                <a:ln w="12700" cap="rnd">
                  <a:solidFill>
                    <a:srgbClr val="000000"/>
                  </a:solidFill>
                  <a:round/>
                  <a:headEnd/>
                  <a:tailEnd/>
                </a:ln>
              </p:spPr>
              <p:txBody>
                <a:bodyPr/>
                <a:lstStyle/>
                <a:p>
                  <a:endParaRPr lang="en-US"/>
                </a:p>
              </p:txBody>
            </p:sp>
            <p:sp>
              <p:nvSpPr>
                <p:cNvPr id="1076" name="Freeform 64"/>
                <p:cNvSpPr>
                  <a:spLocks/>
                </p:cNvSpPr>
                <p:nvPr/>
              </p:nvSpPr>
              <p:spPr bwMode="auto">
                <a:xfrm>
                  <a:off x="3507" y="3051"/>
                  <a:ext cx="41" cy="40"/>
                </a:xfrm>
                <a:custGeom>
                  <a:avLst/>
                  <a:gdLst>
                    <a:gd name="T0" fmla="*/ 20 w 41"/>
                    <a:gd name="T1" fmla="*/ 39 h 40"/>
                    <a:gd name="T2" fmla="*/ 13 w 41"/>
                    <a:gd name="T3" fmla="*/ 37 h 40"/>
                    <a:gd name="T4" fmla="*/ 6 w 41"/>
                    <a:gd name="T5" fmla="*/ 34 h 40"/>
                    <a:gd name="T6" fmla="*/ 1 w 41"/>
                    <a:gd name="T7" fmla="*/ 27 h 40"/>
                    <a:gd name="T8" fmla="*/ 0 w 41"/>
                    <a:gd name="T9" fmla="*/ 22 h 40"/>
                    <a:gd name="T10" fmla="*/ 0 w 41"/>
                    <a:gd name="T11" fmla="*/ 14 h 40"/>
                    <a:gd name="T12" fmla="*/ 1 w 41"/>
                    <a:gd name="T13" fmla="*/ 8 h 40"/>
                    <a:gd name="T14" fmla="*/ 6 w 41"/>
                    <a:gd name="T15" fmla="*/ 3 h 40"/>
                    <a:gd name="T16" fmla="*/ 13 w 41"/>
                    <a:gd name="T17" fmla="*/ 0 h 40"/>
                    <a:gd name="T18" fmla="*/ 20 w 41"/>
                    <a:gd name="T19" fmla="*/ 0 h 40"/>
                    <a:gd name="T20" fmla="*/ 28 w 41"/>
                    <a:gd name="T21" fmla="*/ 0 h 40"/>
                    <a:gd name="T22" fmla="*/ 33 w 41"/>
                    <a:gd name="T23" fmla="*/ 3 h 40"/>
                    <a:gd name="T24" fmla="*/ 36 w 41"/>
                    <a:gd name="T25" fmla="*/ 8 h 40"/>
                    <a:gd name="T26" fmla="*/ 40 w 41"/>
                    <a:gd name="T27" fmla="*/ 14 h 40"/>
                    <a:gd name="T28" fmla="*/ 40 w 41"/>
                    <a:gd name="T29" fmla="*/ 22 h 40"/>
                    <a:gd name="T30" fmla="*/ 36 w 41"/>
                    <a:gd name="T31" fmla="*/ 27 h 40"/>
                    <a:gd name="T32" fmla="*/ 33 w 41"/>
                    <a:gd name="T33" fmla="*/ 34 h 40"/>
                    <a:gd name="T34" fmla="*/ 28 w 41"/>
                    <a:gd name="T35" fmla="*/ 37 h 40"/>
                    <a:gd name="T36" fmla="*/ 20 w 41"/>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0"/>
                    <a:gd name="T59" fmla="*/ 41 w 4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0">
                      <a:moveTo>
                        <a:pt x="20" y="39"/>
                      </a:moveTo>
                      <a:lnTo>
                        <a:pt x="13" y="37"/>
                      </a:lnTo>
                      <a:lnTo>
                        <a:pt x="6" y="34"/>
                      </a:lnTo>
                      <a:lnTo>
                        <a:pt x="1" y="27"/>
                      </a:lnTo>
                      <a:lnTo>
                        <a:pt x="0" y="22"/>
                      </a:lnTo>
                      <a:lnTo>
                        <a:pt x="0" y="14"/>
                      </a:lnTo>
                      <a:lnTo>
                        <a:pt x="1" y="8"/>
                      </a:lnTo>
                      <a:lnTo>
                        <a:pt x="6" y="3"/>
                      </a:lnTo>
                      <a:lnTo>
                        <a:pt x="13" y="0"/>
                      </a:lnTo>
                      <a:lnTo>
                        <a:pt x="20" y="0"/>
                      </a:lnTo>
                      <a:lnTo>
                        <a:pt x="28" y="0"/>
                      </a:lnTo>
                      <a:lnTo>
                        <a:pt x="33" y="3"/>
                      </a:lnTo>
                      <a:lnTo>
                        <a:pt x="36" y="8"/>
                      </a:lnTo>
                      <a:lnTo>
                        <a:pt x="40" y="14"/>
                      </a:lnTo>
                      <a:lnTo>
                        <a:pt x="40" y="22"/>
                      </a:lnTo>
                      <a:lnTo>
                        <a:pt x="36" y="27"/>
                      </a:lnTo>
                      <a:lnTo>
                        <a:pt x="33" y="34"/>
                      </a:lnTo>
                      <a:lnTo>
                        <a:pt x="28" y="37"/>
                      </a:lnTo>
                      <a:lnTo>
                        <a:pt x="20" y="39"/>
                      </a:lnTo>
                    </a:path>
                  </a:pathLst>
                </a:custGeom>
                <a:solidFill>
                  <a:srgbClr val="000000"/>
                </a:solidFill>
                <a:ln w="12700" cap="rnd">
                  <a:solidFill>
                    <a:srgbClr val="000000"/>
                  </a:solidFill>
                  <a:round/>
                  <a:headEnd/>
                  <a:tailEnd/>
                </a:ln>
              </p:spPr>
              <p:txBody>
                <a:bodyPr/>
                <a:lstStyle/>
                <a:p>
                  <a:endParaRPr lang="en-US"/>
                </a:p>
              </p:txBody>
            </p:sp>
            <p:sp>
              <p:nvSpPr>
                <p:cNvPr id="1077" name="Freeform 65"/>
                <p:cNvSpPr>
                  <a:spLocks/>
                </p:cNvSpPr>
                <p:nvPr/>
              </p:nvSpPr>
              <p:spPr bwMode="auto">
                <a:xfrm>
                  <a:off x="3416" y="3095"/>
                  <a:ext cx="28" cy="27"/>
                </a:xfrm>
                <a:custGeom>
                  <a:avLst/>
                  <a:gdLst>
                    <a:gd name="T0" fmla="*/ 18 w 28"/>
                    <a:gd name="T1" fmla="*/ 26 h 27"/>
                    <a:gd name="T2" fmla="*/ 13 w 28"/>
                    <a:gd name="T3" fmla="*/ 21 h 27"/>
                    <a:gd name="T4" fmla="*/ 5 w 28"/>
                    <a:gd name="T5" fmla="*/ 17 h 27"/>
                    <a:gd name="T6" fmla="*/ 5 w 28"/>
                    <a:gd name="T7" fmla="*/ 17 h 27"/>
                    <a:gd name="T8" fmla="*/ 0 w 28"/>
                    <a:gd name="T9" fmla="*/ 8 h 27"/>
                    <a:gd name="T10" fmla="*/ 0 w 28"/>
                    <a:gd name="T11" fmla="*/ 8 h 27"/>
                    <a:gd name="T12" fmla="*/ 5 w 28"/>
                    <a:gd name="T13" fmla="*/ 4 h 27"/>
                    <a:gd name="T14" fmla="*/ 5 w 28"/>
                    <a:gd name="T15" fmla="*/ 0 h 27"/>
                    <a:gd name="T16" fmla="*/ 13 w 28"/>
                    <a:gd name="T17" fmla="*/ 0 h 27"/>
                    <a:gd name="T18" fmla="*/ 18 w 28"/>
                    <a:gd name="T19" fmla="*/ 0 h 27"/>
                    <a:gd name="T20" fmla="*/ 21 w 28"/>
                    <a:gd name="T21" fmla="*/ 0 h 27"/>
                    <a:gd name="T22" fmla="*/ 27 w 28"/>
                    <a:gd name="T23" fmla="*/ 0 h 27"/>
                    <a:gd name="T24" fmla="*/ 27 w 28"/>
                    <a:gd name="T25" fmla="*/ 4 h 27"/>
                    <a:gd name="T26" fmla="*/ 27 w 28"/>
                    <a:gd name="T27" fmla="*/ 8 h 27"/>
                    <a:gd name="T28" fmla="*/ 27 w 28"/>
                    <a:gd name="T29" fmla="*/ 8 h 27"/>
                    <a:gd name="T30" fmla="*/ 27 w 28"/>
                    <a:gd name="T31" fmla="*/ 17 h 27"/>
                    <a:gd name="T32" fmla="*/ 27 w 28"/>
                    <a:gd name="T33" fmla="*/ 17 h 27"/>
                    <a:gd name="T34" fmla="*/ 21 w 28"/>
                    <a:gd name="T35" fmla="*/ 21 h 27"/>
                    <a:gd name="T36" fmla="*/ 18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8" y="26"/>
                      </a:moveTo>
                      <a:lnTo>
                        <a:pt x="13" y="21"/>
                      </a:lnTo>
                      <a:lnTo>
                        <a:pt x="5" y="17"/>
                      </a:lnTo>
                      <a:lnTo>
                        <a:pt x="0" y="8"/>
                      </a:lnTo>
                      <a:lnTo>
                        <a:pt x="5" y="4"/>
                      </a:lnTo>
                      <a:lnTo>
                        <a:pt x="5" y="0"/>
                      </a:lnTo>
                      <a:lnTo>
                        <a:pt x="13" y="0"/>
                      </a:lnTo>
                      <a:lnTo>
                        <a:pt x="18" y="0"/>
                      </a:lnTo>
                      <a:lnTo>
                        <a:pt x="21" y="0"/>
                      </a:lnTo>
                      <a:lnTo>
                        <a:pt x="27" y="0"/>
                      </a:lnTo>
                      <a:lnTo>
                        <a:pt x="27" y="4"/>
                      </a:lnTo>
                      <a:lnTo>
                        <a:pt x="27" y="8"/>
                      </a:lnTo>
                      <a:lnTo>
                        <a:pt x="27" y="17"/>
                      </a:lnTo>
                      <a:lnTo>
                        <a:pt x="21" y="21"/>
                      </a:lnTo>
                      <a:lnTo>
                        <a:pt x="18" y="26"/>
                      </a:lnTo>
                    </a:path>
                  </a:pathLst>
                </a:custGeom>
                <a:solidFill>
                  <a:srgbClr val="000000"/>
                </a:solidFill>
                <a:ln w="12700" cap="rnd">
                  <a:solidFill>
                    <a:srgbClr val="000000"/>
                  </a:solidFill>
                  <a:round/>
                  <a:headEnd/>
                  <a:tailEnd/>
                </a:ln>
              </p:spPr>
              <p:txBody>
                <a:bodyPr/>
                <a:lstStyle/>
                <a:p>
                  <a:endParaRPr lang="en-US"/>
                </a:p>
              </p:txBody>
            </p:sp>
            <p:sp>
              <p:nvSpPr>
                <p:cNvPr id="1078" name="Freeform 66"/>
                <p:cNvSpPr>
                  <a:spLocks/>
                </p:cNvSpPr>
                <p:nvPr/>
              </p:nvSpPr>
              <p:spPr bwMode="auto">
                <a:xfrm>
                  <a:off x="3360" y="3095"/>
                  <a:ext cx="30" cy="27"/>
                </a:xfrm>
                <a:custGeom>
                  <a:avLst/>
                  <a:gdLst>
                    <a:gd name="T0" fmla="*/ 12 w 30"/>
                    <a:gd name="T1" fmla="*/ 26 h 27"/>
                    <a:gd name="T2" fmla="*/ 9 w 30"/>
                    <a:gd name="T3" fmla="*/ 24 h 27"/>
                    <a:gd name="T4" fmla="*/ 3 w 30"/>
                    <a:gd name="T5" fmla="*/ 21 h 27"/>
                    <a:gd name="T6" fmla="*/ 0 w 30"/>
                    <a:gd name="T7" fmla="*/ 17 h 27"/>
                    <a:gd name="T8" fmla="*/ 0 w 30"/>
                    <a:gd name="T9" fmla="*/ 13 h 27"/>
                    <a:gd name="T10" fmla="*/ 0 w 30"/>
                    <a:gd name="T11" fmla="*/ 8 h 27"/>
                    <a:gd name="T12" fmla="*/ 0 w 30"/>
                    <a:gd name="T13" fmla="*/ 4 h 27"/>
                    <a:gd name="T14" fmla="*/ 3 w 30"/>
                    <a:gd name="T15" fmla="*/ 1 h 27"/>
                    <a:gd name="T16" fmla="*/ 9 w 30"/>
                    <a:gd name="T17" fmla="*/ 0 h 27"/>
                    <a:gd name="T18" fmla="*/ 12 w 30"/>
                    <a:gd name="T19" fmla="*/ 0 h 27"/>
                    <a:gd name="T20" fmla="*/ 19 w 30"/>
                    <a:gd name="T21" fmla="*/ 0 h 27"/>
                    <a:gd name="T22" fmla="*/ 21 w 30"/>
                    <a:gd name="T23" fmla="*/ 1 h 27"/>
                    <a:gd name="T24" fmla="*/ 25 w 30"/>
                    <a:gd name="T25" fmla="*/ 4 h 27"/>
                    <a:gd name="T26" fmla="*/ 29 w 30"/>
                    <a:gd name="T27" fmla="*/ 8 h 27"/>
                    <a:gd name="T28" fmla="*/ 29 w 30"/>
                    <a:gd name="T29" fmla="*/ 13 h 27"/>
                    <a:gd name="T30" fmla="*/ 25 w 30"/>
                    <a:gd name="T31" fmla="*/ 17 h 27"/>
                    <a:gd name="T32" fmla="*/ 21 w 30"/>
                    <a:gd name="T33" fmla="*/ 21 h 27"/>
                    <a:gd name="T34" fmla="*/ 19 w 30"/>
                    <a:gd name="T35" fmla="*/ 24 h 27"/>
                    <a:gd name="T36" fmla="*/ 12 w 30"/>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12" y="26"/>
                      </a:moveTo>
                      <a:lnTo>
                        <a:pt x="9" y="24"/>
                      </a:lnTo>
                      <a:lnTo>
                        <a:pt x="3" y="21"/>
                      </a:lnTo>
                      <a:lnTo>
                        <a:pt x="0" y="17"/>
                      </a:lnTo>
                      <a:lnTo>
                        <a:pt x="0" y="13"/>
                      </a:lnTo>
                      <a:lnTo>
                        <a:pt x="0" y="8"/>
                      </a:lnTo>
                      <a:lnTo>
                        <a:pt x="0" y="4"/>
                      </a:lnTo>
                      <a:lnTo>
                        <a:pt x="3" y="1"/>
                      </a:lnTo>
                      <a:lnTo>
                        <a:pt x="9" y="0"/>
                      </a:lnTo>
                      <a:lnTo>
                        <a:pt x="12" y="0"/>
                      </a:lnTo>
                      <a:lnTo>
                        <a:pt x="19" y="0"/>
                      </a:lnTo>
                      <a:lnTo>
                        <a:pt x="21" y="1"/>
                      </a:lnTo>
                      <a:lnTo>
                        <a:pt x="25" y="4"/>
                      </a:lnTo>
                      <a:lnTo>
                        <a:pt x="29" y="8"/>
                      </a:lnTo>
                      <a:lnTo>
                        <a:pt x="29" y="13"/>
                      </a:lnTo>
                      <a:lnTo>
                        <a:pt x="25" y="17"/>
                      </a:lnTo>
                      <a:lnTo>
                        <a:pt x="21" y="21"/>
                      </a:lnTo>
                      <a:lnTo>
                        <a:pt x="19" y="24"/>
                      </a:lnTo>
                      <a:lnTo>
                        <a:pt x="12" y="26"/>
                      </a:lnTo>
                    </a:path>
                  </a:pathLst>
                </a:custGeom>
                <a:solidFill>
                  <a:srgbClr val="000000"/>
                </a:solidFill>
                <a:ln w="12700" cap="rnd">
                  <a:solidFill>
                    <a:srgbClr val="000000"/>
                  </a:solidFill>
                  <a:round/>
                  <a:headEnd/>
                  <a:tailEnd/>
                </a:ln>
              </p:spPr>
              <p:txBody>
                <a:bodyPr/>
                <a:lstStyle/>
                <a:p>
                  <a:endParaRPr lang="en-US"/>
                </a:p>
              </p:txBody>
            </p:sp>
            <p:sp>
              <p:nvSpPr>
                <p:cNvPr id="1079" name="Freeform 67"/>
                <p:cNvSpPr>
                  <a:spLocks/>
                </p:cNvSpPr>
                <p:nvPr/>
              </p:nvSpPr>
              <p:spPr bwMode="auto">
                <a:xfrm>
                  <a:off x="3366" y="3070"/>
                  <a:ext cx="29" cy="27"/>
                </a:xfrm>
                <a:custGeom>
                  <a:avLst/>
                  <a:gdLst>
                    <a:gd name="T0" fmla="*/ 12 w 29"/>
                    <a:gd name="T1" fmla="*/ 26 h 27"/>
                    <a:gd name="T2" fmla="*/ 8 w 29"/>
                    <a:gd name="T3" fmla="*/ 26 h 27"/>
                    <a:gd name="T4" fmla="*/ 3 w 29"/>
                    <a:gd name="T5" fmla="*/ 22 h 27"/>
                    <a:gd name="T6" fmla="*/ 1 w 29"/>
                    <a:gd name="T7" fmla="*/ 19 h 27"/>
                    <a:gd name="T8" fmla="*/ 0 w 29"/>
                    <a:gd name="T9" fmla="*/ 14 h 27"/>
                    <a:gd name="T10" fmla="*/ 0 w 29"/>
                    <a:gd name="T11" fmla="*/ 9 h 27"/>
                    <a:gd name="T12" fmla="*/ 1 w 29"/>
                    <a:gd name="T13" fmla="*/ 4 h 27"/>
                    <a:gd name="T14" fmla="*/ 3 w 29"/>
                    <a:gd name="T15" fmla="*/ 3 h 27"/>
                    <a:gd name="T16" fmla="*/ 8 w 29"/>
                    <a:gd name="T17" fmla="*/ 0 h 27"/>
                    <a:gd name="T18" fmla="*/ 12 w 29"/>
                    <a:gd name="T19" fmla="*/ 0 h 27"/>
                    <a:gd name="T20" fmla="*/ 19 w 29"/>
                    <a:gd name="T21" fmla="*/ 0 h 27"/>
                    <a:gd name="T22" fmla="*/ 21 w 29"/>
                    <a:gd name="T23" fmla="*/ 3 h 27"/>
                    <a:gd name="T24" fmla="*/ 24 w 29"/>
                    <a:gd name="T25" fmla="*/ 4 h 27"/>
                    <a:gd name="T26" fmla="*/ 28 w 29"/>
                    <a:gd name="T27" fmla="*/ 9 h 27"/>
                    <a:gd name="T28" fmla="*/ 28 w 29"/>
                    <a:gd name="T29" fmla="*/ 14 h 27"/>
                    <a:gd name="T30" fmla="*/ 24 w 29"/>
                    <a:gd name="T31" fmla="*/ 19 h 27"/>
                    <a:gd name="T32" fmla="*/ 21 w 29"/>
                    <a:gd name="T33" fmla="*/ 22 h 27"/>
                    <a:gd name="T34" fmla="*/ 19 w 29"/>
                    <a:gd name="T35" fmla="*/ 26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8" y="26"/>
                      </a:lnTo>
                      <a:lnTo>
                        <a:pt x="3" y="22"/>
                      </a:lnTo>
                      <a:lnTo>
                        <a:pt x="1" y="19"/>
                      </a:lnTo>
                      <a:lnTo>
                        <a:pt x="0" y="14"/>
                      </a:lnTo>
                      <a:lnTo>
                        <a:pt x="0" y="9"/>
                      </a:lnTo>
                      <a:lnTo>
                        <a:pt x="1" y="4"/>
                      </a:lnTo>
                      <a:lnTo>
                        <a:pt x="3" y="3"/>
                      </a:lnTo>
                      <a:lnTo>
                        <a:pt x="8" y="0"/>
                      </a:lnTo>
                      <a:lnTo>
                        <a:pt x="12" y="0"/>
                      </a:lnTo>
                      <a:lnTo>
                        <a:pt x="19" y="0"/>
                      </a:lnTo>
                      <a:lnTo>
                        <a:pt x="21" y="3"/>
                      </a:lnTo>
                      <a:lnTo>
                        <a:pt x="24" y="4"/>
                      </a:lnTo>
                      <a:lnTo>
                        <a:pt x="28" y="9"/>
                      </a:lnTo>
                      <a:lnTo>
                        <a:pt x="28" y="14"/>
                      </a:lnTo>
                      <a:lnTo>
                        <a:pt x="24" y="19"/>
                      </a:lnTo>
                      <a:lnTo>
                        <a:pt x="21" y="22"/>
                      </a:lnTo>
                      <a:lnTo>
                        <a:pt x="19" y="26"/>
                      </a:lnTo>
                      <a:lnTo>
                        <a:pt x="12" y="26"/>
                      </a:lnTo>
                    </a:path>
                  </a:pathLst>
                </a:custGeom>
                <a:solidFill>
                  <a:srgbClr val="000000"/>
                </a:solidFill>
                <a:ln w="12700" cap="rnd">
                  <a:solidFill>
                    <a:srgbClr val="000000"/>
                  </a:solidFill>
                  <a:round/>
                  <a:headEnd/>
                  <a:tailEnd/>
                </a:ln>
              </p:spPr>
              <p:txBody>
                <a:bodyPr/>
                <a:lstStyle/>
                <a:p>
                  <a:endParaRPr lang="en-US"/>
                </a:p>
              </p:txBody>
            </p:sp>
            <p:sp>
              <p:nvSpPr>
                <p:cNvPr id="1080" name="Freeform 68"/>
                <p:cNvSpPr>
                  <a:spLocks/>
                </p:cNvSpPr>
                <p:nvPr/>
              </p:nvSpPr>
              <p:spPr bwMode="auto">
                <a:xfrm>
                  <a:off x="3448" y="3025"/>
                  <a:ext cx="28" cy="33"/>
                </a:xfrm>
                <a:custGeom>
                  <a:avLst/>
                  <a:gdLst>
                    <a:gd name="T0" fmla="*/ 15 w 28"/>
                    <a:gd name="T1" fmla="*/ 32 h 33"/>
                    <a:gd name="T2" fmla="*/ 8 w 28"/>
                    <a:gd name="T3" fmla="*/ 30 h 33"/>
                    <a:gd name="T4" fmla="*/ 5 w 28"/>
                    <a:gd name="T5" fmla="*/ 27 h 33"/>
                    <a:gd name="T6" fmla="*/ 0 w 28"/>
                    <a:gd name="T7" fmla="*/ 24 h 33"/>
                    <a:gd name="T8" fmla="*/ 0 w 28"/>
                    <a:gd name="T9" fmla="*/ 19 h 33"/>
                    <a:gd name="T10" fmla="*/ 0 w 28"/>
                    <a:gd name="T11" fmla="*/ 12 h 33"/>
                    <a:gd name="T12" fmla="*/ 0 w 28"/>
                    <a:gd name="T13" fmla="*/ 8 h 33"/>
                    <a:gd name="T14" fmla="*/ 5 w 28"/>
                    <a:gd name="T15" fmla="*/ 4 h 33"/>
                    <a:gd name="T16" fmla="*/ 8 w 28"/>
                    <a:gd name="T17" fmla="*/ 0 h 33"/>
                    <a:gd name="T18" fmla="*/ 15 w 28"/>
                    <a:gd name="T19" fmla="*/ 0 h 33"/>
                    <a:gd name="T20" fmla="*/ 16 w 28"/>
                    <a:gd name="T21" fmla="*/ 0 h 33"/>
                    <a:gd name="T22" fmla="*/ 21 w 28"/>
                    <a:gd name="T23" fmla="*/ 4 h 33"/>
                    <a:gd name="T24" fmla="*/ 25 w 28"/>
                    <a:gd name="T25" fmla="*/ 8 h 33"/>
                    <a:gd name="T26" fmla="*/ 27 w 28"/>
                    <a:gd name="T27" fmla="*/ 12 h 33"/>
                    <a:gd name="T28" fmla="*/ 27 w 28"/>
                    <a:gd name="T29" fmla="*/ 19 h 33"/>
                    <a:gd name="T30" fmla="*/ 25 w 28"/>
                    <a:gd name="T31" fmla="*/ 24 h 33"/>
                    <a:gd name="T32" fmla="*/ 21 w 28"/>
                    <a:gd name="T33" fmla="*/ 27 h 33"/>
                    <a:gd name="T34" fmla="*/ 16 w 28"/>
                    <a:gd name="T35" fmla="*/ 30 h 33"/>
                    <a:gd name="T36" fmla="*/ 15 w 28"/>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3"/>
                    <a:gd name="T59" fmla="*/ 28 w 28"/>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3">
                      <a:moveTo>
                        <a:pt x="15" y="32"/>
                      </a:moveTo>
                      <a:lnTo>
                        <a:pt x="8" y="30"/>
                      </a:lnTo>
                      <a:lnTo>
                        <a:pt x="5" y="27"/>
                      </a:lnTo>
                      <a:lnTo>
                        <a:pt x="0" y="24"/>
                      </a:lnTo>
                      <a:lnTo>
                        <a:pt x="0" y="19"/>
                      </a:lnTo>
                      <a:lnTo>
                        <a:pt x="0" y="12"/>
                      </a:lnTo>
                      <a:lnTo>
                        <a:pt x="0" y="8"/>
                      </a:lnTo>
                      <a:lnTo>
                        <a:pt x="5" y="4"/>
                      </a:lnTo>
                      <a:lnTo>
                        <a:pt x="8" y="0"/>
                      </a:lnTo>
                      <a:lnTo>
                        <a:pt x="15" y="0"/>
                      </a:lnTo>
                      <a:lnTo>
                        <a:pt x="16" y="0"/>
                      </a:lnTo>
                      <a:lnTo>
                        <a:pt x="21" y="4"/>
                      </a:lnTo>
                      <a:lnTo>
                        <a:pt x="25" y="8"/>
                      </a:lnTo>
                      <a:lnTo>
                        <a:pt x="27" y="12"/>
                      </a:lnTo>
                      <a:lnTo>
                        <a:pt x="27" y="19"/>
                      </a:lnTo>
                      <a:lnTo>
                        <a:pt x="25" y="24"/>
                      </a:lnTo>
                      <a:lnTo>
                        <a:pt x="21" y="27"/>
                      </a:lnTo>
                      <a:lnTo>
                        <a:pt x="16" y="30"/>
                      </a:lnTo>
                      <a:lnTo>
                        <a:pt x="15" y="32"/>
                      </a:lnTo>
                    </a:path>
                  </a:pathLst>
                </a:custGeom>
                <a:solidFill>
                  <a:srgbClr val="000000"/>
                </a:solidFill>
                <a:ln w="12700" cap="rnd">
                  <a:solidFill>
                    <a:srgbClr val="000000"/>
                  </a:solidFill>
                  <a:round/>
                  <a:headEnd/>
                  <a:tailEnd/>
                </a:ln>
              </p:spPr>
              <p:txBody>
                <a:bodyPr/>
                <a:lstStyle/>
                <a:p>
                  <a:endParaRPr lang="en-US"/>
                </a:p>
              </p:txBody>
            </p:sp>
            <p:sp>
              <p:nvSpPr>
                <p:cNvPr id="1081" name="Freeform 69"/>
                <p:cNvSpPr>
                  <a:spLocks/>
                </p:cNvSpPr>
                <p:nvPr/>
              </p:nvSpPr>
              <p:spPr bwMode="auto">
                <a:xfrm>
                  <a:off x="3509" y="2972"/>
                  <a:ext cx="28" cy="27"/>
                </a:xfrm>
                <a:custGeom>
                  <a:avLst/>
                  <a:gdLst>
                    <a:gd name="T0" fmla="*/ 11 w 28"/>
                    <a:gd name="T1" fmla="*/ 26 h 27"/>
                    <a:gd name="T2" fmla="*/ 8 w 28"/>
                    <a:gd name="T3" fmla="*/ 24 h 27"/>
                    <a:gd name="T4" fmla="*/ 3 w 28"/>
                    <a:gd name="T5" fmla="*/ 21 h 27"/>
                    <a:gd name="T6" fmla="*/ 0 w 28"/>
                    <a:gd name="T7" fmla="*/ 19 h 27"/>
                    <a:gd name="T8" fmla="*/ 0 w 28"/>
                    <a:gd name="T9" fmla="*/ 17 h 27"/>
                    <a:gd name="T10" fmla="*/ 0 w 28"/>
                    <a:gd name="T11" fmla="*/ 11 h 27"/>
                    <a:gd name="T12" fmla="*/ 0 w 28"/>
                    <a:gd name="T13" fmla="*/ 6 h 27"/>
                    <a:gd name="T14" fmla="*/ 3 w 28"/>
                    <a:gd name="T15" fmla="*/ 1 h 27"/>
                    <a:gd name="T16" fmla="*/ 8 w 28"/>
                    <a:gd name="T17" fmla="*/ 0 h 27"/>
                    <a:gd name="T18" fmla="*/ 11 w 28"/>
                    <a:gd name="T19" fmla="*/ 0 h 27"/>
                    <a:gd name="T20" fmla="*/ 18 w 28"/>
                    <a:gd name="T21" fmla="*/ 0 h 27"/>
                    <a:gd name="T22" fmla="*/ 20 w 28"/>
                    <a:gd name="T23" fmla="*/ 1 h 27"/>
                    <a:gd name="T24" fmla="*/ 23 w 28"/>
                    <a:gd name="T25" fmla="*/ 6 h 27"/>
                    <a:gd name="T26" fmla="*/ 27 w 28"/>
                    <a:gd name="T27" fmla="*/ 11 h 27"/>
                    <a:gd name="T28" fmla="*/ 27 w 28"/>
                    <a:gd name="T29" fmla="*/ 17 h 27"/>
                    <a:gd name="T30" fmla="*/ 23 w 28"/>
                    <a:gd name="T31" fmla="*/ 19 h 27"/>
                    <a:gd name="T32" fmla="*/ 20 w 28"/>
                    <a:gd name="T33" fmla="*/ 21 h 27"/>
                    <a:gd name="T34" fmla="*/ 18 w 28"/>
                    <a:gd name="T35" fmla="*/ 24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8" y="24"/>
                      </a:lnTo>
                      <a:lnTo>
                        <a:pt x="3" y="21"/>
                      </a:lnTo>
                      <a:lnTo>
                        <a:pt x="0" y="19"/>
                      </a:lnTo>
                      <a:lnTo>
                        <a:pt x="0" y="17"/>
                      </a:lnTo>
                      <a:lnTo>
                        <a:pt x="0" y="11"/>
                      </a:lnTo>
                      <a:lnTo>
                        <a:pt x="0" y="6"/>
                      </a:lnTo>
                      <a:lnTo>
                        <a:pt x="3" y="1"/>
                      </a:lnTo>
                      <a:lnTo>
                        <a:pt x="8" y="0"/>
                      </a:lnTo>
                      <a:lnTo>
                        <a:pt x="11" y="0"/>
                      </a:lnTo>
                      <a:lnTo>
                        <a:pt x="18" y="0"/>
                      </a:lnTo>
                      <a:lnTo>
                        <a:pt x="20" y="1"/>
                      </a:lnTo>
                      <a:lnTo>
                        <a:pt x="23" y="6"/>
                      </a:lnTo>
                      <a:lnTo>
                        <a:pt x="27" y="11"/>
                      </a:lnTo>
                      <a:lnTo>
                        <a:pt x="27" y="17"/>
                      </a:lnTo>
                      <a:lnTo>
                        <a:pt x="23" y="19"/>
                      </a:lnTo>
                      <a:lnTo>
                        <a:pt x="20" y="21"/>
                      </a:lnTo>
                      <a:lnTo>
                        <a:pt x="18" y="24"/>
                      </a:lnTo>
                      <a:lnTo>
                        <a:pt x="11" y="26"/>
                      </a:lnTo>
                    </a:path>
                  </a:pathLst>
                </a:custGeom>
                <a:solidFill>
                  <a:srgbClr val="000000"/>
                </a:solidFill>
                <a:ln w="12700" cap="rnd">
                  <a:solidFill>
                    <a:srgbClr val="000000"/>
                  </a:solidFill>
                  <a:round/>
                  <a:headEnd/>
                  <a:tailEnd/>
                </a:ln>
              </p:spPr>
              <p:txBody>
                <a:bodyPr/>
                <a:lstStyle/>
                <a:p>
                  <a:endParaRPr lang="en-US"/>
                </a:p>
              </p:txBody>
            </p:sp>
            <p:sp>
              <p:nvSpPr>
                <p:cNvPr id="1082" name="Freeform 70"/>
                <p:cNvSpPr>
                  <a:spLocks/>
                </p:cNvSpPr>
                <p:nvPr/>
              </p:nvSpPr>
              <p:spPr bwMode="auto">
                <a:xfrm>
                  <a:off x="3477" y="3090"/>
                  <a:ext cx="29" cy="27"/>
                </a:xfrm>
                <a:custGeom>
                  <a:avLst/>
                  <a:gdLst>
                    <a:gd name="T0" fmla="*/ 12 w 29"/>
                    <a:gd name="T1" fmla="*/ 26 h 27"/>
                    <a:gd name="T2" fmla="*/ 8 w 29"/>
                    <a:gd name="T3" fmla="*/ 24 h 27"/>
                    <a:gd name="T4" fmla="*/ 3 w 29"/>
                    <a:gd name="T5" fmla="*/ 21 h 27"/>
                    <a:gd name="T6" fmla="*/ 0 w 29"/>
                    <a:gd name="T7" fmla="*/ 17 h 27"/>
                    <a:gd name="T8" fmla="*/ 0 w 29"/>
                    <a:gd name="T9" fmla="*/ 13 h 27"/>
                    <a:gd name="T10" fmla="*/ 0 w 29"/>
                    <a:gd name="T11" fmla="*/ 11 h 27"/>
                    <a:gd name="T12" fmla="*/ 0 w 29"/>
                    <a:gd name="T13" fmla="*/ 6 h 27"/>
                    <a:gd name="T14" fmla="*/ 3 w 29"/>
                    <a:gd name="T15" fmla="*/ 1 h 27"/>
                    <a:gd name="T16" fmla="*/ 8 w 29"/>
                    <a:gd name="T17" fmla="*/ 0 h 27"/>
                    <a:gd name="T18" fmla="*/ 12 w 29"/>
                    <a:gd name="T19" fmla="*/ 0 h 27"/>
                    <a:gd name="T20" fmla="*/ 19 w 29"/>
                    <a:gd name="T21" fmla="*/ 0 h 27"/>
                    <a:gd name="T22" fmla="*/ 21 w 29"/>
                    <a:gd name="T23" fmla="*/ 1 h 27"/>
                    <a:gd name="T24" fmla="*/ 24 w 29"/>
                    <a:gd name="T25" fmla="*/ 6 h 27"/>
                    <a:gd name="T26" fmla="*/ 28 w 29"/>
                    <a:gd name="T27" fmla="*/ 11 h 27"/>
                    <a:gd name="T28" fmla="*/ 28 w 29"/>
                    <a:gd name="T29" fmla="*/ 13 h 27"/>
                    <a:gd name="T30" fmla="*/ 24 w 29"/>
                    <a:gd name="T31" fmla="*/ 17 h 27"/>
                    <a:gd name="T32" fmla="*/ 21 w 29"/>
                    <a:gd name="T33" fmla="*/ 21 h 27"/>
                    <a:gd name="T34" fmla="*/ 19 w 29"/>
                    <a:gd name="T35" fmla="*/ 24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8" y="24"/>
                      </a:lnTo>
                      <a:lnTo>
                        <a:pt x="3" y="21"/>
                      </a:lnTo>
                      <a:lnTo>
                        <a:pt x="0" y="17"/>
                      </a:lnTo>
                      <a:lnTo>
                        <a:pt x="0" y="13"/>
                      </a:lnTo>
                      <a:lnTo>
                        <a:pt x="0" y="11"/>
                      </a:lnTo>
                      <a:lnTo>
                        <a:pt x="0" y="6"/>
                      </a:lnTo>
                      <a:lnTo>
                        <a:pt x="3" y="1"/>
                      </a:lnTo>
                      <a:lnTo>
                        <a:pt x="8" y="0"/>
                      </a:lnTo>
                      <a:lnTo>
                        <a:pt x="12" y="0"/>
                      </a:lnTo>
                      <a:lnTo>
                        <a:pt x="19" y="0"/>
                      </a:lnTo>
                      <a:lnTo>
                        <a:pt x="21" y="1"/>
                      </a:lnTo>
                      <a:lnTo>
                        <a:pt x="24" y="6"/>
                      </a:lnTo>
                      <a:lnTo>
                        <a:pt x="28" y="11"/>
                      </a:lnTo>
                      <a:lnTo>
                        <a:pt x="28" y="13"/>
                      </a:lnTo>
                      <a:lnTo>
                        <a:pt x="24" y="17"/>
                      </a:lnTo>
                      <a:lnTo>
                        <a:pt x="21" y="21"/>
                      </a:lnTo>
                      <a:lnTo>
                        <a:pt x="19" y="24"/>
                      </a:lnTo>
                      <a:lnTo>
                        <a:pt x="12" y="26"/>
                      </a:lnTo>
                    </a:path>
                  </a:pathLst>
                </a:custGeom>
                <a:solidFill>
                  <a:srgbClr val="000000"/>
                </a:solidFill>
                <a:ln w="12700" cap="rnd">
                  <a:solidFill>
                    <a:srgbClr val="000000"/>
                  </a:solidFill>
                  <a:round/>
                  <a:headEnd/>
                  <a:tailEnd/>
                </a:ln>
              </p:spPr>
              <p:txBody>
                <a:bodyPr/>
                <a:lstStyle/>
                <a:p>
                  <a:endParaRPr lang="en-US"/>
                </a:p>
              </p:txBody>
            </p:sp>
            <p:sp>
              <p:nvSpPr>
                <p:cNvPr id="1083" name="Freeform 71"/>
                <p:cNvSpPr>
                  <a:spLocks/>
                </p:cNvSpPr>
                <p:nvPr/>
              </p:nvSpPr>
              <p:spPr bwMode="auto">
                <a:xfrm>
                  <a:off x="3416" y="3134"/>
                  <a:ext cx="28" cy="27"/>
                </a:xfrm>
                <a:custGeom>
                  <a:avLst/>
                  <a:gdLst>
                    <a:gd name="T0" fmla="*/ 13 w 28"/>
                    <a:gd name="T1" fmla="*/ 26 h 27"/>
                    <a:gd name="T2" fmla="*/ 11 w 28"/>
                    <a:gd name="T3" fmla="*/ 24 h 27"/>
                    <a:gd name="T4" fmla="*/ 6 w 28"/>
                    <a:gd name="T5" fmla="*/ 21 h 27"/>
                    <a:gd name="T6" fmla="*/ 1 w 28"/>
                    <a:gd name="T7" fmla="*/ 17 h 27"/>
                    <a:gd name="T8" fmla="*/ 0 w 28"/>
                    <a:gd name="T9" fmla="*/ 13 h 27"/>
                    <a:gd name="T10" fmla="*/ 0 w 28"/>
                    <a:gd name="T11" fmla="*/ 8 h 27"/>
                    <a:gd name="T12" fmla="*/ 1 w 28"/>
                    <a:gd name="T13" fmla="*/ 4 h 27"/>
                    <a:gd name="T14" fmla="*/ 6 w 28"/>
                    <a:gd name="T15" fmla="*/ 0 h 27"/>
                    <a:gd name="T16" fmla="*/ 11 w 28"/>
                    <a:gd name="T17" fmla="*/ 0 h 27"/>
                    <a:gd name="T18" fmla="*/ 13 w 28"/>
                    <a:gd name="T19" fmla="*/ 0 h 27"/>
                    <a:gd name="T20" fmla="*/ 18 w 28"/>
                    <a:gd name="T21" fmla="*/ 0 h 27"/>
                    <a:gd name="T22" fmla="*/ 21 w 28"/>
                    <a:gd name="T23" fmla="*/ 0 h 27"/>
                    <a:gd name="T24" fmla="*/ 27 w 28"/>
                    <a:gd name="T25" fmla="*/ 4 h 27"/>
                    <a:gd name="T26" fmla="*/ 27 w 28"/>
                    <a:gd name="T27" fmla="*/ 8 h 27"/>
                    <a:gd name="T28" fmla="*/ 27 w 28"/>
                    <a:gd name="T29" fmla="*/ 13 h 27"/>
                    <a:gd name="T30" fmla="*/ 27 w 28"/>
                    <a:gd name="T31" fmla="*/ 17 h 27"/>
                    <a:gd name="T32" fmla="*/ 21 w 28"/>
                    <a:gd name="T33" fmla="*/ 21 h 27"/>
                    <a:gd name="T34" fmla="*/ 18 w 28"/>
                    <a:gd name="T35" fmla="*/ 24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11" y="24"/>
                      </a:lnTo>
                      <a:lnTo>
                        <a:pt x="6" y="21"/>
                      </a:lnTo>
                      <a:lnTo>
                        <a:pt x="1" y="17"/>
                      </a:lnTo>
                      <a:lnTo>
                        <a:pt x="0" y="13"/>
                      </a:lnTo>
                      <a:lnTo>
                        <a:pt x="0" y="8"/>
                      </a:lnTo>
                      <a:lnTo>
                        <a:pt x="1" y="4"/>
                      </a:lnTo>
                      <a:lnTo>
                        <a:pt x="6" y="0"/>
                      </a:lnTo>
                      <a:lnTo>
                        <a:pt x="11" y="0"/>
                      </a:lnTo>
                      <a:lnTo>
                        <a:pt x="13" y="0"/>
                      </a:lnTo>
                      <a:lnTo>
                        <a:pt x="18" y="0"/>
                      </a:lnTo>
                      <a:lnTo>
                        <a:pt x="21" y="0"/>
                      </a:lnTo>
                      <a:lnTo>
                        <a:pt x="27" y="4"/>
                      </a:lnTo>
                      <a:lnTo>
                        <a:pt x="27" y="8"/>
                      </a:lnTo>
                      <a:lnTo>
                        <a:pt x="27" y="13"/>
                      </a:lnTo>
                      <a:lnTo>
                        <a:pt x="27" y="17"/>
                      </a:lnTo>
                      <a:lnTo>
                        <a:pt x="21" y="21"/>
                      </a:lnTo>
                      <a:lnTo>
                        <a:pt x="18" y="24"/>
                      </a:lnTo>
                      <a:lnTo>
                        <a:pt x="13" y="26"/>
                      </a:lnTo>
                    </a:path>
                  </a:pathLst>
                </a:custGeom>
                <a:solidFill>
                  <a:srgbClr val="000000"/>
                </a:solidFill>
                <a:ln w="12700" cap="rnd">
                  <a:solidFill>
                    <a:srgbClr val="000000"/>
                  </a:solidFill>
                  <a:round/>
                  <a:headEnd/>
                  <a:tailEnd/>
                </a:ln>
              </p:spPr>
              <p:txBody>
                <a:bodyPr/>
                <a:lstStyle/>
                <a:p>
                  <a:endParaRPr lang="en-US"/>
                </a:p>
              </p:txBody>
            </p:sp>
            <p:sp>
              <p:nvSpPr>
                <p:cNvPr id="1084" name="Freeform 72"/>
                <p:cNvSpPr>
                  <a:spLocks/>
                </p:cNvSpPr>
                <p:nvPr/>
              </p:nvSpPr>
              <p:spPr bwMode="auto">
                <a:xfrm>
                  <a:off x="3433" y="3065"/>
                  <a:ext cx="29" cy="27"/>
                </a:xfrm>
                <a:custGeom>
                  <a:avLst/>
                  <a:gdLst>
                    <a:gd name="T0" fmla="*/ 12 w 29"/>
                    <a:gd name="T1" fmla="*/ 26 h 27"/>
                    <a:gd name="T2" fmla="*/ 8 w 29"/>
                    <a:gd name="T3" fmla="*/ 26 h 27"/>
                    <a:gd name="T4" fmla="*/ 3 w 29"/>
                    <a:gd name="T5" fmla="*/ 22 h 27"/>
                    <a:gd name="T6" fmla="*/ 1 w 29"/>
                    <a:gd name="T7" fmla="*/ 19 h 27"/>
                    <a:gd name="T8" fmla="*/ 0 w 29"/>
                    <a:gd name="T9" fmla="*/ 14 h 27"/>
                    <a:gd name="T10" fmla="*/ 0 w 29"/>
                    <a:gd name="T11" fmla="*/ 9 h 27"/>
                    <a:gd name="T12" fmla="*/ 1 w 29"/>
                    <a:gd name="T13" fmla="*/ 4 h 27"/>
                    <a:gd name="T14" fmla="*/ 3 w 29"/>
                    <a:gd name="T15" fmla="*/ 1 h 27"/>
                    <a:gd name="T16" fmla="*/ 8 w 29"/>
                    <a:gd name="T17" fmla="*/ 0 h 27"/>
                    <a:gd name="T18" fmla="*/ 12 w 29"/>
                    <a:gd name="T19" fmla="*/ 0 h 27"/>
                    <a:gd name="T20" fmla="*/ 19 w 29"/>
                    <a:gd name="T21" fmla="*/ 0 h 27"/>
                    <a:gd name="T22" fmla="*/ 21 w 29"/>
                    <a:gd name="T23" fmla="*/ 1 h 27"/>
                    <a:gd name="T24" fmla="*/ 24 w 29"/>
                    <a:gd name="T25" fmla="*/ 4 h 27"/>
                    <a:gd name="T26" fmla="*/ 28 w 29"/>
                    <a:gd name="T27" fmla="*/ 9 h 27"/>
                    <a:gd name="T28" fmla="*/ 28 w 29"/>
                    <a:gd name="T29" fmla="*/ 14 h 27"/>
                    <a:gd name="T30" fmla="*/ 24 w 29"/>
                    <a:gd name="T31" fmla="*/ 19 h 27"/>
                    <a:gd name="T32" fmla="*/ 21 w 29"/>
                    <a:gd name="T33" fmla="*/ 22 h 27"/>
                    <a:gd name="T34" fmla="*/ 19 w 29"/>
                    <a:gd name="T35" fmla="*/ 26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8" y="26"/>
                      </a:lnTo>
                      <a:lnTo>
                        <a:pt x="3" y="22"/>
                      </a:lnTo>
                      <a:lnTo>
                        <a:pt x="1" y="19"/>
                      </a:lnTo>
                      <a:lnTo>
                        <a:pt x="0" y="14"/>
                      </a:lnTo>
                      <a:lnTo>
                        <a:pt x="0" y="9"/>
                      </a:lnTo>
                      <a:lnTo>
                        <a:pt x="1" y="4"/>
                      </a:lnTo>
                      <a:lnTo>
                        <a:pt x="3" y="1"/>
                      </a:lnTo>
                      <a:lnTo>
                        <a:pt x="8" y="0"/>
                      </a:lnTo>
                      <a:lnTo>
                        <a:pt x="12" y="0"/>
                      </a:lnTo>
                      <a:lnTo>
                        <a:pt x="19" y="0"/>
                      </a:lnTo>
                      <a:lnTo>
                        <a:pt x="21" y="1"/>
                      </a:lnTo>
                      <a:lnTo>
                        <a:pt x="24" y="4"/>
                      </a:lnTo>
                      <a:lnTo>
                        <a:pt x="28" y="9"/>
                      </a:lnTo>
                      <a:lnTo>
                        <a:pt x="28" y="14"/>
                      </a:lnTo>
                      <a:lnTo>
                        <a:pt x="24" y="19"/>
                      </a:lnTo>
                      <a:lnTo>
                        <a:pt x="21" y="22"/>
                      </a:lnTo>
                      <a:lnTo>
                        <a:pt x="19" y="26"/>
                      </a:lnTo>
                      <a:lnTo>
                        <a:pt x="12" y="26"/>
                      </a:lnTo>
                    </a:path>
                  </a:pathLst>
                </a:custGeom>
                <a:solidFill>
                  <a:srgbClr val="000000"/>
                </a:solidFill>
                <a:ln w="12700" cap="rnd">
                  <a:solidFill>
                    <a:srgbClr val="000000"/>
                  </a:solidFill>
                  <a:round/>
                  <a:headEnd/>
                  <a:tailEnd/>
                </a:ln>
              </p:spPr>
              <p:txBody>
                <a:bodyPr/>
                <a:lstStyle/>
                <a:p>
                  <a:endParaRPr lang="en-US"/>
                </a:p>
              </p:txBody>
            </p:sp>
            <p:sp>
              <p:nvSpPr>
                <p:cNvPr id="1085" name="Freeform 73"/>
                <p:cNvSpPr>
                  <a:spLocks/>
                </p:cNvSpPr>
                <p:nvPr/>
              </p:nvSpPr>
              <p:spPr bwMode="auto">
                <a:xfrm>
                  <a:off x="3477" y="3051"/>
                  <a:ext cx="29" cy="27"/>
                </a:xfrm>
                <a:custGeom>
                  <a:avLst/>
                  <a:gdLst>
                    <a:gd name="T0" fmla="*/ 12 w 29"/>
                    <a:gd name="T1" fmla="*/ 26 h 27"/>
                    <a:gd name="T2" fmla="*/ 8 w 29"/>
                    <a:gd name="T3" fmla="*/ 26 h 27"/>
                    <a:gd name="T4" fmla="*/ 3 w 29"/>
                    <a:gd name="T5" fmla="*/ 21 h 27"/>
                    <a:gd name="T6" fmla="*/ 0 w 29"/>
                    <a:gd name="T7" fmla="*/ 19 h 27"/>
                    <a:gd name="T8" fmla="*/ 0 w 29"/>
                    <a:gd name="T9" fmla="*/ 13 h 27"/>
                    <a:gd name="T10" fmla="*/ 0 w 29"/>
                    <a:gd name="T11" fmla="*/ 11 h 27"/>
                    <a:gd name="T12" fmla="*/ 0 w 29"/>
                    <a:gd name="T13" fmla="*/ 6 h 27"/>
                    <a:gd name="T14" fmla="*/ 3 w 29"/>
                    <a:gd name="T15" fmla="*/ 1 h 27"/>
                    <a:gd name="T16" fmla="*/ 8 w 29"/>
                    <a:gd name="T17" fmla="*/ 0 h 27"/>
                    <a:gd name="T18" fmla="*/ 12 w 29"/>
                    <a:gd name="T19" fmla="*/ 0 h 27"/>
                    <a:gd name="T20" fmla="*/ 19 w 29"/>
                    <a:gd name="T21" fmla="*/ 0 h 27"/>
                    <a:gd name="T22" fmla="*/ 22 w 29"/>
                    <a:gd name="T23" fmla="*/ 1 h 27"/>
                    <a:gd name="T24" fmla="*/ 24 w 29"/>
                    <a:gd name="T25" fmla="*/ 6 h 27"/>
                    <a:gd name="T26" fmla="*/ 28 w 29"/>
                    <a:gd name="T27" fmla="*/ 11 h 27"/>
                    <a:gd name="T28" fmla="*/ 28 w 29"/>
                    <a:gd name="T29" fmla="*/ 13 h 27"/>
                    <a:gd name="T30" fmla="*/ 24 w 29"/>
                    <a:gd name="T31" fmla="*/ 19 h 27"/>
                    <a:gd name="T32" fmla="*/ 22 w 29"/>
                    <a:gd name="T33" fmla="*/ 21 h 27"/>
                    <a:gd name="T34" fmla="*/ 19 w 29"/>
                    <a:gd name="T35" fmla="*/ 26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8" y="26"/>
                      </a:lnTo>
                      <a:lnTo>
                        <a:pt x="3" y="21"/>
                      </a:lnTo>
                      <a:lnTo>
                        <a:pt x="0" y="19"/>
                      </a:lnTo>
                      <a:lnTo>
                        <a:pt x="0" y="13"/>
                      </a:lnTo>
                      <a:lnTo>
                        <a:pt x="0" y="11"/>
                      </a:lnTo>
                      <a:lnTo>
                        <a:pt x="0" y="6"/>
                      </a:lnTo>
                      <a:lnTo>
                        <a:pt x="3" y="1"/>
                      </a:lnTo>
                      <a:lnTo>
                        <a:pt x="8" y="0"/>
                      </a:lnTo>
                      <a:lnTo>
                        <a:pt x="12" y="0"/>
                      </a:lnTo>
                      <a:lnTo>
                        <a:pt x="19" y="0"/>
                      </a:lnTo>
                      <a:lnTo>
                        <a:pt x="22" y="1"/>
                      </a:lnTo>
                      <a:lnTo>
                        <a:pt x="24" y="6"/>
                      </a:lnTo>
                      <a:lnTo>
                        <a:pt x="28" y="11"/>
                      </a:lnTo>
                      <a:lnTo>
                        <a:pt x="28" y="13"/>
                      </a:lnTo>
                      <a:lnTo>
                        <a:pt x="24" y="19"/>
                      </a:lnTo>
                      <a:lnTo>
                        <a:pt x="22" y="21"/>
                      </a:lnTo>
                      <a:lnTo>
                        <a:pt x="19" y="26"/>
                      </a:lnTo>
                      <a:lnTo>
                        <a:pt x="12" y="26"/>
                      </a:lnTo>
                    </a:path>
                  </a:pathLst>
                </a:custGeom>
                <a:solidFill>
                  <a:srgbClr val="000000"/>
                </a:solidFill>
                <a:ln w="12700" cap="rnd">
                  <a:solidFill>
                    <a:srgbClr val="000000"/>
                  </a:solidFill>
                  <a:round/>
                  <a:headEnd/>
                  <a:tailEnd/>
                </a:ln>
              </p:spPr>
              <p:txBody>
                <a:bodyPr/>
                <a:lstStyle/>
                <a:p>
                  <a:endParaRPr lang="en-US"/>
                </a:p>
              </p:txBody>
            </p:sp>
            <p:sp>
              <p:nvSpPr>
                <p:cNvPr id="1086" name="Freeform 74"/>
                <p:cNvSpPr>
                  <a:spLocks/>
                </p:cNvSpPr>
                <p:nvPr/>
              </p:nvSpPr>
              <p:spPr bwMode="auto">
                <a:xfrm>
                  <a:off x="3283" y="3078"/>
                  <a:ext cx="43" cy="40"/>
                </a:xfrm>
                <a:custGeom>
                  <a:avLst/>
                  <a:gdLst>
                    <a:gd name="T0" fmla="*/ 21 w 43"/>
                    <a:gd name="T1" fmla="*/ 39 h 40"/>
                    <a:gd name="T2" fmla="*/ 14 w 43"/>
                    <a:gd name="T3" fmla="*/ 39 h 40"/>
                    <a:gd name="T4" fmla="*/ 7 w 43"/>
                    <a:gd name="T5" fmla="*/ 34 h 40"/>
                    <a:gd name="T6" fmla="*/ 1 w 43"/>
                    <a:gd name="T7" fmla="*/ 29 h 40"/>
                    <a:gd name="T8" fmla="*/ 0 w 43"/>
                    <a:gd name="T9" fmla="*/ 22 h 40"/>
                    <a:gd name="T10" fmla="*/ 0 w 43"/>
                    <a:gd name="T11" fmla="*/ 16 h 40"/>
                    <a:gd name="T12" fmla="*/ 1 w 43"/>
                    <a:gd name="T13" fmla="*/ 9 h 40"/>
                    <a:gd name="T14" fmla="*/ 7 w 43"/>
                    <a:gd name="T15" fmla="*/ 4 h 40"/>
                    <a:gd name="T16" fmla="*/ 14 w 43"/>
                    <a:gd name="T17" fmla="*/ 0 h 40"/>
                    <a:gd name="T18" fmla="*/ 21 w 43"/>
                    <a:gd name="T19" fmla="*/ 0 h 40"/>
                    <a:gd name="T20" fmla="*/ 28 w 43"/>
                    <a:gd name="T21" fmla="*/ 0 h 40"/>
                    <a:gd name="T22" fmla="*/ 33 w 43"/>
                    <a:gd name="T23" fmla="*/ 4 h 40"/>
                    <a:gd name="T24" fmla="*/ 38 w 43"/>
                    <a:gd name="T25" fmla="*/ 9 h 40"/>
                    <a:gd name="T26" fmla="*/ 42 w 43"/>
                    <a:gd name="T27" fmla="*/ 16 h 40"/>
                    <a:gd name="T28" fmla="*/ 42 w 43"/>
                    <a:gd name="T29" fmla="*/ 22 h 40"/>
                    <a:gd name="T30" fmla="*/ 38 w 43"/>
                    <a:gd name="T31" fmla="*/ 29 h 40"/>
                    <a:gd name="T32" fmla="*/ 33 w 43"/>
                    <a:gd name="T33" fmla="*/ 34 h 40"/>
                    <a:gd name="T34" fmla="*/ 28 w 43"/>
                    <a:gd name="T35" fmla="*/ 39 h 40"/>
                    <a:gd name="T36" fmla="*/ 21 w 43"/>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21" y="39"/>
                      </a:moveTo>
                      <a:lnTo>
                        <a:pt x="14" y="39"/>
                      </a:lnTo>
                      <a:lnTo>
                        <a:pt x="7" y="34"/>
                      </a:lnTo>
                      <a:lnTo>
                        <a:pt x="1" y="29"/>
                      </a:lnTo>
                      <a:lnTo>
                        <a:pt x="0" y="22"/>
                      </a:lnTo>
                      <a:lnTo>
                        <a:pt x="0" y="16"/>
                      </a:lnTo>
                      <a:lnTo>
                        <a:pt x="1" y="9"/>
                      </a:lnTo>
                      <a:lnTo>
                        <a:pt x="7" y="4"/>
                      </a:lnTo>
                      <a:lnTo>
                        <a:pt x="14" y="0"/>
                      </a:lnTo>
                      <a:lnTo>
                        <a:pt x="21" y="0"/>
                      </a:lnTo>
                      <a:lnTo>
                        <a:pt x="28" y="0"/>
                      </a:lnTo>
                      <a:lnTo>
                        <a:pt x="33" y="4"/>
                      </a:lnTo>
                      <a:lnTo>
                        <a:pt x="38" y="9"/>
                      </a:lnTo>
                      <a:lnTo>
                        <a:pt x="42" y="16"/>
                      </a:lnTo>
                      <a:lnTo>
                        <a:pt x="42" y="22"/>
                      </a:lnTo>
                      <a:lnTo>
                        <a:pt x="38" y="29"/>
                      </a:lnTo>
                      <a:lnTo>
                        <a:pt x="33" y="34"/>
                      </a:lnTo>
                      <a:lnTo>
                        <a:pt x="28" y="39"/>
                      </a:lnTo>
                      <a:lnTo>
                        <a:pt x="21" y="39"/>
                      </a:lnTo>
                    </a:path>
                  </a:pathLst>
                </a:custGeom>
                <a:solidFill>
                  <a:srgbClr val="000000"/>
                </a:solidFill>
                <a:ln w="12700" cap="rnd">
                  <a:solidFill>
                    <a:srgbClr val="000000"/>
                  </a:solidFill>
                  <a:round/>
                  <a:headEnd/>
                  <a:tailEnd/>
                </a:ln>
              </p:spPr>
              <p:txBody>
                <a:bodyPr/>
                <a:lstStyle/>
                <a:p>
                  <a:endParaRPr lang="en-US"/>
                </a:p>
              </p:txBody>
            </p:sp>
            <p:sp>
              <p:nvSpPr>
                <p:cNvPr id="1087" name="Freeform 75"/>
                <p:cNvSpPr>
                  <a:spLocks/>
                </p:cNvSpPr>
                <p:nvPr/>
              </p:nvSpPr>
              <p:spPr bwMode="auto">
                <a:xfrm>
                  <a:off x="3387" y="3113"/>
                  <a:ext cx="30" cy="30"/>
                </a:xfrm>
                <a:custGeom>
                  <a:avLst/>
                  <a:gdLst>
                    <a:gd name="T0" fmla="*/ 13 w 30"/>
                    <a:gd name="T1" fmla="*/ 29 h 30"/>
                    <a:gd name="T2" fmla="*/ 8 w 30"/>
                    <a:gd name="T3" fmla="*/ 29 h 30"/>
                    <a:gd name="T4" fmla="*/ 3 w 30"/>
                    <a:gd name="T5" fmla="*/ 25 h 30"/>
                    <a:gd name="T6" fmla="*/ 0 w 30"/>
                    <a:gd name="T7" fmla="*/ 20 h 30"/>
                    <a:gd name="T8" fmla="*/ 0 w 30"/>
                    <a:gd name="T9" fmla="*/ 17 h 30"/>
                    <a:gd name="T10" fmla="*/ 0 w 30"/>
                    <a:gd name="T11" fmla="*/ 12 h 30"/>
                    <a:gd name="T12" fmla="*/ 0 w 30"/>
                    <a:gd name="T13" fmla="*/ 8 h 30"/>
                    <a:gd name="T14" fmla="*/ 3 w 30"/>
                    <a:gd name="T15" fmla="*/ 3 h 30"/>
                    <a:gd name="T16" fmla="*/ 8 w 30"/>
                    <a:gd name="T17" fmla="*/ 0 h 30"/>
                    <a:gd name="T18" fmla="*/ 13 w 30"/>
                    <a:gd name="T19" fmla="*/ 0 h 30"/>
                    <a:gd name="T20" fmla="*/ 20 w 30"/>
                    <a:gd name="T21" fmla="*/ 0 h 30"/>
                    <a:gd name="T22" fmla="*/ 23 w 30"/>
                    <a:gd name="T23" fmla="*/ 3 h 30"/>
                    <a:gd name="T24" fmla="*/ 27 w 30"/>
                    <a:gd name="T25" fmla="*/ 8 h 30"/>
                    <a:gd name="T26" fmla="*/ 29 w 30"/>
                    <a:gd name="T27" fmla="*/ 12 h 30"/>
                    <a:gd name="T28" fmla="*/ 29 w 30"/>
                    <a:gd name="T29" fmla="*/ 17 h 30"/>
                    <a:gd name="T30" fmla="*/ 27 w 30"/>
                    <a:gd name="T31" fmla="*/ 20 h 30"/>
                    <a:gd name="T32" fmla="*/ 23 w 30"/>
                    <a:gd name="T33" fmla="*/ 25 h 30"/>
                    <a:gd name="T34" fmla="*/ 20 w 30"/>
                    <a:gd name="T35" fmla="*/ 29 h 30"/>
                    <a:gd name="T36" fmla="*/ 13 w 30"/>
                    <a:gd name="T37" fmla="*/ 29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0"/>
                    <a:gd name="T59" fmla="*/ 30 w 3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0">
                      <a:moveTo>
                        <a:pt x="13" y="29"/>
                      </a:moveTo>
                      <a:lnTo>
                        <a:pt x="8" y="29"/>
                      </a:lnTo>
                      <a:lnTo>
                        <a:pt x="3" y="25"/>
                      </a:lnTo>
                      <a:lnTo>
                        <a:pt x="0" y="20"/>
                      </a:lnTo>
                      <a:lnTo>
                        <a:pt x="0" y="17"/>
                      </a:lnTo>
                      <a:lnTo>
                        <a:pt x="0" y="12"/>
                      </a:lnTo>
                      <a:lnTo>
                        <a:pt x="0" y="8"/>
                      </a:lnTo>
                      <a:lnTo>
                        <a:pt x="3" y="3"/>
                      </a:lnTo>
                      <a:lnTo>
                        <a:pt x="8" y="0"/>
                      </a:lnTo>
                      <a:lnTo>
                        <a:pt x="13" y="0"/>
                      </a:lnTo>
                      <a:lnTo>
                        <a:pt x="20" y="0"/>
                      </a:lnTo>
                      <a:lnTo>
                        <a:pt x="23" y="3"/>
                      </a:lnTo>
                      <a:lnTo>
                        <a:pt x="27" y="8"/>
                      </a:lnTo>
                      <a:lnTo>
                        <a:pt x="29" y="12"/>
                      </a:lnTo>
                      <a:lnTo>
                        <a:pt x="29" y="17"/>
                      </a:lnTo>
                      <a:lnTo>
                        <a:pt x="27" y="20"/>
                      </a:lnTo>
                      <a:lnTo>
                        <a:pt x="23" y="25"/>
                      </a:lnTo>
                      <a:lnTo>
                        <a:pt x="20" y="29"/>
                      </a:lnTo>
                      <a:lnTo>
                        <a:pt x="13" y="29"/>
                      </a:lnTo>
                    </a:path>
                  </a:pathLst>
                </a:custGeom>
                <a:solidFill>
                  <a:srgbClr val="000000"/>
                </a:solidFill>
                <a:ln w="12700" cap="rnd">
                  <a:solidFill>
                    <a:srgbClr val="000000"/>
                  </a:solidFill>
                  <a:round/>
                  <a:headEnd/>
                  <a:tailEnd/>
                </a:ln>
              </p:spPr>
              <p:txBody>
                <a:bodyPr/>
                <a:lstStyle/>
                <a:p>
                  <a:endParaRPr lang="en-US"/>
                </a:p>
              </p:txBody>
            </p:sp>
            <p:sp>
              <p:nvSpPr>
                <p:cNvPr id="1088" name="Freeform 76"/>
                <p:cNvSpPr>
                  <a:spLocks/>
                </p:cNvSpPr>
                <p:nvPr/>
              </p:nvSpPr>
              <p:spPr bwMode="auto">
                <a:xfrm>
                  <a:off x="3354" y="3129"/>
                  <a:ext cx="42" cy="40"/>
                </a:xfrm>
                <a:custGeom>
                  <a:avLst/>
                  <a:gdLst>
                    <a:gd name="T0" fmla="*/ 22 w 42"/>
                    <a:gd name="T1" fmla="*/ 39 h 40"/>
                    <a:gd name="T2" fmla="*/ 13 w 42"/>
                    <a:gd name="T3" fmla="*/ 37 h 40"/>
                    <a:gd name="T4" fmla="*/ 6 w 42"/>
                    <a:gd name="T5" fmla="*/ 34 h 40"/>
                    <a:gd name="T6" fmla="*/ 3 w 42"/>
                    <a:gd name="T7" fmla="*/ 27 h 40"/>
                    <a:gd name="T8" fmla="*/ 0 w 42"/>
                    <a:gd name="T9" fmla="*/ 22 h 40"/>
                    <a:gd name="T10" fmla="*/ 0 w 42"/>
                    <a:gd name="T11" fmla="*/ 14 h 40"/>
                    <a:gd name="T12" fmla="*/ 3 w 42"/>
                    <a:gd name="T13" fmla="*/ 6 h 40"/>
                    <a:gd name="T14" fmla="*/ 6 w 42"/>
                    <a:gd name="T15" fmla="*/ 3 h 40"/>
                    <a:gd name="T16" fmla="*/ 13 w 42"/>
                    <a:gd name="T17" fmla="*/ 0 h 40"/>
                    <a:gd name="T18" fmla="*/ 22 w 42"/>
                    <a:gd name="T19" fmla="*/ 0 h 40"/>
                    <a:gd name="T20" fmla="*/ 29 w 42"/>
                    <a:gd name="T21" fmla="*/ 0 h 40"/>
                    <a:gd name="T22" fmla="*/ 34 w 42"/>
                    <a:gd name="T23" fmla="*/ 3 h 40"/>
                    <a:gd name="T24" fmla="*/ 39 w 42"/>
                    <a:gd name="T25" fmla="*/ 6 h 40"/>
                    <a:gd name="T26" fmla="*/ 41 w 42"/>
                    <a:gd name="T27" fmla="*/ 14 h 40"/>
                    <a:gd name="T28" fmla="*/ 41 w 42"/>
                    <a:gd name="T29" fmla="*/ 22 h 40"/>
                    <a:gd name="T30" fmla="*/ 39 w 42"/>
                    <a:gd name="T31" fmla="*/ 27 h 40"/>
                    <a:gd name="T32" fmla="*/ 34 w 42"/>
                    <a:gd name="T33" fmla="*/ 34 h 40"/>
                    <a:gd name="T34" fmla="*/ 29 w 42"/>
                    <a:gd name="T35" fmla="*/ 37 h 40"/>
                    <a:gd name="T36" fmla="*/ 22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2" y="39"/>
                      </a:moveTo>
                      <a:lnTo>
                        <a:pt x="13" y="37"/>
                      </a:lnTo>
                      <a:lnTo>
                        <a:pt x="6" y="34"/>
                      </a:lnTo>
                      <a:lnTo>
                        <a:pt x="3" y="27"/>
                      </a:lnTo>
                      <a:lnTo>
                        <a:pt x="0" y="22"/>
                      </a:lnTo>
                      <a:lnTo>
                        <a:pt x="0" y="14"/>
                      </a:lnTo>
                      <a:lnTo>
                        <a:pt x="3" y="6"/>
                      </a:lnTo>
                      <a:lnTo>
                        <a:pt x="6" y="3"/>
                      </a:lnTo>
                      <a:lnTo>
                        <a:pt x="13" y="0"/>
                      </a:lnTo>
                      <a:lnTo>
                        <a:pt x="22" y="0"/>
                      </a:lnTo>
                      <a:lnTo>
                        <a:pt x="29" y="0"/>
                      </a:lnTo>
                      <a:lnTo>
                        <a:pt x="34" y="3"/>
                      </a:lnTo>
                      <a:lnTo>
                        <a:pt x="39" y="6"/>
                      </a:lnTo>
                      <a:lnTo>
                        <a:pt x="41" y="14"/>
                      </a:lnTo>
                      <a:lnTo>
                        <a:pt x="41" y="22"/>
                      </a:lnTo>
                      <a:lnTo>
                        <a:pt x="39" y="27"/>
                      </a:lnTo>
                      <a:lnTo>
                        <a:pt x="34" y="34"/>
                      </a:lnTo>
                      <a:lnTo>
                        <a:pt x="29" y="37"/>
                      </a:lnTo>
                      <a:lnTo>
                        <a:pt x="22" y="39"/>
                      </a:lnTo>
                    </a:path>
                  </a:pathLst>
                </a:custGeom>
                <a:solidFill>
                  <a:srgbClr val="000000"/>
                </a:solidFill>
                <a:ln w="12700" cap="rnd">
                  <a:solidFill>
                    <a:srgbClr val="000000"/>
                  </a:solidFill>
                  <a:round/>
                  <a:headEnd/>
                  <a:tailEnd/>
                </a:ln>
              </p:spPr>
              <p:txBody>
                <a:bodyPr/>
                <a:lstStyle/>
                <a:p>
                  <a:endParaRPr lang="en-US"/>
                </a:p>
              </p:txBody>
            </p:sp>
            <p:sp>
              <p:nvSpPr>
                <p:cNvPr id="1089" name="Freeform 77"/>
                <p:cNvSpPr>
                  <a:spLocks/>
                </p:cNvSpPr>
                <p:nvPr/>
              </p:nvSpPr>
              <p:spPr bwMode="auto">
                <a:xfrm>
                  <a:off x="3507" y="3103"/>
                  <a:ext cx="32" cy="32"/>
                </a:xfrm>
                <a:custGeom>
                  <a:avLst/>
                  <a:gdLst>
                    <a:gd name="T0" fmla="*/ 15 w 32"/>
                    <a:gd name="T1" fmla="*/ 31 h 32"/>
                    <a:gd name="T2" fmla="*/ 8 w 32"/>
                    <a:gd name="T3" fmla="*/ 31 h 32"/>
                    <a:gd name="T4" fmla="*/ 5 w 32"/>
                    <a:gd name="T5" fmla="*/ 27 h 32"/>
                    <a:gd name="T6" fmla="*/ 0 w 32"/>
                    <a:gd name="T7" fmla="*/ 24 h 32"/>
                    <a:gd name="T8" fmla="*/ 0 w 32"/>
                    <a:gd name="T9" fmla="*/ 19 h 32"/>
                    <a:gd name="T10" fmla="*/ 0 w 32"/>
                    <a:gd name="T11" fmla="*/ 13 h 32"/>
                    <a:gd name="T12" fmla="*/ 0 w 32"/>
                    <a:gd name="T13" fmla="*/ 8 h 32"/>
                    <a:gd name="T14" fmla="*/ 5 w 32"/>
                    <a:gd name="T15" fmla="*/ 4 h 32"/>
                    <a:gd name="T16" fmla="*/ 8 w 32"/>
                    <a:gd name="T17" fmla="*/ 0 h 32"/>
                    <a:gd name="T18" fmla="*/ 15 w 32"/>
                    <a:gd name="T19" fmla="*/ 0 h 32"/>
                    <a:gd name="T20" fmla="*/ 20 w 32"/>
                    <a:gd name="T21" fmla="*/ 0 h 32"/>
                    <a:gd name="T22" fmla="*/ 25 w 32"/>
                    <a:gd name="T23" fmla="*/ 4 h 32"/>
                    <a:gd name="T24" fmla="*/ 29 w 32"/>
                    <a:gd name="T25" fmla="*/ 8 h 32"/>
                    <a:gd name="T26" fmla="*/ 31 w 32"/>
                    <a:gd name="T27" fmla="*/ 13 h 32"/>
                    <a:gd name="T28" fmla="*/ 31 w 32"/>
                    <a:gd name="T29" fmla="*/ 19 h 32"/>
                    <a:gd name="T30" fmla="*/ 29 w 32"/>
                    <a:gd name="T31" fmla="*/ 24 h 32"/>
                    <a:gd name="T32" fmla="*/ 25 w 32"/>
                    <a:gd name="T33" fmla="*/ 27 h 32"/>
                    <a:gd name="T34" fmla="*/ 20 w 32"/>
                    <a:gd name="T35" fmla="*/ 31 h 32"/>
                    <a:gd name="T36" fmla="*/ 15 w 32"/>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15" y="31"/>
                      </a:moveTo>
                      <a:lnTo>
                        <a:pt x="8" y="31"/>
                      </a:lnTo>
                      <a:lnTo>
                        <a:pt x="5" y="27"/>
                      </a:lnTo>
                      <a:lnTo>
                        <a:pt x="0" y="24"/>
                      </a:lnTo>
                      <a:lnTo>
                        <a:pt x="0" y="19"/>
                      </a:lnTo>
                      <a:lnTo>
                        <a:pt x="0" y="13"/>
                      </a:lnTo>
                      <a:lnTo>
                        <a:pt x="0" y="8"/>
                      </a:lnTo>
                      <a:lnTo>
                        <a:pt x="5" y="4"/>
                      </a:lnTo>
                      <a:lnTo>
                        <a:pt x="8" y="0"/>
                      </a:lnTo>
                      <a:lnTo>
                        <a:pt x="15" y="0"/>
                      </a:lnTo>
                      <a:lnTo>
                        <a:pt x="20" y="0"/>
                      </a:lnTo>
                      <a:lnTo>
                        <a:pt x="25" y="4"/>
                      </a:lnTo>
                      <a:lnTo>
                        <a:pt x="29" y="8"/>
                      </a:lnTo>
                      <a:lnTo>
                        <a:pt x="31" y="13"/>
                      </a:lnTo>
                      <a:lnTo>
                        <a:pt x="31" y="19"/>
                      </a:lnTo>
                      <a:lnTo>
                        <a:pt x="29" y="24"/>
                      </a:lnTo>
                      <a:lnTo>
                        <a:pt x="25" y="27"/>
                      </a:lnTo>
                      <a:lnTo>
                        <a:pt x="20" y="31"/>
                      </a:lnTo>
                      <a:lnTo>
                        <a:pt x="15" y="31"/>
                      </a:lnTo>
                    </a:path>
                  </a:pathLst>
                </a:custGeom>
                <a:solidFill>
                  <a:srgbClr val="000000"/>
                </a:solidFill>
                <a:ln w="12700" cap="rnd">
                  <a:solidFill>
                    <a:srgbClr val="000000"/>
                  </a:solidFill>
                  <a:round/>
                  <a:headEnd/>
                  <a:tailEnd/>
                </a:ln>
              </p:spPr>
              <p:txBody>
                <a:bodyPr/>
                <a:lstStyle/>
                <a:p>
                  <a:endParaRPr lang="en-US"/>
                </a:p>
              </p:txBody>
            </p:sp>
            <p:sp>
              <p:nvSpPr>
                <p:cNvPr id="1090" name="Freeform 78"/>
                <p:cNvSpPr>
                  <a:spLocks/>
                </p:cNvSpPr>
                <p:nvPr/>
              </p:nvSpPr>
              <p:spPr bwMode="auto">
                <a:xfrm>
                  <a:off x="3437" y="3114"/>
                  <a:ext cx="28" cy="27"/>
                </a:xfrm>
                <a:custGeom>
                  <a:avLst/>
                  <a:gdLst>
                    <a:gd name="T0" fmla="*/ 13 w 28"/>
                    <a:gd name="T1" fmla="*/ 26 h 27"/>
                    <a:gd name="T2" fmla="*/ 10 w 28"/>
                    <a:gd name="T3" fmla="*/ 22 h 27"/>
                    <a:gd name="T4" fmla="*/ 5 w 28"/>
                    <a:gd name="T5" fmla="*/ 21 h 27"/>
                    <a:gd name="T6" fmla="*/ 1 w 28"/>
                    <a:gd name="T7" fmla="*/ 19 h 27"/>
                    <a:gd name="T8" fmla="*/ 0 w 28"/>
                    <a:gd name="T9" fmla="*/ 14 h 27"/>
                    <a:gd name="T10" fmla="*/ 0 w 28"/>
                    <a:gd name="T11" fmla="*/ 9 h 27"/>
                    <a:gd name="T12" fmla="*/ 1 w 28"/>
                    <a:gd name="T13" fmla="*/ 4 h 27"/>
                    <a:gd name="T14" fmla="*/ 5 w 28"/>
                    <a:gd name="T15" fmla="*/ 1 h 27"/>
                    <a:gd name="T16" fmla="*/ 10 w 28"/>
                    <a:gd name="T17" fmla="*/ 0 h 27"/>
                    <a:gd name="T18" fmla="*/ 13 w 28"/>
                    <a:gd name="T19" fmla="*/ 0 h 27"/>
                    <a:gd name="T20" fmla="*/ 20 w 28"/>
                    <a:gd name="T21" fmla="*/ 0 h 27"/>
                    <a:gd name="T22" fmla="*/ 21 w 28"/>
                    <a:gd name="T23" fmla="*/ 1 h 27"/>
                    <a:gd name="T24" fmla="*/ 27 w 28"/>
                    <a:gd name="T25" fmla="*/ 4 h 27"/>
                    <a:gd name="T26" fmla="*/ 27 w 28"/>
                    <a:gd name="T27" fmla="*/ 9 h 27"/>
                    <a:gd name="T28" fmla="*/ 27 w 28"/>
                    <a:gd name="T29" fmla="*/ 14 h 27"/>
                    <a:gd name="T30" fmla="*/ 27 w 28"/>
                    <a:gd name="T31" fmla="*/ 19 h 27"/>
                    <a:gd name="T32" fmla="*/ 21 w 28"/>
                    <a:gd name="T33" fmla="*/ 21 h 27"/>
                    <a:gd name="T34" fmla="*/ 20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10" y="22"/>
                      </a:lnTo>
                      <a:lnTo>
                        <a:pt x="5" y="21"/>
                      </a:lnTo>
                      <a:lnTo>
                        <a:pt x="1" y="19"/>
                      </a:lnTo>
                      <a:lnTo>
                        <a:pt x="0" y="14"/>
                      </a:lnTo>
                      <a:lnTo>
                        <a:pt x="0" y="9"/>
                      </a:lnTo>
                      <a:lnTo>
                        <a:pt x="1" y="4"/>
                      </a:lnTo>
                      <a:lnTo>
                        <a:pt x="5" y="1"/>
                      </a:lnTo>
                      <a:lnTo>
                        <a:pt x="10" y="0"/>
                      </a:lnTo>
                      <a:lnTo>
                        <a:pt x="13" y="0"/>
                      </a:lnTo>
                      <a:lnTo>
                        <a:pt x="20" y="0"/>
                      </a:lnTo>
                      <a:lnTo>
                        <a:pt x="21" y="1"/>
                      </a:lnTo>
                      <a:lnTo>
                        <a:pt x="27" y="4"/>
                      </a:lnTo>
                      <a:lnTo>
                        <a:pt x="27" y="9"/>
                      </a:lnTo>
                      <a:lnTo>
                        <a:pt x="27" y="14"/>
                      </a:lnTo>
                      <a:lnTo>
                        <a:pt x="27" y="19"/>
                      </a:lnTo>
                      <a:lnTo>
                        <a:pt x="21" y="21"/>
                      </a:lnTo>
                      <a:lnTo>
                        <a:pt x="20" y="22"/>
                      </a:lnTo>
                      <a:lnTo>
                        <a:pt x="13" y="26"/>
                      </a:lnTo>
                    </a:path>
                  </a:pathLst>
                </a:custGeom>
                <a:solidFill>
                  <a:srgbClr val="000000"/>
                </a:solidFill>
                <a:ln w="12700" cap="rnd">
                  <a:solidFill>
                    <a:srgbClr val="000000"/>
                  </a:solidFill>
                  <a:round/>
                  <a:headEnd/>
                  <a:tailEnd/>
                </a:ln>
              </p:spPr>
              <p:txBody>
                <a:bodyPr/>
                <a:lstStyle/>
                <a:p>
                  <a:endParaRPr lang="en-US"/>
                </a:p>
              </p:txBody>
            </p:sp>
            <p:sp>
              <p:nvSpPr>
                <p:cNvPr id="1091" name="Freeform 79"/>
                <p:cNvSpPr>
                  <a:spLocks/>
                </p:cNvSpPr>
                <p:nvPr/>
              </p:nvSpPr>
              <p:spPr bwMode="auto">
                <a:xfrm>
                  <a:off x="3387" y="3075"/>
                  <a:ext cx="28" cy="27"/>
                </a:xfrm>
                <a:custGeom>
                  <a:avLst/>
                  <a:gdLst>
                    <a:gd name="T0" fmla="*/ 11 w 28"/>
                    <a:gd name="T1" fmla="*/ 26 h 27"/>
                    <a:gd name="T2" fmla="*/ 6 w 28"/>
                    <a:gd name="T3" fmla="*/ 22 h 27"/>
                    <a:gd name="T4" fmla="*/ 1 w 28"/>
                    <a:gd name="T5" fmla="*/ 21 h 27"/>
                    <a:gd name="T6" fmla="*/ 0 w 28"/>
                    <a:gd name="T7" fmla="*/ 17 h 27"/>
                    <a:gd name="T8" fmla="*/ 0 w 28"/>
                    <a:gd name="T9" fmla="*/ 13 h 27"/>
                    <a:gd name="T10" fmla="*/ 0 w 28"/>
                    <a:gd name="T11" fmla="*/ 9 h 27"/>
                    <a:gd name="T12" fmla="*/ 0 w 28"/>
                    <a:gd name="T13" fmla="*/ 4 h 27"/>
                    <a:gd name="T14" fmla="*/ 1 w 28"/>
                    <a:gd name="T15" fmla="*/ 1 h 27"/>
                    <a:gd name="T16" fmla="*/ 6 w 28"/>
                    <a:gd name="T17" fmla="*/ 0 h 27"/>
                    <a:gd name="T18" fmla="*/ 11 w 28"/>
                    <a:gd name="T19" fmla="*/ 0 h 27"/>
                    <a:gd name="T20" fmla="*/ 15 w 28"/>
                    <a:gd name="T21" fmla="*/ 0 h 27"/>
                    <a:gd name="T22" fmla="*/ 20 w 28"/>
                    <a:gd name="T23" fmla="*/ 1 h 27"/>
                    <a:gd name="T24" fmla="*/ 25 w 28"/>
                    <a:gd name="T25" fmla="*/ 4 h 27"/>
                    <a:gd name="T26" fmla="*/ 27 w 28"/>
                    <a:gd name="T27" fmla="*/ 9 h 27"/>
                    <a:gd name="T28" fmla="*/ 27 w 28"/>
                    <a:gd name="T29" fmla="*/ 13 h 27"/>
                    <a:gd name="T30" fmla="*/ 25 w 28"/>
                    <a:gd name="T31" fmla="*/ 17 h 27"/>
                    <a:gd name="T32" fmla="*/ 20 w 28"/>
                    <a:gd name="T33" fmla="*/ 21 h 27"/>
                    <a:gd name="T34" fmla="*/ 15 w 28"/>
                    <a:gd name="T35" fmla="*/ 22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6" y="22"/>
                      </a:lnTo>
                      <a:lnTo>
                        <a:pt x="1" y="21"/>
                      </a:lnTo>
                      <a:lnTo>
                        <a:pt x="0" y="17"/>
                      </a:lnTo>
                      <a:lnTo>
                        <a:pt x="0" y="13"/>
                      </a:lnTo>
                      <a:lnTo>
                        <a:pt x="0" y="9"/>
                      </a:lnTo>
                      <a:lnTo>
                        <a:pt x="0" y="4"/>
                      </a:lnTo>
                      <a:lnTo>
                        <a:pt x="1" y="1"/>
                      </a:lnTo>
                      <a:lnTo>
                        <a:pt x="6" y="0"/>
                      </a:lnTo>
                      <a:lnTo>
                        <a:pt x="11" y="0"/>
                      </a:lnTo>
                      <a:lnTo>
                        <a:pt x="15" y="0"/>
                      </a:lnTo>
                      <a:lnTo>
                        <a:pt x="20" y="1"/>
                      </a:lnTo>
                      <a:lnTo>
                        <a:pt x="25" y="4"/>
                      </a:lnTo>
                      <a:lnTo>
                        <a:pt x="27" y="9"/>
                      </a:lnTo>
                      <a:lnTo>
                        <a:pt x="27" y="13"/>
                      </a:lnTo>
                      <a:lnTo>
                        <a:pt x="25" y="17"/>
                      </a:lnTo>
                      <a:lnTo>
                        <a:pt x="20" y="21"/>
                      </a:lnTo>
                      <a:lnTo>
                        <a:pt x="15" y="22"/>
                      </a:lnTo>
                      <a:lnTo>
                        <a:pt x="11" y="26"/>
                      </a:lnTo>
                    </a:path>
                  </a:pathLst>
                </a:custGeom>
                <a:solidFill>
                  <a:srgbClr val="000000"/>
                </a:solidFill>
                <a:ln w="12700" cap="rnd">
                  <a:solidFill>
                    <a:srgbClr val="000000"/>
                  </a:solidFill>
                  <a:round/>
                  <a:headEnd/>
                  <a:tailEnd/>
                </a:ln>
              </p:spPr>
              <p:txBody>
                <a:bodyPr/>
                <a:lstStyle/>
                <a:p>
                  <a:endParaRPr lang="en-US"/>
                </a:p>
              </p:txBody>
            </p:sp>
            <p:sp>
              <p:nvSpPr>
                <p:cNvPr id="1092" name="Freeform 80"/>
                <p:cNvSpPr>
                  <a:spLocks/>
                </p:cNvSpPr>
                <p:nvPr/>
              </p:nvSpPr>
              <p:spPr bwMode="auto">
                <a:xfrm>
                  <a:off x="3390" y="2963"/>
                  <a:ext cx="42" cy="40"/>
                </a:xfrm>
                <a:custGeom>
                  <a:avLst/>
                  <a:gdLst>
                    <a:gd name="T0" fmla="*/ 20 w 42"/>
                    <a:gd name="T1" fmla="*/ 39 h 40"/>
                    <a:gd name="T2" fmla="*/ 13 w 42"/>
                    <a:gd name="T3" fmla="*/ 37 h 40"/>
                    <a:gd name="T4" fmla="*/ 6 w 42"/>
                    <a:gd name="T5" fmla="*/ 34 h 40"/>
                    <a:gd name="T6" fmla="*/ 1 w 42"/>
                    <a:gd name="T7" fmla="*/ 27 h 40"/>
                    <a:gd name="T8" fmla="*/ 0 w 42"/>
                    <a:gd name="T9" fmla="*/ 24 h 40"/>
                    <a:gd name="T10" fmla="*/ 0 w 42"/>
                    <a:gd name="T11" fmla="*/ 16 h 40"/>
                    <a:gd name="T12" fmla="*/ 1 w 42"/>
                    <a:gd name="T13" fmla="*/ 8 h 40"/>
                    <a:gd name="T14" fmla="*/ 6 w 42"/>
                    <a:gd name="T15" fmla="*/ 3 h 40"/>
                    <a:gd name="T16" fmla="*/ 13 w 42"/>
                    <a:gd name="T17" fmla="*/ 0 h 40"/>
                    <a:gd name="T18" fmla="*/ 20 w 42"/>
                    <a:gd name="T19" fmla="*/ 0 h 40"/>
                    <a:gd name="T20" fmla="*/ 29 w 42"/>
                    <a:gd name="T21" fmla="*/ 0 h 40"/>
                    <a:gd name="T22" fmla="*/ 35 w 42"/>
                    <a:gd name="T23" fmla="*/ 3 h 40"/>
                    <a:gd name="T24" fmla="*/ 37 w 42"/>
                    <a:gd name="T25" fmla="*/ 8 h 40"/>
                    <a:gd name="T26" fmla="*/ 41 w 42"/>
                    <a:gd name="T27" fmla="*/ 16 h 40"/>
                    <a:gd name="T28" fmla="*/ 41 w 42"/>
                    <a:gd name="T29" fmla="*/ 24 h 40"/>
                    <a:gd name="T30" fmla="*/ 37 w 42"/>
                    <a:gd name="T31" fmla="*/ 27 h 40"/>
                    <a:gd name="T32" fmla="*/ 35 w 42"/>
                    <a:gd name="T33" fmla="*/ 34 h 40"/>
                    <a:gd name="T34" fmla="*/ 29 w 42"/>
                    <a:gd name="T35" fmla="*/ 37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3" y="37"/>
                      </a:lnTo>
                      <a:lnTo>
                        <a:pt x="6" y="34"/>
                      </a:lnTo>
                      <a:lnTo>
                        <a:pt x="1" y="27"/>
                      </a:lnTo>
                      <a:lnTo>
                        <a:pt x="0" y="24"/>
                      </a:lnTo>
                      <a:lnTo>
                        <a:pt x="0" y="16"/>
                      </a:lnTo>
                      <a:lnTo>
                        <a:pt x="1" y="8"/>
                      </a:lnTo>
                      <a:lnTo>
                        <a:pt x="6" y="3"/>
                      </a:lnTo>
                      <a:lnTo>
                        <a:pt x="13" y="0"/>
                      </a:lnTo>
                      <a:lnTo>
                        <a:pt x="20" y="0"/>
                      </a:lnTo>
                      <a:lnTo>
                        <a:pt x="29" y="0"/>
                      </a:lnTo>
                      <a:lnTo>
                        <a:pt x="35" y="3"/>
                      </a:lnTo>
                      <a:lnTo>
                        <a:pt x="37" y="8"/>
                      </a:lnTo>
                      <a:lnTo>
                        <a:pt x="41" y="16"/>
                      </a:lnTo>
                      <a:lnTo>
                        <a:pt x="41" y="24"/>
                      </a:lnTo>
                      <a:lnTo>
                        <a:pt x="37" y="27"/>
                      </a:lnTo>
                      <a:lnTo>
                        <a:pt x="35" y="34"/>
                      </a:lnTo>
                      <a:lnTo>
                        <a:pt x="29" y="37"/>
                      </a:lnTo>
                      <a:lnTo>
                        <a:pt x="20" y="39"/>
                      </a:lnTo>
                    </a:path>
                  </a:pathLst>
                </a:custGeom>
                <a:solidFill>
                  <a:srgbClr val="000000"/>
                </a:solidFill>
                <a:ln w="12700" cap="rnd">
                  <a:solidFill>
                    <a:srgbClr val="000000"/>
                  </a:solidFill>
                  <a:round/>
                  <a:headEnd/>
                  <a:tailEnd/>
                </a:ln>
              </p:spPr>
              <p:txBody>
                <a:bodyPr/>
                <a:lstStyle/>
                <a:p>
                  <a:endParaRPr lang="en-US"/>
                </a:p>
              </p:txBody>
            </p:sp>
            <p:sp>
              <p:nvSpPr>
                <p:cNvPr id="1093" name="Freeform 81"/>
                <p:cNvSpPr>
                  <a:spLocks/>
                </p:cNvSpPr>
                <p:nvPr/>
              </p:nvSpPr>
              <p:spPr bwMode="auto">
                <a:xfrm>
                  <a:off x="3328" y="3011"/>
                  <a:ext cx="32" cy="31"/>
                </a:xfrm>
                <a:custGeom>
                  <a:avLst/>
                  <a:gdLst>
                    <a:gd name="T0" fmla="*/ 15 w 32"/>
                    <a:gd name="T1" fmla="*/ 30 h 31"/>
                    <a:gd name="T2" fmla="*/ 10 w 32"/>
                    <a:gd name="T3" fmla="*/ 28 h 31"/>
                    <a:gd name="T4" fmla="*/ 5 w 32"/>
                    <a:gd name="T5" fmla="*/ 25 h 31"/>
                    <a:gd name="T6" fmla="*/ 1 w 32"/>
                    <a:gd name="T7" fmla="*/ 21 h 31"/>
                    <a:gd name="T8" fmla="*/ 0 w 32"/>
                    <a:gd name="T9" fmla="*/ 16 h 31"/>
                    <a:gd name="T10" fmla="*/ 0 w 32"/>
                    <a:gd name="T11" fmla="*/ 11 h 31"/>
                    <a:gd name="T12" fmla="*/ 1 w 32"/>
                    <a:gd name="T13" fmla="*/ 6 h 31"/>
                    <a:gd name="T14" fmla="*/ 5 w 32"/>
                    <a:gd name="T15" fmla="*/ 3 h 31"/>
                    <a:gd name="T16" fmla="*/ 10 w 32"/>
                    <a:gd name="T17" fmla="*/ 0 h 31"/>
                    <a:gd name="T18" fmla="*/ 15 w 32"/>
                    <a:gd name="T19" fmla="*/ 0 h 31"/>
                    <a:gd name="T20" fmla="*/ 20 w 32"/>
                    <a:gd name="T21" fmla="*/ 0 h 31"/>
                    <a:gd name="T22" fmla="*/ 24 w 32"/>
                    <a:gd name="T23" fmla="*/ 3 h 31"/>
                    <a:gd name="T24" fmla="*/ 29 w 32"/>
                    <a:gd name="T25" fmla="*/ 6 h 31"/>
                    <a:gd name="T26" fmla="*/ 31 w 32"/>
                    <a:gd name="T27" fmla="*/ 11 h 31"/>
                    <a:gd name="T28" fmla="*/ 31 w 32"/>
                    <a:gd name="T29" fmla="*/ 16 h 31"/>
                    <a:gd name="T30" fmla="*/ 29 w 32"/>
                    <a:gd name="T31" fmla="*/ 21 h 31"/>
                    <a:gd name="T32" fmla="*/ 24 w 32"/>
                    <a:gd name="T33" fmla="*/ 25 h 31"/>
                    <a:gd name="T34" fmla="*/ 20 w 32"/>
                    <a:gd name="T35" fmla="*/ 28 h 31"/>
                    <a:gd name="T36" fmla="*/ 15 w 32"/>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1"/>
                    <a:gd name="T59" fmla="*/ 32 w 32"/>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1">
                      <a:moveTo>
                        <a:pt x="15" y="30"/>
                      </a:moveTo>
                      <a:lnTo>
                        <a:pt x="10" y="28"/>
                      </a:lnTo>
                      <a:lnTo>
                        <a:pt x="5" y="25"/>
                      </a:lnTo>
                      <a:lnTo>
                        <a:pt x="1" y="21"/>
                      </a:lnTo>
                      <a:lnTo>
                        <a:pt x="0" y="16"/>
                      </a:lnTo>
                      <a:lnTo>
                        <a:pt x="0" y="11"/>
                      </a:lnTo>
                      <a:lnTo>
                        <a:pt x="1" y="6"/>
                      </a:lnTo>
                      <a:lnTo>
                        <a:pt x="5" y="3"/>
                      </a:lnTo>
                      <a:lnTo>
                        <a:pt x="10" y="0"/>
                      </a:lnTo>
                      <a:lnTo>
                        <a:pt x="15" y="0"/>
                      </a:lnTo>
                      <a:lnTo>
                        <a:pt x="20" y="0"/>
                      </a:lnTo>
                      <a:lnTo>
                        <a:pt x="24" y="3"/>
                      </a:lnTo>
                      <a:lnTo>
                        <a:pt x="29" y="6"/>
                      </a:lnTo>
                      <a:lnTo>
                        <a:pt x="31" y="11"/>
                      </a:lnTo>
                      <a:lnTo>
                        <a:pt x="31" y="16"/>
                      </a:lnTo>
                      <a:lnTo>
                        <a:pt x="29" y="21"/>
                      </a:lnTo>
                      <a:lnTo>
                        <a:pt x="24" y="25"/>
                      </a:lnTo>
                      <a:lnTo>
                        <a:pt x="20" y="28"/>
                      </a:lnTo>
                      <a:lnTo>
                        <a:pt x="15" y="30"/>
                      </a:lnTo>
                    </a:path>
                  </a:pathLst>
                </a:custGeom>
                <a:solidFill>
                  <a:srgbClr val="000000"/>
                </a:solidFill>
                <a:ln w="12700" cap="rnd">
                  <a:solidFill>
                    <a:srgbClr val="000000"/>
                  </a:solidFill>
                  <a:round/>
                  <a:headEnd/>
                  <a:tailEnd/>
                </a:ln>
              </p:spPr>
              <p:txBody>
                <a:bodyPr/>
                <a:lstStyle/>
                <a:p>
                  <a:endParaRPr lang="en-US"/>
                </a:p>
              </p:txBody>
            </p:sp>
            <p:sp>
              <p:nvSpPr>
                <p:cNvPr id="1094" name="Freeform 82"/>
                <p:cNvSpPr>
                  <a:spLocks/>
                </p:cNvSpPr>
                <p:nvPr/>
              </p:nvSpPr>
              <p:spPr bwMode="auto">
                <a:xfrm>
                  <a:off x="3277" y="2995"/>
                  <a:ext cx="42" cy="40"/>
                </a:xfrm>
                <a:custGeom>
                  <a:avLst/>
                  <a:gdLst>
                    <a:gd name="T0" fmla="*/ 20 w 42"/>
                    <a:gd name="T1" fmla="*/ 39 h 40"/>
                    <a:gd name="T2" fmla="*/ 13 w 42"/>
                    <a:gd name="T3" fmla="*/ 39 h 40"/>
                    <a:gd name="T4" fmla="*/ 6 w 42"/>
                    <a:gd name="T5" fmla="*/ 34 h 40"/>
                    <a:gd name="T6" fmla="*/ 1 w 42"/>
                    <a:gd name="T7" fmla="*/ 29 h 40"/>
                    <a:gd name="T8" fmla="*/ 0 w 42"/>
                    <a:gd name="T9" fmla="*/ 24 h 40"/>
                    <a:gd name="T10" fmla="*/ 0 w 42"/>
                    <a:gd name="T11" fmla="*/ 16 h 40"/>
                    <a:gd name="T12" fmla="*/ 1 w 42"/>
                    <a:gd name="T13" fmla="*/ 9 h 40"/>
                    <a:gd name="T14" fmla="*/ 6 w 42"/>
                    <a:gd name="T15" fmla="*/ 4 h 40"/>
                    <a:gd name="T16" fmla="*/ 13 w 42"/>
                    <a:gd name="T17" fmla="*/ 0 h 40"/>
                    <a:gd name="T18" fmla="*/ 20 w 42"/>
                    <a:gd name="T19" fmla="*/ 0 h 40"/>
                    <a:gd name="T20" fmla="*/ 29 w 42"/>
                    <a:gd name="T21" fmla="*/ 0 h 40"/>
                    <a:gd name="T22" fmla="*/ 32 w 42"/>
                    <a:gd name="T23" fmla="*/ 4 h 40"/>
                    <a:gd name="T24" fmla="*/ 37 w 42"/>
                    <a:gd name="T25" fmla="*/ 9 h 40"/>
                    <a:gd name="T26" fmla="*/ 41 w 42"/>
                    <a:gd name="T27" fmla="*/ 16 h 40"/>
                    <a:gd name="T28" fmla="*/ 41 w 42"/>
                    <a:gd name="T29" fmla="*/ 24 h 40"/>
                    <a:gd name="T30" fmla="*/ 37 w 42"/>
                    <a:gd name="T31" fmla="*/ 29 h 40"/>
                    <a:gd name="T32" fmla="*/ 32 w 42"/>
                    <a:gd name="T33" fmla="*/ 34 h 40"/>
                    <a:gd name="T34" fmla="*/ 29 w 42"/>
                    <a:gd name="T35" fmla="*/ 39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3" y="39"/>
                      </a:lnTo>
                      <a:lnTo>
                        <a:pt x="6" y="34"/>
                      </a:lnTo>
                      <a:lnTo>
                        <a:pt x="1" y="29"/>
                      </a:lnTo>
                      <a:lnTo>
                        <a:pt x="0" y="24"/>
                      </a:lnTo>
                      <a:lnTo>
                        <a:pt x="0" y="16"/>
                      </a:lnTo>
                      <a:lnTo>
                        <a:pt x="1" y="9"/>
                      </a:lnTo>
                      <a:lnTo>
                        <a:pt x="6" y="4"/>
                      </a:lnTo>
                      <a:lnTo>
                        <a:pt x="13" y="0"/>
                      </a:lnTo>
                      <a:lnTo>
                        <a:pt x="20" y="0"/>
                      </a:lnTo>
                      <a:lnTo>
                        <a:pt x="29" y="0"/>
                      </a:lnTo>
                      <a:lnTo>
                        <a:pt x="32" y="4"/>
                      </a:lnTo>
                      <a:lnTo>
                        <a:pt x="37" y="9"/>
                      </a:lnTo>
                      <a:lnTo>
                        <a:pt x="41" y="16"/>
                      </a:lnTo>
                      <a:lnTo>
                        <a:pt x="41" y="24"/>
                      </a:lnTo>
                      <a:lnTo>
                        <a:pt x="37" y="29"/>
                      </a:lnTo>
                      <a:lnTo>
                        <a:pt x="32" y="34"/>
                      </a:lnTo>
                      <a:lnTo>
                        <a:pt x="29" y="39"/>
                      </a:lnTo>
                      <a:lnTo>
                        <a:pt x="20" y="39"/>
                      </a:lnTo>
                    </a:path>
                  </a:pathLst>
                </a:custGeom>
                <a:solidFill>
                  <a:srgbClr val="000000"/>
                </a:solidFill>
                <a:ln w="12700" cap="rnd">
                  <a:solidFill>
                    <a:srgbClr val="000000"/>
                  </a:solidFill>
                  <a:round/>
                  <a:headEnd/>
                  <a:tailEnd/>
                </a:ln>
              </p:spPr>
              <p:txBody>
                <a:bodyPr/>
                <a:lstStyle/>
                <a:p>
                  <a:endParaRPr lang="en-US"/>
                </a:p>
              </p:txBody>
            </p:sp>
            <p:sp>
              <p:nvSpPr>
                <p:cNvPr id="1095" name="Freeform 83"/>
                <p:cNvSpPr>
                  <a:spLocks/>
                </p:cNvSpPr>
                <p:nvPr/>
              </p:nvSpPr>
              <p:spPr bwMode="auto">
                <a:xfrm>
                  <a:off x="3354" y="2909"/>
                  <a:ext cx="28" cy="27"/>
                </a:xfrm>
                <a:custGeom>
                  <a:avLst/>
                  <a:gdLst>
                    <a:gd name="T0" fmla="*/ 15 w 28"/>
                    <a:gd name="T1" fmla="*/ 26 h 27"/>
                    <a:gd name="T2" fmla="*/ 11 w 28"/>
                    <a:gd name="T3" fmla="*/ 26 h 27"/>
                    <a:gd name="T4" fmla="*/ 3 w 28"/>
                    <a:gd name="T5" fmla="*/ 21 h 27"/>
                    <a:gd name="T6" fmla="*/ 3 w 28"/>
                    <a:gd name="T7" fmla="*/ 17 h 27"/>
                    <a:gd name="T8" fmla="*/ 0 w 28"/>
                    <a:gd name="T9" fmla="*/ 13 h 27"/>
                    <a:gd name="T10" fmla="*/ 0 w 28"/>
                    <a:gd name="T11" fmla="*/ 13 h 27"/>
                    <a:gd name="T12" fmla="*/ 3 w 28"/>
                    <a:gd name="T13" fmla="*/ 8 h 27"/>
                    <a:gd name="T14" fmla="*/ 3 w 28"/>
                    <a:gd name="T15" fmla="*/ 4 h 27"/>
                    <a:gd name="T16" fmla="*/ 11 w 28"/>
                    <a:gd name="T17" fmla="*/ 0 h 27"/>
                    <a:gd name="T18" fmla="*/ 15 w 28"/>
                    <a:gd name="T19" fmla="*/ 0 h 27"/>
                    <a:gd name="T20" fmla="*/ 20 w 28"/>
                    <a:gd name="T21" fmla="*/ 0 h 27"/>
                    <a:gd name="T22" fmla="*/ 23 w 28"/>
                    <a:gd name="T23" fmla="*/ 4 h 27"/>
                    <a:gd name="T24" fmla="*/ 27 w 28"/>
                    <a:gd name="T25" fmla="*/ 8 h 27"/>
                    <a:gd name="T26" fmla="*/ 27 w 28"/>
                    <a:gd name="T27" fmla="*/ 13 h 27"/>
                    <a:gd name="T28" fmla="*/ 27 w 28"/>
                    <a:gd name="T29" fmla="*/ 13 h 27"/>
                    <a:gd name="T30" fmla="*/ 27 w 28"/>
                    <a:gd name="T31" fmla="*/ 17 h 27"/>
                    <a:gd name="T32" fmla="*/ 23 w 28"/>
                    <a:gd name="T33" fmla="*/ 21 h 27"/>
                    <a:gd name="T34" fmla="*/ 20 w 28"/>
                    <a:gd name="T35" fmla="*/ 26 h 27"/>
                    <a:gd name="T36" fmla="*/ 15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5" y="26"/>
                      </a:moveTo>
                      <a:lnTo>
                        <a:pt x="11" y="26"/>
                      </a:lnTo>
                      <a:lnTo>
                        <a:pt x="3" y="21"/>
                      </a:lnTo>
                      <a:lnTo>
                        <a:pt x="3" y="17"/>
                      </a:lnTo>
                      <a:lnTo>
                        <a:pt x="0" y="13"/>
                      </a:lnTo>
                      <a:lnTo>
                        <a:pt x="3" y="8"/>
                      </a:lnTo>
                      <a:lnTo>
                        <a:pt x="3" y="4"/>
                      </a:lnTo>
                      <a:lnTo>
                        <a:pt x="11" y="0"/>
                      </a:lnTo>
                      <a:lnTo>
                        <a:pt x="15" y="0"/>
                      </a:lnTo>
                      <a:lnTo>
                        <a:pt x="20" y="0"/>
                      </a:lnTo>
                      <a:lnTo>
                        <a:pt x="23" y="4"/>
                      </a:lnTo>
                      <a:lnTo>
                        <a:pt x="27" y="8"/>
                      </a:lnTo>
                      <a:lnTo>
                        <a:pt x="27" y="13"/>
                      </a:lnTo>
                      <a:lnTo>
                        <a:pt x="27" y="17"/>
                      </a:lnTo>
                      <a:lnTo>
                        <a:pt x="23" y="21"/>
                      </a:lnTo>
                      <a:lnTo>
                        <a:pt x="20" y="26"/>
                      </a:lnTo>
                      <a:lnTo>
                        <a:pt x="15" y="26"/>
                      </a:lnTo>
                    </a:path>
                  </a:pathLst>
                </a:custGeom>
                <a:solidFill>
                  <a:srgbClr val="000000"/>
                </a:solidFill>
                <a:ln w="12700" cap="rnd">
                  <a:solidFill>
                    <a:srgbClr val="000000"/>
                  </a:solidFill>
                  <a:round/>
                  <a:headEnd/>
                  <a:tailEnd/>
                </a:ln>
              </p:spPr>
              <p:txBody>
                <a:bodyPr/>
                <a:lstStyle/>
                <a:p>
                  <a:endParaRPr lang="en-US"/>
                </a:p>
              </p:txBody>
            </p:sp>
            <p:sp>
              <p:nvSpPr>
                <p:cNvPr id="1096" name="Freeform 84"/>
                <p:cNvSpPr>
                  <a:spLocks/>
                </p:cNvSpPr>
                <p:nvPr/>
              </p:nvSpPr>
              <p:spPr bwMode="auto">
                <a:xfrm>
                  <a:off x="3256" y="3036"/>
                  <a:ext cx="28" cy="27"/>
                </a:xfrm>
                <a:custGeom>
                  <a:avLst/>
                  <a:gdLst>
                    <a:gd name="T0" fmla="*/ 15 w 28"/>
                    <a:gd name="T1" fmla="*/ 26 h 27"/>
                    <a:gd name="T2" fmla="*/ 8 w 28"/>
                    <a:gd name="T3" fmla="*/ 26 h 27"/>
                    <a:gd name="T4" fmla="*/ 6 w 28"/>
                    <a:gd name="T5" fmla="*/ 22 h 27"/>
                    <a:gd name="T6" fmla="*/ 1 w 28"/>
                    <a:gd name="T7" fmla="*/ 19 h 27"/>
                    <a:gd name="T8" fmla="*/ 0 w 28"/>
                    <a:gd name="T9" fmla="*/ 14 h 27"/>
                    <a:gd name="T10" fmla="*/ 0 w 28"/>
                    <a:gd name="T11" fmla="*/ 9 h 27"/>
                    <a:gd name="T12" fmla="*/ 1 w 28"/>
                    <a:gd name="T13" fmla="*/ 4 h 27"/>
                    <a:gd name="T14" fmla="*/ 6 w 28"/>
                    <a:gd name="T15" fmla="*/ 1 h 27"/>
                    <a:gd name="T16" fmla="*/ 8 w 28"/>
                    <a:gd name="T17" fmla="*/ 0 h 27"/>
                    <a:gd name="T18" fmla="*/ 15 w 28"/>
                    <a:gd name="T19" fmla="*/ 0 h 27"/>
                    <a:gd name="T20" fmla="*/ 18 w 28"/>
                    <a:gd name="T21" fmla="*/ 0 h 27"/>
                    <a:gd name="T22" fmla="*/ 21 w 28"/>
                    <a:gd name="T23" fmla="*/ 1 h 27"/>
                    <a:gd name="T24" fmla="*/ 27 w 28"/>
                    <a:gd name="T25" fmla="*/ 4 h 27"/>
                    <a:gd name="T26" fmla="*/ 27 w 28"/>
                    <a:gd name="T27" fmla="*/ 9 h 27"/>
                    <a:gd name="T28" fmla="*/ 27 w 28"/>
                    <a:gd name="T29" fmla="*/ 14 h 27"/>
                    <a:gd name="T30" fmla="*/ 27 w 28"/>
                    <a:gd name="T31" fmla="*/ 19 h 27"/>
                    <a:gd name="T32" fmla="*/ 21 w 28"/>
                    <a:gd name="T33" fmla="*/ 22 h 27"/>
                    <a:gd name="T34" fmla="*/ 18 w 28"/>
                    <a:gd name="T35" fmla="*/ 26 h 27"/>
                    <a:gd name="T36" fmla="*/ 15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5" y="26"/>
                      </a:moveTo>
                      <a:lnTo>
                        <a:pt x="8" y="26"/>
                      </a:lnTo>
                      <a:lnTo>
                        <a:pt x="6" y="22"/>
                      </a:lnTo>
                      <a:lnTo>
                        <a:pt x="1" y="19"/>
                      </a:lnTo>
                      <a:lnTo>
                        <a:pt x="0" y="14"/>
                      </a:lnTo>
                      <a:lnTo>
                        <a:pt x="0" y="9"/>
                      </a:lnTo>
                      <a:lnTo>
                        <a:pt x="1" y="4"/>
                      </a:lnTo>
                      <a:lnTo>
                        <a:pt x="6" y="1"/>
                      </a:lnTo>
                      <a:lnTo>
                        <a:pt x="8" y="0"/>
                      </a:lnTo>
                      <a:lnTo>
                        <a:pt x="15" y="0"/>
                      </a:lnTo>
                      <a:lnTo>
                        <a:pt x="18" y="0"/>
                      </a:lnTo>
                      <a:lnTo>
                        <a:pt x="21" y="1"/>
                      </a:lnTo>
                      <a:lnTo>
                        <a:pt x="27" y="4"/>
                      </a:lnTo>
                      <a:lnTo>
                        <a:pt x="27" y="9"/>
                      </a:lnTo>
                      <a:lnTo>
                        <a:pt x="27" y="14"/>
                      </a:lnTo>
                      <a:lnTo>
                        <a:pt x="27" y="19"/>
                      </a:lnTo>
                      <a:lnTo>
                        <a:pt x="21" y="22"/>
                      </a:lnTo>
                      <a:lnTo>
                        <a:pt x="18" y="26"/>
                      </a:lnTo>
                      <a:lnTo>
                        <a:pt x="15" y="26"/>
                      </a:lnTo>
                    </a:path>
                  </a:pathLst>
                </a:custGeom>
                <a:solidFill>
                  <a:srgbClr val="000000"/>
                </a:solidFill>
                <a:ln w="12700" cap="rnd">
                  <a:solidFill>
                    <a:srgbClr val="000000"/>
                  </a:solidFill>
                  <a:round/>
                  <a:headEnd/>
                  <a:tailEnd/>
                </a:ln>
              </p:spPr>
              <p:txBody>
                <a:bodyPr/>
                <a:lstStyle/>
                <a:p>
                  <a:endParaRPr lang="en-US"/>
                </a:p>
              </p:txBody>
            </p:sp>
            <p:sp>
              <p:nvSpPr>
                <p:cNvPr id="1097" name="Freeform 85"/>
                <p:cNvSpPr>
                  <a:spLocks/>
                </p:cNvSpPr>
                <p:nvPr/>
              </p:nvSpPr>
              <p:spPr bwMode="auto">
                <a:xfrm>
                  <a:off x="3298" y="3046"/>
                  <a:ext cx="28" cy="27"/>
                </a:xfrm>
                <a:custGeom>
                  <a:avLst/>
                  <a:gdLst>
                    <a:gd name="T0" fmla="*/ 13 w 28"/>
                    <a:gd name="T1" fmla="*/ 26 h 27"/>
                    <a:gd name="T2" fmla="*/ 11 w 28"/>
                    <a:gd name="T3" fmla="*/ 26 h 27"/>
                    <a:gd name="T4" fmla="*/ 6 w 28"/>
                    <a:gd name="T5" fmla="*/ 24 h 27"/>
                    <a:gd name="T6" fmla="*/ 1 w 28"/>
                    <a:gd name="T7" fmla="*/ 19 h 27"/>
                    <a:gd name="T8" fmla="*/ 0 w 28"/>
                    <a:gd name="T9" fmla="*/ 14 h 27"/>
                    <a:gd name="T10" fmla="*/ 0 w 28"/>
                    <a:gd name="T11" fmla="*/ 11 h 27"/>
                    <a:gd name="T12" fmla="*/ 1 w 28"/>
                    <a:gd name="T13" fmla="*/ 6 h 27"/>
                    <a:gd name="T14" fmla="*/ 6 w 28"/>
                    <a:gd name="T15" fmla="*/ 1 h 27"/>
                    <a:gd name="T16" fmla="*/ 11 w 28"/>
                    <a:gd name="T17" fmla="*/ 0 h 27"/>
                    <a:gd name="T18" fmla="*/ 13 w 28"/>
                    <a:gd name="T19" fmla="*/ 0 h 27"/>
                    <a:gd name="T20" fmla="*/ 18 w 28"/>
                    <a:gd name="T21" fmla="*/ 0 h 27"/>
                    <a:gd name="T22" fmla="*/ 21 w 28"/>
                    <a:gd name="T23" fmla="*/ 1 h 27"/>
                    <a:gd name="T24" fmla="*/ 27 w 28"/>
                    <a:gd name="T25" fmla="*/ 6 h 27"/>
                    <a:gd name="T26" fmla="*/ 27 w 28"/>
                    <a:gd name="T27" fmla="*/ 11 h 27"/>
                    <a:gd name="T28" fmla="*/ 27 w 28"/>
                    <a:gd name="T29" fmla="*/ 14 h 27"/>
                    <a:gd name="T30" fmla="*/ 27 w 28"/>
                    <a:gd name="T31" fmla="*/ 19 h 27"/>
                    <a:gd name="T32" fmla="*/ 21 w 28"/>
                    <a:gd name="T33" fmla="*/ 24 h 27"/>
                    <a:gd name="T34" fmla="*/ 18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11" y="26"/>
                      </a:lnTo>
                      <a:lnTo>
                        <a:pt x="6" y="24"/>
                      </a:lnTo>
                      <a:lnTo>
                        <a:pt x="1" y="19"/>
                      </a:lnTo>
                      <a:lnTo>
                        <a:pt x="0" y="14"/>
                      </a:lnTo>
                      <a:lnTo>
                        <a:pt x="0" y="11"/>
                      </a:lnTo>
                      <a:lnTo>
                        <a:pt x="1" y="6"/>
                      </a:lnTo>
                      <a:lnTo>
                        <a:pt x="6" y="1"/>
                      </a:lnTo>
                      <a:lnTo>
                        <a:pt x="11" y="0"/>
                      </a:lnTo>
                      <a:lnTo>
                        <a:pt x="13" y="0"/>
                      </a:lnTo>
                      <a:lnTo>
                        <a:pt x="18" y="0"/>
                      </a:lnTo>
                      <a:lnTo>
                        <a:pt x="21" y="1"/>
                      </a:lnTo>
                      <a:lnTo>
                        <a:pt x="27" y="6"/>
                      </a:lnTo>
                      <a:lnTo>
                        <a:pt x="27" y="11"/>
                      </a:lnTo>
                      <a:lnTo>
                        <a:pt x="27" y="14"/>
                      </a:lnTo>
                      <a:lnTo>
                        <a:pt x="27" y="19"/>
                      </a:lnTo>
                      <a:lnTo>
                        <a:pt x="21" y="24"/>
                      </a:lnTo>
                      <a:lnTo>
                        <a:pt x="18"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1098" name="Freeform 86"/>
                <p:cNvSpPr>
                  <a:spLocks/>
                </p:cNvSpPr>
                <p:nvPr/>
              </p:nvSpPr>
              <p:spPr bwMode="auto">
                <a:xfrm>
                  <a:off x="3365" y="3011"/>
                  <a:ext cx="31" cy="31"/>
                </a:xfrm>
                <a:custGeom>
                  <a:avLst/>
                  <a:gdLst>
                    <a:gd name="T0" fmla="*/ 15 w 31"/>
                    <a:gd name="T1" fmla="*/ 30 h 31"/>
                    <a:gd name="T2" fmla="*/ 10 w 31"/>
                    <a:gd name="T3" fmla="*/ 28 h 31"/>
                    <a:gd name="T4" fmla="*/ 5 w 31"/>
                    <a:gd name="T5" fmla="*/ 26 h 31"/>
                    <a:gd name="T6" fmla="*/ 1 w 31"/>
                    <a:gd name="T7" fmla="*/ 21 h 31"/>
                    <a:gd name="T8" fmla="*/ 0 w 31"/>
                    <a:gd name="T9" fmla="*/ 16 h 31"/>
                    <a:gd name="T10" fmla="*/ 0 w 31"/>
                    <a:gd name="T11" fmla="*/ 13 h 31"/>
                    <a:gd name="T12" fmla="*/ 1 w 31"/>
                    <a:gd name="T13" fmla="*/ 8 h 31"/>
                    <a:gd name="T14" fmla="*/ 5 w 31"/>
                    <a:gd name="T15" fmla="*/ 3 h 31"/>
                    <a:gd name="T16" fmla="*/ 10 w 31"/>
                    <a:gd name="T17" fmla="*/ 0 h 31"/>
                    <a:gd name="T18" fmla="*/ 15 w 31"/>
                    <a:gd name="T19" fmla="*/ 0 h 31"/>
                    <a:gd name="T20" fmla="*/ 21 w 31"/>
                    <a:gd name="T21" fmla="*/ 0 h 31"/>
                    <a:gd name="T22" fmla="*/ 23 w 31"/>
                    <a:gd name="T23" fmla="*/ 3 h 31"/>
                    <a:gd name="T24" fmla="*/ 28 w 31"/>
                    <a:gd name="T25" fmla="*/ 8 h 31"/>
                    <a:gd name="T26" fmla="*/ 30 w 31"/>
                    <a:gd name="T27" fmla="*/ 13 h 31"/>
                    <a:gd name="T28" fmla="*/ 30 w 31"/>
                    <a:gd name="T29" fmla="*/ 16 h 31"/>
                    <a:gd name="T30" fmla="*/ 28 w 31"/>
                    <a:gd name="T31" fmla="*/ 21 h 31"/>
                    <a:gd name="T32" fmla="*/ 23 w 31"/>
                    <a:gd name="T33" fmla="*/ 26 h 31"/>
                    <a:gd name="T34" fmla="*/ 21 w 31"/>
                    <a:gd name="T35" fmla="*/ 28 h 31"/>
                    <a:gd name="T36" fmla="*/ 15 w 31"/>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1"/>
                    <a:gd name="T59" fmla="*/ 31 w 31"/>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1">
                      <a:moveTo>
                        <a:pt x="15" y="30"/>
                      </a:moveTo>
                      <a:lnTo>
                        <a:pt x="10" y="28"/>
                      </a:lnTo>
                      <a:lnTo>
                        <a:pt x="5" y="26"/>
                      </a:lnTo>
                      <a:lnTo>
                        <a:pt x="1" y="21"/>
                      </a:lnTo>
                      <a:lnTo>
                        <a:pt x="0" y="16"/>
                      </a:lnTo>
                      <a:lnTo>
                        <a:pt x="0" y="13"/>
                      </a:lnTo>
                      <a:lnTo>
                        <a:pt x="1" y="8"/>
                      </a:lnTo>
                      <a:lnTo>
                        <a:pt x="5" y="3"/>
                      </a:lnTo>
                      <a:lnTo>
                        <a:pt x="10" y="0"/>
                      </a:lnTo>
                      <a:lnTo>
                        <a:pt x="15" y="0"/>
                      </a:lnTo>
                      <a:lnTo>
                        <a:pt x="21" y="0"/>
                      </a:lnTo>
                      <a:lnTo>
                        <a:pt x="23" y="3"/>
                      </a:lnTo>
                      <a:lnTo>
                        <a:pt x="28" y="8"/>
                      </a:lnTo>
                      <a:lnTo>
                        <a:pt x="30" y="13"/>
                      </a:lnTo>
                      <a:lnTo>
                        <a:pt x="30" y="16"/>
                      </a:lnTo>
                      <a:lnTo>
                        <a:pt x="28" y="21"/>
                      </a:lnTo>
                      <a:lnTo>
                        <a:pt x="23" y="26"/>
                      </a:lnTo>
                      <a:lnTo>
                        <a:pt x="21" y="28"/>
                      </a:lnTo>
                      <a:lnTo>
                        <a:pt x="15" y="30"/>
                      </a:lnTo>
                    </a:path>
                  </a:pathLst>
                </a:custGeom>
                <a:solidFill>
                  <a:srgbClr val="000000"/>
                </a:solidFill>
                <a:ln w="12700" cap="rnd">
                  <a:solidFill>
                    <a:srgbClr val="000000"/>
                  </a:solidFill>
                  <a:round/>
                  <a:headEnd/>
                  <a:tailEnd/>
                </a:ln>
              </p:spPr>
              <p:txBody>
                <a:bodyPr/>
                <a:lstStyle/>
                <a:p>
                  <a:endParaRPr lang="en-US"/>
                </a:p>
              </p:txBody>
            </p:sp>
            <p:sp>
              <p:nvSpPr>
                <p:cNvPr id="1099" name="Freeform 87"/>
                <p:cNvSpPr>
                  <a:spLocks/>
                </p:cNvSpPr>
                <p:nvPr/>
              </p:nvSpPr>
              <p:spPr bwMode="auto">
                <a:xfrm>
                  <a:off x="3416" y="3003"/>
                  <a:ext cx="28" cy="27"/>
                </a:xfrm>
                <a:custGeom>
                  <a:avLst/>
                  <a:gdLst>
                    <a:gd name="T0" fmla="*/ 13 w 28"/>
                    <a:gd name="T1" fmla="*/ 26 h 27"/>
                    <a:gd name="T2" fmla="*/ 8 w 28"/>
                    <a:gd name="T3" fmla="*/ 22 h 27"/>
                    <a:gd name="T4" fmla="*/ 5 w 28"/>
                    <a:gd name="T5" fmla="*/ 21 h 27"/>
                    <a:gd name="T6" fmla="*/ 1 w 28"/>
                    <a:gd name="T7" fmla="*/ 19 h 27"/>
                    <a:gd name="T8" fmla="*/ 0 w 28"/>
                    <a:gd name="T9" fmla="*/ 14 h 27"/>
                    <a:gd name="T10" fmla="*/ 0 w 28"/>
                    <a:gd name="T11" fmla="*/ 9 h 27"/>
                    <a:gd name="T12" fmla="*/ 1 w 28"/>
                    <a:gd name="T13" fmla="*/ 4 h 27"/>
                    <a:gd name="T14" fmla="*/ 5 w 28"/>
                    <a:gd name="T15" fmla="*/ 1 h 27"/>
                    <a:gd name="T16" fmla="*/ 8 w 28"/>
                    <a:gd name="T17" fmla="*/ 0 h 27"/>
                    <a:gd name="T18" fmla="*/ 13 w 28"/>
                    <a:gd name="T19" fmla="*/ 0 h 27"/>
                    <a:gd name="T20" fmla="*/ 18 w 28"/>
                    <a:gd name="T21" fmla="*/ 0 h 27"/>
                    <a:gd name="T22" fmla="*/ 21 w 28"/>
                    <a:gd name="T23" fmla="*/ 1 h 27"/>
                    <a:gd name="T24" fmla="*/ 27 w 28"/>
                    <a:gd name="T25" fmla="*/ 4 h 27"/>
                    <a:gd name="T26" fmla="*/ 27 w 28"/>
                    <a:gd name="T27" fmla="*/ 9 h 27"/>
                    <a:gd name="T28" fmla="*/ 27 w 28"/>
                    <a:gd name="T29" fmla="*/ 14 h 27"/>
                    <a:gd name="T30" fmla="*/ 27 w 28"/>
                    <a:gd name="T31" fmla="*/ 19 h 27"/>
                    <a:gd name="T32" fmla="*/ 21 w 28"/>
                    <a:gd name="T33" fmla="*/ 21 h 27"/>
                    <a:gd name="T34" fmla="*/ 18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2"/>
                      </a:lnTo>
                      <a:lnTo>
                        <a:pt x="5" y="21"/>
                      </a:lnTo>
                      <a:lnTo>
                        <a:pt x="1" y="19"/>
                      </a:lnTo>
                      <a:lnTo>
                        <a:pt x="0" y="14"/>
                      </a:lnTo>
                      <a:lnTo>
                        <a:pt x="0" y="9"/>
                      </a:lnTo>
                      <a:lnTo>
                        <a:pt x="1" y="4"/>
                      </a:lnTo>
                      <a:lnTo>
                        <a:pt x="5" y="1"/>
                      </a:lnTo>
                      <a:lnTo>
                        <a:pt x="8" y="0"/>
                      </a:lnTo>
                      <a:lnTo>
                        <a:pt x="13" y="0"/>
                      </a:lnTo>
                      <a:lnTo>
                        <a:pt x="18" y="0"/>
                      </a:lnTo>
                      <a:lnTo>
                        <a:pt x="21" y="1"/>
                      </a:lnTo>
                      <a:lnTo>
                        <a:pt x="27" y="4"/>
                      </a:lnTo>
                      <a:lnTo>
                        <a:pt x="27" y="9"/>
                      </a:lnTo>
                      <a:lnTo>
                        <a:pt x="27" y="14"/>
                      </a:lnTo>
                      <a:lnTo>
                        <a:pt x="27" y="19"/>
                      </a:lnTo>
                      <a:lnTo>
                        <a:pt x="21" y="21"/>
                      </a:lnTo>
                      <a:lnTo>
                        <a:pt x="18" y="22"/>
                      </a:lnTo>
                      <a:lnTo>
                        <a:pt x="13" y="26"/>
                      </a:lnTo>
                    </a:path>
                  </a:pathLst>
                </a:custGeom>
                <a:solidFill>
                  <a:srgbClr val="000000"/>
                </a:solidFill>
                <a:ln w="12700" cap="rnd">
                  <a:solidFill>
                    <a:srgbClr val="000000"/>
                  </a:solidFill>
                  <a:round/>
                  <a:headEnd/>
                  <a:tailEnd/>
                </a:ln>
              </p:spPr>
              <p:txBody>
                <a:bodyPr/>
                <a:lstStyle/>
                <a:p>
                  <a:endParaRPr lang="en-US"/>
                </a:p>
              </p:txBody>
            </p:sp>
            <p:sp>
              <p:nvSpPr>
                <p:cNvPr id="1100" name="Freeform 88"/>
                <p:cNvSpPr>
                  <a:spLocks/>
                </p:cNvSpPr>
                <p:nvPr/>
              </p:nvSpPr>
              <p:spPr bwMode="auto">
                <a:xfrm>
                  <a:off x="3483" y="3007"/>
                  <a:ext cx="28" cy="27"/>
                </a:xfrm>
                <a:custGeom>
                  <a:avLst/>
                  <a:gdLst>
                    <a:gd name="T0" fmla="*/ 11 w 28"/>
                    <a:gd name="T1" fmla="*/ 26 h 27"/>
                    <a:gd name="T2" fmla="*/ 8 w 28"/>
                    <a:gd name="T3" fmla="*/ 26 h 27"/>
                    <a:gd name="T4" fmla="*/ 3 w 28"/>
                    <a:gd name="T5" fmla="*/ 24 h 27"/>
                    <a:gd name="T6" fmla="*/ 0 w 28"/>
                    <a:gd name="T7" fmla="*/ 21 h 27"/>
                    <a:gd name="T8" fmla="*/ 0 w 28"/>
                    <a:gd name="T9" fmla="*/ 17 h 27"/>
                    <a:gd name="T10" fmla="*/ 0 w 28"/>
                    <a:gd name="T11" fmla="*/ 11 h 27"/>
                    <a:gd name="T12" fmla="*/ 0 w 28"/>
                    <a:gd name="T13" fmla="*/ 6 h 27"/>
                    <a:gd name="T14" fmla="*/ 3 w 28"/>
                    <a:gd name="T15" fmla="*/ 1 h 27"/>
                    <a:gd name="T16" fmla="*/ 8 w 28"/>
                    <a:gd name="T17" fmla="*/ 0 h 27"/>
                    <a:gd name="T18" fmla="*/ 11 w 28"/>
                    <a:gd name="T19" fmla="*/ 0 h 27"/>
                    <a:gd name="T20" fmla="*/ 15 w 28"/>
                    <a:gd name="T21" fmla="*/ 0 h 27"/>
                    <a:gd name="T22" fmla="*/ 20 w 28"/>
                    <a:gd name="T23" fmla="*/ 1 h 27"/>
                    <a:gd name="T24" fmla="*/ 23 w 28"/>
                    <a:gd name="T25" fmla="*/ 6 h 27"/>
                    <a:gd name="T26" fmla="*/ 27 w 28"/>
                    <a:gd name="T27" fmla="*/ 11 h 27"/>
                    <a:gd name="T28" fmla="*/ 27 w 28"/>
                    <a:gd name="T29" fmla="*/ 17 h 27"/>
                    <a:gd name="T30" fmla="*/ 23 w 28"/>
                    <a:gd name="T31" fmla="*/ 21 h 27"/>
                    <a:gd name="T32" fmla="*/ 20 w 28"/>
                    <a:gd name="T33" fmla="*/ 24 h 27"/>
                    <a:gd name="T34" fmla="*/ 15 w 28"/>
                    <a:gd name="T35" fmla="*/ 26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8" y="26"/>
                      </a:lnTo>
                      <a:lnTo>
                        <a:pt x="3" y="24"/>
                      </a:lnTo>
                      <a:lnTo>
                        <a:pt x="0" y="21"/>
                      </a:lnTo>
                      <a:lnTo>
                        <a:pt x="0" y="17"/>
                      </a:lnTo>
                      <a:lnTo>
                        <a:pt x="0" y="11"/>
                      </a:lnTo>
                      <a:lnTo>
                        <a:pt x="0" y="6"/>
                      </a:lnTo>
                      <a:lnTo>
                        <a:pt x="3" y="1"/>
                      </a:lnTo>
                      <a:lnTo>
                        <a:pt x="8" y="0"/>
                      </a:lnTo>
                      <a:lnTo>
                        <a:pt x="11" y="0"/>
                      </a:lnTo>
                      <a:lnTo>
                        <a:pt x="15" y="0"/>
                      </a:lnTo>
                      <a:lnTo>
                        <a:pt x="20" y="1"/>
                      </a:lnTo>
                      <a:lnTo>
                        <a:pt x="23" y="6"/>
                      </a:lnTo>
                      <a:lnTo>
                        <a:pt x="27" y="11"/>
                      </a:lnTo>
                      <a:lnTo>
                        <a:pt x="27" y="17"/>
                      </a:lnTo>
                      <a:lnTo>
                        <a:pt x="23" y="21"/>
                      </a:lnTo>
                      <a:lnTo>
                        <a:pt x="20" y="24"/>
                      </a:lnTo>
                      <a:lnTo>
                        <a:pt x="15" y="26"/>
                      </a:lnTo>
                      <a:lnTo>
                        <a:pt x="11" y="26"/>
                      </a:lnTo>
                    </a:path>
                  </a:pathLst>
                </a:custGeom>
                <a:solidFill>
                  <a:srgbClr val="000000"/>
                </a:solidFill>
                <a:ln w="12700" cap="rnd">
                  <a:solidFill>
                    <a:srgbClr val="000000"/>
                  </a:solidFill>
                  <a:round/>
                  <a:headEnd/>
                  <a:tailEnd/>
                </a:ln>
              </p:spPr>
              <p:txBody>
                <a:bodyPr/>
                <a:lstStyle/>
                <a:p>
                  <a:endParaRPr lang="en-US"/>
                </a:p>
              </p:txBody>
            </p:sp>
            <p:sp>
              <p:nvSpPr>
                <p:cNvPr id="1101" name="Freeform 89"/>
                <p:cNvSpPr>
                  <a:spLocks/>
                </p:cNvSpPr>
                <p:nvPr/>
              </p:nvSpPr>
              <p:spPr bwMode="auto">
                <a:xfrm>
                  <a:off x="3268" y="3069"/>
                  <a:ext cx="29" cy="27"/>
                </a:xfrm>
                <a:custGeom>
                  <a:avLst/>
                  <a:gdLst>
                    <a:gd name="T0" fmla="*/ 12 w 29"/>
                    <a:gd name="T1" fmla="*/ 26 h 27"/>
                    <a:gd name="T2" fmla="*/ 7 w 29"/>
                    <a:gd name="T3" fmla="*/ 24 h 27"/>
                    <a:gd name="T4" fmla="*/ 1 w 29"/>
                    <a:gd name="T5" fmla="*/ 22 h 27"/>
                    <a:gd name="T6" fmla="*/ 0 w 29"/>
                    <a:gd name="T7" fmla="*/ 17 h 27"/>
                    <a:gd name="T8" fmla="*/ 0 w 29"/>
                    <a:gd name="T9" fmla="*/ 14 h 27"/>
                    <a:gd name="T10" fmla="*/ 0 w 29"/>
                    <a:gd name="T11" fmla="*/ 11 h 27"/>
                    <a:gd name="T12" fmla="*/ 0 w 29"/>
                    <a:gd name="T13" fmla="*/ 8 h 27"/>
                    <a:gd name="T14" fmla="*/ 1 w 29"/>
                    <a:gd name="T15" fmla="*/ 3 h 27"/>
                    <a:gd name="T16" fmla="*/ 7 w 29"/>
                    <a:gd name="T17" fmla="*/ 1 h 27"/>
                    <a:gd name="T18" fmla="*/ 12 w 29"/>
                    <a:gd name="T19" fmla="*/ 0 h 27"/>
                    <a:gd name="T20" fmla="*/ 15 w 29"/>
                    <a:gd name="T21" fmla="*/ 1 h 27"/>
                    <a:gd name="T22" fmla="*/ 21 w 29"/>
                    <a:gd name="T23" fmla="*/ 3 h 27"/>
                    <a:gd name="T24" fmla="*/ 26 w 29"/>
                    <a:gd name="T25" fmla="*/ 8 h 27"/>
                    <a:gd name="T26" fmla="*/ 28 w 29"/>
                    <a:gd name="T27" fmla="*/ 11 h 27"/>
                    <a:gd name="T28" fmla="*/ 28 w 29"/>
                    <a:gd name="T29" fmla="*/ 14 h 27"/>
                    <a:gd name="T30" fmla="*/ 26 w 29"/>
                    <a:gd name="T31" fmla="*/ 17 h 27"/>
                    <a:gd name="T32" fmla="*/ 21 w 29"/>
                    <a:gd name="T33" fmla="*/ 22 h 27"/>
                    <a:gd name="T34" fmla="*/ 15 w 29"/>
                    <a:gd name="T35" fmla="*/ 24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7" y="24"/>
                      </a:lnTo>
                      <a:lnTo>
                        <a:pt x="1" y="22"/>
                      </a:lnTo>
                      <a:lnTo>
                        <a:pt x="0" y="17"/>
                      </a:lnTo>
                      <a:lnTo>
                        <a:pt x="0" y="14"/>
                      </a:lnTo>
                      <a:lnTo>
                        <a:pt x="0" y="11"/>
                      </a:lnTo>
                      <a:lnTo>
                        <a:pt x="0" y="8"/>
                      </a:lnTo>
                      <a:lnTo>
                        <a:pt x="1" y="3"/>
                      </a:lnTo>
                      <a:lnTo>
                        <a:pt x="7" y="1"/>
                      </a:lnTo>
                      <a:lnTo>
                        <a:pt x="12" y="0"/>
                      </a:lnTo>
                      <a:lnTo>
                        <a:pt x="15" y="1"/>
                      </a:lnTo>
                      <a:lnTo>
                        <a:pt x="21" y="3"/>
                      </a:lnTo>
                      <a:lnTo>
                        <a:pt x="26" y="8"/>
                      </a:lnTo>
                      <a:lnTo>
                        <a:pt x="28" y="11"/>
                      </a:lnTo>
                      <a:lnTo>
                        <a:pt x="28" y="14"/>
                      </a:lnTo>
                      <a:lnTo>
                        <a:pt x="26" y="17"/>
                      </a:lnTo>
                      <a:lnTo>
                        <a:pt x="21" y="22"/>
                      </a:lnTo>
                      <a:lnTo>
                        <a:pt x="15" y="24"/>
                      </a:lnTo>
                      <a:lnTo>
                        <a:pt x="12" y="26"/>
                      </a:lnTo>
                    </a:path>
                  </a:pathLst>
                </a:custGeom>
                <a:solidFill>
                  <a:srgbClr val="000000"/>
                </a:solidFill>
                <a:ln w="12700" cap="rnd">
                  <a:solidFill>
                    <a:srgbClr val="000000"/>
                  </a:solidFill>
                  <a:round/>
                  <a:headEnd/>
                  <a:tailEnd/>
                </a:ln>
              </p:spPr>
              <p:txBody>
                <a:bodyPr/>
                <a:lstStyle/>
                <a:p>
                  <a:endParaRPr lang="en-US"/>
                </a:p>
              </p:txBody>
            </p:sp>
            <p:sp>
              <p:nvSpPr>
                <p:cNvPr id="1102" name="Freeform 90"/>
                <p:cNvSpPr>
                  <a:spLocks/>
                </p:cNvSpPr>
                <p:nvPr/>
              </p:nvSpPr>
              <p:spPr bwMode="auto">
                <a:xfrm>
                  <a:off x="3438" y="2982"/>
                  <a:ext cx="29" cy="27"/>
                </a:xfrm>
                <a:custGeom>
                  <a:avLst/>
                  <a:gdLst>
                    <a:gd name="T0" fmla="*/ 12 w 29"/>
                    <a:gd name="T1" fmla="*/ 26 h 27"/>
                    <a:gd name="T2" fmla="*/ 8 w 29"/>
                    <a:gd name="T3" fmla="*/ 26 h 27"/>
                    <a:gd name="T4" fmla="*/ 3 w 29"/>
                    <a:gd name="T5" fmla="*/ 24 h 27"/>
                    <a:gd name="T6" fmla="*/ 1 w 29"/>
                    <a:gd name="T7" fmla="*/ 19 h 27"/>
                    <a:gd name="T8" fmla="*/ 0 w 29"/>
                    <a:gd name="T9" fmla="*/ 14 h 27"/>
                    <a:gd name="T10" fmla="*/ 0 w 29"/>
                    <a:gd name="T11" fmla="*/ 8 h 27"/>
                    <a:gd name="T12" fmla="*/ 1 w 29"/>
                    <a:gd name="T13" fmla="*/ 6 h 27"/>
                    <a:gd name="T14" fmla="*/ 3 w 29"/>
                    <a:gd name="T15" fmla="*/ 1 h 27"/>
                    <a:gd name="T16" fmla="*/ 8 w 29"/>
                    <a:gd name="T17" fmla="*/ 0 h 27"/>
                    <a:gd name="T18" fmla="*/ 12 w 29"/>
                    <a:gd name="T19" fmla="*/ 0 h 27"/>
                    <a:gd name="T20" fmla="*/ 19 w 29"/>
                    <a:gd name="T21" fmla="*/ 0 h 27"/>
                    <a:gd name="T22" fmla="*/ 21 w 29"/>
                    <a:gd name="T23" fmla="*/ 1 h 27"/>
                    <a:gd name="T24" fmla="*/ 24 w 29"/>
                    <a:gd name="T25" fmla="*/ 6 h 27"/>
                    <a:gd name="T26" fmla="*/ 28 w 29"/>
                    <a:gd name="T27" fmla="*/ 8 h 27"/>
                    <a:gd name="T28" fmla="*/ 28 w 29"/>
                    <a:gd name="T29" fmla="*/ 14 h 27"/>
                    <a:gd name="T30" fmla="*/ 24 w 29"/>
                    <a:gd name="T31" fmla="*/ 19 h 27"/>
                    <a:gd name="T32" fmla="*/ 21 w 29"/>
                    <a:gd name="T33" fmla="*/ 24 h 27"/>
                    <a:gd name="T34" fmla="*/ 19 w 29"/>
                    <a:gd name="T35" fmla="*/ 26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8" y="26"/>
                      </a:lnTo>
                      <a:lnTo>
                        <a:pt x="3" y="24"/>
                      </a:lnTo>
                      <a:lnTo>
                        <a:pt x="1" y="19"/>
                      </a:lnTo>
                      <a:lnTo>
                        <a:pt x="0" y="14"/>
                      </a:lnTo>
                      <a:lnTo>
                        <a:pt x="0" y="8"/>
                      </a:lnTo>
                      <a:lnTo>
                        <a:pt x="1" y="6"/>
                      </a:lnTo>
                      <a:lnTo>
                        <a:pt x="3" y="1"/>
                      </a:lnTo>
                      <a:lnTo>
                        <a:pt x="8" y="0"/>
                      </a:lnTo>
                      <a:lnTo>
                        <a:pt x="12" y="0"/>
                      </a:lnTo>
                      <a:lnTo>
                        <a:pt x="19" y="0"/>
                      </a:lnTo>
                      <a:lnTo>
                        <a:pt x="21" y="1"/>
                      </a:lnTo>
                      <a:lnTo>
                        <a:pt x="24" y="6"/>
                      </a:lnTo>
                      <a:lnTo>
                        <a:pt x="28" y="8"/>
                      </a:lnTo>
                      <a:lnTo>
                        <a:pt x="28" y="14"/>
                      </a:lnTo>
                      <a:lnTo>
                        <a:pt x="24" y="19"/>
                      </a:lnTo>
                      <a:lnTo>
                        <a:pt x="21" y="24"/>
                      </a:lnTo>
                      <a:lnTo>
                        <a:pt x="19" y="26"/>
                      </a:lnTo>
                      <a:lnTo>
                        <a:pt x="12" y="26"/>
                      </a:lnTo>
                    </a:path>
                  </a:pathLst>
                </a:custGeom>
                <a:solidFill>
                  <a:srgbClr val="000000"/>
                </a:solidFill>
                <a:ln w="12700" cap="rnd">
                  <a:solidFill>
                    <a:srgbClr val="000000"/>
                  </a:solidFill>
                  <a:round/>
                  <a:headEnd/>
                  <a:tailEnd/>
                </a:ln>
              </p:spPr>
              <p:txBody>
                <a:bodyPr/>
                <a:lstStyle/>
                <a:p>
                  <a:endParaRPr lang="en-US"/>
                </a:p>
              </p:txBody>
            </p:sp>
            <p:sp>
              <p:nvSpPr>
                <p:cNvPr id="1103" name="Freeform 91"/>
                <p:cNvSpPr>
                  <a:spLocks/>
                </p:cNvSpPr>
                <p:nvPr/>
              </p:nvSpPr>
              <p:spPr bwMode="auto">
                <a:xfrm>
                  <a:off x="3328" y="3051"/>
                  <a:ext cx="28" cy="27"/>
                </a:xfrm>
                <a:custGeom>
                  <a:avLst/>
                  <a:gdLst>
                    <a:gd name="T0" fmla="*/ 13 w 28"/>
                    <a:gd name="T1" fmla="*/ 26 h 27"/>
                    <a:gd name="T2" fmla="*/ 8 w 28"/>
                    <a:gd name="T3" fmla="*/ 22 h 27"/>
                    <a:gd name="T4" fmla="*/ 5 w 28"/>
                    <a:gd name="T5" fmla="*/ 21 h 27"/>
                    <a:gd name="T6" fmla="*/ 0 w 28"/>
                    <a:gd name="T7" fmla="*/ 17 h 27"/>
                    <a:gd name="T8" fmla="*/ 0 w 28"/>
                    <a:gd name="T9" fmla="*/ 13 h 27"/>
                    <a:gd name="T10" fmla="*/ 0 w 28"/>
                    <a:gd name="T11" fmla="*/ 11 h 27"/>
                    <a:gd name="T12" fmla="*/ 0 w 28"/>
                    <a:gd name="T13" fmla="*/ 8 h 27"/>
                    <a:gd name="T14" fmla="*/ 5 w 28"/>
                    <a:gd name="T15" fmla="*/ 3 h 27"/>
                    <a:gd name="T16" fmla="*/ 8 w 28"/>
                    <a:gd name="T17" fmla="*/ 1 h 27"/>
                    <a:gd name="T18" fmla="*/ 13 w 28"/>
                    <a:gd name="T19" fmla="*/ 0 h 27"/>
                    <a:gd name="T20" fmla="*/ 20 w 28"/>
                    <a:gd name="T21" fmla="*/ 1 h 27"/>
                    <a:gd name="T22" fmla="*/ 25 w 28"/>
                    <a:gd name="T23" fmla="*/ 3 h 27"/>
                    <a:gd name="T24" fmla="*/ 25 w 28"/>
                    <a:gd name="T25" fmla="*/ 8 h 27"/>
                    <a:gd name="T26" fmla="*/ 27 w 28"/>
                    <a:gd name="T27" fmla="*/ 11 h 27"/>
                    <a:gd name="T28" fmla="*/ 27 w 28"/>
                    <a:gd name="T29" fmla="*/ 13 h 27"/>
                    <a:gd name="T30" fmla="*/ 25 w 28"/>
                    <a:gd name="T31" fmla="*/ 17 h 27"/>
                    <a:gd name="T32" fmla="*/ 25 w 28"/>
                    <a:gd name="T33" fmla="*/ 21 h 27"/>
                    <a:gd name="T34" fmla="*/ 20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2"/>
                      </a:lnTo>
                      <a:lnTo>
                        <a:pt x="5" y="21"/>
                      </a:lnTo>
                      <a:lnTo>
                        <a:pt x="0" y="17"/>
                      </a:lnTo>
                      <a:lnTo>
                        <a:pt x="0" y="13"/>
                      </a:lnTo>
                      <a:lnTo>
                        <a:pt x="0" y="11"/>
                      </a:lnTo>
                      <a:lnTo>
                        <a:pt x="0" y="8"/>
                      </a:lnTo>
                      <a:lnTo>
                        <a:pt x="5" y="3"/>
                      </a:lnTo>
                      <a:lnTo>
                        <a:pt x="8" y="1"/>
                      </a:lnTo>
                      <a:lnTo>
                        <a:pt x="13" y="0"/>
                      </a:lnTo>
                      <a:lnTo>
                        <a:pt x="20" y="1"/>
                      </a:lnTo>
                      <a:lnTo>
                        <a:pt x="25" y="3"/>
                      </a:lnTo>
                      <a:lnTo>
                        <a:pt x="25" y="8"/>
                      </a:lnTo>
                      <a:lnTo>
                        <a:pt x="27" y="11"/>
                      </a:lnTo>
                      <a:lnTo>
                        <a:pt x="27" y="13"/>
                      </a:lnTo>
                      <a:lnTo>
                        <a:pt x="25" y="17"/>
                      </a:lnTo>
                      <a:lnTo>
                        <a:pt x="25" y="21"/>
                      </a:lnTo>
                      <a:lnTo>
                        <a:pt x="20" y="22"/>
                      </a:lnTo>
                      <a:lnTo>
                        <a:pt x="13" y="26"/>
                      </a:lnTo>
                    </a:path>
                  </a:pathLst>
                </a:custGeom>
                <a:solidFill>
                  <a:srgbClr val="000000"/>
                </a:solidFill>
                <a:ln w="12700" cap="rnd">
                  <a:solidFill>
                    <a:srgbClr val="000000"/>
                  </a:solidFill>
                  <a:round/>
                  <a:headEnd/>
                  <a:tailEnd/>
                </a:ln>
              </p:spPr>
              <p:txBody>
                <a:bodyPr/>
                <a:lstStyle/>
                <a:p>
                  <a:endParaRPr lang="en-US"/>
                </a:p>
              </p:txBody>
            </p:sp>
          </p:grpSp>
          <p:sp>
            <p:nvSpPr>
              <p:cNvPr id="840" name="Freeform 93"/>
              <p:cNvSpPr>
                <a:spLocks/>
              </p:cNvSpPr>
              <p:nvPr/>
            </p:nvSpPr>
            <p:spPr bwMode="auto">
              <a:xfrm>
                <a:off x="5834063" y="4376738"/>
                <a:ext cx="173037" cy="96837"/>
              </a:xfrm>
              <a:custGeom>
                <a:avLst/>
                <a:gdLst>
                  <a:gd name="T0" fmla="*/ 0 w 109"/>
                  <a:gd name="T1" fmla="*/ 0 h 61"/>
                  <a:gd name="T2" fmla="*/ 0 w 109"/>
                  <a:gd name="T3" fmla="*/ 2147483647 h 61"/>
                  <a:gd name="T4" fmla="*/ 2147483647 w 109"/>
                  <a:gd name="T5" fmla="*/ 2147483647 h 61"/>
                  <a:gd name="T6" fmla="*/ 0 w 109"/>
                  <a:gd name="T7" fmla="*/ 0 h 61"/>
                  <a:gd name="T8" fmla="*/ 0 60000 65536"/>
                  <a:gd name="T9" fmla="*/ 0 60000 65536"/>
                  <a:gd name="T10" fmla="*/ 0 60000 65536"/>
                  <a:gd name="T11" fmla="*/ 0 60000 65536"/>
                  <a:gd name="T12" fmla="*/ 0 w 109"/>
                  <a:gd name="T13" fmla="*/ 0 h 61"/>
                  <a:gd name="T14" fmla="*/ 109 w 109"/>
                  <a:gd name="T15" fmla="*/ 61 h 61"/>
                </a:gdLst>
                <a:ahLst/>
                <a:cxnLst>
                  <a:cxn ang="T8">
                    <a:pos x="T0" y="T1"/>
                  </a:cxn>
                  <a:cxn ang="T9">
                    <a:pos x="T2" y="T3"/>
                  </a:cxn>
                  <a:cxn ang="T10">
                    <a:pos x="T4" y="T5"/>
                  </a:cxn>
                  <a:cxn ang="T11">
                    <a:pos x="T6" y="T7"/>
                  </a:cxn>
                </a:cxnLst>
                <a:rect l="T12" t="T13" r="T14" b="T15"/>
                <a:pathLst>
                  <a:path w="109" h="61">
                    <a:moveTo>
                      <a:pt x="0" y="0"/>
                    </a:moveTo>
                    <a:lnTo>
                      <a:pt x="0" y="60"/>
                    </a:lnTo>
                    <a:lnTo>
                      <a:pt x="108" y="30"/>
                    </a:lnTo>
                    <a:lnTo>
                      <a:pt x="0" y="0"/>
                    </a:lnTo>
                  </a:path>
                </a:pathLst>
              </a:custGeom>
              <a:solidFill>
                <a:srgbClr val="000000"/>
              </a:solidFill>
              <a:ln w="12700" cap="rnd">
                <a:solidFill>
                  <a:srgbClr val="000000"/>
                </a:solidFill>
                <a:round/>
                <a:headEnd/>
                <a:tailEnd/>
              </a:ln>
            </p:spPr>
            <p:txBody>
              <a:bodyPr/>
              <a:lstStyle/>
              <a:p>
                <a:endParaRPr lang="en-US"/>
              </a:p>
            </p:txBody>
          </p:sp>
          <p:grpSp>
            <p:nvGrpSpPr>
              <p:cNvPr id="841" name="Group 94"/>
              <p:cNvGrpSpPr>
                <a:grpSpLocks/>
              </p:cNvGrpSpPr>
              <p:nvPr/>
            </p:nvGrpSpPr>
            <p:grpSpPr bwMode="auto">
              <a:xfrm>
                <a:off x="6278569" y="4013204"/>
                <a:ext cx="1112838" cy="965201"/>
                <a:chOff x="3955" y="2528"/>
                <a:chExt cx="701" cy="608"/>
              </a:xfrm>
            </p:grpSpPr>
            <p:grpSp>
              <p:nvGrpSpPr>
                <p:cNvPr id="928" name="Group 95"/>
                <p:cNvGrpSpPr>
                  <a:grpSpLocks/>
                </p:cNvGrpSpPr>
                <p:nvPr/>
              </p:nvGrpSpPr>
              <p:grpSpPr bwMode="auto">
                <a:xfrm>
                  <a:off x="4069" y="2896"/>
                  <a:ext cx="292" cy="240"/>
                  <a:chOff x="4069" y="2896"/>
                  <a:chExt cx="292" cy="240"/>
                </a:xfrm>
              </p:grpSpPr>
              <p:sp>
                <p:nvSpPr>
                  <p:cNvPr id="975" name="Oval 96"/>
                  <p:cNvSpPr>
                    <a:spLocks noChangeArrowheads="1"/>
                  </p:cNvSpPr>
                  <p:nvPr/>
                </p:nvSpPr>
                <p:spPr bwMode="auto">
                  <a:xfrm>
                    <a:off x="4069" y="2903"/>
                    <a:ext cx="292" cy="228"/>
                  </a:xfrm>
                  <a:prstGeom prst="ellipse">
                    <a:avLst/>
                  </a:prstGeom>
                  <a:solidFill>
                    <a:schemeClr val="accent2"/>
                  </a:solidFill>
                  <a:ln w="12700">
                    <a:solidFill>
                      <a:srgbClr val="000000"/>
                    </a:solidFill>
                    <a:round/>
                    <a:headEnd/>
                    <a:tailEnd/>
                  </a:ln>
                </p:spPr>
                <p:txBody>
                  <a:bodyPr wrap="none" anchor="ctr"/>
                  <a:lstStyle/>
                  <a:p>
                    <a:endParaRPr lang="en-US"/>
                  </a:p>
                </p:txBody>
              </p:sp>
              <p:sp>
                <p:nvSpPr>
                  <p:cNvPr id="976" name="Freeform 97"/>
                  <p:cNvSpPr>
                    <a:spLocks/>
                  </p:cNvSpPr>
                  <p:nvPr/>
                </p:nvSpPr>
                <p:spPr bwMode="auto">
                  <a:xfrm>
                    <a:off x="4128" y="2950"/>
                    <a:ext cx="44" cy="40"/>
                  </a:xfrm>
                  <a:custGeom>
                    <a:avLst/>
                    <a:gdLst>
                      <a:gd name="T0" fmla="*/ 43 w 44"/>
                      <a:gd name="T1" fmla="*/ 21 h 40"/>
                      <a:gd name="T2" fmla="*/ 41 w 44"/>
                      <a:gd name="T3" fmla="*/ 27 h 40"/>
                      <a:gd name="T4" fmla="*/ 37 w 44"/>
                      <a:gd name="T5" fmla="*/ 34 h 40"/>
                      <a:gd name="T6" fmla="*/ 30 w 44"/>
                      <a:gd name="T7" fmla="*/ 37 h 40"/>
                      <a:gd name="T8" fmla="*/ 24 w 44"/>
                      <a:gd name="T9" fmla="*/ 39 h 40"/>
                      <a:gd name="T10" fmla="*/ 17 w 44"/>
                      <a:gd name="T11" fmla="*/ 39 h 40"/>
                      <a:gd name="T12" fmla="*/ 8 w 44"/>
                      <a:gd name="T13" fmla="*/ 37 h 40"/>
                      <a:gd name="T14" fmla="*/ 5 w 44"/>
                      <a:gd name="T15" fmla="*/ 34 h 40"/>
                      <a:gd name="T16" fmla="*/ 1 w 44"/>
                      <a:gd name="T17" fmla="*/ 27 h 40"/>
                      <a:gd name="T18" fmla="*/ 0 w 44"/>
                      <a:gd name="T19" fmla="*/ 21 h 40"/>
                      <a:gd name="T20" fmla="*/ 1 w 44"/>
                      <a:gd name="T21" fmla="*/ 13 h 40"/>
                      <a:gd name="T22" fmla="*/ 5 w 44"/>
                      <a:gd name="T23" fmla="*/ 6 h 40"/>
                      <a:gd name="T24" fmla="*/ 8 w 44"/>
                      <a:gd name="T25" fmla="*/ 3 h 40"/>
                      <a:gd name="T26" fmla="*/ 17 w 44"/>
                      <a:gd name="T27" fmla="*/ 0 h 40"/>
                      <a:gd name="T28" fmla="*/ 24 w 44"/>
                      <a:gd name="T29" fmla="*/ 0 h 40"/>
                      <a:gd name="T30" fmla="*/ 30 w 44"/>
                      <a:gd name="T31" fmla="*/ 3 h 40"/>
                      <a:gd name="T32" fmla="*/ 37 w 44"/>
                      <a:gd name="T33" fmla="*/ 6 h 40"/>
                      <a:gd name="T34" fmla="*/ 41 w 44"/>
                      <a:gd name="T35" fmla="*/ 13 h 40"/>
                      <a:gd name="T36" fmla="*/ 43 w 44"/>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0"/>
                      <a:gd name="T59" fmla="*/ 44 w 44"/>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0">
                        <a:moveTo>
                          <a:pt x="43" y="21"/>
                        </a:moveTo>
                        <a:lnTo>
                          <a:pt x="41" y="27"/>
                        </a:lnTo>
                        <a:lnTo>
                          <a:pt x="37" y="34"/>
                        </a:lnTo>
                        <a:lnTo>
                          <a:pt x="30" y="37"/>
                        </a:lnTo>
                        <a:lnTo>
                          <a:pt x="24" y="39"/>
                        </a:lnTo>
                        <a:lnTo>
                          <a:pt x="17" y="39"/>
                        </a:lnTo>
                        <a:lnTo>
                          <a:pt x="8" y="37"/>
                        </a:lnTo>
                        <a:lnTo>
                          <a:pt x="5" y="34"/>
                        </a:lnTo>
                        <a:lnTo>
                          <a:pt x="1" y="27"/>
                        </a:lnTo>
                        <a:lnTo>
                          <a:pt x="0" y="21"/>
                        </a:lnTo>
                        <a:lnTo>
                          <a:pt x="1" y="13"/>
                        </a:lnTo>
                        <a:lnTo>
                          <a:pt x="5" y="6"/>
                        </a:lnTo>
                        <a:lnTo>
                          <a:pt x="8" y="3"/>
                        </a:lnTo>
                        <a:lnTo>
                          <a:pt x="17" y="0"/>
                        </a:lnTo>
                        <a:lnTo>
                          <a:pt x="24" y="0"/>
                        </a:lnTo>
                        <a:lnTo>
                          <a:pt x="30" y="3"/>
                        </a:lnTo>
                        <a:lnTo>
                          <a:pt x="37" y="6"/>
                        </a:lnTo>
                        <a:lnTo>
                          <a:pt x="41" y="13"/>
                        </a:lnTo>
                        <a:lnTo>
                          <a:pt x="43" y="21"/>
                        </a:lnTo>
                      </a:path>
                    </a:pathLst>
                  </a:custGeom>
                  <a:solidFill>
                    <a:srgbClr val="000000"/>
                  </a:solidFill>
                  <a:ln w="12700" cap="rnd">
                    <a:solidFill>
                      <a:srgbClr val="000000"/>
                    </a:solidFill>
                    <a:round/>
                    <a:headEnd/>
                    <a:tailEnd/>
                  </a:ln>
                </p:spPr>
                <p:txBody>
                  <a:bodyPr/>
                  <a:lstStyle/>
                  <a:p>
                    <a:endParaRPr lang="en-US"/>
                  </a:p>
                </p:txBody>
              </p:sp>
              <p:sp>
                <p:nvSpPr>
                  <p:cNvPr id="977" name="Freeform 98"/>
                  <p:cNvSpPr>
                    <a:spLocks/>
                  </p:cNvSpPr>
                  <p:nvPr/>
                </p:nvSpPr>
                <p:spPr bwMode="auto">
                  <a:xfrm>
                    <a:off x="4102" y="3015"/>
                    <a:ext cx="34" cy="30"/>
                  </a:xfrm>
                  <a:custGeom>
                    <a:avLst/>
                    <a:gdLst>
                      <a:gd name="T0" fmla="*/ 33 w 34"/>
                      <a:gd name="T1" fmla="*/ 14 h 30"/>
                      <a:gd name="T2" fmla="*/ 33 w 34"/>
                      <a:gd name="T3" fmla="*/ 19 h 30"/>
                      <a:gd name="T4" fmla="*/ 29 w 34"/>
                      <a:gd name="T5" fmla="*/ 22 h 30"/>
                      <a:gd name="T6" fmla="*/ 26 w 34"/>
                      <a:gd name="T7" fmla="*/ 27 h 30"/>
                      <a:gd name="T8" fmla="*/ 20 w 34"/>
                      <a:gd name="T9" fmla="*/ 29 h 30"/>
                      <a:gd name="T10" fmla="*/ 13 w 34"/>
                      <a:gd name="T11" fmla="*/ 29 h 30"/>
                      <a:gd name="T12" fmla="*/ 8 w 34"/>
                      <a:gd name="T13" fmla="*/ 27 h 30"/>
                      <a:gd name="T14" fmla="*/ 5 w 34"/>
                      <a:gd name="T15" fmla="*/ 22 h 30"/>
                      <a:gd name="T16" fmla="*/ 1 w 34"/>
                      <a:gd name="T17" fmla="*/ 19 h 30"/>
                      <a:gd name="T18" fmla="*/ 0 w 34"/>
                      <a:gd name="T19" fmla="*/ 14 h 30"/>
                      <a:gd name="T20" fmla="*/ 1 w 34"/>
                      <a:gd name="T21" fmla="*/ 9 h 30"/>
                      <a:gd name="T22" fmla="*/ 5 w 34"/>
                      <a:gd name="T23" fmla="*/ 4 h 30"/>
                      <a:gd name="T24" fmla="*/ 8 w 34"/>
                      <a:gd name="T25" fmla="*/ 1 h 30"/>
                      <a:gd name="T26" fmla="*/ 13 w 34"/>
                      <a:gd name="T27" fmla="*/ 0 h 30"/>
                      <a:gd name="T28" fmla="*/ 20 w 34"/>
                      <a:gd name="T29" fmla="*/ 0 h 30"/>
                      <a:gd name="T30" fmla="*/ 26 w 34"/>
                      <a:gd name="T31" fmla="*/ 1 h 30"/>
                      <a:gd name="T32" fmla="*/ 29 w 34"/>
                      <a:gd name="T33" fmla="*/ 4 h 30"/>
                      <a:gd name="T34" fmla="*/ 33 w 34"/>
                      <a:gd name="T35" fmla="*/ 9 h 30"/>
                      <a:gd name="T36" fmla="*/ 33 w 34"/>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0"/>
                      <a:gd name="T59" fmla="*/ 34 w 34"/>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0">
                        <a:moveTo>
                          <a:pt x="33" y="14"/>
                        </a:moveTo>
                        <a:lnTo>
                          <a:pt x="33" y="19"/>
                        </a:lnTo>
                        <a:lnTo>
                          <a:pt x="29" y="22"/>
                        </a:lnTo>
                        <a:lnTo>
                          <a:pt x="26" y="27"/>
                        </a:lnTo>
                        <a:lnTo>
                          <a:pt x="20" y="29"/>
                        </a:lnTo>
                        <a:lnTo>
                          <a:pt x="13" y="29"/>
                        </a:lnTo>
                        <a:lnTo>
                          <a:pt x="8" y="27"/>
                        </a:lnTo>
                        <a:lnTo>
                          <a:pt x="5" y="22"/>
                        </a:lnTo>
                        <a:lnTo>
                          <a:pt x="1" y="19"/>
                        </a:lnTo>
                        <a:lnTo>
                          <a:pt x="0" y="14"/>
                        </a:lnTo>
                        <a:lnTo>
                          <a:pt x="1" y="9"/>
                        </a:lnTo>
                        <a:lnTo>
                          <a:pt x="5" y="4"/>
                        </a:lnTo>
                        <a:lnTo>
                          <a:pt x="8" y="1"/>
                        </a:lnTo>
                        <a:lnTo>
                          <a:pt x="13" y="0"/>
                        </a:lnTo>
                        <a:lnTo>
                          <a:pt x="20" y="0"/>
                        </a:lnTo>
                        <a:lnTo>
                          <a:pt x="26" y="1"/>
                        </a:lnTo>
                        <a:lnTo>
                          <a:pt x="29" y="4"/>
                        </a:lnTo>
                        <a:lnTo>
                          <a:pt x="33" y="9"/>
                        </a:lnTo>
                        <a:lnTo>
                          <a:pt x="33" y="14"/>
                        </a:lnTo>
                      </a:path>
                    </a:pathLst>
                  </a:custGeom>
                  <a:solidFill>
                    <a:srgbClr val="000000"/>
                  </a:solidFill>
                  <a:ln w="12700" cap="rnd">
                    <a:solidFill>
                      <a:srgbClr val="000000"/>
                    </a:solidFill>
                    <a:round/>
                    <a:headEnd/>
                    <a:tailEnd/>
                  </a:ln>
                </p:spPr>
                <p:txBody>
                  <a:bodyPr/>
                  <a:lstStyle/>
                  <a:p>
                    <a:endParaRPr lang="en-US"/>
                  </a:p>
                </p:txBody>
              </p:sp>
              <p:sp>
                <p:nvSpPr>
                  <p:cNvPr id="978" name="Freeform 99"/>
                  <p:cNvSpPr>
                    <a:spLocks/>
                  </p:cNvSpPr>
                  <p:nvPr/>
                </p:nvSpPr>
                <p:spPr bwMode="auto">
                  <a:xfrm>
                    <a:off x="4084" y="3067"/>
                    <a:ext cx="41" cy="40"/>
                  </a:xfrm>
                  <a:custGeom>
                    <a:avLst/>
                    <a:gdLst>
                      <a:gd name="T0" fmla="*/ 40 w 41"/>
                      <a:gd name="T1" fmla="*/ 21 h 40"/>
                      <a:gd name="T2" fmla="*/ 40 w 41"/>
                      <a:gd name="T3" fmla="*/ 27 h 40"/>
                      <a:gd name="T4" fmla="*/ 35 w 41"/>
                      <a:gd name="T5" fmla="*/ 32 h 40"/>
                      <a:gd name="T6" fmla="*/ 30 w 41"/>
                      <a:gd name="T7" fmla="*/ 35 h 40"/>
                      <a:gd name="T8" fmla="*/ 23 w 41"/>
                      <a:gd name="T9" fmla="*/ 39 h 40"/>
                      <a:gd name="T10" fmla="*/ 15 w 41"/>
                      <a:gd name="T11" fmla="*/ 39 h 40"/>
                      <a:gd name="T12" fmla="*/ 10 w 41"/>
                      <a:gd name="T13" fmla="*/ 35 h 40"/>
                      <a:gd name="T14" fmla="*/ 5 w 41"/>
                      <a:gd name="T15" fmla="*/ 32 h 40"/>
                      <a:gd name="T16" fmla="*/ 0 w 41"/>
                      <a:gd name="T17" fmla="*/ 27 h 40"/>
                      <a:gd name="T18" fmla="*/ 0 w 41"/>
                      <a:gd name="T19" fmla="*/ 21 h 40"/>
                      <a:gd name="T20" fmla="*/ 0 w 41"/>
                      <a:gd name="T21" fmla="*/ 13 h 40"/>
                      <a:gd name="T22" fmla="*/ 5 w 41"/>
                      <a:gd name="T23" fmla="*/ 6 h 40"/>
                      <a:gd name="T24" fmla="*/ 10 w 41"/>
                      <a:gd name="T25" fmla="*/ 1 h 40"/>
                      <a:gd name="T26" fmla="*/ 15 w 41"/>
                      <a:gd name="T27" fmla="*/ 0 h 40"/>
                      <a:gd name="T28" fmla="*/ 23 w 41"/>
                      <a:gd name="T29" fmla="*/ 0 h 40"/>
                      <a:gd name="T30" fmla="*/ 30 w 41"/>
                      <a:gd name="T31" fmla="*/ 1 h 40"/>
                      <a:gd name="T32" fmla="*/ 35 w 41"/>
                      <a:gd name="T33" fmla="*/ 6 h 40"/>
                      <a:gd name="T34" fmla="*/ 40 w 41"/>
                      <a:gd name="T35" fmla="*/ 13 h 40"/>
                      <a:gd name="T36" fmla="*/ 40 w 41"/>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0"/>
                      <a:gd name="T59" fmla="*/ 41 w 4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0">
                        <a:moveTo>
                          <a:pt x="40" y="21"/>
                        </a:moveTo>
                        <a:lnTo>
                          <a:pt x="40" y="27"/>
                        </a:lnTo>
                        <a:lnTo>
                          <a:pt x="35" y="32"/>
                        </a:lnTo>
                        <a:lnTo>
                          <a:pt x="30" y="35"/>
                        </a:lnTo>
                        <a:lnTo>
                          <a:pt x="23" y="39"/>
                        </a:lnTo>
                        <a:lnTo>
                          <a:pt x="15" y="39"/>
                        </a:lnTo>
                        <a:lnTo>
                          <a:pt x="10" y="35"/>
                        </a:lnTo>
                        <a:lnTo>
                          <a:pt x="5" y="32"/>
                        </a:lnTo>
                        <a:lnTo>
                          <a:pt x="0" y="27"/>
                        </a:lnTo>
                        <a:lnTo>
                          <a:pt x="0" y="21"/>
                        </a:lnTo>
                        <a:lnTo>
                          <a:pt x="0" y="13"/>
                        </a:lnTo>
                        <a:lnTo>
                          <a:pt x="5" y="6"/>
                        </a:lnTo>
                        <a:lnTo>
                          <a:pt x="10" y="1"/>
                        </a:lnTo>
                        <a:lnTo>
                          <a:pt x="15" y="0"/>
                        </a:lnTo>
                        <a:lnTo>
                          <a:pt x="23" y="0"/>
                        </a:lnTo>
                        <a:lnTo>
                          <a:pt x="30" y="1"/>
                        </a:lnTo>
                        <a:lnTo>
                          <a:pt x="35" y="6"/>
                        </a:lnTo>
                        <a:lnTo>
                          <a:pt x="40" y="13"/>
                        </a:lnTo>
                        <a:lnTo>
                          <a:pt x="40" y="21"/>
                        </a:lnTo>
                      </a:path>
                    </a:pathLst>
                  </a:custGeom>
                  <a:solidFill>
                    <a:srgbClr val="000000"/>
                  </a:solidFill>
                  <a:ln w="12700" cap="rnd">
                    <a:solidFill>
                      <a:srgbClr val="000000"/>
                    </a:solidFill>
                    <a:round/>
                    <a:headEnd/>
                    <a:tailEnd/>
                  </a:ln>
                </p:spPr>
                <p:txBody>
                  <a:bodyPr/>
                  <a:lstStyle/>
                  <a:p>
                    <a:endParaRPr lang="en-US"/>
                  </a:p>
                </p:txBody>
              </p:sp>
              <p:sp>
                <p:nvSpPr>
                  <p:cNvPr id="979" name="Freeform 100"/>
                  <p:cNvSpPr>
                    <a:spLocks/>
                  </p:cNvSpPr>
                  <p:nvPr/>
                </p:nvSpPr>
                <p:spPr bwMode="auto">
                  <a:xfrm>
                    <a:off x="4171" y="3049"/>
                    <a:ext cx="29" cy="27"/>
                  </a:xfrm>
                  <a:custGeom>
                    <a:avLst/>
                    <a:gdLst>
                      <a:gd name="T0" fmla="*/ 28 w 29"/>
                      <a:gd name="T1" fmla="*/ 13 h 27"/>
                      <a:gd name="T2" fmla="*/ 22 w 29"/>
                      <a:gd name="T3" fmla="*/ 17 h 27"/>
                      <a:gd name="T4" fmla="*/ 19 w 29"/>
                      <a:gd name="T5" fmla="*/ 21 h 27"/>
                      <a:gd name="T6" fmla="*/ 19 w 29"/>
                      <a:gd name="T7" fmla="*/ 26 h 27"/>
                      <a:gd name="T8" fmla="*/ 8 w 29"/>
                      <a:gd name="T9" fmla="*/ 26 h 27"/>
                      <a:gd name="T10" fmla="*/ 8 w 29"/>
                      <a:gd name="T11" fmla="*/ 26 h 27"/>
                      <a:gd name="T12" fmla="*/ 5 w 29"/>
                      <a:gd name="T13" fmla="*/ 26 h 27"/>
                      <a:gd name="T14" fmla="*/ 0 w 29"/>
                      <a:gd name="T15" fmla="*/ 21 h 27"/>
                      <a:gd name="T16" fmla="*/ 0 w 29"/>
                      <a:gd name="T17" fmla="*/ 17 h 27"/>
                      <a:gd name="T18" fmla="*/ 0 w 29"/>
                      <a:gd name="T19" fmla="*/ 13 h 27"/>
                      <a:gd name="T20" fmla="*/ 0 w 29"/>
                      <a:gd name="T21" fmla="*/ 8 h 27"/>
                      <a:gd name="T22" fmla="*/ 0 w 29"/>
                      <a:gd name="T23" fmla="*/ 0 h 27"/>
                      <a:gd name="T24" fmla="*/ 5 w 29"/>
                      <a:gd name="T25" fmla="*/ 0 h 27"/>
                      <a:gd name="T26" fmla="*/ 8 w 29"/>
                      <a:gd name="T27" fmla="*/ 0 h 27"/>
                      <a:gd name="T28" fmla="*/ 8 w 29"/>
                      <a:gd name="T29" fmla="*/ 0 h 27"/>
                      <a:gd name="T30" fmla="*/ 19 w 29"/>
                      <a:gd name="T31" fmla="*/ 0 h 27"/>
                      <a:gd name="T32" fmla="*/ 19 w 29"/>
                      <a:gd name="T33" fmla="*/ 0 h 27"/>
                      <a:gd name="T34" fmla="*/ 22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2" y="17"/>
                        </a:lnTo>
                        <a:lnTo>
                          <a:pt x="19" y="21"/>
                        </a:lnTo>
                        <a:lnTo>
                          <a:pt x="19" y="26"/>
                        </a:lnTo>
                        <a:lnTo>
                          <a:pt x="8" y="26"/>
                        </a:lnTo>
                        <a:lnTo>
                          <a:pt x="5" y="26"/>
                        </a:lnTo>
                        <a:lnTo>
                          <a:pt x="0" y="21"/>
                        </a:lnTo>
                        <a:lnTo>
                          <a:pt x="0" y="17"/>
                        </a:lnTo>
                        <a:lnTo>
                          <a:pt x="0" y="13"/>
                        </a:lnTo>
                        <a:lnTo>
                          <a:pt x="0" y="8"/>
                        </a:lnTo>
                        <a:lnTo>
                          <a:pt x="0" y="0"/>
                        </a:lnTo>
                        <a:lnTo>
                          <a:pt x="5" y="0"/>
                        </a:lnTo>
                        <a:lnTo>
                          <a:pt x="8" y="0"/>
                        </a:lnTo>
                        <a:lnTo>
                          <a:pt x="19" y="0"/>
                        </a:lnTo>
                        <a:lnTo>
                          <a:pt x="22"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980" name="Freeform 101"/>
                  <p:cNvSpPr>
                    <a:spLocks/>
                  </p:cNvSpPr>
                  <p:nvPr/>
                </p:nvSpPr>
                <p:spPr bwMode="auto">
                  <a:xfrm>
                    <a:off x="4187" y="3047"/>
                    <a:ext cx="28" cy="27"/>
                  </a:xfrm>
                  <a:custGeom>
                    <a:avLst/>
                    <a:gdLst>
                      <a:gd name="T0" fmla="*/ 27 w 28"/>
                      <a:gd name="T1" fmla="*/ 13 h 27"/>
                      <a:gd name="T2" fmla="*/ 27 w 28"/>
                      <a:gd name="T3" fmla="*/ 17 h 27"/>
                      <a:gd name="T4" fmla="*/ 23 w 28"/>
                      <a:gd name="T5" fmla="*/ 19 h 27"/>
                      <a:gd name="T6" fmla="*/ 20 w 28"/>
                      <a:gd name="T7" fmla="*/ 24 h 27"/>
                      <a:gd name="T8" fmla="*/ 15 w 28"/>
                      <a:gd name="T9" fmla="*/ 26 h 27"/>
                      <a:gd name="T10" fmla="*/ 10 w 28"/>
                      <a:gd name="T11" fmla="*/ 26 h 27"/>
                      <a:gd name="T12" fmla="*/ 5 w 28"/>
                      <a:gd name="T13" fmla="*/ 24 h 27"/>
                      <a:gd name="T14" fmla="*/ 1 w 28"/>
                      <a:gd name="T15" fmla="*/ 19 h 27"/>
                      <a:gd name="T16" fmla="*/ 0 w 28"/>
                      <a:gd name="T17" fmla="*/ 17 h 27"/>
                      <a:gd name="T18" fmla="*/ 0 w 28"/>
                      <a:gd name="T19" fmla="*/ 13 h 27"/>
                      <a:gd name="T20" fmla="*/ 0 w 28"/>
                      <a:gd name="T21" fmla="*/ 8 h 27"/>
                      <a:gd name="T22" fmla="*/ 1 w 28"/>
                      <a:gd name="T23" fmla="*/ 4 h 27"/>
                      <a:gd name="T24" fmla="*/ 5 w 28"/>
                      <a:gd name="T25" fmla="*/ 0 h 27"/>
                      <a:gd name="T26" fmla="*/ 10 w 28"/>
                      <a:gd name="T27" fmla="*/ 0 h 27"/>
                      <a:gd name="T28" fmla="*/ 15 w 28"/>
                      <a:gd name="T29" fmla="*/ 0 h 27"/>
                      <a:gd name="T30" fmla="*/ 20 w 28"/>
                      <a:gd name="T31" fmla="*/ 0 h 27"/>
                      <a:gd name="T32" fmla="*/ 23 w 28"/>
                      <a:gd name="T33" fmla="*/ 4 h 27"/>
                      <a:gd name="T34" fmla="*/ 27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7"/>
                        </a:lnTo>
                        <a:lnTo>
                          <a:pt x="23" y="19"/>
                        </a:lnTo>
                        <a:lnTo>
                          <a:pt x="20" y="24"/>
                        </a:lnTo>
                        <a:lnTo>
                          <a:pt x="15" y="26"/>
                        </a:lnTo>
                        <a:lnTo>
                          <a:pt x="10" y="26"/>
                        </a:lnTo>
                        <a:lnTo>
                          <a:pt x="5" y="24"/>
                        </a:lnTo>
                        <a:lnTo>
                          <a:pt x="1" y="19"/>
                        </a:lnTo>
                        <a:lnTo>
                          <a:pt x="0" y="17"/>
                        </a:lnTo>
                        <a:lnTo>
                          <a:pt x="0" y="13"/>
                        </a:lnTo>
                        <a:lnTo>
                          <a:pt x="0" y="8"/>
                        </a:lnTo>
                        <a:lnTo>
                          <a:pt x="1" y="4"/>
                        </a:lnTo>
                        <a:lnTo>
                          <a:pt x="5" y="0"/>
                        </a:lnTo>
                        <a:lnTo>
                          <a:pt x="10" y="0"/>
                        </a:lnTo>
                        <a:lnTo>
                          <a:pt x="15" y="0"/>
                        </a:lnTo>
                        <a:lnTo>
                          <a:pt x="20" y="0"/>
                        </a:lnTo>
                        <a:lnTo>
                          <a:pt x="23" y="4"/>
                        </a:lnTo>
                        <a:lnTo>
                          <a:pt x="27"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981" name="Freeform 102"/>
                  <p:cNvSpPr>
                    <a:spLocks/>
                  </p:cNvSpPr>
                  <p:nvPr/>
                </p:nvSpPr>
                <p:spPr bwMode="auto">
                  <a:xfrm>
                    <a:off x="4150" y="3034"/>
                    <a:ext cx="29" cy="27"/>
                  </a:xfrm>
                  <a:custGeom>
                    <a:avLst/>
                    <a:gdLst>
                      <a:gd name="T0" fmla="*/ 28 w 29"/>
                      <a:gd name="T1" fmla="*/ 13 h 27"/>
                      <a:gd name="T2" fmla="*/ 28 w 29"/>
                      <a:gd name="T3" fmla="*/ 17 h 27"/>
                      <a:gd name="T4" fmla="*/ 24 w 29"/>
                      <a:gd name="T5" fmla="*/ 21 h 27"/>
                      <a:gd name="T6" fmla="*/ 21 w 29"/>
                      <a:gd name="T7" fmla="*/ 22 h 27"/>
                      <a:gd name="T8" fmla="*/ 15 w 29"/>
                      <a:gd name="T9" fmla="*/ 26 h 27"/>
                      <a:gd name="T10" fmla="*/ 10 w 29"/>
                      <a:gd name="T11" fmla="*/ 26 h 27"/>
                      <a:gd name="T12" fmla="*/ 5 w 29"/>
                      <a:gd name="T13" fmla="*/ 22 h 27"/>
                      <a:gd name="T14" fmla="*/ 3 w 29"/>
                      <a:gd name="T15" fmla="*/ 21 h 27"/>
                      <a:gd name="T16" fmla="*/ 0 w 29"/>
                      <a:gd name="T17" fmla="*/ 17 h 27"/>
                      <a:gd name="T18" fmla="*/ 0 w 29"/>
                      <a:gd name="T19" fmla="*/ 13 h 27"/>
                      <a:gd name="T20" fmla="*/ 0 w 29"/>
                      <a:gd name="T21" fmla="*/ 8 h 27"/>
                      <a:gd name="T22" fmla="*/ 3 w 29"/>
                      <a:gd name="T23" fmla="*/ 4 h 27"/>
                      <a:gd name="T24" fmla="*/ 5 w 29"/>
                      <a:gd name="T25" fmla="*/ 1 h 27"/>
                      <a:gd name="T26" fmla="*/ 10 w 29"/>
                      <a:gd name="T27" fmla="*/ 0 h 27"/>
                      <a:gd name="T28" fmla="*/ 15 w 29"/>
                      <a:gd name="T29" fmla="*/ 0 h 27"/>
                      <a:gd name="T30" fmla="*/ 21 w 29"/>
                      <a:gd name="T31" fmla="*/ 1 h 27"/>
                      <a:gd name="T32" fmla="*/ 24 w 29"/>
                      <a:gd name="T33" fmla="*/ 4 h 27"/>
                      <a:gd name="T34" fmla="*/ 28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8" y="17"/>
                        </a:lnTo>
                        <a:lnTo>
                          <a:pt x="24" y="21"/>
                        </a:lnTo>
                        <a:lnTo>
                          <a:pt x="21" y="22"/>
                        </a:lnTo>
                        <a:lnTo>
                          <a:pt x="15" y="26"/>
                        </a:lnTo>
                        <a:lnTo>
                          <a:pt x="10" y="26"/>
                        </a:lnTo>
                        <a:lnTo>
                          <a:pt x="5" y="22"/>
                        </a:lnTo>
                        <a:lnTo>
                          <a:pt x="3" y="21"/>
                        </a:lnTo>
                        <a:lnTo>
                          <a:pt x="0" y="17"/>
                        </a:lnTo>
                        <a:lnTo>
                          <a:pt x="0" y="13"/>
                        </a:lnTo>
                        <a:lnTo>
                          <a:pt x="0" y="8"/>
                        </a:lnTo>
                        <a:lnTo>
                          <a:pt x="3" y="4"/>
                        </a:lnTo>
                        <a:lnTo>
                          <a:pt x="5" y="1"/>
                        </a:lnTo>
                        <a:lnTo>
                          <a:pt x="10" y="0"/>
                        </a:lnTo>
                        <a:lnTo>
                          <a:pt x="15" y="0"/>
                        </a:lnTo>
                        <a:lnTo>
                          <a:pt x="21" y="1"/>
                        </a:lnTo>
                        <a:lnTo>
                          <a:pt x="24" y="4"/>
                        </a:lnTo>
                        <a:lnTo>
                          <a:pt x="28"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982" name="Freeform 103"/>
                  <p:cNvSpPr>
                    <a:spLocks/>
                  </p:cNvSpPr>
                  <p:nvPr/>
                </p:nvSpPr>
                <p:spPr bwMode="auto">
                  <a:xfrm>
                    <a:off x="4094" y="2989"/>
                    <a:ext cx="31" cy="30"/>
                  </a:xfrm>
                  <a:custGeom>
                    <a:avLst/>
                    <a:gdLst>
                      <a:gd name="T0" fmla="*/ 30 w 31"/>
                      <a:gd name="T1" fmla="*/ 14 h 30"/>
                      <a:gd name="T2" fmla="*/ 28 w 31"/>
                      <a:gd name="T3" fmla="*/ 20 h 30"/>
                      <a:gd name="T4" fmla="*/ 26 w 31"/>
                      <a:gd name="T5" fmla="*/ 24 h 30"/>
                      <a:gd name="T6" fmla="*/ 21 w 31"/>
                      <a:gd name="T7" fmla="*/ 29 h 30"/>
                      <a:gd name="T8" fmla="*/ 16 w 31"/>
                      <a:gd name="T9" fmla="*/ 29 h 30"/>
                      <a:gd name="T10" fmla="*/ 11 w 31"/>
                      <a:gd name="T11" fmla="*/ 29 h 30"/>
                      <a:gd name="T12" fmla="*/ 6 w 31"/>
                      <a:gd name="T13" fmla="*/ 29 h 30"/>
                      <a:gd name="T14" fmla="*/ 1 w 31"/>
                      <a:gd name="T15" fmla="*/ 24 h 30"/>
                      <a:gd name="T16" fmla="*/ 0 w 31"/>
                      <a:gd name="T17" fmla="*/ 20 h 30"/>
                      <a:gd name="T18" fmla="*/ 0 w 31"/>
                      <a:gd name="T19" fmla="*/ 14 h 30"/>
                      <a:gd name="T20" fmla="*/ 0 w 31"/>
                      <a:gd name="T21" fmla="*/ 9 h 30"/>
                      <a:gd name="T22" fmla="*/ 1 w 31"/>
                      <a:gd name="T23" fmla="*/ 4 h 30"/>
                      <a:gd name="T24" fmla="*/ 6 w 31"/>
                      <a:gd name="T25" fmla="*/ 1 h 30"/>
                      <a:gd name="T26" fmla="*/ 11 w 31"/>
                      <a:gd name="T27" fmla="*/ 0 h 30"/>
                      <a:gd name="T28" fmla="*/ 16 w 31"/>
                      <a:gd name="T29" fmla="*/ 0 h 30"/>
                      <a:gd name="T30" fmla="*/ 21 w 31"/>
                      <a:gd name="T31" fmla="*/ 1 h 30"/>
                      <a:gd name="T32" fmla="*/ 26 w 31"/>
                      <a:gd name="T33" fmla="*/ 4 h 30"/>
                      <a:gd name="T34" fmla="*/ 28 w 31"/>
                      <a:gd name="T35" fmla="*/ 9 h 30"/>
                      <a:gd name="T36" fmla="*/ 30 w 31"/>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0"/>
                      <a:gd name="T59" fmla="*/ 31 w 3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0">
                        <a:moveTo>
                          <a:pt x="30" y="14"/>
                        </a:moveTo>
                        <a:lnTo>
                          <a:pt x="28" y="20"/>
                        </a:lnTo>
                        <a:lnTo>
                          <a:pt x="26" y="24"/>
                        </a:lnTo>
                        <a:lnTo>
                          <a:pt x="21" y="29"/>
                        </a:lnTo>
                        <a:lnTo>
                          <a:pt x="16" y="29"/>
                        </a:lnTo>
                        <a:lnTo>
                          <a:pt x="11" y="29"/>
                        </a:lnTo>
                        <a:lnTo>
                          <a:pt x="6" y="29"/>
                        </a:lnTo>
                        <a:lnTo>
                          <a:pt x="1" y="24"/>
                        </a:lnTo>
                        <a:lnTo>
                          <a:pt x="0" y="20"/>
                        </a:lnTo>
                        <a:lnTo>
                          <a:pt x="0" y="14"/>
                        </a:lnTo>
                        <a:lnTo>
                          <a:pt x="0" y="9"/>
                        </a:lnTo>
                        <a:lnTo>
                          <a:pt x="1" y="4"/>
                        </a:lnTo>
                        <a:lnTo>
                          <a:pt x="6" y="1"/>
                        </a:lnTo>
                        <a:lnTo>
                          <a:pt x="11" y="0"/>
                        </a:lnTo>
                        <a:lnTo>
                          <a:pt x="16" y="0"/>
                        </a:lnTo>
                        <a:lnTo>
                          <a:pt x="21" y="1"/>
                        </a:lnTo>
                        <a:lnTo>
                          <a:pt x="26" y="4"/>
                        </a:lnTo>
                        <a:lnTo>
                          <a:pt x="28" y="9"/>
                        </a:lnTo>
                        <a:lnTo>
                          <a:pt x="30" y="14"/>
                        </a:lnTo>
                      </a:path>
                    </a:pathLst>
                  </a:custGeom>
                  <a:solidFill>
                    <a:srgbClr val="000000"/>
                  </a:solidFill>
                  <a:ln w="12700" cap="rnd">
                    <a:solidFill>
                      <a:srgbClr val="000000"/>
                    </a:solidFill>
                    <a:round/>
                    <a:headEnd/>
                    <a:tailEnd/>
                  </a:ln>
                </p:spPr>
                <p:txBody>
                  <a:bodyPr/>
                  <a:lstStyle/>
                  <a:p>
                    <a:endParaRPr lang="en-US"/>
                  </a:p>
                </p:txBody>
              </p:sp>
              <p:sp>
                <p:nvSpPr>
                  <p:cNvPr id="983" name="Freeform 104"/>
                  <p:cNvSpPr>
                    <a:spLocks/>
                  </p:cNvSpPr>
                  <p:nvPr/>
                </p:nvSpPr>
                <p:spPr bwMode="auto">
                  <a:xfrm>
                    <a:off x="4118" y="2974"/>
                    <a:ext cx="28" cy="27"/>
                  </a:xfrm>
                  <a:custGeom>
                    <a:avLst/>
                    <a:gdLst>
                      <a:gd name="T0" fmla="*/ 27 w 28"/>
                      <a:gd name="T1" fmla="*/ 14 h 27"/>
                      <a:gd name="T2" fmla="*/ 27 w 28"/>
                      <a:gd name="T3" fmla="*/ 17 h 27"/>
                      <a:gd name="T4" fmla="*/ 25 w 28"/>
                      <a:gd name="T5" fmla="*/ 21 h 27"/>
                      <a:gd name="T6" fmla="*/ 21 w 28"/>
                      <a:gd name="T7" fmla="*/ 26 h 27"/>
                      <a:gd name="T8" fmla="*/ 18 w 28"/>
                      <a:gd name="T9" fmla="*/ 26 h 27"/>
                      <a:gd name="T10" fmla="*/ 11 w 28"/>
                      <a:gd name="T11" fmla="*/ 26 h 27"/>
                      <a:gd name="T12" fmla="*/ 6 w 28"/>
                      <a:gd name="T13" fmla="*/ 26 h 27"/>
                      <a:gd name="T14" fmla="*/ 1 w 28"/>
                      <a:gd name="T15" fmla="*/ 21 h 27"/>
                      <a:gd name="T16" fmla="*/ 0 w 28"/>
                      <a:gd name="T17" fmla="*/ 17 h 27"/>
                      <a:gd name="T18" fmla="*/ 0 w 28"/>
                      <a:gd name="T19" fmla="*/ 14 h 27"/>
                      <a:gd name="T20" fmla="*/ 0 w 28"/>
                      <a:gd name="T21" fmla="*/ 8 h 27"/>
                      <a:gd name="T22" fmla="*/ 1 w 28"/>
                      <a:gd name="T23" fmla="*/ 6 h 27"/>
                      <a:gd name="T24" fmla="*/ 6 w 28"/>
                      <a:gd name="T25" fmla="*/ 1 h 27"/>
                      <a:gd name="T26" fmla="*/ 11 w 28"/>
                      <a:gd name="T27" fmla="*/ 0 h 27"/>
                      <a:gd name="T28" fmla="*/ 18 w 28"/>
                      <a:gd name="T29" fmla="*/ 0 h 27"/>
                      <a:gd name="T30" fmla="*/ 21 w 28"/>
                      <a:gd name="T31" fmla="*/ 1 h 27"/>
                      <a:gd name="T32" fmla="*/ 25 w 28"/>
                      <a:gd name="T33" fmla="*/ 6 h 27"/>
                      <a:gd name="T34" fmla="*/ 27 w 28"/>
                      <a:gd name="T35" fmla="*/ 8 h 27"/>
                      <a:gd name="T36" fmla="*/ 27 w 28"/>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4"/>
                        </a:moveTo>
                        <a:lnTo>
                          <a:pt x="27" y="17"/>
                        </a:lnTo>
                        <a:lnTo>
                          <a:pt x="25" y="21"/>
                        </a:lnTo>
                        <a:lnTo>
                          <a:pt x="21" y="26"/>
                        </a:lnTo>
                        <a:lnTo>
                          <a:pt x="18" y="26"/>
                        </a:lnTo>
                        <a:lnTo>
                          <a:pt x="11" y="26"/>
                        </a:lnTo>
                        <a:lnTo>
                          <a:pt x="6" y="26"/>
                        </a:lnTo>
                        <a:lnTo>
                          <a:pt x="1" y="21"/>
                        </a:lnTo>
                        <a:lnTo>
                          <a:pt x="0" y="17"/>
                        </a:lnTo>
                        <a:lnTo>
                          <a:pt x="0" y="14"/>
                        </a:lnTo>
                        <a:lnTo>
                          <a:pt x="0" y="8"/>
                        </a:lnTo>
                        <a:lnTo>
                          <a:pt x="1" y="6"/>
                        </a:lnTo>
                        <a:lnTo>
                          <a:pt x="6" y="1"/>
                        </a:lnTo>
                        <a:lnTo>
                          <a:pt x="11" y="0"/>
                        </a:lnTo>
                        <a:lnTo>
                          <a:pt x="18" y="0"/>
                        </a:lnTo>
                        <a:lnTo>
                          <a:pt x="21" y="1"/>
                        </a:lnTo>
                        <a:lnTo>
                          <a:pt x="25" y="6"/>
                        </a:lnTo>
                        <a:lnTo>
                          <a:pt x="27" y="8"/>
                        </a:lnTo>
                        <a:lnTo>
                          <a:pt x="27" y="14"/>
                        </a:lnTo>
                      </a:path>
                    </a:pathLst>
                  </a:custGeom>
                  <a:solidFill>
                    <a:srgbClr val="000000"/>
                  </a:solidFill>
                  <a:ln w="12700" cap="rnd">
                    <a:solidFill>
                      <a:srgbClr val="000000"/>
                    </a:solidFill>
                    <a:round/>
                    <a:headEnd/>
                    <a:tailEnd/>
                  </a:ln>
                </p:spPr>
                <p:txBody>
                  <a:bodyPr/>
                  <a:lstStyle/>
                  <a:p>
                    <a:endParaRPr lang="en-US"/>
                  </a:p>
                </p:txBody>
              </p:sp>
              <p:sp>
                <p:nvSpPr>
                  <p:cNvPr id="984" name="Freeform 105"/>
                  <p:cNvSpPr>
                    <a:spLocks/>
                  </p:cNvSpPr>
                  <p:nvPr/>
                </p:nvSpPr>
                <p:spPr bwMode="auto">
                  <a:xfrm>
                    <a:off x="4130" y="3086"/>
                    <a:ext cx="29" cy="28"/>
                  </a:xfrm>
                  <a:custGeom>
                    <a:avLst/>
                    <a:gdLst>
                      <a:gd name="T0" fmla="*/ 28 w 29"/>
                      <a:gd name="T1" fmla="*/ 15 h 28"/>
                      <a:gd name="T2" fmla="*/ 26 w 29"/>
                      <a:gd name="T3" fmla="*/ 18 h 28"/>
                      <a:gd name="T4" fmla="*/ 22 w 29"/>
                      <a:gd name="T5" fmla="*/ 21 h 28"/>
                      <a:gd name="T6" fmla="*/ 19 w 29"/>
                      <a:gd name="T7" fmla="*/ 27 h 28"/>
                      <a:gd name="T8" fmla="*/ 14 w 29"/>
                      <a:gd name="T9" fmla="*/ 27 h 28"/>
                      <a:gd name="T10" fmla="*/ 8 w 29"/>
                      <a:gd name="T11" fmla="*/ 27 h 28"/>
                      <a:gd name="T12" fmla="*/ 7 w 29"/>
                      <a:gd name="T13" fmla="*/ 27 h 28"/>
                      <a:gd name="T14" fmla="*/ 1 w 29"/>
                      <a:gd name="T15" fmla="*/ 21 h 28"/>
                      <a:gd name="T16" fmla="*/ 0 w 29"/>
                      <a:gd name="T17" fmla="*/ 18 h 28"/>
                      <a:gd name="T18" fmla="*/ 0 w 29"/>
                      <a:gd name="T19" fmla="*/ 15 h 28"/>
                      <a:gd name="T20" fmla="*/ 0 w 29"/>
                      <a:gd name="T21" fmla="*/ 8 h 28"/>
                      <a:gd name="T22" fmla="*/ 1 w 29"/>
                      <a:gd name="T23" fmla="*/ 6 h 28"/>
                      <a:gd name="T24" fmla="*/ 7 w 29"/>
                      <a:gd name="T25" fmla="*/ 1 h 28"/>
                      <a:gd name="T26" fmla="*/ 8 w 29"/>
                      <a:gd name="T27" fmla="*/ 0 h 28"/>
                      <a:gd name="T28" fmla="*/ 14 w 29"/>
                      <a:gd name="T29" fmla="*/ 0 h 28"/>
                      <a:gd name="T30" fmla="*/ 19 w 29"/>
                      <a:gd name="T31" fmla="*/ 1 h 28"/>
                      <a:gd name="T32" fmla="*/ 22 w 29"/>
                      <a:gd name="T33" fmla="*/ 6 h 28"/>
                      <a:gd name="T34" fmla="*/ 26 w 29"/>
                      <a:gd name="T35" fmla="*/ 8 h 28"/>
                      <a:gd name="T36" fmla="*/ 28 w 29"/>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8"/>
                      <a:gd name="T59" fmla="*/ 29 w 29"/>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8">
                        <a:moveTo>
                          <a:pt x="28" y="15"/>
                        </a:moveTo>
                        <a:lnTo>
                          <a:pt x="26" y="18"/>
                        </a:lnTo>
                        <a:lnTo>
                          <a:pt x="22" y="21"/>
                        </a:lnTo>
                        <a:lnTo>
                          <a:pt x="19" y="27"/>
                        </a:lnTo>
                        <a:lnTo>
                          <a:pt x="14" y="27"/>
                        </a:lnTo>
                        <a:lnTo>
                          <a:pt x="8" y="27"/>
                        </a:lnTo>
                        <a:lnTo>
                          <a:pt x="7" y="27"/>
                        </a:lnTo>
                        <a:lnTo>
                          <a:pt x="1" y="21"/>
                        </a:lnTo>
                        <a:lnTo>
                          <a:pt x="0" y="18"/>
                        </a:lnTo>
                        <a:lnTo>
                          <a:pt x="0" y="15"/>
                        </a:lnTo>
                        <a:lnTo>
                          <a:pt x="0" y="8"/>
                        </a:lnTo>
                        <a:lnTo>
                          <a:pt x="1" y="6"/>
                        </a:lnTo>
                        <a:lnTo>
                          <a:pt x="7" y="1"/>
                        </a:lnTo>
                        <a:lnTo>
                          <a:pt x="8" y="0"/>
                        </a:lnTo>
                        <a:lnTo>
                          <a:pt x="14" y="0"/>
                        </a:lnTo>
                        <a:lnTo>
                          <a:pt x="19" y="1"/>
                        </a:lnTo>
                        <a:lnTo>
                          <a:pt x="22" y="6"/>
                        </a:lnTo>
                        <a:lnTo>
                          <a:pt x="26" y="8"/>
                        </a:lnTo>
                        <a:lnTo>
                          <a:pt x="28" y="15"/>
                        </a:lnTo>
                      </a:path>
                    </a:pathLst>
                  </a:custGeom>
                  <a:solidFill>
                    <a:srgbClr val="000000"/>
                  </a:solidFill>
                  <a:ln w="12700" cap="rnd">
                    <a:solidFill>
                      <a:srgbClr val="000000"/>
                    </a:solidFill>
                    <a:round/>
                    <a:headEnd/>
                    <a:tailEnd/>
                  </a:ln>
                </p:spPr>
                <p:txBody>
                  <a:bodyPr/>
                  <a:lstStyle/>
                  <a:p>
                    <a:endParaRPr lang="en-US"/>
                  </a:p>
                </p:txBody>
              </p:sp>
              <p:sp>
                <p:nvSpPr>
                  <p:cNvPr id="985" name="Freeform 106"/>
                  <p:cNvSpPr>
                    <a:spLocks/>
                  </p:cNvSpPr>
                  <p:nvPr/>
                </p:nvSpPr>
                <p:spPr bwMode="auto">
                  <a:xfrm>
                    <a:off x="4135" y="3057"/>
                    <a:ext cx="29" cy="27"/>
                  </a:xfrm>
                  <a:custGeom>
                    <a:avLst/>
                    <a:gdLst>
                      <a:gd name="T0" fmla="*/ 28 w 29"/>
                      <a:gd name="T1" fmla="*/ 13 h 27"/>
                      <a:gd name="T2" fmla="*/ 26 w 29"/>
                      <a:gd name="T3" fmla="*/ 17 h 27"/>
                      <a:gd name="T4" fmla="*/ 22 w 29"/>
                      <a:gd name="T5" fmla="*/ 21 h 27"/>
                      <a:gd name="T6" fmla="*/ 19 w 29"/>
                      <a:gd name="T7" fmla="*/ 26 h 27"/>
                      <a:gd name="T8" fmla="*/ 14 w 29"/>
                      <a:gd name="T9" fmla="*/ 26 h 27"/>
                      <a:gd name="T10" fmla="*/ 8 w 29"/>
                      <a:gd name="T11" fmla="*/ 26 h 27"/>
                      <a:gd name="T12" fmla="*/ 5 w 29"/>
                      <a:gd name="T13" fmla="*/ 26 h 27"/>
                      <a:gd name="T14" fmla="*/ 0 w 29"/>
                      <a:gd name="T15" fmla="*/ 21 h 27"/>
                      <a:gd name="T16" fmla="*/ 0 w 29"/>
                      <a:gd name="T17" fmla="*/ 17 h 27"/>
                      <a:gd name="T18" fmla="*/ 0 w 29"/>
                      <a:gd name="T19" fmla="*/ 13 h 27"/>
                      <a:gd name="T20" fmla="*/ 0 w 29"/>
                      <a:gd name="T21" fmla="*/ 8 h 27"/>
                      <a:gd name="T22" fmla="*/ 0 w 29"/>
                      <a:gd name="T23" fmla="*/ 4 h 27"/>
                      <a:gd name="T24" fmla="*/ 5 w 29"/>
                      <a:gd name="T25" fmla="*/ 1 h 27"/>
                      <a:gd name="T26" fmla="*/ 8 w 29"/>
                      <a:gd name="T27" fmla="*/ 0 h 27"/>
                      <a:gd name="T28" fmla="*/ 14 w 29"/>
                      <a:gd name="T29" fmla="*/ 0 h 27"/>
                      <a:gd name="T30" fmla="*/ 19 w 29"/>
                      <a:gd name="T31" fmla="*/ 1 h 27"/>
                      <a:gd name="T32" fmla="*/ 22 w 29"/>
                      <a:gd name="T33" fmla="*/ 4 h 27"/>
                      <a:gd name="T34" fmla="*/ 26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6" y="17"/>
                        </a:lnTo>
                        <a:lnTo>
                          <a:pt x="22" y="21"/>
                        </a:lnTo>
                        <a:lnTo>
                          <a:pt x="19" y="26"/>
                        </a:lnTo>
                        <a:lnTo>
                          <a:pt x="14" y="26"/>
                        </a:lnTo>
                        <a:lnTo>
                          <a:pt x="8" y="26"/>
                        </a:lnTo>
                        <a:lnTo>
                          <a:pt x="5" y="26"/>
                        </a:lnTo>
                        <a:lnTo>
                          <a:pt x="0" y="21"/>
                        </a:lnTo>
                        <a:lnTo>
                          <a:pt x="0" y="17"/>
                        </a:lnTo>
                        <a:lnTo>
                          <a:pt x="0" y="13"/>
                        </a:lnTo>
                        <a:lnTo>
                          <a:pt x="0" y="8"/>
                        </a:lnTo>
                        <a:lnTo>
                          <a:pt x="0" y="4"/>
                        </a:lnTo>
                        <a:lnTo>
                          <a:pt x="5" y="1"/>
                        </a:lnTo>
                        <a:lnTo>
                          <a:pt x="8" y="0"/>
                        </a:lnTo>
                        <a:lnTo>
                          <a:pt x="14" y="0"/>
                        </a:lnTo>
                        <a:lnTo>
                          <a:pt x="19" y="1"/>
                        </a:lnTo>
                        <a:lnTo>
                          <a:pt x="22" y="4"/>
                        </a:lnTo>
                        <a:lnTo>
                          <a:pt x="26"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986" name="Freeform 107"/>
                  <p:cNvSpPr>
                    <a:spLocks/>
                  </p:cNvSpPr>
                  <p:nvPr/>
                </p:nvSpPr>
                <p:spPr bwMode="auto">
                  <a:xfrm>
                    <a:off x="4166" y="3085"/>
                    <a:ext cx="28" cy="27"/>
                  </a:xfrm>
                  <a:custGeom>
                    <a:avLst/>
                    <a:gdLst>
                      <a:gd name="T0" fmla="*/ 27 w 28"/>
                      <a:gd name="T1" fmla="*/ 13 h 27"/>
                      <a:gd name="T2" fmla="*/ 23 w 28"/>
                      <a:gd name="T3" fmla="*/ 17 h 27"/>
                      <a:gd name="T4" fmla="*/ 21 w 28"/>
                      <a:gd name="T5" fmla="*/ 21 h 27"/>
                      <a:gd name="T6" fmla="*/ 18 w 28"/>
                      <a:gd name="T7" fmla="*/ 22 h 27"/>
                      <a:gd name="T8" fmla="*/ 13 w 28"/>
                      <a:gd name="T9" fmla="*/ 26 h 27"/>
                      <a:gd name="T10" fmla="*/ 11 w 28"/>
                      <a:gd name="T11" fmla="*/ 26 h 27"/>
                      <a:gd name="T12" fmla="*/ 5 w 28"/>
                      <a:gd name="T13" fmla="*/ 22 h 27"/>
                      <a:gd name="T14" fmla="*/ 3 w 28"/>
                      <a:gd name="T15" fmla="*/ 21 h 27"/>
                      <a:gd name="T16" fmla="*/ 1 w 28"/>
                      <a:gd name="T17" fmla="*/ 17 h 27"/>
                      <a:gd name="T18" fmla="*/ 0 w 28"/>
                      <a:gd name="T19" fmla="*/ 13 h 27"/>
                      <a:gd name="T20" fmla="*/ 1 w 28"/>
                      <a:gd name="T21" fmla="*/ 6 h 27"/>
                      <a:gd name="T22" fmla="*/ 3 w 28"/>
                      <a:gd name="T23" fmla="*/ 4 h 27"/>
                      <a:gd name="T24" fmla="*/ 5 w 28"/>
                      <a:gd name="T25" fmla="*/ 0 h 27"/>
                      <a:gd name="T26" fmla="*/ 11 w 28"/>
                      <a:gd name="T27" fmla="*/ 0 h 27"/>
                      <a:gd name="T28" fmla="*/ 13 w 28"/>
                      <a:gd name="T29" fmla="*/ 0 h 27"/>
                      <a:gd name="T30" fmla="*/ 18 w 28"/>
                      <a:gd name="T31" fmla="*/ 0 h 27"/>
                      <a:gd name="T32" fmla="*/ 21 w 28"/>
                      <a:gd name="T33" fmla="*/ 4 h 27"/>
                      <a:gd name="T34" fmla="*/ 23 w 28"/>
                      <a:gd name="T35" fmla="*/ 6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7"/>
                        </a:lnTo>
                        <a:lnTo>
                          <a:pt x="21" y="21"/>
                        </a:lnTo>
                        <a:lnTo>
                          <a:pt x="18" y="22"/>
                        </a:lnTo>
                        <a:lnTo>
                          <a:pt x="13" y="26"/>
                        </a:lnTo>
                        <a:lnTo>
                          <a:pt x="11" y="26"/>
                        </a:lnTo>
                        <a:lnTo>
                          <a:pt x="5" y="22"/>
                        </a:lnTo>
                        <a:lnTo>
                          <a:pt x="3" y="21"/>
                        </a:lnTo>
                        <a:lnTo>
                          <a:pt x="1" y="17"/>
                        </a:lnTo>
                        <a:lnTo>
                          <a:pt x="0" y="13"/>
                        </a:lnTo>
                        <a:lnTo>
                          <a:pt x="1" y="6"/>
                        </a:lnTo>
                        <a:lnTo>
                          <a:pt x="3" y="4"/>
                        </a:lnTo>
                        <a:lnTo>
                          <a:pt x="5" y="0"/>
                        </a:lnTo>
                        <a:lnTo>
                          <a:pt x="11" y="0"/>
                        </a:lnTo>
                        <a:lnTo>
                          <a:pt x="13" y="0"/>
                        </a:lnTo>
                        <a:lnTo>
                          <a:pt x="18" y="0"/>
                        </a:lnTo>
                        <a:lnTo>
                          <a:pt x="21" y="4"/>
                        </a:lnTo>
                        <a:lnTo>
                          <a:pt x="23" y="6"/>
                        </a:lnTo>
                        <a:lnTo>
                          <a:pt x="27" y="13"/>
                        </a:lnTo>
                      </a:path>
                    </a:pathLst>
                  </a:custGeom>
                  <a:solidFill>
                    <a:srgbClr val="000000"/>
                  </a:solidFill>
                  <a:ln w="12700" cap="rnd">
                    <a:solidFill>
                      <a:srgbClr val="000000"/>
                    </a:solidFill>
                    <a:round/>
                    <a:headEnd/>
                    <a:tailEnd/>
                  </a:ln>
                </p:spPr>
                <p:txBody>
                  <a:bodyPr/>
                  <a:lstStyle/>
                  <a:p>
                    <a:endParaRPr lang="en-US"/>
                  </a:p>
                </p:txBody>
              </p:sp>
              <p:sp>
                <p:nvSpPr>
                  <p:cNvPr id="987" name="Freeform 108"/>
                  <p:cNvSpPr>
                    <a:spLocks/>
                  </p:cNvSpPr>
                  <p:nvPr/>
                </p:nvSpPr>
                <p:spPr bwMode="auto">
                  <a:xfrm>
                    <a:off x="4145" y="2930"/>
                    <a:ext cx="28" cy="27"/>
                  </a:xfrm>
                  <a:custGeom>
                    <a:avLst/>
                    <a:gdLst>
                      <a:gd name="T0" fmla="*/ 27 w 28"/>
                      <a:gd name="T1" fmla="*/ 14 h 27"/>
                      <a:gd name="T2" fmla="*/ 27 w 28"/>
                      <a:gd name="T3" fmla="*/ 19 h 27"/>
                      <a:gd name="T4" fmla="*/ 23 w 28"/>
                      <a:gd name="T5" fmla="*/ 24 h 27"/>
                      <a:gd name="T6" fmla="*/ 20 w 28"/>
                      <a:gd name="T7" fmla="*/ 26 h 27"/>
                      <a:gd name="T8" fmla="*/ 15 w 28"/>
                      <a:gd name="T9" fmla="*/ 26 h 27"/>
                      <a:gd name="T10" fmla="*/ 10 w 28"/>
                      <a:gd name="T11" fmla="*/ 26 h 27"/>
                      <a:gd name="T12" fmla="*/ 5 w 28"/>
                      <a:gd name="T13" fmla="*/ 26 h 27"/>
                      <a:gd name="T14" fmla="*/ 1 w 28"/>
                      <a:gd name="T15" fmla="*/ 24 h 27"/>
                      <a:gd name="T16" fmla="*/ 0 w 28"/>
                      <a:gd name="T17" fmla="*/ 19 h 27"/>
                      <a:gd name="T18" fmla="*/ 0 w 28"/>
                      <a:gd name="T19" fmla="*/ 14 h 27"/>
                      <a:gd name="T20" fmla="*/ 0 w 28"/>
                      <a:gd name="T21" fmla="*/ 8 h 27"/>
                      <a:gd name="T22" fmla="*/ 1 w 28"/>
                      <a:gd name="T23" fmla="*/ 4 h 27"/>
                      <a:gd name="T24" fmla="*/ 5 w 28"/>
                      <a:gd name="T25" fmla="*/ 1 h 27"/>
                      <a:gd name="T26" fmla="*/ 10 w 28"/>
                      <a:gd name="T27" fmla="*/ 0 h 27"/>
                      <a:gd name="T28" fmla="*/ 15 w 28"/>
                      <a:gd name="T29" fmla="*/ 0 h 27"/>
                      <a:gd name="T30" fmla="*/ 20 w 28"/>
                      <a:gd name="T31" fmla="*/ 1 h 27"/>
                      <a:gd name="T32" fmla="*/ 23 w 28"/>
                      <a:gd name="T33" fmla="*/ 4 h 27"/>
                      <a:gd name="T34" fmla="*/ 27 w 28"/>
                      <a:gd name="T35" fmla="*/ 8 h 27"/>
                      <a:gd name="T36" fmla="*/ 27 w 28"/>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4"/>
                        </a:moveTo>
                        <a:lnTo>
                          <a:pt x="27" y="19"/>
                        </a:lnTo>
                        <a:lnTo>
                          <a:pt x="23" y="24"/>
                        </a:lnTo>
                        <a:lnTo>
                          <a:pt x="20" y="26"/>
                        </a:lnTo>
                        <a:lnTo>
                          <a:pt x="15" y="26"/>
                        </a:lnTo>
                        <a:lnTo>
                          <a:pt x="10" y="26"/>
                        </a:lnTo>
                        <a:lnTo>
                          <a:pt x="5" y="26"/>
                        </a:lnTo>
                        <a:lnTo>
                          <a:pt x="1" y="24"/>
                        </a:lnTo>
                        <a:lnTo>
                          <a:pt x="0" y="19"/>
                        </a:lnTo>
                        <a:lnTo>
                          <a:pt x="0" y="14"/>
                        </a:lnTo>
                        <a:lnTo>
                          <a:pt x="0" y="8"/>
                        </a:lnTo>
                        <a:lnTo>
                          <a:pt x="1" y="4"/>
                        </a:lnTo>
                        <a:lnTo>
                          <a:pt x="5" y="1"/>
                        </a:lnTo>
                        <a:lnTo>
                          <a:pt x="10" y="0"/>
                        </a:lnTo>
                        <a:lnTo>
                          <a:pt x="15" y="0"/>
                        </a:lnTo>
                        <a:lnTo>
                          <a:pt x="20" y="1"/>
                        </a:lnTo>
                        <a:lnTo>
                          <a:pt x="23" y="4"/>
                        </a:lnTo>
                        <a:lnTo>
                          <a:pt x="27" y="8"/>
                        </a:lnTo>
                        <a:lnTo>
                          <a:pt x="27" y="14"/>
                        </a:lnTo>
                      </a:path>
                    </a:pathLst>
                  </a:custGeom>
                  <a:solidFill>
                    <a:srgbClr val="000000"/>
                  </a:solidFill>
                  <a:ln w="12700" cap="rnd">
                    <a:solidFill>
                      <a:srgbClr val="000000"/>
                    </a:solidFill>
                    <a:round/>
                    <a:headEnd/>
                    <a:tailEnd/>
                  </a:ln>
                </p:spPr>
                <p:txBody>
                  <a:bodyPr/>
                  <a:lstStyle/>
                  <a:p>
                    <a:endParaRPr lang="en-US"/>
                  </a:p>
                </p:txBody>
              </p:sp>
              <p:sp>
                <p:nvSpPr>
                  <p:cNvPr id="988" name="Freeform 109"/>
                  <p:cNvSpPr>
                    <a:spLocks/>
                  </p:cNvSpPr>
                  <p:nvPr/>
                </p:nvSpPr>
                <p:spPr bwMode="auto">
                  <a:xfrm>
                    <a:off x="4220" y="2985"/>
                    <a:ext cx="43" cy="41"/>
                  </a:xfrm>
                  <a:custGeom>
                    <a:avLst/>
                    <a:gdLst>
                      <a:gd name="T0" fmla="*/ 42 w 43"/>
                      <a:gd name="T1" fmla="*/ 20 h 41"/>
                      <a:gd name="T2" fmla="*/ 42 w 43"/>
                      <a:gd name="T3" fmla="*/ 26 h 41"/>
                      <a:gd name="T4" fmla="*/ 36 w 43"/>
                      <a:gd name="T5" fmla="*/ 31 h 41"/>
                      <a:gd name="T6" fmla="*/ 33 w 43"/>
                      <a:gd name="T7" fmla="*/ 36 h 41"/>
                      <a:gd name="T8" fmla="*/ 26 w 43"/>
                      <a:gd name="T9" fmla="*/ 40 h 41"/>
                      <a:gd name="T10" fmla="*/ 17 w 43"/>
                      <a:gd name="T11" fmla="*/ 40 h 41"/>
                      <a:gd name="T12" fmla="*/ 10 w 43"/>
                      <a:gd name="T13" fmla="*/ 36 h 41"/>
                      <a:gd name="T14" fmla="*/ 5 w 43"/>
                      <a:gd name="T15" fmla="*/ 31 h 41"/>
                      <a:gd name="T16" fmla="*/ 0 w 43"/>
                      <a:gd name="T17" fmla="*/ 26 h 41"/>
                      <a:gd name="T18" fmla="*/ 0 w 43"/>
                      <a:gd name="T19" fmla="*/ 20 h 41"/>
                      <a:gd name="T20" fmla="*/ 0 w 43"/>
                      <a:gd name="T21" fmla="*/ 11 h 41"/>
                      <a:gd name="T22" fmla="*/ 5 w 43"/>
                      <a:gd name="T23" fmla="*/ 5 h 41"/>
                      <a:gd name="T24" fmla="*/ 10 w 43"/>
                      <a:gd name="T25" fmla="*/ 1 h 41"/>
                      <a:gd name="T26" fmla="*/ 17 w 43"/>
                      <a:gd name="T27" fmla="*/ 0 h 41"/>
                      <a:gd name="T28" fmla="*/ 26 w 43"/>
                      <a:gd name="T29" fmla="*/ 0 h 41"/>
                      <a:gd name="T30" fmla="*/ 33 w 43"/>
                      <a:gd name="T31" fmla="*/ 1 h 41"/>
                      <a:gd name="T32" fmla="*/ 36 w 43"/>
                      <a:gd name="T33" fmla="*/ 5 h 41"/>
                      <a:gd name="T34" fmla="*/ 42 w 43"/>
                      <a:gd name="T35" fmla="*/ 11 h 41"/>
                      <a:gd name="T36" fmla="*/ 42 w 43"/>
                      <a:gd name="T37" fmla="*/ 2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1"/>
                      <a:gd name="T59" fmla="*/ 43 w 4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1">
                        <a:moveTo>
                          <a:pt x="42" y="20"/>
                        </a:moveTo>
                        <a:lnTo>
                          <a:pt x="42" y="26"/>
                        </a:lnTo>
                        <a:lnTo>
                          <a:pt x="36" y="31"/>
                        </a:lnTo>
                        <a:lnTo>
                          <a:pt x="33" y="36"/>
                        </a:lnTo>
                        <a:lnTo>
                          <a:pt x="26" y="40"/>
                        </a:lnTo>
                        <a:lnTo>
                          <a:pt x="17" y="40"/>
                        </a:lnTo>
                        <a:lnTo>
                          <a:pt x="10" y="36"/>
                        </a:lnTo>
                        <a:lnTo>
                          <a:pt x="5" y="31"/>
                        </a:lnTo>
                        <a:lnTo>
                          <a:pt x="0" y="26"/>
                        </a:lnTo>
                        <a:lnTo>
                          <a:pt x="0" y="20"/>
                        </a:lnTo>
                        <a:lnTo>
                          <a:pt x="0" y="11"/>
                        </a:lnTo>
                        <a:lnTo>
                          <a:pt x="5" y="5"/>
                        </a:lnTo>
                        <a:lnTo>
                          <a:pt x="10" y="1"/>
                        </a:lnTo>
                        <a:lnTo>
                          <a:pt x="17" y="0"/>
                        </a:lnTo>
                        <a:lnTo>
                          <a:pt x="26" y="0"/>
                        </a:lnTo>
                        <a:lnTo>
                          <a:pt x="33" y="1"/>
                        </a:lnTo>
                        <a:lnTo>
                          <a:pt x="36" y="5"/>
                        </a:lnTo>
                        <a:lnTo>
                          <a:pt x="42" y="11"/>
                        </a:lnTo>
                        <a:lnTo>
                          <a:pt x="42" y="20"/>
                        </a:lnTo>
                      </a:path>
                    </a:pathLst>
                  </a:custGeom>
                  <a:solidFill>
                    <a:srgbClr val="000000"/>
                  </a:solidFill>
                  <a:ln w="12700" cap="rnd">
                    <a:solidFill>
                      <a:srgbClr val="000000"/>
                    </a:solidFill>
                    <a:round/>
                    <a:headEnd/>
                    <a:tailEnd/>
                  </a:ln>
                </p:spPr>
                <p:txBody>
                  <a:bodyPr/>
                  <a:lstStyle/>
                  <a:p>
                    <a:endParaRPr lang="en-US"/>
                  </a:p>
                </p:txBody>
              </p:sp>
              <p:sp>
                <p:nvSpPr>
                  <p:cNvPr id="989" name="Freeform 110"/>
                  <p:cNvSpPr>
                    <a:spLocks/>
                  </p:cNvSpPr>
                  <p:nvPr/>
                </p:nvSpPr>
                <p:spPr bwMode="auto">
                  <a:xfrm>
                    <a:off x="4166" y="2932"/>
                    <a:ext cx="31" cy="28"/>
                  </a:xfrm>
                  <a:custGeom>
                    <a:avLst/>
                    <a:gdLst>
                      <a:gd name="T0" fmla="*/ 30 w 31"/>
                      <a:gd name="T1" fmla="*/ 14 h 28"/>
                      <a:gd name="T2" fmla="*/ 30 w 31"/>
                      <a:gd name="T3" fmla="*/ 17 h 28"/>
                      <a:gd name="T4" fmla="*/ 26 w 31"/>
                      <a:gd name="T5" fmla="*/ 22 h 28"/>
                      <a:gd name="T6" fmla="*/ 21 w 31"/>
                      <a:gd name="T7" fmla="*/ 25 h 28"/>
                      <a:gd name="T8" fmla="*/ 16 w 31"/>
                      <a:gd name="T9" fmla="*/ 27 h 28"/>
                      <a:gd name="T10" fmla="*/ 11 w 31"/>
                      <a:gd name="T11" fmla="*/ 27 h 28"/>
                      <a:gd name="T12" fmla="*/ 8 w 31"/>
                      <a:gd name="T13" fmla="*/ 25 h 28"/>
                      <a:gd name="T14" fmla="*/ 3 w 31"/>
                      <a:gd name="T15" fmla="*/ 22 h 28"/>
                      <a:gd name="T16" fmla="*/ 0 w 31"/>
                      <a:gd name="T17" fmla="*/ 17 h 28"/>
                      <a:gd name="T18" fmla="*/ 0 w 31"/>
                      <a:gd name="T19" fmla="*/ 14 h 28"/>
                      <a:gd name="T20" fmla="*/ 0 w 31"/>
                      <a:gd name="T21" fmla="*/ 7 h 28"/>
                      <a:gd name="T22" fmla="*/ 3 w 31"/>
                      <a:gd name="T23" fmla="*/ 4 h 28"/>
                      <a:gd name="T24" fmla="*/ 8 w 31"/>
                      <a:gd name="T25" fmla="*/ 1 h 28"/>
                      <a:gd name="T26" fmla="*/ 11 w 31"/>
                      <a:gd name="T27" fmla="*/ 0 h 28"/>
                      <a:gd name="T28" fmla="*/ 16 w 31"/>
                      <a:gd name="T29" fmla="*/ 0 h 28"/>
                      <a:gd name="T30" fmla="*/ 21 w 31"/>
                      <a:gd name="T31" fmla="*/ 1 h 28"/>
                      <a:gd name="T32" fmla="*/ 26 w 31"/>
                      <a:gd name="T33" fmla="*/ 4 h 28"/>
                      <a:gd name="T34" fmla="*/ 30 w 31"/>
                      <a:gd name="T35" fmla="*/ 7 h 28"/>
                      <a:gd name="T36" fmla="*/ 30 w 31"/>
                      <a:gd name="T37" fmla="*/ 14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8"/>
                      <a:gd name="T59" fmla="*/ 31 w 31"/>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8">
                        <a:moveTo>
                          <a:pt x="30" y="14"/>
                        </a:moveTo>
                        <a:lnTo>
                          <a:pt x="30" y="17"/>
                        </a:lnTo>
                        <a:lnTo>
                          <a:pt x="26" y="22"/>
                        </a:lnTo>
                        <a:lnTo>
                          <a:pt x="21" y="25"/>
                        </a:lnTo>
                        <a:lnTo>
                          <a:pt x="16" y="27"/>
                        </a:lnTo>
                        <a:lnTo>
                          <a:pt x="11" y="27"/>
                        </a:lnTo>
                        <a:lnTo>
                          <a:pt x="8" y="25"/>
                        </a:lnTo>
                        <a:lnTo>
                          <a:pt x="3" y="22"/>
                        </a:lnTo>
                        <a:lnTo>
                          <a:pt x="0" y="17"/>
                        </a:lnTo>
                        <a:lnTo>
                          <a:pt x="0" y="14"/>
                        </a:lnTo>
                        <a:lnTo>
                          <a:pt x="0" y="7"/>
                        </a:lnTo>
                        <a:lnTo>
                          <a:pt x="3" y="4"/>
                        </a:lnTo>
                        <a:lnTo>
                          <a:pt x="8" y="1"/>
                        </a:lnTo>
                        <a:lnTo>
                          <a:pt x="11" y="0"/>
                        </a:lnTo>
                        <a:lnTo>
                          <a:pt x="16" y="0"/>
                        </a:lnTo>
                        <a:lnTo>
                          <a:pt x="21" y="1"/>
                        </a:lnTo>
                        <a:lnTo>
                          <a:pt x="26" y="4"/>
                        </a:lnTo>
                        <a:lnTo>
                          <a:pt x="30" y="7"/>
                        </a:lnTo>
                        <a:lnTo>
                          <a:pt x="30" y="14"/>
                        </a:lnTo>
                      </a:path>
                    </a:pathLst>
                  </a:custGeom>
                  <a:solidFill>
                    <a:srgbClr val="000000"/>
                  </a:solidFill>
                  <a:ln w="12700" cap="rnd">
                    <a:solidFill>
                      <a:srgbClr val="000000"/>
                    </a:solidFill>
                    <a:round/>
                    <a:headEnd/>
                    <a:tailEnd/>
                  </a:ln>
                </p:spPr>
                <p:txBody>
                  <a:bodyPr/>
                  <a:lstStyle/>
                  <a:p>
                    <a:endParaRPr lang="en-US"/>
                  </a:p>
                </p:txBody>
              </p:sp>
              <p:sp>
                <p:nvSpPr>
                  <p:cNvPr id="990" name="Freeform 111"/>
                  <p:cNvSpPr>
                    <a:spLocks/>
                  </p:cNvSpPr>
                  <p:nvPr/>
                </p:nvSpPr>
                <p:spPr bwMode="auto">
                  <a:xfrm>
                    <a:off x="4215" y="2896"/>
                    <a:ext cx="43" cy="40"/>
                  </a:xfrm>
                  <a:custGeom>
                    <a:avLst/>
                    <a:gdLst>
                      <a:gd name="T0" fmla="*/ 42 w 43"/>
                      <a:gd name="T1" fmla="*/ 19 h 40"/>
                      <a:gd name="T2" fmla="*/ 40 w 43"/>
                      <a:gd name="T3" fmla="*/ 27 h 40"/>
                      <a:gd name="T4" fmla="*/ 38 w 43"/>
                      <a:gd name="T5" fmla="*/ 32 h 40"/>
                      <a:gd name="T6" fmla="*/ 31 w 43"/>
                      <a:gd name="T7" fmla="*/ 37 h 40"/>
                      <a:gd name="T8" fmla="*/ 26 w 43"/>
                      <a:gd name="T9" fmla="*/ 39 h 40"/>
                      <a:gd name="T10" fmla="*/ 17 w 43"/>
                      <a:gd name="T11" fmla="*/ 39 h 40"/>
                      <a:gd name="T12" fmla="*/ 8 w 43"/>
                      <a:gd name="T13" fmla="*/ 37 h 40"/>
                      <a:gd name="T14" fmla="*/ 3 w 43"/>
                      <a:gd name="T15" fmla="*/ 32 h 40"/>
                      <a:gd name="T16" fmla="*/ 0 w 43"/>
                      <a:gd name="T17" fmla="*/ 27 h 40"/>
                      <a:gd name="T18" fmla="*/ 0 w 43"/>
                      <a:gd name="T19" fmla="*/ 19 h 40"/>
                      <a:gd name="T20" fmla="*/ 0 w 43"/>
                      <a:gd name="T21" fmla="*/ 13 h 40"/>
                      <a:gd name="T22" fmla="*/ 3 w 43"/>
                      <a:gd name="T23" fmla="*/ 8 h 40"/>
                      <a:gd name="T24" fmla="*/ 8 w 43"/>
                      <a:gd name="T25" fmla="*/ 3 h 40"/>
                      <a:gd name="T26" fmla="*/ 17 w 43"/>
                      <a:gd name="T27" fmla="*/ 0 h 40"/>
                      <a:gd name="T28" fmla="*/ 26 w 43"/>
                      <a:gd name="T29" fmla="*/ 0 h 40"/>
                      <a:gd name="T30" fmla="*/ 31 w 43"/>
                      <a:gd name="T31" fmla="*/ 3 h 40"/>
                      <a:gd name="T32" fmla="*/ 38 w 43"/>
                      <a:gd name="T33" fmla="*/ 8 h 40"/>
                      <a:gd name="T34" fmla="*/ 40 w 43"/>
                      <a:gd name="T35" fmla="*/ 13 h 40"/>
                      <a:gd name="T36" fmla="*/ 42 w 43"/>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42" y="19"/>
                        </a:moveTo>
                        <a:lnTo>
                          <a:pt x="40" y="27"/>
                        </a:lnTo>
                        <a:lnTo>
                          <a:pt x="38" y="32"/>
                        </a:lnTo>
                        <a:lnTo>
                          <a:pt x="31" y="37"/>
                        </a:lnTo>
                        <a:lnTo>
                          <a:pt x="26" y="39"/>
                        </a:lnTo>
                        <a:lnTo>
                          <a:pt x="17" y="39"/>
                        </a:lnTo>
                        <a:lnTo>
                          <a:pt x="8" y="37"/>
                        </a:lnTo>
                        <a:lnTo>
                          <a:pt x="3" y="32"/>
                        </a:lnTo>
                        <a:lnTo>
                          <a:pt x="0" y="27"/>
                        </a:lnTo>
                        <a:lnTo>
                          <a:pt x="0" y="19"/>
                        </a:lnTo>
                        <a:lnTo>
                          <a:pt x="0" y="13"/>
                        </a:lnTo>
                        <a:lnTo>
                          <a:pt x="3" y="8"/>
                        </a:lnTo>
                        <a:lnTo>
                          <a:pt x="8" y="3"/>
                        </a:lnTo>
                        <a:lnTo>
                          <a:pt x="17" y="0"/>
                        </a:lnTo>
                        <a:lnTo>
                          <a:pt x="26" y="0"/>
                        </a:lnTo>
                        <a:lnTo>
                          <a:pt x="31" y="3"/>
                        </a:lnTo>
                        <a:lnTo>
                          <a:pt x="38" y="8"/>
                        </a:lnTo>
                        <a:lnTo>
                          <a:pt x="40" y="13"/>
                        </a:lnTo>
                        <a:lnTo>
                          <a:pt x="42" y="19"/>
                        </a:lnTo>
                      </a:path>
                    </a:pathLst>
                  </a:custGeom>
                  <a:solidFill>
                    <a:srgbClr val="000000"/>
                  </a:solidFill>
                  <a:ln w="12700" cap="rnd">
                    <a:solidFill>
                      <a:srgbClr val="000000"/>
                    </a:solidFill>
                    <a:round/>
                    <a:headEnd/>
                    <a:tailEnd/>
                  </a:ln>
                </p:spPr>
                <p:txBody>
                  <a:bodyPr/>
                  <a:lstStyle/>
                  <a:p>
                    <a:endParaRPr lang="en-US"/>
                  </a:p>
                </p:txBody>
              </p:sp>
              <p:sp>
                <p:nvSpPr>
                  <p:cNvPr id="991" name="Freeform 112"/>
                  <p:cNvSpPr>
                    <a:spLocks/>
                  </p:cNvSpPr>
                  <p:nvPr/>
                </p:nvSpPr>
                <p:spPr bwMode="auto">
                  <a:xfrm>
                    <a:off x="4289" y="2994"/>
                    <a:ext cx="29" cy="27"/>
                  </a:xfrm>
                  <a:custGeom>
                    <a:avLst/>
                    <a:gdLst>
                      <a:gd name="T0" fmla="*/ 28 w 29"/>
                      <a:gd name="T1" fmla="*/ 13 h 27"/>
                      <a:gd name="T2" fmla="*/ 24 w 29"/>
                      <a:gd name="T3" fmla="*/ 17 h 27"/>
                      <a:gd name="T4" fmla="*/ 21 w 29"/>
                      <a:gd name="T5" fmla="*/ 21 h 27"/>
                      <a:gd name="T6" fmla="*/ 15 w 29"/>
                      <a:gd name="T7" fmla="*/ 26 h 27"/>
                      <a:gd name="T8" fmla="*/ 15 w 29"/>
                      <a:gd name="T9" fmla="*/ 26 h 27"/>
                      <a:gd name="T10" fmla="*/ 12 w 29"/>
                      <a:gd name="T11" fmla="*/ 26 h 27"/>
                      <a:gd name="T12" fmla="*/ 8 w 29"/>
                      <a:gd name="T13" fmla="*/ 26 h 27"/>
                      <a:gd name="T14" fmla="*/ 3 w 29"/>
                      <a:gd name="T15" fmla="*/ 21 h 27"/>
                      <a:gd name="T16" fmla="*/ 0 w 29"/>
                      <a:gd name="T17" fmla="*/ 17 h 27"/>
                      <a:gd name="T18" fmla="*/ 0 w 29"/>
                      <a:gd name="T19" fmla="*/ 13 h 27"/>
                      <a:gd name="T20" fmla="*/ 0 w 29"/>
                      <a:gd name="T21" fmla="*/ 8 h 27"/>
                      <a:gd name="T22" fmla="*/ 3 w 29"/>
                      <a:gd name="T23" fmla="*/ 0 h 27"/>
                      <a:gd name="T24" fmla="*/ 8 w 29"/>
                      <a:gd name="T25" fmla="*/ 0 h 27"/>
                      <a:gd name="T26" fmla="*/ 12 w 29"/>
                      <a:gd name="T27" fmla="*/ 0 h 27"/>
                      <a:gd name="T28" fmla="*/ 15 w 29"/>
                      <a:gd name="T29" fmla="*/ 0 h 27"/>
                      <a:gd name="T30" fmla="*/ 15 w 29"/>
                      <a:gd name="T31" fmla="*/ 0 h 27"/>
                      <a:gd name="T32" fmla="*/ 21 w 29"/>
                      <a:gd name="T33" fmla="*/ 0 h 27"/>
                      <a:gd name="T34" fmla="*/ 24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4" y="17"/>
                        </a:lnTo>
                        <a:lnTo>
                          <a:pt x="21" y="21"/>
                        </a:lnTo>
                        <a:lnTo>
                          <a:pt x="15" y="26"/>
                        </a:lnTo>
                        <a:lnTo>
                          <a:pt x="12" y="26"/>
                        </a:lnTo>
                        <a:lnTo>
                          <a:pt x="8" y="26"/>
                        </a:lnTo>
                        <a:lnTo>
                          <a:pt x="3" y="21"/>
                        </a:lnTo>
                        <a:lnTo>
                          <a:pt x="0" y="17"/>
                        </a:lnTo>
                        <a:lnTo>
                          <a:pt x="0" y="13"/>
                        </a:lnTo>
                        <a:lnTo>
                          <a:pt x="0" y="8"/>
                        </a:lnTo>
                        <a:lnTo>
                          <a:pt x="3" y="0"/>
                        </a:lnTo>
                        <a:lnTo>
                          <a:pt x="8" y="0"/>
                        </a:lnTo>
                        <a:lnTo>
                          <a:pt x="12" y="0"/>
                        </a:lnTo>
                        <a:lnTo>
                          <a:pt x="15" y="0"/>
                        </a:lnTo>
                        <a:lnTo>
                          <a:pt x="21" y="0"/>
                        </a:lnTo>
                        <a:lnTo>
                          <a:pt x="24"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992" name="Freeform 113"/>
                  <p:cNvSpPr>
                    <a:spLocks/>
                  </p:cNvSpPr>
                  <p:nvPr/>
                </p:nvSpPr>
                <p:spPr bwMode="auto">
                  <a:xfrm>
                    <a:off x="4287" y="3039"/>
                    <a:ext cx="30" cy="27"/>
                  </a:xfrm>
                  <a:custGeom>
                    <a:avLst/>
                    <a:gdLst>
                      <a:gd name="T0" fmla="*/ 29 w 30"/>
                      <a:gd name="T1" fmla="*/ 11 h 27"/>
                      <a:gd name="T2" fmla="*/ 29 w 30"/>
                      <a:gd name="T3" fmla="*/ 17 h 27"/>
                      <a:gd name="T4" fmla="*/ 27 w 30"/>
                      <a:gd name="T5" fmla="*/ 19 h 27"/>
                      <a:gd name="T6" fmla="*/ 21 w 30"/>
                      <a:gd name="T7" fmla="*/ 22 h 27"/>
                      <a:gd name="T8" fmla="*/ 16 w 30"/>
                      <a:gd name="T9" fmla="*/ 26 h 27"/>
                      <a:gd name="T10" fmla="*/ 9 w 30"/>
                      <a:gd name="T11" fmla="*/ 26 h 27"/>
                      <a:gd name="T12" fmla="*/ 7 w 30"/>
                      <a:gd name="T13" fmla="*/ 22 h 27"/>
                      <a:gd name="T14" fmla="*/ 5 w 30"/>
                      <a:gd name="T15" fmla="*/ 19 h 27"/>
                      <a:gd name="T16" fmla="*/ 1 w 30"/>
                      <a:gd name="T17" fmla="*/ 17 h 27"/>
                      <a:gd name="T18" fmla="*/ 0 w 30"/>
                      <a:gd name="T19" fmla="*/ 11 h 27"/>
                      <a:gd name="T20" fmla="*/ 1 w 30"/>
                      <a:gd name="T21" fmla="*/ 8 h 27"/>
                      <a:gd name="T22" fmla="*/ 5 w 30"/>
                      <a:gd name="T23" fmla="*/ 3 h 27"/>
                      <a:gd name="T24" fmla="*/ 7 w 30"/>
                      <a:gd name="T25" fmla="*/ 0 h 27"/>
                      <a:gd name="T26" fmla="*/ 9 w 30"/>
                      <a:gd name="T27" fmla="*/ 0 h 27"/>
                      <a:gd name="T28" fmla="*/ 16 w 30"/>
                      <a:gd name="T29" fmla="*/ 0 h 27"/>
                      <a:gd name="T30" fmla="*/ 21 w 30"/>
                      <a:gd name="T31" fmla="*/ 0 h 27"/>
                      <a:gd name="T32" fmla="*/ 27 w 30"/>
                      <a:gd name="T33" fmla="*/ 3 h 27"/>
                      <a:gd name="T34" fmla="*/ 29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9" y="17"/>
                        </a:lnTo>
                        <a:lnTo>
                          <a:pt x="27" y="19"/>
                        </a:lnTo>
                        <a:lnTo>
                          <a:pt x="21" y="22"/>
                        </a:lnTo>
                        <a:lnTo>
                          <a:pt x="16" y="26"/>
                        </a:lnTo>
                        <a:lnTo>
                          <a:pt x="9" y="26"/>
                        </a:lnTo>
                        <a:lnTo>
                          <a:pt x="7" y="22"/>
                        </a:lnTo>
                        <a:lnTo>
                          <a:pt x="5" y="19"/>
                        </a:lnTo>
                        <a:lnTo>
                          <a:pt x="1" y="17"/>
                        </a:lnTo>
                        <a:lnTo>
                          <a:pt x="0" y="11"/>
                        </a:lnTo>
                        <a:lnTo>
                          <a:pt x="1" y="8"/>
                        </a:lnTo>
                        <a:lnTo>
                          <a:pt x="5" y="3"/>
                        </a:lnTo>
                        <a:lnTo>
                          <a:pt x="7" y="0"/>
                        </a:lnTo>
                        <a:lnTo>
                          <a:pt x="9" y="0"/>
                        </a:lnTo>
                        <a:lnTo>
                          <a:pt x="16" y="0"/>
                        </a:lnTo>
                        <a:lnTo>
                          <a:pt x="21" y="0"/>
                        </a:lnTo>
                        <a:lnTo>
                          <a:pt x="27" y="3"/>
                        </a:lnTo>
                        <a:lnTo>
                          <a:pt x="29"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993" name="Freeform 114"/>
                  <p:cNvSpPr>
                    <a:spLocks/>
                  </p:cNvSpPr>
                  <p:nvPr/>
                </p:nvSpPr>
                <p:spPr bwMode="auto">
                  <a:xfrm>
                    <a:off x="4263" y="3034"/>
                    <a:ext cx="30" cy="27"/>
                  </a:xfrm>
                  <a:custGeom>
                    <a:avLst/>
                    <a:gdLst>
                      <a:gd name="T0" fmla="*/ 29 w 30"/>
                      <a:gd name="T1" fmla="*/ 11 h 27"/>
                      <a:gd name="T2" fmla="*/ 29 w 30"/>
                      <a:gd name="T3" fmla="*/ 14 h 27"/>
                      <a:gd name="T4" fmla="*/ 25 w 30"/>
                      <a:gd name="T5" fmla="*/ 19 h 27"/>
                      <a:gd name="T6" fmla="*/ 21 w 30"/>
                      <a:gd name="T7" fmla="*/ 22 h 27"/>
                      <a:gd name="T8" fmla="*/ 14 w 30"/>
                      <a:gd name="T9" fmla="*/ 26 h 27"/>
                      <a:gd name="T10" fmla="*/ 10 w 30"/>
                      <a:gd name="T11" fmla="*/ 26 h 27"/>
                      <a:gd name="T12" fmla="*/ 5 w 30"/>
                      <a:gd name="T13" fmla="*/ 22 h 27"/>
                      <a:gd name="T14" fmla="*/ 1 w 30"/>
                      <a:gd name="T15" fmla="*/ 19 h 27"/>
                      <a:gd name="T16" fmla="*/ 0 w 30"/>
                      <a:gd name="T17" fmla="*/ 14 h 27"/>
                      <a:gd name="T18" fmla="*/ 0 w 30"/>
                      <a:gd name="T19" fmla="*/ 11 h 27"/>
                      <a:gd name="T20" fmla="*/ 0 w 30"/>
                      <a:gd name="T21" fmla="*/ 8 h 27"/>
                      <a:gd name="T22" fmla="*/ 1 w 30"/>
                      <a:gd name="T23" fmla="*/ 3 h 27"/>
                      <a:gd name="T24" fmla="*/ 5 w 30"/>
                      <a:gd name="T25" fmla="*/ 0 h 27"/>
                      <a:gd name="T26" fmla="*/ 10 w 30"/>
                      <a:gd name="T27" fmla="*/ 0 h 27"/>
                      <a:gd name="T28" fmla="*/ 14 w 30"/>
                      <a:gd name="T29" fmla="*/ 0 h 27"/>
                      <a:gd name="T30" fmla="*/ 21 w 30"/>
                      <a:gd name="T31" fmla="*/ 0 h 27"/>
                      <a:gd name="T32" fmla="*/ 25 w 30"/>
                      <a:gd name="T33" fmla="*/ 3 h 27"/>
                      <a:gd name="T34" fmla="*/ 29 w 30"/>
                      <a:gd name="T35" fmla="*/ 8 h 27"/>
                      <a:gd name="T36" fmla="*/ 29 w 30"/>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1"/>
                        </a:moveTo>
                        <a:lnTo>
                          <a:pt x="29" y="14"/>
                        </a:lnTo>
                        <a:lnTo>
                          <a:pt x="25" y="19"/>
                        </a:lnTo>
                        <a:lnTo>
                          <a:pt x="21" y="22"/>
                        </a:lnTo>
                        <a:lnTo>
                          <a:pt x="14" y="26"/>
                        </a:lnTo>
                        <a:lnTo>
                          <a:pt x="10" y="26"/>
                        </a:lnTo>
                        <a:lnTo>
                          <a:pt x="5" y="22"/>
                        </a:lnTo>
                        <a:lnTo>
                          <a:pt x="1" y="19"/>
                        </a:lnTo>
                        <a:lnTo>
                          <a:pt x="0" y="14"/>
                        </a:lnTo>
                        <a:lnTo>
                          <a:pt x="0" y="11"/>
                        </a:lnTo>
                        <a:lnTo>
                          <a:pt x="0" y="8"/>
                        </a:lnTo>
                        <a:lnTo>
                          <a:pt x="1" y="3"/>
                        </a:lnTo>
                        <a:lnTo>
                          <a:pt x="5" y="0"/>
                        </a:lnTo>
                        <a:lnTo>
                          <a:pt x="10" y="0"/>
                        </a:lnTo>
                        <a:lnTo>
                          <a:pt x="14" y="0"/>
                        </a:lnTo>
                        <a:lnTo>
                          <a:pt x="21" y="0"/>
                        </a:lnTo>
                        <a:lnTo>
                          <a:pt x="25" y="3"/>
                        </a:lnTo>
                        <a:lnTo>
                          <a:pt x="29" y="8"/>
                        </a:lnTo>
                        <a:lnTo>
                          <a:pt x="29" y="11"/>
                        </a:lnTo>
                      </a:path>
                    </a:pathLst>
                  </a:custGeom>
                  <a:solidFill>
                    <a:srgbClr val="000000"/>
                  </a:solidFill>
                  <a:ln w="12700" cap="rnd">
                    <a:solidFill>
                      <a:srgbClr val="000000"/>
                    </a:solidFill>
                    <a:round/>
                    <a:headEnd/>
                    <a:tailEnd/>
                  </a:ln>
                </p:spPr>
                <p:txBody>
                  <a:bodyPr/>
                  <a:lstStyle/>
                  <a:p>
                    <a:endParaRPr lang="en-US"/>
                  </a:p>
                </p:txBody>
              </p:sp>
              <p:sp>
                <p:nvSpPr>
                  <p:cNvPr id="994" name="Freeform 115"/>
                  <p:cNvSpPr>
                    <a:spLocks/>
                  </p:cNvSpPr>
                  <p:nvPr/>
                </p:nvSpPr>
                <p:spPr bwMode="auto">
                  <a:xfrm>
                    <a:off x="4215" y="2945"/>
                    <a:ext cx="35" cy="30"/>
                  </a:xfrm>
                  <a:custGeom>
                    <a:avLst/>
                    <a:gdLst>
                      <a:gd name="T0" fmla="*/ 34 w 35"/>
                      <a:gd name="T1" fmla="*/ 14 h 30"/>
                      <a:gd name="T2" fmla="*/ 32 w 35"/>
                      <a:gd name="T3" fmla="*/ 19 h 30"/>
                      <a:gd name="T4" fmla="*/ 30 w 35"/>
                      <a:gd name="T5" fmla="*/ 24 h 30"/>
                      <a:gd name="T6" fmla="*/ 25 w 35"/>
                      <a:gd name="T7" fmla="*/ 27 h 30"/>
                      <a:gd name="T8" fmla="*/ 19 w 35"/>
                      <a:gd name="T9" fmla="*/ 29 h 30"/>
                      <a:gd name="T10" fmla="*/ 14 w 35"/>
                      <a:gd name="T11" fmla="*/ 29 h 30"/>
                      <a:gd name="T12" fmla="*/ 8 w 35"/>
                      <a:gd name="T13" fmla="*/ 27 h 30"/>
                      <a:gd name="T14" fmla="*/ 3 w 35"/>
                      <a:gd name="T15" fmla="*/ 24 h 30"/>
                      <a:gd name="T16" fmla="*/ 0 w 35"/>
                      <a:gd name="T17" fmla="*/ 19 h 30"/>
                      <a:gd name="T18" fmla="*/ 0 w 35"/>
                      <a:gd name="T19" fmla="*/ 14 h 30"/>
                      <a:gd name="T20" fmla="*/ 0 w 35"/>
                      <a:gd name="T21" fmla="*/ 9 h 30"/>
                      <a:gd name="T22" fmla="*/ 3 w 35"/>
                      <a:gd name="T23" fmla="*/ 4 h 30"/>
                      <a:gd name="T24" fmla="*/ 8 w 35"/>
                      <a:gd name="T25" fmla="*/ 3 h 30"/>
                      <a:gd name="T26" fmla="*/ 14 w 35"/>
                      <a:gd name="T27" fmla="*/ 0 h 30"/>
                      <a:gd name="T28" fmla="*/ 19 w 35"/>
                      <a:gd name="T29" fmla="*/ 0 h 30"/>
                      <a:gd name="T30" fmla="*/ 25 w 35"/>
                      <a:gd name="T31" fmla="*/ 3 h 30"/>
                      <a:gd name="T32" fmla="*/ 30 w 35"/>
                      <a:gd name="T33" fmla="*/ 4 h 30"/>
                      <a:gd name="T34" fmla="*/ 32 w 35"/>
                      <a:gd name="T35" fmla="*/ 9 h 30"/>
                      <a:gd name="T36" fmla="*/ 34 w 35"/>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0"/>
                      <a:gd name="T59" fmla="*/ 35 w 3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0">
                        <a:moveTo>
                          <a:pt x="34" y="14"/>
                        </a:moveTo>
                        <a:lnTo>
                          <a:pt x="32" y="19"/>
                        </a:lnTo>
                        <a:lnTo>
                          <a:pt x="30" y="24"/>
                        </a:lnTo>
                        <a:lnTo>
                          <a:pt x="25" y="27"/>
                        </a:lnTo>
                        <a:lnTo>
                          <a:pt x="19" y="29"/>
                        </a:lnTo>
                        <a:lnTo>
                          <a:pt x="14" y="29"/>
                        </a:lnTo>
                        <a:lnTo>
                          <a:pt x="8" y="27"/>
                        </a:lnTo>
                        <a:lnTo>
                          <a:pt x="3" y="24"/>
                        </a:lnTo>
                        <a:lnTo>
                          <a:pt x="0" y="19"/>
                        </a:lnTo>
                        <a:lnTo>
                          <a:pt x="0" y="14"/>
                        </a:lnTo>
                        <a:lnTo>
                          <a:pt x="0" y="9"/>
                        </a:lnTo>
                        <a:lnTo>
                          <a:pt x="3" y="4"/>
                        </a:lnTo>
                        <a:lnTo>
                          <a:pt x="8" y="3"/>
                        </a:lnTo>
                        <a:lnTo>
                          <a:pt x="14" y="0"/>
                        </a:lnTo>
                        <a:lnTo>
                          <a:pt x="19" y="0"/>
                        </a:lnTo>
                        <a:lnTo>
                          <a:pt x="25" y="3"/>
                        </a:lnTo>
                        <a:lnTo>
                          <a:pt x="30" y="4"/>
                        </a:lnTo>
                        <a:lnTo>
                          <a:pt x="32" y="9"/>
                        </a:lnTo>
                        <a:lnTo>
                          <a:pt x="34" y="14"/>
                        </a:lnTo>
                      </a:path>
                    </a:pathLst>
                  </a:custGeom>
                  <a:solidFill>
                    <a:srgbClr val="000000"/>
                  </a:solidFill>
                  <a:ln w="12700" cap="rnd">
                    <a:solidFill>
                      <a:srgbClr val="000000"/>
                    </a:solidFill>
                    <a:round/>
                    <a:headEnd/>
                    <a:tailEnd/>
                  </a:ln>
                </p:spPr>
                <p:txBody>
                  <a:bodyPr/>
                  <a:lstStyle/>
                  <a:p>
                    <a:endParaRPr lang="en-US"/>
                  </a:p>
                </p:txBody>
              </p:sp>
              <p:sp>
                <p:nvSpPr>
                  <p:cNvPr id="995" name="Freeform 116"/>
                  <p:cNvSpPr>
                    <a:spLocks/>
                  </p:cNvSpPr>
                  <p:nvPr/>
                </p:nvSpPr>
                <p:spPr bwMode="auto">
                  <a:xfrm>
                    <a:off x="4161" y="2896"/>
                    <a:ext cx="28" cy="27"/>
                  </a:xfrm>
                  <a:custGeom>
                    <a:avLst/>
                    <a:gdLst>
                      <a:gd name="T0" fmla="*/ 27 w 28"/>
                      <a:gd name="T1" fmla="*/ 13 h 27"/>
                      <a:gd name="T2" fmla="*/ 25 w 28"/>
                      <a:gd name="T3" fmla="*/ 19 h 27"/>
                      <a:gd name="T4" fmla="*/ 21 w 28"/>
                      <a:gd name="T5" fmla="*/ 24 h 27"/>
                      <a:gd name="T6" fmla="*/ 20 w 28"/>
                      <a:gd name="T7" fmla="*/ 24 h 27"/>
                      <a:gd name="T8" fmla="*/ 18 w 28"/>
                      <a:gd name="T9" fmla="*/ 26 h 27"/>
                      <a:gd name="T10" fmla="*/ 11 w 28"/>
                      <a:gd name="T11" fmla="*/ 26 h 27"/>
                      <a:gd name="T12" fmla="*/ 6 w 28"/>
                      <a:gd name="T13" fmla="*/ 24 h 27"/>
                      <a:gd name="T14" fmla="*/ 1 w 28"/>
                      <a:gd name="T15" fmla="*/ 24 h 27"/>
                      <a:gd name="T16" fmla="*/ 0 w 28"/>
                      <a:gd name="T17" fmla="*/ 19 h 27"/>
                      <a:gd name="T18" fmla="*/ 0 w 28"/>
                      <a:gd name="T19" fmla="*/ 13 h 27"/>
                      <a:gd name="T20" fmla="*/ 0 w 28"/>
                      <a:gd name="T21" fmla="*/ 8 h 27"/>
                      <a:gd name="T22" fmla="*/ 1 w 28"/>
                      <a:gd name="T23" fmla="*/ 4 h 27"/>
                      <a:gd name="T24" fmla="*/ 6 w 28"/>
                      <a:gd name="T25" fmla="*/ 0 h 27"/>
                      <a:gd name="T26" fmla="*/ 11 w 28"/>
                      <a:gd name="T27" fmla="*/ 0 h 27"/>
                      <a:gd name="T28" fmla="*/ 18 w 28"/>
                      <a:gd name="T29" fmla="*/ 0 h 27"/>
                      <a:gd name="T30" fmla="*/ 20 w 28"/>
                      <a:gd name="T31" fmla="*/ 0 h 27"/>
                      <a:gd name="T32" fmla="*/ 21 w 28"/>
                      <a:gd name="T33" fmla="*/ 4 h 27"/>
                      <a:gd name="T34" fmla="*/ 25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5" y="19"/>
                        </a:lnTo>
                        <a:lnTo>
                          <a:pt x="21" y="24"/>
                        </a:lnTo>
                        <a:lnTo>
                          <a:pt x="20" y="24"/>
                        </a:lnTo>
                        <a:lnTo>
                          <a:pt x="18" y="26"/>
                        </a:lnTo>
                        <a:lnTo>
                          <a:pt x="11" y="26"/>
                        </a:lnTo>
                        <a:lnTo>
                          <a:pt x="6" y="24"/>
                        </a:lnTo>
                        <a:lnTo>
                          <a:pt x="1" y="24"/>
                        </a:lnTo>
                        <a:lnTo>
                          <a:pt x="0" y="19"/>
                        </a:lnTo>
                        <a:lnTo>
                          <a:pt x="0" y="13"/>
                        </a:lnTo>
                        <a:lnTo>
                          <a:pt x="0" y="8"/>
                        </a:lnTo>
                        <a:lnTo>
                          <a:pt x="1" y="4"/>
                        </a:lnTo>
                        <a:lnTo>
                          <a:pt x="6" y="0"/>
                        </a:lnTo>
                        <a:lnTo>
                          <a:pt x="11" y="0"/>
                        </a:lnTo>
                        <a:lnTo>
                          <a:pt x="18" y="0"/>
                        </a:lnTo>
                        <a:lnTo>
                          <a:pt x="20" y="0"/>
                        </a:lnTo>
                        <a:lnTo>
                          <a:pt x="21" y="4"/>
                        </a:lnTo>
                        <a:lnTo>
                          <a:pt x="25"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996" name="Freeform 117"/>
                  <p:cNvSpPr>
                    <a:spLocks/>
                  </p:cNvSpPr>
                  <p:nvPr/>
                </p:nvSpPr>
                <p:spPr bwMode="auto">
                  <a:xfrm>
                    <a:off x="4259" y="2945"/>
                    <a:ext cx="28" cy="27"/>
                  </a:xfrm>
                  <a:custGeom>
                    <a:avLst/>
                    <a:gdLst>
                      <a:gd name="T0" fmla="*/ 27 w 28"/>
                      <a:gd name="T1" fmla="*/ 13 h 27"/>
                      <a:gd name="T2" fmla="*/ 27 w 28"/>
                      <a:gd name="T3" fmla="*/ 17 h 27"/>
                      <a:gd name="T4" fmla="*/ 23 w 28"/>
                      <a:gd name="T5" fmla="*/ 21 h 27"/>
                      <a:gd name="T6" fmla="*/ 20 w 28"/>
                      <a:gd name="T7" fmla="*/ 26 h 27"/>
                      <a:gd name="T8" fmla="*/ 15 w 28"/>
                      <a:gd name="T9" fmla="*/ 26 h 27"/>
                      <a:gd name="T10" fmla="*/ 10 w 28"/>
                      <a:gd name="T11" fmla="*/ 26 h 27"/>
                      <a:gd name="T12" fmla="*/ 5 w 28"/>
                      <a:gd name="T13" fmla="*/ 26 h 27"/>
                      <a:gd name="T14" fmla="*/ 1 w 28"/>
                      <a:gd name="T15" fmla="*/ 21 h 27"/>
                      <a:gd name="T16" fmla="*/ 0 w 28"/>
                      <a:gd name="T17" fmla="*/ 17 h 27"/>
                      <a:gd name="T18" fmla="*/ 0 w 28"/>
                      <a:gd name="T19" fmla="*/ 13 h 27"/>
                      <a:gd name="T20" fmla="*/ 0 w 28"/>
                      <a:gd name="T21" fmla="*/ 8 h 27"/>
                      <a:gd name="T22" fmla="*/ 1 w 28"/>
                      <a:gd name="T23" fmla="*/ 6 h 27"/>
                      <a:gd name="T24" fmla="*/ 5 w 28"/>
                      <a:gd name="T25" fmla="*/ 1 h 27"/>
                      <a:gd name="T26" fmla="*/ 10 w 28"/>
                      <a:gd name="T27" fmla="*/ 0 h 27"/>
                      <a:gd name="T28" fmla="*/ 15 w 28"/>
                      <a:gd name="T29" fmla="*/ 0 h 27"/>
                      <a:gd name="T30" fmla="*/ 20 w 28"/>
                      <a:gd name="T31" fmla="*/ 1 h 27"/>
                      <a:gd name="T32" fmla="*/ 23 w 28"/>
                      <a:gd name="T33" fmla="*/ 6 h 27"/>
                      <a:gd name="T34" fmla="*/ 27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7"/>
                        </a:lnTo>
                        <a:lnTo>
                          <a:pt x="23" y="21"/>
                        </a:lnTo>
                        <a:lnTo>
                          <a:pt x="20" y="26"/>
                        </a:lnTo>
                        <a:lnTo>
                          <a:pt x="15" y="26"/>
                        </a:lnTo>
                        <a:lnTo>
                          <a:pt x="10" y="26"/>
                        </a:lnTo>
                        <a:lnTo>
                          <a:pt x="5" y="26"/>
                        </a:lnTo>
                        <a:lnTo>
                          <a:pt x="1" y="21"/>
                        </a:lnTo>
                        <a:lnTo>
                          <a:pt x="0" y="17"/>
                        </a:lnTo>
                        <a:lnTo>
                          <a:pt x="0" y="13"/>
                        </a:lnTo>
                        <a:lnTo>
                          <a:pt x="0" y="8"/>
                        </a:lnTo>
                        <a:lnTo>
                          <a:pt x="1" y="6"/>
                        </a:lnTo>
                        <a:lnTo>
                          <a:pt x="5" y="1"/>
                        </a:lnTo>
                        <a:lnTo>
                          <a:pt x="10" y="0"/>
                        </a:lnTo>
                        <a:lnTo>
                          <a:pt x="15" y="0"/>
                        </a:lnTo>
                        <a:lnTo>
                          <a:pt x="20" y="1"/>
                        </a:lnTo>
                        <a:lnTo>
                          <a:pt x="23" y="6"/>
                        </a:lnTo>
                        <a:lnTo>
                          <a:pt x="27"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997" name="Freeform 118"/>
                  <p:cNvSpPr>
                    <a:spLocks/>
                  </p:cNvSpPr>
                  <p:nvPr/>
                </p:nvSpPr>
                <p:spPr bwMode="auto">
                  <a:xfrm>
                    <a:off x="4329" y="2984"/>
                    <a:ext cx="28" cy="27"/>
                  </a:xfrm>
                  <a:custGeom>
                    <a:avLst/>
                    <a:gdLst>
                      <a:gd name="T0" fmla="*/ 27 w 28"/>
                      <a:gd name="T1" fmla="*/ 13 h 27"/>
                      <a:gd name="T2" fmla="*/ 23 w 28"/>
                      <a:gd name="T3" fmla="*/ 17 h 27"/>
                      <a:gd name="T4" fmla="*/ 21 w 28"/>
                      <a:gd name="T5" fmla="*/ 21 h 27"/>
                      <a:gd name="T6" fmla="*/ 18 w 28"/>
                      <a:gd name="T7" fmla="*/ 26 h 27"/>
                      <a:gd name="T8" fmla="*/ 13 w 28"/>
                      <a:gd name="T9" fmla="*/ 26 h 27"/>
                      <a:gd name="T10" fmla="*/ 10 w 28"/>
                      <a:gd name="T11" fmla="*/ 26 h 27"/>
                      <a:gd name="T12" fmla="*/ 5 w 28"/>
                      <a:gd name="T13" fmla="*/ 26 h 27"/>
                      <a:gd name="T14" fmla="*/ 3 w 28"/>
                      <a:gd name="T15" fmla="*/ 21 h 27"/>
                      <a:gd name="T16" fmla="*/ 1 w 28"/>
                      <a:gd name="T17" fmla="*/ 17 h 27"/>
                      <a:gd name="T18" fmla="*/ 0 w 28"/>
                      <a:gd name="T19" fmla="*/ 13 h 27"/>
                      <a:gd name="T20" fmla="*/ 1 w 28"/>
                      <a:gd name="T21" fmla="*/ 8 h 27"/>
                      <a:gd name="T22" fmla="*/ 3 w 28"/>
                      <a:gd name="T23" fmla="*/ 4 h 27"/>
                      <a:gd name="T24" fmla="*/ 5 w 28"/>
                      <a:gd name="T25" fmla="*/ 1 h 27"/>
                      <a:gd name="T26" fmla="*/ 10 w 28"/>
                      <a:gd name="T27" fmla="*/ 0 h 27"/>
                      <a:gd name="T28" fmla="*/ 13 w 28"/>
                      <a:gd name="T29" fmla="*/ 0 h 27"/>
                      <a:gd name="T30" fmla="*/ 18 w 28"/>
                      <a:gd name="T31" fmla="*/ 1 h 27"/>
                      <a:gd name="T32" fmla="*/ 21 w 28"/>
                      <a:gd name="T33" fmla="*/ 4 h 27"/>
                      <a:gd name="T34" fmla="*/ 23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7"/>
                        </a:lnTo>
                        <a:lnTo>
                          <a:pt x="21" y="21"/>
                        </a:lnTo>
                        <a:lnTo>
                          <a:pt x="18" y="26"/>
                        </a:lnTo>
                        <a:lnTo>
                          <a:pt x="13" y="26"/>
                        </a:lnTo>
                        <a:lnTo>
                          <a:pt x="10" y="26"/>
                        </a:lnTo>
                        <a:lnTo>
                          <a:pt x="5" y="26"/>
                        </a:lnTo>
                        <a:lnTo>
                          <a:pt x="3" y="21"/>
                        </a:lnTo>
                        <a:lnTo>
                          <a:pt x="1" y="17"/>
                        </a:lnTo>
                        <a:lnTo>
                          <a:pt x="0" y="13"/>
                        </a:lnTo>
                        <a:lnTo>
                          <a:pt x="1" y="8"/>
                        </a:lnTo>
                        <a:lnTo>
                          <a:pt x="3" y="4"/>
                        </a:lnTo>
                        <a:lnTo>
                          <a:pt x="5" y="1"/>
                        </a:lnTo>
                        <a:lnTo>
                          <a:pt x="10" y="0"/>
                        </a:lnTo>
                        <a:lnTo>
                          <a:pt x="13" y="0"/>
                        </a:lnTo>
                        <a:lnTo>
                          <a:pt x="18" y="1"/>
                        </a:lnTo>
                        <a:lnTo>
                          <a:pt x="21" y="4"/>
                        </a:lnTo>
                        <a:lnTo>
                          <a:pt x="23"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998" name="Freeform 119"/>
                  <p:cNvSpPr>
                    <a:spLocks/>
                  </p:cNvSpPr>
                  <p:nvPr/>
                </p:nvSpPr>
                <p:spPr bwMode="auto">
                  <a:xfrm>
                    <a:off x="4259" y="2969"/>
                    <a:ext cx="28" cy="27"/>
                  </a:xfrm>
                  <a:custGeom>
                    <a:avLst/>
                    <a:gdLst>
                      <a:gd name="T0" fmla="*/ 27 w 28"/>
                      <a:gd name="T1" fmla="*/ 13 h 27"/>
                      <a:gd name="T2" fmla="*/ 23 w 28"/>
                      <a:gd name="T3" fmla="*/ 17 h 27"/>
                      <a:gd name="T4" fmla="*/ 21 w 28"/>
                      <a:gd name="T5" fmla="*/ 21 h 27"/>
                      <a:gd name="T6" fmla="*/ 18 w 28"/>
                      <a:gd name="T7" fmla="*/ 24 h 27"/>
                      <a:gd name="T8" fmla="*/ 13 w 28"/>
                      <a:gd name="T9" fmla="*/ 26 h 27"/>
                      <a:gd name="T10" fmla="*/ 10 w 28"/>
                      <a:gd name="T11" fmla="*/ 26 h 27"/>
                      <a:gd name="T12" fmla="*/ 5 w 28"/>
                      <a:gd name="T13" fmla="*/ 24 h 27"/>
                      <a:gd name="T14" fmla="*/ 1 w 28"/>
                      <a:gd name="T15" fmla="*/ 21 h 27"/>
                      <a:gd name="T16" fmla="*/ 0 w 28"/>
                      <a:gd name="T17" fmla="*/ 17 h 27"/>
                      <a:gd name="T18" fmla="*/ 0 w 28"/>
                      <a:gd name="T19" fmla="*/ 13 h 27"/>
                      <a:gd name="T20" fmla="*/ 0 w 28"/>
                      <a:gd name="T21" fmla="*/ 8 h 27"/>
                      <a:gd name="T22" fmla="*/ 1 w 28"/>
                      <a:gd name="T23" fmla="*/ 4 h 27"/>
                      <a:gd name="T24" fmla="*/ 5 w 28"/>
                      <a:gd name="T25" fmla="*/ 0 h 27"/>
                      <a:gd name="T26" fmla="*/ 10 w 28"/>
                      <a:gd name="T27" fmla="*/ 0 h 27"/>
                      <a:gd name="T28" fmla="*/ 13 w 28"/>
                      <a:gd name="T29" fmla="*/ 0 h 27"/>
                      <a:gd name="T30" fmla="*/ 18 w 28"/>
                      <a:gd name="T31" fmla="*/ 0 h 27"/>
                      <a:gd name="T32" fmla="*/ 21 w 28"/>
                      <a:gd name="T33" fmla="*/ 4 h 27"/>
                      <a:gd name="T34" fmla="*/ 23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7"/>
                        </a:lnTo>
                        <a:lnTo>
                          <a:pt x="21" y="21"/>
                        </a:lnTo>
                        <a:lnTo>
                          <a:pt x="18" y="24"/>
                        </a:lnTo>
                        <a:lnTo>
                          <a:pt x="13" y="26"/>
                        </a:lnTo>
                        <a:lnTo>
                          <a:pt x="10" y="26"/>
                        </a:lnTo>
                        <a:lnTo>
                          <a:pt x="5" y="24"/>
                        </a:lnTo>
                        <a:lnTo>
                          <a:pt x="1" y="21"/>
                        </a:lnTo>
                        <a:lnTo>
                          <a:pt x="0" y="17"/>
                        </a:lnTo>
                        <a:lnTo>
                          <a:pt x="0" y="13"/>
                        </a:lnTo>
                        <a:lnTo>
                          <a:pt x="0" y="8"/>
                        </a:lnTo>
                        <a:lnTo>
                          <a:pt x="1" y="4"/>
                        </a:lnTo>
                        <a:lnTo>
                          <a:pt x="5" y="0"/>
                        </a:lnTo>
                        <a:lnTo>
                          <a:pt x="10" y="0"/>
                        </a:lnTo>
                        <a:lnTo>
                          <a:pt x="13" y="0"/>
                        </a:lnTo>
                        <a:lnTo>
                          <a:pt x="18" y="0"/>
                        </a:lnTo>
                        <a:lnTo>
                          <a:pt x="21" y="4"/>
                        </a:lnTo>
                        <a:lnTo>
                          <a:pt x="23"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999" name="Freeform 120"/>
                  <p:cNvSpPr>
                    <a:spLocks/>
                  </p:cNvSpPr>
                  <p:nvPr/>
                </p:nvSpPr>
                <p:spPr bwMode="auto">
                  <a:xfrm>
                    <a:off x="4243" y="2927"/>
                    <a:ext cx="29" cy="27"/>
                  </a:xfrm>
                  <a:custGeom>
                    <a:avLst/>
                    <a:gdLst>
                      <a:gd name="T0" fmla="*/ 28 w 29"/>
                      <a:gd name="T1" fmla="*/ 11 h 27"/>
                      <a:gd name="T2" fmla="*/ 28 w 29"/>
                      <a:gd name="T3" fmla="*/ 17 h 27"/>
                      <a:gd name="T4" fmla="*/ 22 w 29"/>
                      <a:gd name="T5" fmla="*/ 19 h 27"/>
                      <a:gd name="T6" fmla="*/ 21 w 29"/>
                      <a:gd name="T7" fmla="*/ 22 h 27"/>
                      <a:gd name="T8" fmla="*/ 14 w 29"/>
                      <a:gd name="T9" fmla="*/ 26 h 27"/>
                      <a:gd name="T10" fmla="*/ 12 w 29"/>
                      <a:gd name="T11" fmla="*/ 26 h 27"/>
                      <a:gd name="T12" fmla="*/ 7 w 29"/>
                      <a:gd name="T13" fmla="*/ 22 h 27"/>
                      <a:gd name="T14" fmla="*/ 1 w 29"/>
                      <a:gd name="T15" fmla="*/ 19 h 27"/>
                      <a:gd name="T16" fmla="*/ 0 w 29"/>
                      <a:gd name="T17" fmla="*/ 17 h 27"/>
                      <a:gd name="T18" fmla="*/ 0 w 29"/>
                      <a:gd name="T19" fmla="*/ 11 h 27"/>
                      <a:gd name="T20" fmla="*/ 0 w 29"/>
                      <a:gd name="T21" fmla="*/ 8 h 27"/>
                      <a:gd name="T22" fmla="*/ 1 w 29"/>
                      <a:gd name="T23" fmla="*/ 3 h 27"/>
                      <a:gd name="T24" fmla="*/ 7 w 29"/>
                      <a:gd name="T25" fmla="*/ 0 h 27"/>
                      <a:gd name="T26" fmla="*/ 12 w 29"/>
                      <a:gd name="T27" fmla="*/ 0 h 27"/>
                      <a:gd name="T28" fmla="*/ 14 w 29"/>
                      <a:gd name="T29" fmla="*/ 0 h 27"/>
                      <a:gd name="T30" fmla="*/ 21 w 29"/>
                      <a:gd name="T31" fmla="*/ 0 h 27"/>
                      <a:gd name="T32" fmla="*/ 22 w 29"/>
                      <a:gd name="T33" fmla="*/ 3 h 27"/>
                      <a:gd name="T34" fmla="*/ 28 w 29"/>
                      <a:gd name="T35" fmla="*/ 8 h 27"/>
                      <a:gd name="T36" fmla="*/ 28 w 29"/>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1"/>
                        </a:moveTo>
                        <a:lnTo>
                          <a:pt x="28" y="17"/>
                        </a:lnTo>
                        <a:lnTo>
                          <a:pt x="22" y="19"/>
                        </a:lnTo>
                        <a:lnTo>
                          <a:pt x="21" y="22"/>
                        </a:lnTo>
                        <a:lnTo>
                          <a:pt x="14" y="26"/>
                        </a:lnTo>
                        <a:lnTo>
                          <a:pt x="12" y="26"/>
                        </a:lnTo>
                        <a:lnTo>
                          <a:pt x="7" y="22"/>
                        </a:lnTo>
                        <a:lnTo>
                          <a:pt x="1" y="19"/>
                        </a:lnTo>
                        <a:lnTo>
                          <a:pt x="0" y="17"/>
                        </a:lnTo>
                        <a:lnTo>
                          <a:pt x="0" y="11"/>
                        </a:lnTo>
                        <a:lnTo>
                          <a:pt x="0" y="8"/>
                        </a:lnTo>
                        <a:lnTo>
                          <a:pt x="1" y="3"/>
                        </a:lnTo>
                        <a:lnTo>
                          <a:pt x="7" y="0"/>
                        </a:lnTo>
                        <a:lnTo>
                          <a:pt x="12" y="0"/>
                        </a:lnTo>
                        <a:lnTo>
                          <a:pt x="14" y="0"/>
                        </a:lnTo>
                        <a:lnTo>
                          <a:pt x="21" y="0"/>
                        </a:lnTo>
                        <a:lnTo>
                          <a:pt x="22" y="3"/>
                        </a:lnTo>
                        <a:lnTo>
                          <a:pt x="28" y="8"/>
                        </a:lnTo>
                        <a:lnTo>
                          <a:pt x="28" y="11"/>
                        </a:lnTo>
                      </a:path>
                    </a:pathLst>
                  </a:custGeom>
                  <a:solidFill>
                    <a:srgbClr val="000000"/>
                  </a:solidFill>
                  <a:ln w="12700" cap="rnd">
                    <a:solidFill>
                      <a:srgbClr val="000000"/>
                    </a:solidFill>
                    <a:round/>
                    <a:headEnd/>
                    <a:tailEnd/>
                  </a:ln>
                </p:spPr>
                <p:txBody>
                  <a:bodyPr/>
                  <a:lstStyle/>
                  <a:p>
                    <a:endParaRPr lang="en-US"/>
                  </a:p>
                </p:txBody>
              </p:sp>
              <p:sp>
                <p:nvSpPr>
                  <p:cNvPr id="1000" name="Freeform 121"/>
                  <p:cNvSpPr>
                    <a:spLocks/>
                  </p:cNvSpPr>
                  <p:nvPr/>
                </p:nvSpPr>
                <p:spPr bwMode="auto">
                  <a:xfrm>
                    <a:off x="4273" y="3091"/>
                    <a:ext cx="41" cy="41"/>
                  </a:xfrm>
                  <a:custGeom>
                    <a:avLst/>
                    <a:gdLst>
                      <a:gd name="T0" fmla="*/ 40 w 41"/>
                      <a:gd name="T1" fmla="*/ 20 h 41"/>
                      <a:gd name="T2" fmla="*/ 40 w 41"/>
                      <a:gd name="T3" fmla="*/ 26 h 41"/>
                      <a:gd name="T4" fmla="*/ 35 w 41"/>
                      <a:gd name="T5" fmla="*/ 33 h 41"/>
                      <a:gd name="T6" fmla="*/ 30 w 41"/>
                      <a:gd name="T7" fmla="*/ 38 h 41"/>
                      <a:gd name="T8" fmla="*/ 23 w 41"/>
                      <a:gd name="T9" fmla="*/ 40 h 41"/>
                      <a:gd name="T10" fmla="*/ 16 w 41"/>
                      <a:gd name="T11" fmla="*/ 40 h 41"/>
                      <a:gd name="T12" fmla="*/ 10 w 41"/>
                      <a:gd name="T13" fmla="*/ 38 h 41"/>
                      <a:gd name="T14" fmla="*/ 5 w 41"/>
                      <a:gd name="T15" fmla="*/ 33 h 41"/>
                      <a:gd name="T16" fmla="*/ 0 w 41"/>
                      <a:gd name="T17" fmla="*/ 26 h 41"/>
                      <a:gd name="T18" fmla="*/ 0 w 41"/>
                      <a:gd name="T19" fmla="*/ 20 h 41"/>
                      <a:gd name="T20" fmla="*/ 0 w 41"/>
                      <a:gd name="T21" fmla="*/ 11 h 41"/>
                      <a:gd name="T22" fmla="*/ 5 w 41"/>
                      <a:gd name="T23" fmla="*/ 6 h 41"/>
                      <a:gd name="T24" fmla="*/ 10 w 41"/>
                      <a:gd name="T25" fmla="*/ 3 h 41"/>
                      <a:gd name="T26" fmla="*/ 16 w 41"/>
                      <a:gd name="T27" fmla="*/ 0 h 41"/>
                      <a:gd name="T28" fmla="*/ 23 w 41"/>
                      <a:gd name="T29" fmla="*/ 0 h 41"/>
                      <a:gd name="T30" fmla="*/ 30 w 41"/>
                      <a:gd name="T31" fmla="*/ 3 h 41"/>
                      <a:gd name="T32" fmla="*/ 35 w 41"/>
                      <a:gd name="T33" fmla="*/ 6 h 41"/>
                      <a:gd name="T34" fmla="*/ 40 w 41"/>
                      <a:gd name="T35" fmla="*/ 11 h 41"/>
                      <a:gd name="T36" fmla="*/ 40 w 41"/>
                      <a:gd name="T37" fmla="*/ 2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1"/>
                      <a:gd name="T59" fmla="*/ 41 w 4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1">
                        <a:moveTo>
                          <a:pt x="40" y="20"/>
                        </a:moveTo>
                        <a:lnTo>
                          <a:pt x="40" y="26"/>
                        </a:lnTo>
                        <a:lnTo>
                          <a:pt x="35" y="33"/>
                        </a:lnTo>
                        <a:lnTo>
                          <a:pt x="30" y="38"/>
                        </a:lnTo>
                        <a:lnTo>
                          <a:pt x="23" y="40"/>
                        </a:lnTo>
                        <a:lnTo>
                          <a:pt x="16" y="40"/>
                        </a:lnTo>
                        <a:lnTo>
                          <a:pt x="10" y="38"/>
                        </a:lnTo>
                        <a:lnTo>
                          <a:pt x="5" y="33"/>
                        </a:lnTo>
                        <a:lnTo>
                          <a:pt x="0" y="26"/>
                        </a:lnTo>
                        <a:lnTo>
                          <a:pt x="0" y="20"/>
                        </a:lnTo>
                        <a:lnTo>
                          <a:pt x="0" y="11"/>
                        </a:lnTo>
                        <a:lnTo>
                          <a:pt x="5" y="6"/>
                        </a:lnTo>
                        <a:lnTo>
                          <a:pt x="10" y="3"/>
                        </a:lnTo>
                        <a:lnTo>
                          <a:pt x="16" y="0"/>
                        </a:lnTo>
                        <a:lnTo>
                          <a:pt x="23" y="0"/>
                        </a:lnTo>
                        <a:lnTo>
                          <a:pt x="30" y="3"/>
                        </a:lnTo>
                        <a:lnTo>
                          <a:pt x="35" y="6"/>
                        </a:lnTo>
                        <a:lnTo>
                          <a:pt x="40" y="11"/>
                        </a:lnTo>
                        <a:lnTo>
                          <a:pt x="40" y="20"/>
                        </a:lnTo>
                      </a:path>
                    </a:pathLst>
                  </a:custGeom>
                  <a:solidFill>
                    <a:srgbClr val="000000"/>
                  </a:solidFill>
                  <a:ln w="12700" cap="rnd">
                    <a:solidFill>
                      <a:srgbClr val="000000"/>
                    </a:solidFill>
                    <a:round/>
                    <a:headEnd/>
                    <a:tailEnd/>
                  </a:ln>
                </p:spPr>
                <p:txBody>
                  <a:bodyPr/>
                  <a:lstStyle/>
                  <a:p>
                    <a:endParaRPr lang="en-US"/>
                  </a:p>
                </p:txBody>
              </p:sp>
              <p:sp>
                <p:nvSpPr>
                  <p:cNvPr id="1001" name="Freeform 122"/>
                  <p:cNvSpPr>
                    <a:spLocks/>
                  </p:cNvSpPr>
                  <p:nvPr/>
                </p:nvSpPr>
                <p:spPr bwMode="auto">
                  <a:xfrm>
                    <a:off x="4308" y="3003"/>
                    <a:ext cx="30" cy="31"/>
                  </a:xfrm>
                  <a:custGeom>
                    <a:avLst/>
                    <a:gdLst>
                      <a:gd name="T0" fmla="*/ 29 w 30"/>
                      <a:gd name="T1" fmla="*/ 16 h 31"/>
                      <a:gd name="T2" fmla="*/ 29 w 30"/>
                      <a:gd name="T3" fmla="*/ 21 h 31"/>
                      <a:gd name="T4" fmla="*/ 25 w 30"/>
                      <a:gd name="T5" fmla="*/ 23 h 31"/>
                      <a:gd name="T6" fmla="*/ 22 w 30"/>
                      <a:gd name="T7" fmla="*/ 28 h 31"/>
                      <a:gd name="T8" fmla="*/ 17 w 30"/>
                      <a:gd name="T9" fmla="*/ 30 h 31"/>
                      <a:gd name="T10" fmla="*/ 11 w 30"/>
                      <a:gd name="T11" fmla="*/ 30 h 31"/>
                      <a:gd name="T12" fmla="*/ 8 w 30"/>
                      <a:gd name="T13" fmla="*/ 28 h 31"/>
                      <a:gd name="T14" fmla="*/ 3 w 30"/>
                      <a:gd name="T15" fmla="*/ 23 h 31"/>
                      <a:gd name="T16" fmla="*/ 0 w 30"/>
                      <a:gd name="T17" fmla="*/ 21 h 31"/>
                      <a:gd name="T18" fmla="*/ 0 w 30"/>
                      <a:gd name="T19" fmla="*/ 16 h 31"/>
                      <a:gd name="T20" fmla="*/ 0 w 30"/>
                      <a:gd name="T21" fmla="*/ 10 h 31"/>
                      <a:gd name="T22" fmla="*/ 3 w 30"/>
                      <a:gd name="T23" fmla="*/ 5 h 31"/>
                      <a:gd name="T24" fmla="*/ 8 w 30"/>
                      <a:gd name="T25" fmla="*/ 1 h 31"/>
                      <a:gd name="T26" fmla="*/ 11 w 30"/>
                      <a:gd name="T27" fmla="*/ 0 h 31"/>
                      <a:gd name="T28" fmla="*/ 17 w 30"/>
                      <a:gd name="T29" fmla="*/ 0 h 31"/>
                      <a:gd name="T30" fmla="*/ 22 w 30"/>
                      <a:gd name="T31" fmla="*/ 1 h 31"/>
                      <a:gd name="T32" fmla="*/ 25 w 30"/>
                      <a:gd name="T33" fmla="*/ 5 h 31"/>
                      <a:gd name="T34" fmla="*/ 29 w 30"/>
                      <a:gd name="T35" fmla="*/ 10 h 31"/>
                      <a:gd name="T36" fmla="*/ 29 w 30"/>
                      <a:gd name="T37" fmla="*/ 1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1"/>
                      <a:gd name="T59" fmla="*/ 30 w 30"/>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1">
                        <a:moveTo>
                          <a:pt x="29" y="16"/>
                        </a:moveTo>
                        <a:lnTo>
                          <a:pt x="29" y="21"/>
                        </a:lnTo>
                        <a:lnTo>
                          <a:pt x="25" y="23"/>
                        </a:lnTo>
                        <a:lnTo>
                          <a:pt x="22" y="28"/>
                        </a:lnTo>
                        <a:lnTo>
                          <a:pt x="17" y="30"/>
                        </a:lnTo>
                        <a:lnTo>
                          <a:pt x="11" y="30"/>
                        </a:lnTo>
                        <a:lnTo>
                          <a:pt x="8" y="28"/>
                        </a:lnTo>
                        <a:lnTo>
                          <a:pt x="3" y="23"/>
                        </a:lnTo>
                        <a:lnTo>
                          <a:pt x="0" y="21"/>
                        </a:lnTo>
                        <a:lnTo>
                          <a:pt x="0" y="16"/>
                        </a:lnTo>
                        <a:lnTo>
                          <a:pt x="0" y="10"/>
                        </a:lnTo>
                        <a:lnTo>
                          <a:pt x="3" y="5"/>
                        </a:lnTo>
                        <a:lnTo>
                          <a:pt x="8" y="1"/>
                        </a:lnTo>
                        <a:lnTo>
                          <a:pt x="11" y="0"/>
                        </a:lnTo>
                        <a:lnTo>
                          <a:pt x="17" y="0"/>
                        </a:lnTo>
                        <a:lnTo>
                          <a:pt x="22" y="1"/>
                        </a:lnTo>
                        <a:lnTo>
                          <a:pt x="25" y="5"/>
                        </a:lnTo>
                        <a:lnTo>
                          <a:pt x="29" y="10"/>
                        </a:lnTo>
                        <a:lnTo>
                          <a:pt x="29" y="16"/>
                        </a:lnTo>
                      </a:path>
                    </a:pathLst>
                  </a:custGeom>
                  <a:solidFill>
                    <a:srgbClr val="000000"/>
                  </a:solidFill>
                  <a:ln w="12700" cap="rnd">
                    <a:solidFill>
                      <a:srgbClr val="000000"/>
                    </a:solidFill>
                    <a:round/>
                    <a:headEnd/>
                    <a:tailEnd/>
                  </a:ln>
                </p:spPr>
                <p:txBody>
                  <a:bodyPr/>
                  <a:lstStyle/>
                  <a:p>
                    <a:endParaRPr lang="en-US"/>
                  </a:p>
                </p:txBody>
              </p:sp>
              <p:sp>
                <p:nvSpPr>
                  <p:cNvPr id="1002" name="Freeform 123"/>
                  <p:cNvSpPr>
                    <a:spLocks/>
                  </p:cNvSpPr>
                  <p:nvPr/>
                </p:nvSpPr>
                <p:spPr bwMode="auto">
                  <a:xfrm>
                    <a:off x="4257" y="3049"/>
                    <a:ext cx="42" cy="40"/>
                  </a:xfrm>
                  <a:custGeom>
                    <a:avLst/>
                    <a:gdLst>
                      <a:gd name="T0" fmla="*/ 41 w 42"/>
                      <a:gd name="T1" fmla="*/ 17 h 40"/>
                      <a:gd name="T2" fmla="*/ 39 w 42"/>
                      <a:gd name="T3" fmla="*/ 26 h 40"/>
                      <a:gd name="T4" fmla="*/ 37 w 42"/>
                      <a:gd name="T5" fmla="*/ 30 h 40"/>
                      <a:gd name="T6" fmla="*/ 30 w 42"/>
                      <a:gd name="T7" fmla="*/ 35 h 40"/>
                      <a:gd name="T8" fmla="*/ 25 w 42"/>
                      <a:gd name="T9" fmla="*/ 39 h 40"/>
                      <a:gd name="T10" fmla="*/ 17 w 42"/>
                      <a:gd name="T11" fmla="*/ 39 h 40"/>
                      <a:gd name="T12" fmla="*/ 8 w 42"/>
                      <a:gd name="T13" fmla="*/ 35 h 40"/>
                      <a:gd name="T14" fmla="*/ 3 w 42"/>
                      <a:gd name="T15" fmla="*/ 30 h 40"/>
                      <a:gd name="T16" fmla="*/ 0 w 42"/>
                      <a:gd name="T17" fmla="*/ 26 h 40"/>
                      <a:gd name="T18" fmla="*/ 0 w 42"/>
                      <a:gd name="T19" fmla="*/ 17 h 40"/>
                      <a:gd name="T20" fmla="*/ 0 w 42"/>
                      <a:gd name="T21" fmla="*/ 11 h 40"/>
                      <a:gd name="T22" fmla="*/ 3 w 42"/>
                      <a:gd name="T23" fmla="*/ 6 h 40"/>
                      <a:gd name="T24" fmla="*/ 8 w 42"/>
                      <a:gd name="T25" fmla="*/ 1 h 40"/>
                      <a:gd name="T26" fmla="*/ 17 w 42"/>
                      <a:gd name="T27" fmla="*/ 0 h 40"/>
                      <a:gd name="T28" fmla="*/ 25 w 42"/>
                      <a:gd name="T29" fmla="*/ 0 h 40"/>
                      <a:gd name="T30" fmla="*/ 30 w 42"/>
                      <a:gd name="T31" fmla="*/ 1 h 40"/>
                      <a:gd name="T32" fmla="*/ 37 w 42"/>
                      <a:gd name="T33" fmla="*/ 6 h 40"/>
                      <a:gd name="T34" fmla="*/ 39 w 42"/>
                      <a:gd name="T35" fmla="*/ 11 h 40"/>
                      <a:gd name="T36" fmla="*/ 41 w 42"/>
                      <a:gd name="T37" fmla="*/ 1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41" y="17"/>
                        </a:moveTo>
                        <a:lnTo>
                          <a:pt x="39" y="26"/>
                        </a:lnTo>
                        <a:lnTo>
                          <a:pt x="37" y="30"/>
                        </a:lnTo>
                        <a:lnTo>
                          <a:pt x="30" y="35"/>
                        </a:lnTo>
                        <a:lnTo>
                          <a:pt x="25" y="39"/>
                        </a:lnTo>
                        <a:lnTo>
                          <a:pt x="17" y="39"/>
                        </a:lnTo>
                        <a:lnTo>
                          <a:pt x="8" y="35"/>
                        </a:lnTo>
                        <a:lnTo>
                          <a:pt x="3" y="30"/>
                        </a:lnTo>
                        <a:lnTo>
                          <a:pt x="0" y="26"/>
                        </a:lnTo>
                        <a:lnTo>
                          <a:pt x="0" y="17"/>
                        </a:lnTo>
                        <a:lnTo>
                          <a:pt x="0" y="11"/>
                        </a:lnTo>
                        <a:lnTo>
                          <a:pt x="3" y="6"/>
                        </a:lnTo>
                        <a:lnTo>
                          <a:pt x="8" y="1"/>
                        </a:lnTo>
                        <a:lnTo>
                          <a:pt x="17" y="0"/>
                        </a:lnTo>
                        <a:lnTo>
                          <a:pt x="25" y="0"/>
                        </a:lnTo>
                        <a:lnTo>
                          <a:pt x="30" y="1"/>
                        </a:lnTo>
                        <a:lnTo>
                          <a:pt x="37" y="6"/>
                        </a:lnTo>
                        <a:lnTo>
                          <a:pt x="39" y="11"/>
                        </a:lnTo>
                        <a:lnTo>
                          <a:pt x="41" y="17"/>
                        </a:lnTo>
                      </a:path>
                    </a:pathLst>
                  </a:custGeom>
                  <a:solidFill>
                    <a:srgbClr val="000000"/>
                  </a:solidFill>
                  <a:ln w="12700" cap="rnd">
                    <a:solidFill>
                      <a:srgbClr val="000000"/>
                    </a:solidFill>
                    <a:round/>
                    <a:headEnd/>
                    <a:tailEnd/>
                  </a:ln>
                </p:spPr>
                <p:txBody>
                  <a:bodyPr/>
                  <a:lstStyle/>
                  <a:p>
                    <a:endParaRPr lang="en-US"/>
                  </a:p>
                </p:txBody>
              </p:sp>
              <p:sp>
                <p:nvSpPr>
                  <p:cNvPr id="1003" name="Freeform 124"/>
                  <p:cNvSpPr>
                    <a:spLocks/>
                  </p:cNvSpPr>
                  <p:nvPr/>
                </p:nvSpPr>
                <p:spPr bwMode="auto">
                  <a:xfrm>
                    <a:off x="4284" y="2935"/>
                    <a:ext cx="33" cy="30"/>
                  </a:xfrm>
                  <a:custGeom>
                    <a:avLst/>
                    <a:gdLst>
                      <a:gd name="T0" fmla="*/ 32 w 33"/>
                      <a:gd name="T1" fmla="*/ 14 h 30"/>
                      <a:gd name="T2" fmla="*/ 30 w 33"/>
                      <a:gd name="T3" fmla="*/ 19 h 30"/>
                      <a:gd name="T4" fmla="*/ 28 w 33"/>
                      <a:gd name="T5" fmla="*/ 24 h 30"/>
                      <a:gd name="T6" fmla="*/ 23 w 33"/>
                      <a:gd name="T7" fmla="*/ 27 h 30"/>
                      <a:gd name="T8" fmla="*/ 17 w 33"/>
                      <a:gd name="T9" fmla="*/ 29 h 30"/>
                      <a:gd name="T10" fmla="*/ 12 w 33"/>
                      <a:gd name="T11" fmla="*/ 29 h 30"/>
                      <a:gd name="T12" fmla="*/ 8 w 33"/>
                      <a:gd name="T13" fmla="*/ 27 h 30"/>
                      <a:gd name="T14" fmla="*/ 3 w 33"/>
                      <a:gd name="T15" fmla="*/ 24 h 30"/>
                      <a:gd name="T16" fmla="*/ 0 w 33"/>
                      <a:gd name="T17" fmla="*/ 19 h 30"/>
                      <a:gd name="T18" fmla="*/ 0 w 33"/>
                      <a:gd name="T19" fmla="*/ 14 h 30"/>
                      <a:gd name="T20" fmla="*/ 0 w 33"/>
                      <a:gd name="T21" fmla="*/ 11 h 30"/>
                      <a:gd name="T22" fmla="*/ 3 w 33"/>
                      <a:gd name="T23" fmla="*/ 6 h 30"/>
                      <a:gd name="T24" fmla="*/ 8 w 33"/>
                      <a:gd name="T25" fmla="*/ 3 h 30"/>
                      <a:gd name="T26" fmla="*/ 12 w 33"/>
                      <a:gd name="T27" fmla="*/ 0 h 30"/>
                      <a:gd name="T28" fmla="*/ 17 w 33"/>
                      <a:gd name="T29" fmla="*/ 0 h 30"/>
                      <a:gd name="T30" fmla="*/ 23 w 33"/>
                      <a:gd name="T31" fmla="*/ 3 h 30"/>
                      <a:gd name="T32" fmla="*/ 28 w 33"/>
                      <a:gd name="T33" fmla="*/ 6 h 30"/>
                      <a:gd name="T34" fmla="*/ 30 w 33"/>
                      <a:gd name="T35" fmla="*/ 11 h 30"/>
                      <a:gd name="T36" fmla="*/ 32 w 33"/>
                      <a:gd name="T37" fmla="*/ 14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0"/>
                      <a:gd name="T59" fmla="*/ 33 w 3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0">
                        <a:moveTo>
                          <a:pt x="32" y="14"/>
                        </a:moveTo>
                        <a:lnTo>
                          <a:pt x="30" y="19"/>
                        </a:lnTo>
                        <a:lnTo>
                          <a:pt x="28" y="24"/>
                        </a:lnTo>
                        <a:lnTo>
                          <a:pt x="23" y="27"/>
                        </a:lnTo>
                        <a:lnTo>
                          <a:pt x="17" y="29"/>
                        </a:lnTo>
                        <a:lnTo>
                          <a:pt x="12" y="29"/>
                        </a:lnTo>
                        <a:lnTo>
                          <a:pt x="8" y="27"/>
                        </a:lnTo>
                        <a:lnTo>
                          <a:pt x="3" y="24"/>
                        </a:lnTo>
                        <a:lnTo>
                          <a:pt x="0" y="19"/>
                        </a:lnTo>
                        <a:lnTo>
                          <a:pt x="0" y="14"/>
                        </a:lnTo>
                        <a:lnTo>
                          <a:pt x="0" y="11"/>
                        </a:lnTo>
                        <a:lnTo>
                          <a:pt x="3" y="6"/>
                        </a:lnTo>
                        <a:lnTo>
                          <a:pt x="8" y="3"/>
                        </a:lnTo>
                        <a:lnTo>
                          <a:pt x="12" y="0"/>
                        </a:lnTo>
                        <a:lnTo>
                          <a:pt x="17" y="0"/>
                        </a:lnTo>
                        <a:lnTo>
                          <a:pt x="23" y="3"/>
                        </a:lnTo>
                        <a:lnTo>
                          <a:pt x="28" y="6"/>
                        </a:lnTo>
                        <a:lnTo>
                          <a:pt x="30" y="11"/>
                        </a:lnTo>
                        <a:lnTo>
                          <a:pt x="32" y="14"/>
                        </a:lnTo>
                      </a:path>
                    </a:pathLst>
                  </a:custGeom>
                  <a:solidFill>
                    <a:srgbClr val="000000"/>
                  </a:solidFill>
                  <a:ln w="12700" cap="rnd">
                    <a:solidFill>
                      <a:srgbClr val="000000"/>
                    </a:solidFill>
                    <a:round/>
                    <a:headEnd/>
                    <a:tailEnd/>
                  </a:ln>
                </p:spPr>
                <p:txBody>
                  <a:bodyPr/>
                  <a:lstStyle/>
                  <a:p>
                    <a:endParaRPr lang="en-US"/>
                  </a:p>
                </p:txBody>
              </p:sp>
              <p:sp>
                <p:nvSpPr>
                  <p:cNvPr id="1004" name="Freeform 125"/>
                  <p:cNvSpPr>
                    <a:spLocks/>
                  </p:cNvSpPr>
                  <p:nvPr/>
                </p:nvSpPr>
                <p:spPr bwMode="auto">
                  <a:xfrm>
                    <a:off x="4310" y="2966"/>
                    <a:ext cx="28" cy="27"/>
                  </a:xfrm>
                  <a:custGeom>
                    <a:avLst/>
                    <a:gdLst>
                      <a:gd name="T0" fmla="*/ 27 w 28"/>
                      <a:gd name="T1" fmla="*/ 11 h 27"/>
                      <a:gd name="T2" fmla="*/ 23 w 28"/>
                      <a:gd name="T3" fmla="*/ 17 h 27"/>
                      <a:gd name="T4" fmla="*/ 21 w 28"/>
                      <a:gd name="T5" fmla="*/ 21 h 27"/>
                      <a:gd name="T6" fmla="*/ 19 w 28"/>
                      <a:gd name="T7" fmla="*/ 22 h 27"/>
                      <a:gd name="T8" fmla="*/ 14 w 28"/>
                      <a:gd name="T9" fmla="*/ 26 h 27"/>
                      <a:gd name="T10" fmla="*/ 9 w 28"/>
                      <a:gd name="T11" fmla="*/ 26 h 27"/>
                      <a:gd name="T12" fmla="*/ 5 w 28"/>
                      <a:gd name="T13" fmla="*/ 22 h 27"/>
                      <a:gd name="T14" fmla="*/ 1 w 28"/>
                      <a:gd name="T15" fmla="*/ 21 h 27"/>
                      <a:gd name="T16" fmla="*/ 0 w 28"/>
                      <a:gd name="T17" fmla="*/ 17 h 27"/>
                      <a:gd name="T18" fmla="*/ 0 w 28"/>
                      <a:gd name="T19" fmla="*/ 11 h 27"/>
                      <a:gd name="T20" fmla="*/ 0 w 28"/>
                      <a:gd name="T21" fmla="*/ 8 h 27"/>
                      <a:gd name="T22" fmla="*/ 1 w 28"/>
                      <a:gd name="T23" fmla="*/ 3 h 27"/>
                      <a:gd name="T24" fmla="*/ 5 w 28"/>
                      <a:gd name="T25" fmla="*/ 0 h 27"/>
                      <a:gd name="T26" fmla="*/ 9 w 28"/>
                      <a:gd name="T27" fmla="*/ 0 h 27"/>
                      <a:gd name="T28" fmla="*/ 14 w 28"/>
                      <a:gd name="T29" fmla="*/ 0 h 27"/>
                      <a:gd name="T30" fmla="*/ 19 w 28"/>
                      <a:gd name="T31" fmla="*/ 0 h 27"/>
                      <a:gd name="T32" fmla="*/ 21 w 28"/>
                      <a:gd name="T33" fmla="*/ 3 h 27"/>
                      <a:gd name="T34" fmla="*/ 23 w 28"/>
                      <a:gd name="T35" fmla="*/ 8 h 27"/>
                      <a:gd name="T36" fmla="*/ 27 w 28"/>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1"/>
                        </a:moveTo>
                        <a:lnTo>
                          <a:pt x="23" y="17"/>
                        </a:lnTo>
                        <a:lnTo>
                          <a:pt x="21" y="21"/>
                        </a:lnTo>
                        <a:lnTo>
                          <a:pt x="19" y="22"/>
                        </a:lnTo>
                        <a:lnTo>
                          <a:pt x="14" y="26"/>
                        </a:lnTo>
                        <a:lnTo>
                          <a:pt x="9" y="26"/>
                        </a:lnTo>
                        <a:lnTo>
                          <a:pt x="5" y="22"/>
                        </a:lnTo>
                        <a:lnTo>
                          <a:pt x="1" y="21"/>
                        </a:lnTo>
                        <a:lnTo>
                          <a:pt x="0" y="17"/>
                        </a:lnTo>
                        <a:lnTo>
                          <a:pt x="0" y="11"/>
                        </a:lnTo>
                        <a:lnTo>
                          <a:pt x="0" y="8"/>
                        </a:lnTo>
                        <a:lnTo>
                          <a:pt x="1" y="3"/>
                        </a:lnTo>
                        <a:lnTo>
                          <a:pt x="5" y="0"/>
                        </a:lnTo>
                        <a:lnTo>
                          <a:pt x="9" y="0"/>
                        </a:lnTo>
                        <a:lnTo>
                          <a:pt x="14" y="0"/>
                        </a:lnTo>
                        <a:lnTo>
                          <a:pt x="19" y="0"/>
                        </a:lnTo>
                        <a:lnTo>
                          <a:pt x="21" y="3"/>
                        </a:lnTo>
                        <a:lnTo>
                          <a:pt x="23" y="8"/>
                        </a:lnTo>
                        <a:lnTo>
                          <a:pt x="27" y="11"/>
                        </a:lnTo>
                      </a:path>
                    </a:pathLst>
                  </a:custGeom>
                  <a:solidFill>
                    <a:srgbClr val="000000"/>
                  </a:solidFill>
                  <a:ln w="12700" cap="rnd">
                    <a:solidFill>
                      <a:srgbClr val="000000"/>
                    </a:solidFill>
                    <a:round/>
                    <a:headEnd/>
                    <a:tailEnd/>
                  </a:ln>
                </p:spPr>
                <p:txBody>
                  <a:bodyPr/>
                  <a:lstStyle/>
                  <a:p>
                    <a:endParaRPr lang="en-US"/>
                  </a:p>
                </p:txBody>
              </p:sp>
              <p:sp>
                <p:nvSpPr>
                  <p:cNvPr id="1005" name="Freeform 126"/>
                  <p:cNvSpPr>
                    <a:spLocks/>
                  </p:cNvSpPr>
                  <p:nvPr/>
                </p:nvSpPr>
                <p:spPr bwMode="auto">
                  <a:xfrm>
                    <a:off x="4269" y="3013"/>
                    <a:ext cx="29" cy="27"/>
                  </a:xfrm>
                  <a:custGeom>
                    <a:avLst/>
                    <a:gdLst>
                      <a:gd name="T0" fmla="*/ 28 w 29"/>
                      <a:gd name="T1" fmla="*/ 14 h 27"/>
                      <a:gd name="T2" fmla="*/ 24 w 29"/>
                      <a:gd name="T3" fmla="*/ 17 h 27"/>
                      <a:gd name="T4" fmla="*/ 22 w 29"/>
                      <a:gd name="T5" fmla="*/ 21 h 27"/>
                      <a:gd name="T6" fmla="*/ 19 w 29"/>
                      <a:gd name="T7" fmla="*/ 24 h 27"/>
                      <a:gd name="T8" fmla="*/ 14 w 29"/>
                      <a:gd name="T9" fmla="*/ 26 h 27"/>
                      <a:gd name="T10" fmla="*/ 10 w 29"/>
                      <a:gd name="T11" fmla="*/ 26 h 27"/>
                      <a:gd name="T12" fmla="*/ 5 w 29"/>
                      <a:gd name="T13" fmla="*/ 24 h 27"/>
                      <a:gd name="T14" fmla="*/ 1 w 29"/>
                      <a:gd name="T15" fmla="*/ 21 h 27"/>
                      <a:gd name="T16" fmla="*/ 0 w 29"/>
                      <a:gd name="T17" fmla="*/ 17 h 27"/>
                      <a:gd name="T18" fmla="*/ 0 w 29"/>
                      <a:gd name="T19" fmla="*/ 14 h 27"/>
                      <a:gd name="T20" fmla="*/ 0 w 29"/>
                      <a:gd name="T21" fmla="*/ 8 h 27"/>
                      <a:gd name="T22" fmla="*/ 1 w 29"/>
                      <a:gd name="T23" fmla="*/ 6 h 27"/>
                      <a:gd name="T24" fmla="*/ 5 w 29"/>
                      <a:gd name="T25" fmla="*/ 1 h 27"/>
                      <a:gd name="T26" fmla="*/ 10 w 29"/>
                      <a:gd name="T27" fmla="*/ 0 h 27"/>
                      <a:gd name="T28" fmla="*/ 14 w 29"/>
                      <a:gd name="T29" fmla="*/ 0 h 27"/>
                      <a:gd name="T30" fmla="*/ 19 w 29"/>
                      <a:gd name="T31" fmla="*/ 1 h 27"/>
                      <a:gd name="T32" fmla="*/ 22 w 29"/>
                      <a:gd name="T33" fmla="*/ 6 h 27"/>
                      <a:gd name="T34" fmla="*/ 24 w 29"/>
                      <a:gd name="T35" fmla="*/ 8 h 27"/>
                      <a:gd name="T36" fmla="*/ 28 w 29"/>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4"/>
                        </a:moveTo>
                        <a:lnTo>
                          <a:pt x="24" y="17"/>
                        </a:lnTo>
                        <a:lnTo>
                          <a:pt x="22" y="21"/>
                        </a:lnTo>
                        <a:lnTo>
                          <a:pt x="19" y="24"/>
                        </a:lnTo>
                        <a:lnTo>
                          <a:pt x="14" y="26"/>
                        </a:lnTo>
                        <a:lnTo>
                          <a:pt x="10" y="26"/>
                        </a:lnTo>
                        <a:lnTo>
                          <a:pt x="5" y="24"/>
                        </a:lnTo>
                        <a:lnTo>
                          <a:pt x="1" y="21"/>
                        </a:lnTo>
                        <a:lnTo>
                          <a:pt x="0" y="17"/>
                        </a:lnTo>
                        <a:lnTo>
                          <a:pt x="0" y="14"/>
                        </a:lnTo>
                        <a:lnTo>
                          <a:pt x="0" y="8"/>
                        </a:lnTo>
                        <a:lnTo>
                          <a:pt x="1" y="6"/>
                        </a:lnTo>
                        <a:lnTo>
                          <a:pt x="5" y="1"/>
                        </a:lnTo>
                        <a:lnTo>
                          <a:pt x="10" y="0"/>
                        </a:lnTo>
                        <a:lnTo>
                          <a:pt x="14" y="0"/>
                        </a:lnTo>
                        <a:lnTo>
                          <a:pt x="19" y="1"/>
                        </a:lnTo>
                        <a:lnTo>
                          <a:pt x="22" y="6"/>
                        </a:lnTo>
                        <a:lnTo>
                          <a:pt x="24" y="8"/>
                        </a:lnTo>
                        <a:lnTo>
                          <a:pt x="28" y="14"/>
                        </a:lnTo>
                      </a:path>
                    </a:pathLst>
                  </a:custGeom>
                  <a:solidFill>
                    <a:srgbClr val="000000"/>
                  </a:solidFill>
                  <a:ln w="12700" cap="rnd">
                    <a:solidFill>
                      <a:srgbClr val="000000"/>
                    </a:solidFill>
                    <a:round/>
                    <a:headEnd/>
                    <a:tailEnd/>
                  </a:ln>
                </p:spPr>
                <p:txBody>
                  <a:bodyPr/>
                  <a:lstStyle/>
                  <a:p>
                    <a:endParaRPr lang="en-US"/>
                  </a:p>
                </p:txBody>
              </p:sp>
              <p:sp>
                <p:nvSpPr>
                  <p:cNvPr id="1006" name="Freeform 127"/>
                  <p:cNvSpPr>
                    <a:spLocks/>
                  </p:cNvSpPr>
                  <p:nvPr/>
                </p:nvSpPr>
                <p:spPr bwMode="auto">
                  <a:xfrm>
                    <a:off x="4148" y="2989"/>
                    <a:ext cx="44" cy="40"/>
                  </a:xfrm>
                  <a:custGeom>
                    <a:avLst/>
                    <a:gdLst>
                      <a:gd name="T0" fmla="*/ 43 w 44"/>
                      <a:gd name="T1" fmla="*/ 21 h 40"/>
                      <a:gd name="T2" fmla="*/ 41 w 44"/>
                      <a:gd name="T3" fmla="*/ 27 h 40"/>
                      <a:gd name="T4" fmla="*/ 37 w 44"/>
                      <a:gd name="T5" fmla="*/ 32 h 40"/>
                      <a:gd name="T6" fmla="*/ 30 w 44"/>
                      <a:gd name="T7" fmla="*/ 35 h 40"/>
                      <a:gd name="T8" fmla="*/ 25 w 44"/>
                      <a:gd name="T9" fmla="*/ 39 h 40"/>
                      <a:gd name="T10" fmla="*/ 18 w 44"/>
                      <a:gd name="T11" fmla="*/ 39 h 40"/>
                      <a:gd name="T12" fmla="*/ 10 w 44"/>
                      <a:gd name="T13" fmla="*/ 35 h 40"/>
                      <a:gd name="T14" fmla="*/ 5 w 44"/>
                      <a:gd name="T15" fmla="*/ 32 h 40"/>
                      <a:gd name="T16" fmla="*/ 1 w 44"/>
                      <a:gd name="T17" fmla="*/ 27 h 40"/>
                      <a:gd name="T18" fmla="*/ 0 w 44"/>
                      <a:gd name="T19" fmla="*/ 21 h 40"/>
                      <a:gd name="T20" fmla="*/ 1 w 44"/>
                      <a:gd name="T21" fmla="*/ 13 h 40"/>
                      <a:gd name="T22" fmla="*/ 5 w 44"/>
                      <a:gd name="T23" fmla="*/ 6 h 40"/>
                      <a:gd name="T24" fmla="*/ 10 w 44"/>
                      <a:gd name="T25" fmla="*/ 1 h 40"/>
                      <a:gd name="T26" fmla="*/ 18 w 44"/>
                      <a:gd name="T27" fmla="*/ 0 h 40"/>
                      <a:gd name="T28" fmla="*/ 25 w 44"/>
                      <a:gd name="T29" fmla="*/ 0 h 40"/>
                      <a:gd name="T30" fmla="*/ 30 w 44"/>
                      <a:gd name="T31" fmla="*/ 1 h 40"/>
                      <a:gd name="T32" fmla="*/ 37 w 44"/>
                      <a:gd name="T33" fmla="*/ 6 h 40"/>
                      <a:gd name="T34" fmla="*/ 41 w 44"/>
                      <a:gd name="T35" fmla="*/ 13 h 40"/>
                      <a:gd name="T36" fmla="*/ 43 w 44"/>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0"/>
                      <a:gd name="T59" fmla="*/ 44 w 44"/>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0">
                        <a:moveTo>
                          <a:pt x="43" y="21"/>
                        </a:moveTo>
                        <a:lnTo>
                          <a:pt x="41" y="27"/>
                        </a:lnTo>
                        <a:lnTo>
                          <a:pt x="37" y="32"/>
                        </a:lnTo>
                        <a:lnTo>
                          <a:pt x="30" y="35"/>
                        </a:lnTo>
                        <a:lnTo>
                          <a:pt x="25" y="39"/>
                        </a:lnTo>
                        <a:lnTo>
                          <a:pt x="18" y="39"/>
                        </a:lnTo>
                        <a:lnTo>
                          <a:pt x="10" y="35"/>
                        </a:lnTo>
                        <a:lnTo>
                          <a:pt x="5" y="32"/>
                        </a:lnTo>
                        <a:lnTo>
                          <a:pt x="1" y="27"/>
                        </a:lnTo>
                        <a:lnTo>
                          <a:pt x="0" y="21"/>
                        </a:lnTo>
                        <a:lnTo>
                          <a:pt x="1" y="13"/>
                        </a:lnTo>
                        <a:lnTo>
                          <a:pt x="5" y="6"/>
                        </a:lnTo>
                        <a:lnTo>
                          <a:pt x="10" y="1"/>
                        </a:lnTo>
                        <a:lnTo>
                          <a:pt x="18" y="0"/>
                        </a:lnTo>
                        <a:lnTo>
                          <a:pt x="25" y="0"/>
                        </a:lnTo>
                        <a:lnTo>
                          <a:pt x="30" y="1"/>
                        </a:lnTo>
                        <a:lnTo>
                          <a:pt x="37" y="6"/>
                        </a:lnTo>
                        <a:lnTo>
                          <a:pt x="41" y="13"/>
                        </a:lnTo>
                        <a:lnTo>
                          <a:pt x="43" y="21"/>
                        </a:lnTo>
                      </a:path>
                    </a:pathLst>
                  </a:custGeom>
                  <a:solidFill>
                    <a:srgbClr val="000000"/>
                  </a:solidFill>
                  <a:ln w="12700" cap="rnd">
                    <a:solidFill>
                      <a:srgbClr val="000000"/>
                    </a:solidFill>
                    <a:round/>
                    <a:headEnd/>
                    <a:tailEnd/>
                  </a:ln>
                </p:spPr>
                <p:txBody>
                  <a:bodyPr/>
                  <a:lstStyle/>
                  <a:p>
                    <a:endParaRPr lang="en-US"/>
                  </a:p>
                </p:txBody>
              </p:sp>
              <p:sp>
                <p:nvSpPr>
                  <p:cNvPr id="1007" name="Freeform 128"/>
                  <p:cNvSpPr>
                    <a:spLocks/>
                  </p:cNvSpPr>
                  <p:nvPr/>
                </p:nvSpPr>
                <p:spPr bwMode="auto">
                  <a:xfrm>
                    <a:off x="4202" y="3059"/>
                    <a:ext cx="32" cy="28"/>
                  </a:xfrm>
                  <a:custGeom>
                    <a:avLst/>
                    <a:gdLst>
                      <a:gd name="T0" fmla="*/ 31 w 32"/>
                      <a:gd name="T1" fmla="*/ 12 h 28"/>
                      <a:gd name="T2" fmla="*/ 29 w 32"/>
                      <a:gd name="T3" fmla="*/ 17 h 28"/>
                      <a:gd name="T4" fmla="*/ 25 w 32"/>
                      <a:gd name="T5" fmla="*/ 22 h 28"/>
                      <a:gd name="T6" fmla="*/ 22 w 32"/>
                      <a:gd name="T7" fmla="*/ 25 h 28"/>
                      <a:gd name="T8" fmla="*/ 17 w 32"/>
                      <a:gd name="T9" fmla="*/ 27 h 28"/>
                      <a:gd name="T10" fmla="*/ 12 w 32"/>
                      <a:gd name="T11" fmla="*/ 27 h 28"/>
                      <a:gd name="T12" fmla="*/ 6 w 32"/>
                      <a:gd name="T13" fmla="*/ 25 h 28"/>
                      <a:gd name="T14" fmla="*/ 3 w 32"/>
                      <a:gd name="T15" fmla="*/ 22 h 28"/>
                      <a:gd name="T16" fmla="*/ 0 w 32"/>
                      <a:gd name="T17" fmla="*/ 17 h 28"/>
                      <a:gd name="T18" fmla="*/ 0 w 32"/>
                      <a:gd name="T19" fmla="*/ 12 h 28"/>
                      <a:gd name="T20" fmla="*/ 0 w 32"/>
                      <a:gd name="T21" fmla="*/ 6 h 28"/>
                      <a:gd name="T22" fmla="*/ 3 w 32"/>
                      <a:gd name="T23" fmla="*/ 3 h 28"/>
                      <a:gd name="T24" fmla="*/ 6 w 32"/>
                      <a:gd name="T25" fmla="*/ 1 h 28"/>
                      <a:gd name="T26" fmla="*/ 12 w 32"/>
                      <a:gd name="T27" fmla="*/ 0 h 28"/>
                      <a:gd name="T28" fmla="*/ 17 w 32"/>
                      <a:gd name="T29" fmla="*/ 0 h 28"/>
                      <a:gd name="T30" fmla="*/ 22 w 32"/>
                      <a:gd name="T31" fmla="*/ 1 h 28"/>
                      <a:gd name="T32" fmla="*/ 25 w 32"/>
                      <a:gd name="T33" fmla="*/ 3 h 28"/>
                      <a:gd name="T34" fmla="*/ 29 w 32"/>
                      <a:gd name="T35" fmla="*/ 6 h 28"/>
                      <a:gd name="T36" fmla="*/ 31 w 32"/>
                      <a:gd name="T37" fmla="*/ 1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8"/>
                      <a:gd name="T59" fmla="*/ 32 w 32"/>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8">
                        <a:moveTo>
                          <a:pt x="31" y="12"/>
                        </a:moveTo>
                        <a:lnTo>
                          <a:pt x="29" y="17"/>
                        </a:lnTo>
                        <a:lnTo>
                          <a:pt x="25" y="22"/>
                        </a:lnTo>
                        <a:lnTo>
                          <a:pt x="22" y="25"/>
                        </a:lnTo>
                        <a:lnTo>
                          <a:pt x="17" y="27"/>
                        </a:lnTo>
                        <a:lnTo>
                          <a:pt x="12" y="27"/>
                        </a:lnTo>
                        <a:lnTo>
                          <a:pt x="6" y="25"/>
                        </a:lnTo>
                        <a:lnTo>
                          <a:pt x="3" y="22"/>
                        </a:lnTo>
                        <a:lnTo>
                          <a:pt x="0" y="17"/>
                        </a:lnTo>
                        <a:lnTo>
                          <a:pt x="0" y="12"/>
                        </a:lnTo>
                        <a:lnTo>
                          <a:pt x="0" y="6"/>
                        </a:lnTo>
                        <a:lnTo>
                          <a:pt x="3" y="3"/>
                        </a:lnTo>
                        <a:lnTo>
                          <a:pt x="6" y="1"/>
                        </a:lnTo>
                        <a:lnTo>
                          <a:pt x="12" y="0"/>
                        </a:lnTo>
                        <a:lnTo>
                          <a:pt x="17" y="0"/>
                        </a:lnTo>
                        <a:lnTo>
                          <a:pt x="22" y="1"/>
                        </a:lnTo>
                        <a:lnTo>
                          <a:pt x="25" y="3"/>
                        </a:lnTo>
                        <a:lnTo>
                          <a:pt x="29" y="6"/>
                        </a:lnTo>
                        <a:lnTo>
                          <a:pt x="31" y="12"/>
                        </a:lnTo>
                      </a:path>
                    </a:pathLst>
                  </a:custGeom>
                  <a:solidFill>
                    <a:srgbClr val="000000"/>
                  </a:solidFill>
                  <a:ln w="12700" cap="rnd">
                    <a:solidFill>
                      <a:srgbClr val="000000"/>
                    </a:solidFill>
                    <a:round/>
                    <a:headEnd/>
                    <a:tailEnd/>
                  </a:ln>
                </p:spPr>
                <p:txBody>
                  <a:bodyPr/>
                  <a:lstStyle/>
                  <a:p>
                    <a:endParaRPr lang="en-US"/>
                  </a:p>
                </p:txBody>
              </p:sp>
              <p:sp>
                <p:nvSpPr>
                  <p:cNvPr id="1008" name="Freeform 129"/>
                  <p:cNvSpPr>
                    <a:spLocks/>
                  </p:cNvSpPr>
                  <p:nvPr/>
                </p:nvSpPr>
                <p:spPr bwMode="auto">
                  <a:xfrm>
                    <a:off x="4185" y="3098"/>
                    <a:ext cx="42" cy="38"/>
                  </a:xfrm>
                  <a:custGeom>
                    <a:avLst/>
                    <a:gdLst>
                      <a:gd name="T0" fmla="*/ 41 w 42"/>
                      <a:gd name="T1" fmla="*/ 17 h 38"/>
                      <a:gd name="T2" fmla="*/ 41 w 42"/>
                      <a:gd name="T3" fmla="*/ 25 h 38"/>
                      <a:gd name="T4" fmla="*/ 35 w 42"/>
                      <a:gd name="T5" fmla="*/ 30 h 38"/>
                      <a:gd name="T6" fmla="*/ 30 w 42"/>
                      <a:gd name="T7" fmla="*/ 35 h 38"/>
                      <a:gd name="T8" fmla="*/ 25 w 42"/>
                      <a:gd name="T9" fmla="*/ 37 h 38"/>
                      <a:gd name="T10" fmla="*/ 17 w 42"/>
                      <a:gd name="T11" fmla="*/ 37 h 38"/>
                      <a:gd name="T12" fmla="*/ 10 w 42"/>
                      <a:gd name="T13" fmla="*/ 35 h 38"/>
                      <a:gd name="T14" fmla="*/ 5 w 42"/>
                      <a:gd name="T15" fmla="*/ 30 h 38"/>
                      <a:gd name="T16" fmla="*/ 0 w 42"/>
                      <a:gd name="T17" fmla="*/ 25 h 38"/>
                      <a:gd name="T18" fmla="*/ 0 w 42"/>
                      <a:gd name="T19" fmla="*/ 17 h 38"/>
                      <a:gd name="T20" fmla="*/ 0 w 42"/>
                      <a:gd name="T21" fmla="*/ 11 h 38"/>
                      <a:gd name="T22" fmla="*/ 5 w 42"/>
                      <a:gd name="T23" fmla="*/ 4 h 38"/>
                      <a:gd name="T24" fmla="*/ 10 w 42"/>
                      <a:gd name="T25" fmla="*/ 0 h 38"/>
                      <a:gd name="T26" fmla="*/ 17 w 42"/>
                      <a:gd name="T27" fmla="*/ 0 h 38"/>
                      <a:gd name="T28" fmla="*/ 25 w 42"/>
                      <a:gd name="T29" fmla="*/ 0 h 38"/>
                      <a:gd name="T30" fmla="*/ 30 w 42"/>
                      <a:gd name="T31" fmla="*/ 0 h 38"/>
                      <a:gd name="T32" fmla="*/ 35 w 42"/>
                      <a:gd name="T33" fmla="*/ 4 h 38"/>
                      <a:gd name="T34" fmla="*/ 41 w 42"/>
                      <a:gd name="T35" fmla="*/ 11 h 38"/>
                      <a:gd name="T36" fmla="*/ 41 w 42"/>
                      <a:gd name="T37" fmla="*/ 1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38"/>
                      <a:gd name="T59" fmla="*/ 42 w 4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38">
                        <a:moveTo>
                          <a:pt x="41" y="17"/>
                        </a:moveTo>
                        <a:lnTo>
                          <a:pt x="41" y="25"/>
                        </a:lnTo>
                        <a:lnTo>
                          <a:pt x="35" y="30"/>
                        </a:lnTo>
                        <a:lnTo>
                          <a:pt x="30" y="35"/>
                        </a:lnTo>
                        <a:lnTo>
                          <a:pt x="25" y="37"/>
                        </a:lnTo>
                        <a:lnTo>
                          <a:pt x="17" y="37"/>
                        </a:lnTo>
                        <a:lnTo>
                          <a:pt x="10" y="35"/>
                        </a:lnTo>
                        <a:lnTo>
                          <a:pt x="5" y="30"/>
                        </a:lnTo>
                        <a:lnTo>
                          <a:pt x="0" y="25"/>
                        </a:lnTo>
                        <a:lnTo>
                          <a:pt x="0" y="17"/>
                        </a:lnTo>
                        <a:lnTo>
                          <a:pt x="0" y="11"/>
                        </a:lnTo>
                        <a:lnTo>
                          <a:pt x="5" y="4"/>
                        </a:lnTo>
                        <a:lnTo>
                          <a:pt x="10" y="0"/>
                        </a:lnTo>
                        <a:lnTo>
                          <a:pt x="17" y="0"/>
                        </a:lnTo>
                        <a:lnTo>
                          <a:pt x="25" y="0"/>
                        </a:lnTo>
                        <a:lnTo>
                          <a:pt x="30" y="0"/>
                        </a:lnTo>
                        <a:lnTo>
                          <a:pt x="35" y="4"/>
                        </a:lnTo>
                        <a:lnTo>
                          <a:pt x="41" y="11"/>
                        </a:lnTo>
                        <a:lnTo>
                          <a:pt x="41" y="17"/>
                        </a:lnTo>
                      </a:path>
                    </a:pathLst>
                  </a:custGeom>
                  <a:solidFill>
                    <a:srgbClr val="000000"/>
                  </a:solidFill>
                  <a:ln w="12700" cap="rnd">
                    <a:solidFill>
                      <a:srgbClr val="000000"/>
                    </a:solidFill>
                    <a:round/>
                    <a:headEnd/>
                    <a:tailEnd/>
                  </a:ln>
                </p:spPr>
                <p:txBody>
                  <a:bodyPr/>
                  <a:lstStyle/>
                  <a:p>
                    <a:endParaRPr lang="en-US"/>
                  </a:p>
                </p:txBody>
              </p:sp>
              <p:sp>
                <p:nvSpPr>
                  <p:cNvPr id="1009" name="Freeform 130"/>
                  <p:cNvSpPr>
                    <a:spLocks/>
                  </p:cNvSpPr>
                  <p:nvPr/>
                </p:nvSpPr>
                <p:spPr bwMode="auto">
                  <a:xfrm>
                    <a:off x="4094" y="3052"/>
                    <a:ext cx="28" cy="27"/>
                  </a:xfrm>
                  <a:custGeom>
                    <a:avLst/>
                    <a:gdLst>
                      <a:gd name="T0" fmla="*/ 27 w 28"/>
                      <a:gd name="T1" fmla="*/ 17 h 27"/>
                      <a:gd name="T2" fmla="*/ 21 w 28"/>
                      <a:gd name="T3" fmla="*/ 21 h 27"/>
                      <a:gd name="T4" fmla="*/ 18 w 28"/>
                      <a:gd name="T5" fmla="*/ 21 h 27"/>
                      <a:gd name="T6" fmla="*/ 18 w 28"/>
                      <a:gd name="T7" fmla="*/ 26 h 27"/>
                      <a:gd name="T8" fmla="*/ 8 w 28"/>
                      <a:gd name="T9" fmla="*/ 26 h 27"/>
                      <a:gd name="T10" fmla="*/ 8 w 28"/>
                      <a:gd name="T11" fmla="*/ 26 h 27"/>
                      <a:gd name="T12" fmla="*/ 5 w 28"/>
                      <a:gd name="T13" fmla="*/ 26 h 27"/>
                      <a:gd name="T14" fmla="*/ 0 w 28"/>
                      <a:gd name="T15" fmla="*/ 21 h 27"/>
                      <a:gd name="T16" fmla="*/ 0 w 28"/>
                      <a:gd name="T17" fmla="*/ 21 h 27"/>
                      <a:gd name="T18" fmla="*/ 0 w 28"/>
                      <a:gd name="T19" fmla="*/ 17 h 27"/>
                      <a:gd name="T20" fmla="*/ 0 w 28"/>
                      <a:gd name="T21" fmla="*/ 13 h 27"/>
                      <a:gd name="T22" fmla="*/ 0 w 28"/>
                      <a:gd name="T23" fmla="*/ 4 h 27"/>
                      <a:gd name="T24" fmla="*/ 5 w 28"/>
                      <a:gd name="T25" fmla="*/ 4 h 27"/>
                      <a:gd name="T26" fmla="*/ 8 w 28"/>
                      <a:gd name="T27" fmla="*/ 0 h 27"/>
                      <a:gd name="T28" fmla="*/ 8 w 28"/>
                      <a:gd name="T29" fmla="*/ 0 h 27"/>
                      <a:gd name="T30" fmla="*/ 18 w 28"/>
                      <a:gd name="T31" fmla="*/ 4 h 27"/>
                      <a:gd name="T32" fmla="*/ 18 w 28"/>
                      <a:gd name="T33" fmla="*/ 4 h 27"/>
                      <a:gd name="T34" fmla="*/ 21 w 28"/>
                      <a:gd name="T35" fmla="*/ 13 h 27"/>
                      <a:gd name="T36" fmla="*/ 27 w 28"/>
                      <a:gd name="T37" fmla="*/ 17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7"/>
                        </a:moveTo>
                        <a:lnTo>
                          <a:pt x="21" y="21"/>
                        </a:lnTo>
                        <a:lnTo>
                          <a:pt x="18" y="21"/>
                        </a:lnTo>
                        <a:lnTo>
                          <a:pt x="18" y="26"/>
                        </a:lnTo>
                        <a:lnTo>
                          <a:pt x="8" y="26"/>
                        </a:lnTo>
                        <a:lnTo>
                          <a:pt x="5" y="26"/>
                        </a:lnTo>
                        <a:lnTo>
                          <a:pt x="0" y="21"/>
                        </a:lnTo>
                        <a:lnTo>
                          <a:pt x="0" y="17"/>
                        </a:lnTo>
                        <a:lnTo>
                          <a:pt x="0" y="13"/>
                        </a:lnTo>
                        <a:lnTo>
                          <a:pt x="0" y="4"/>
                        </a:lnTo>
                        <a:lnTo>
                          <a:pt x="5" y="4"/>
                        </a:lnTo>
                        <a:lnTo>
                          <a:pt x="8" y="0"/>
                        </a:lnTo>
                        <a:lnTo>
                          <a:pt x="18" y="4"/>
                        </a:lnTo>
                        <a:lnTo>
                          <a:pt x="21" y="13"/>
                        </a:lnTo>
                        <a:lnTo>
                          <a:pt x="27" y="17"/>
                        </a:lnTo>
                      </a:path>
                    </a:pathLst>
                  </a:custGeom>
                  <a:solidFill>
                    <a:srgbClr val="000000"/>
                  </a:solidFill>
                  <a:ln w="12700" cap="rnd">
                    <a:solidFill>
                      <a:srgbClr val="000000"/>
                    </a:solidFill>
                    <a:round/>
                    <a:headEnd/>
                    <a:tailEnd/>
                  </a:ln>
                </p:spPr>
                <p:txBody>
                  <a:bodyPr/>
                  <a:lstStyle/>
                  <a:p>
                    <a:endParaRPr lang="en-US"/>
                  </a:p>
                </p:txBody>
              </p:sp>
              <p:sp>
                <p:nvSpPr>
                  <p:cNvPr id="1010" name="Freeform 131"/>
                  <p:cNvSpPr>
                    <a:spLocks/>
                  </p:cNvSpPr>
                  <p:nvPr/>
                </p:nvSpPr>
                <p:spPr bwMode="auto">
                  <a:xfrm>
                    <a:off x="4324" y="3034"/>
                    <a:ext cx="28" cy="27"/>
                  </a:xfrm>
                  <a:custGeom>
                    <a:avLst/>
                    <a:gdLst>
                      <a:gd name="T0" fmla="*/ 27 w 28"/>
                      <a:gd name="T1" fmla="*/ 13 h 27"/>
                      <a:gd name="T2" fmla="*/ 25 w 28"/>
                      <a:gd name="T3" fmla="*/ 17 h 27"/>
                      <a:gd name="T4" fmla="*/ 21 w 28"/>
                      <a:gd name="T5" fmla="*/ 21 h 27"/>
                      <a:gd name="T6" fmla="*/ 18 w 28"/>
                      <a:gd name="T7" fmla="*/ 26 h 27"/>
                      <a:gd name="T8" fmla="*/ 13 w 28"/>
                      <a:gd name="T9" fmla="*/ 26 h 27"/>
                      <a:gd name="T10" fmla="*/ 11 w 28"/>
                      <a:gd name="T11" fmla="*/ 26 h 27"/>
                      <a:gd name="T12" fmla="*/ 6 w 28"/>
                      <a:gd name="T13" fmla="*/ 26 h 27"/>
                      <a:gd name="T14" fmla="*/ 1 w 28"/>
                      <a:gd name="T15" fmla="*/ 21 h 27"/>
                      <a:gd name="T16" fmla="*/ 0 w 28"/>
                      <a:gd name="T17" fmla="*/ 17 h 27"/>
                      <a:gd name="T18" fmla="*/ 0 w 28"/>
                      <a:gd name="T19" fmla="*/ 13 h 27"/>
                      <a:gd name="T20" fmla="*/ 0 w 28"/>
                      <a:gd name="T21" fmla="*/ 8 h 27"/>
                      <a:gd name="T22" fmla="*/ 1 w 28"/>
                      <a:gd name="T23" fmla="*/ 4 h 27"/>
                      <a:gd name="T24" fmla="*/ 6 w 28"/>
                      <a:gd name="T25" fmla="*/ 1 h 27"/>
                      <a:gd name="T26" fmla="*/ 11 w 28"/>
                      <a:gd name="T27" fmla="*/ 0 h 27"/>
                      <a:gd name="T28" fmla="*/ 13 w 28"/>
                      <a:gd name="T29" fmla="*/ 0 h 27"/>
                      <a:gd name="T30" fmla="*/ 18 w 28"/>
                      <a:gd name="T31" fmla="*/ 1 h 27"/>
                      <a:gd name="T32" fmla="*/ 21 w 28"/>
                      <a:gd name="T33" fmla="*/ 4 h 27"/>
                      <a:gd name="T34" fmla="*/ 25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5" y="17"/>
                        </a:lnTo>
                        <a:lnTo>
                          <a:pt x="21" y="21"/>
                        </a:lnTo>
                        <a:lnTo>
                          <a:pt x="18" y="26"/>
                        </a:lnTo>
                        <a:lnTo>
                          <a:pt x="13" y="26"/>
                        </a:lnTo>
                        <a:lnTo>
                          <a:pt x="11" y="26"/>
                        </a:lnTo>
                        <a:lnTo>
                          <a:pt x="6" y="26"/>
                        </a:lnTo>
                        <a:lnTo>
                          <a:pt x="1" y="21"/>
                        </a:lnTo>
                        <a:lnTo>
                          <a:pt x="0" y="17"/>
                        </a:lnTo>
                        <a:lnTo>
                          <a:pt x="0" y="13"/>
                        </a:lnTo>
                        <a:lnTo>
                          <a:pt x="0" y="8"/>
                        </a:lnTo>
                        <a:lnTo>
                          <a:pt x="1" y="4"/>
                        </a:lnTo>
                        <a:lnTo>
                          <a:pt x="6" y="1"/>
                        </a:lnTo>
                        <a:lnTo>
                          <a:pt x="11" y="0"/>
                        </a:lnTo>
                        <a:lnTo>
                          <a:pt x="13" y="0"/>
                        </a:lnTo>
                        <a:lnTo>
                          <a:pt x="18" y="1"/>
                        </a:lnTo>
                        <a:lnTo>
                          <a:pt x="21" y="4"/>
                        </a:lnTo>
                        <a:lnTo>
                          <a:pt x="25"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11" name="Freeform 132"/>
                  <p:cNvSpPr>
                    <a:spLocks/>
                  </p:cNvSpPr>
                  <p:nvPr/>
                </p:nvSpPr>
                <p:spPr bwMode="auto">
                  <a:xfrm>
                    <a:off x="4238" y="3096"/>
                    <a:ext cx="28" cy="27"/>
                  </a:xfrm>
                  <a:custGeom>
                    <a:avLst/>
                    <a:gdLst>
                      <a:gd name="T0" fmla="*/ 27 w 28"/>
                      <a:gd name="T1" fmla="*/ 13 h 27"/>
                      <a:gd name="T2" fmla="*/ 25 w 28"/>
                      <a:gd name="T3" fmla="*/ 17 h 27"/>
                      <a:gd name="T4" fmla="*/ 21 w 28"/>
                      <a:gd name="T5" fmla="*/ 21 h 27"/>
                      <a:gd name="T6" fmla="*/ 20 w 28"/>
                      <a:gd name="T7" fmla="*/ 26 h 27"/>
                      <a:gd name="T8" fmla="*/ 15 w 28"/>
                      <a:gd name="T9" fmla="*/ 26 h 27"/>
                      <a:gd name="T10" fmla="*/ 11 w 28"/>
                      <a:gd name="T11" fmla="*/ 26 h 27"/>
                      <a:gd name="T12" fmla="*/ 6 w 28"/>
                      <a:gd name="T13" fmla="*/ 26 h 27"/>
                      <a:gd name="T14" fmla="*/ 1 w 28"/>
                      <a:gd name="T15" fmla="*/ 21 h 27"/>
                      <a:gd name="T16" fmla="*/ 0 w 28"/>
                      <a:gd name="T17" fmla="*/ 17 h 27"/>
                      <a:gd name="T18" fmla="*/ 0 w 28"/>
                      <a:gd name="T19" fmla="*/ 13 h 27"/>
                      <a:gd name="T20" fmla="*/ 0 w 28"/>
                      <a:gd name="T21" fmla="*/ 8 h 27"/>
                      <a:gd name="T22" fmla="*/ 1 w 28"/>
                      <a:gd name="T23" fmla="*/ 4 h 27"/>
                      <a:gd name="T24" fmla="*/ 6 w 28"/>
                      <a:gd name="T25" fmla="*/ 1 h 27"/>
                      <a:gd name="T26" fmla="*/ 11 w 28"/>
                      <a:gd name="T27" fmla="*/ 0 h 27"/>
                      <a:gd name="T28" fmla="*/ 15 w 28"/>
                      <a:gd name="T29" fmla="*/ 0 h 27"/>
                      <a:gd name="T30" fmla="*/ 20 w 28"/>
                      <a:gd name="T31" fmla="*/ 1 h 27"/>
                      <a:gd name="T32" fmla="*/ 21 w 28"/>
                      <a:gd name="T33" fmla="*/ 4 h 27"/>
                      <a:gd name="T34" fmla="*/ 25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5" y="17"/>
                        </a:lnTo>
                        <a:lnTo>
                          <a:pt x="21" y="21"/>
                        </a:lnTo>
                        <a:lnTo>
                          <a:pt x="20" y="26"/>
                        </a:lnTo>
                        <a:lnTo>
                          <a:pt x="15" y="26"/>
                        </a:lnTo>
                        <a:lnTo>
                          <a:pt x="11" y="26"/>
                        </a:lnTo>
                        <a:lnTo>
                          <a:pt x="6" y="26"/>
                        </a:lnTo>
                        <a:lnTo>
                          <a:pt x="1" y="21"/>
                        </a:lnTo>
                        <a:lnTo>
                          <a:pt x="0" y="17"/>
                        </a:lnTo>
                        <a:lnTo>
                          <a:pt x="0" y="13"/>
                        </a:lnTo>
                        <a:lnTo>
                          <a:pt x="0" y="8"/>
                        </a:lnTo>
                        <a:lnTo>
                          <a:pt x="1" y="4"/>
                        </a:lnTo>
                        <a:lnTo>
                          <a:pt x="6" y="1"/>
                        </a:lnTo>
                        <a:lnTo>
                          <a:pt x="11" y="0"/>
                        </a:lnTo>
                        <a:lnTo>
                          <a:pt x="15" y="0"/>
                        </a:lnTo>
                        <a:lnTo>
                          <a:pt x="20" y="1"/>
                        </a:lnTo>
                        <a:lnTo>
                          <a:pt x="21" y="4"/>
                        </a:lnTo>
                        <a:lnTo>
                          <a:pt x="25"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1012" name="Freeform 133"/>
                  <p:cNvSpPr>
                    <a:spLocks/>
                  </p:cNvSpPr>
                  <p:nvPr/>
                </p:nvSpPr>
                <p:spPr bwMode="auto">
                  <a:xfrm>
                    <a:off x="4202" y="3025"/>
                    <a:ext cx="32" cy="28"/>
                  </a:xfrm>
                  <a:custGeom>
                    <a:avLst/>
                    <a:gdLst>
                      <a:gd name="T0" fmla="*/ 31 w 32"/>
                      <a:gd name="T1" fmla="*/ 12 h 28"/>
                      <a:gd name="T2" fmla="*/ 29 w 32"/>
                      <a:gd name="T3" fmla="*/ 19 h 28"/>
                      <a:gd name="T4" fmla="*/ 27 w 32"/>
                      <a:gd name="T5" fmla="*/ 22 h 28"/>
                      <a:gd name="T6" fmla="*/ 22 w 32"/>
                      <a:gd name="T7" fmla="*/ 27 h 28"/>
                      <a:gd name="T8" fmla="*/ 17 w 32"/>
                      <a:gd name="T9" fmla="*/ 27 h 28"/>
                      <a:gd name="T10" fmla="*/ 12 w 32"/>
                      <a:gd name="T11" fmla="*/ 27 h 28"/>
                      <a:gd name="T12" fmla="*/ 8 w 32"/>
                      <a:gd name="T13" fmla="*/ 27 h 28"/>
                      <a:gd name="T14" fmla="*/ 3 w 32"/>
                      <a:gd name="T15" fmla="*/ 22 h 28"/>
                      <a:gd name="T16" fmla="*/ 0 w 32"/>
                      <a:gd name="T17" fmla="*/ 19 h 28"/>
                      <a:gd name="T18" fmla="*/ 0 w 32"/>
                      <a:gd name="T19" fmla="*/ 12 h 28"/>
                      <a:gd name="T20" fmla="*/ 0 w 32"/>
                      <a:gd name="T21" fmla="*/ 7 h 28"/>
                      <a:gd name="T22" fmla="*/ 3 w 32"/>
                      <a:gd name="T23" fmla="*/ 3 h 28"/>
                      <a:gd name="T24" fmla="*/ 8 w 32"/>
                      <a:gd name="T25" fmla="*/ 0 h 28"/>
                      <a:gd name="T26" fmla="*/ 12 w 32"/>
                      <a:gd name="T27" fmla="*/ 0 h 28"/>
                      <a:gd name="T28" fmla="*/ 17 w 32"/>
                      <a:gd name="T29" fmla="*/ 0 h 28"/>
                      <a:gd name="T30" fmla="*/ 22 w 32"/>
                      <a:gd name="T31" fmla="*/ 0 h 28"/>
                      <a:gd name="T32" fmla="*/ 27 w 32"/>
                      <a:gd name="T33" fmla="*/ 3 h 28"/>
                      <a:gd name="T34" fmla="*/ 29 w 32"/>
                      <a:gd name="T35" fmla="*/ 7 h 28"/>
                      <a:gd name="T36" fmla="*/ 31 w 32"/>
                      <a:gd name="T37" fmla="*/ 1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8"/>
                      <a:gd name="T59" fmla="*/ 32 w 32"/>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8">
                        <a:moveTo>
                          <a:pt x="31" y="12"/>
                        </a:moveTo>
                        <a:lnTo>
                          <a:pt x="29" y="19"/>
                        </a:lnTo>
                        <a:lnTo>
                          <a:pt x="27" y="22"/>
                        </a:lnTo>
                        <a:lnTo>
                          <a:pt x="22" y="27"/>
                        </a:lnTo>
                        <a:lnTo>
                          <a:pt x="17" y="27"/>
                        </a:lnTo>
                        <a:lnTo>
                          <a:pt x="12" y="27"/>
                        </a:lnTo>
                        <a:lnTo>
                          <a:pt x="8" y="27"/>
                        </a:lnTo>
                        <a:lnTo>
                          <a:pt x="3" y="22"/>
                        </a:lnTo>
                        <a:lnTo>
                          <a:pt x="0" y="19"/>
                        </a:lnTo>
                        <a:lnTo>
                          <a:pt x="0" y="12"/>
                        </a:lnTo>
                        <a:lnTo>
                          <a:pt x="0" y="7"/>
                        </a:lnTo>
                        <a:lnTo>
                          <a:pt x="3" y="3"/>
                        </a:lnTo>
                        <a:lnTo>
                          <a:pt x="8" y="0"/>
                        </a:lnTo>
                        <a:lnTo>
                          <a:pt x="12" y="0"/>
                        </a:lnTo>
                        <a:lnTo>
                          <a:pt x="17" y="0"/>
                        </a:lnTo>
                        <a:lnTo>
                          <a:pt x="22" y="0"/>
                        </a:lnTo>
                        <a:lnTo>
                          <a:pt x="27" y="3"/>
                        </a:lnTo>
                        <a:lnTo>
                          <a:pt x="29" y="7"/>
                        </a:lnTo>
                        <a:lnTo>
                          <a:pt x="31" y="12"/>
                        </a:lnTo>
                      </a:path>
                    </a:pathLst>
                  </a:custGeom>
                  <a:solidFill>
                    <a:srgbClr val="000000"/>
                  </a:solidFill>
                  <a:ln w="12700" cap="rnd">
                    <a:solidFill>
                      <a:srgbClr val="000000"/>
                    </a:solidFill>
                    <a:round/>
                    <a:headEnd/>
                    <a:tailEnd/>
                  </a:ln>
                </p:spPr>
                <p:txBody>
                  <a:bodyPr/>
                  <a:lstStyle/>
                  <a:p>
                    <a:endParaRPr lang="en-US"/>
                  </a:p>
                </p:txBody>
              </p:sp>
              <p:sp>
                <p:nvSpPr>
                  <p:cNvPr id="1013" name="Freeform 134"/>
                  <p:cNvSpPr>
                    <a:spLocks/>
                  </p:cNvSpPr>
                  <p:nvPr/>
                </p:nvSpPr>
                <p:spPr bwMode="auto">
                  <a:xfrm>
                    <a:off x="4190" y="2985"/>
                    <a:ext cx="28" cy="27"/>
                  </a:xfrm>
                  <a:custGeom>
                    <a:avLst/>
                    <a:gdLst>
                      <a:gd name="T0" fmla="*/ 27 w 28"/>
                      <a:gd name="T1" fmla="*/ 11 h 27"/>
                      <a:gd name="T2" fmla="*/ 25 w 28"/>
                      <a:gd name="T3" fmla="*/ 14 h 27"/>
                      <a:gd name="T4" fmla="*/ 23 w 28"/>
                      <a:gd name="T5" fmla="*/ 19 h 27"/>
                      <a:gd name="T6" fmla="*/ 18 w 28"/>
                      <a:gd name="T7" fmla="*/ 24 h 27"/>
                      <a:gd name="T8" fmla="*/ 15 w 28"/>
                      <a:gd name="T9" fmla="*/ 26 h 27"/>
                      <a:gd name="T10" fmla="*/ 11 w 28"/>
                      <a:gd name="T11" fmla="*/ 26 h 27"/>
                      <a:gd name="T12" fmla="*/ 8 w 28"/>
                      <a:gd name="T13" fmla="*/ 24 h 27"/>
                      <a:gd name="T14" fmla="*/ 3 w 28"/>
                      <a:gd name="T15" fmla="*/ 19 h 27"/>
                      <a:gd name="T16" fmla="*/ 1 w 28"/>
                      <a:gd name="T17" fmla="*/ 14 h 27"/>
                      <a:gd name="T18" fmla="*/ 0 w 28"/>
                      <a:gd name="T19" fmla="*/ 11 h 27"/>
                      <a:gd name="T20" fmla="*/ 1 w 28"/>
                      <a:gd name="T21" fmla="*/ 4 h 27"/>
                      <a:gd name="T22" fmla="*/ 3 w 28"/>
                      <a:gd name="T23" fmla="*/ 1 h 27"/>
                      <a:gd name="T24" fmla="*/ 8 w 28"/>
                      <a:gd name="T25" fmla="*/ 0 h 27"/>
                      <a:gd name="T26" fmla="*/ 11 w 28"/>
                      <a:gd name="T27" fmla="*/ 0 h 27"/>
                      <a:gd name="T28" fmla="*/ 15 w 28"/>
                      <a:gd name="T29" fmla="*/ 0 h 27"/>
                      <a:gd name="T30" fmla="*/ 18 w 28"/>
                      <a:gd name="T31" fmla="*/ 0 h 27"/>
                      <a:gd name="T32" fmla="*/ 23 w 28"/>
                      <a:gd name="T33" fmla="*/ 1 h 27"/>
                      <a:gd name="T34" fmla="*/ 25 w 28"/>
                      <a:gd name="T35" fmla="*/ 4 h 27"/>
                      <a:gd name="T36" fmla="*/ 27 w 28"/>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1"/>
                        </a:moveTo>
                        <a:lnTo>
                          <a:pt x="25" y="14"/>
                        </a:lnTo>
                        <a:lnTo>
                          <a:pt x="23" y="19"/>
                        </a:lnTo>
                        <a:lnTo>
                          <a:pt x="18" y="24"/>
                        </a:lnTo>
                        <a:lnTo>
                          <a:pt x="15" y="26"/>
                        </a:lnTo>
                        <a:lnTo>
                          <a:pt x="11" y="26"/>
                        </a:lnTo>
                        <a:lnTo>
                          <a:pt x="8" y="24"/>
                        </a:lnTo>
                        <a:lnTo>
                          <a:pt x="3" y="19"/>
                        </a:lnTo>
                        <a:lnTo>
                          <a:pt x="1" y="14"/>
                        </a:lnTo>
                        <a:lnTo>
                          <a:pt x="0" y="11"/>
                        </a:lnTo>
                        <a:lnTo>
                          <a:pt x="1" y="4"/>
                        </a:lnTo>
                        <a:lnTo>
                          <a:pt x="3" y="1"/>
                        </a:lnTo>
                        <a:lnTo>
                          <a:pt x="8" y="0"/>
                        </a:lnTo>
                        <a:lnTo>
                          <a:pt x="11" y="0"/>
                        </a:lnTo>
                        <a:lnTo>
                          <a:pt x="15" y="0"/>
                        </a:lnTo>
                        <a:lnTo>
                          <a:pt x="18" y="0"/>
                        </a:lnTo>
                        <a:lnTo>
                          <a:pt x="23" y="1"/>
                        </a:lnTo>
                        <a:lnTo>
                          <a:pt x="25" y="4"/>
                        </a:lnTo>
                        <a:lnTo>
                          <a:pt x="27" y="11"/>
                        </a:lnTo>
                      </a:path>
                    </a:pathLst>
                  </a:custGeom>
                  <a:solidFill>
                    <a:srgbClr val="000000"/>
                  </a:solidFill>
                  <a:ln w="12700" cap="rnd">
                    <a:solidFill>
                      <a:srgbClr val="000000"/>
                    </a:solidFill>
                    <a:round/>
                    <a:headEnd/>
                    <a:tailEnd/>
                  </a:ln>
                </p:spPr>
                <p:txBody>
                  <a:bodyPr/>
                  <a:lstStyle/>
                  <a:p>
                    <a:endParaRPr lang="en-US"/>
                  </a:p>
                </p:txBody>
              </p:sp>
              <p:sp>
                <p:nvSpPr>
                  <p:cNvPr id="1014" name="Freeform 135"/>
                  <p:cNvSpPr>
                    <a:spLocks/>
                  </p:cNvSpPr>
                  <p:nvPr/>
                </p:nvSpPr>
                <p:spPr bwMode="auto">
                  <a:xfrm>
                    <a:off x="4196" y="2922"/>
                    <a:ext cx="30" cy="27"/>
                  </a:xfrm>
                  <a:custGeom>
                    <a:avLst/>
                    <a:gdLst>
                      <a:gd name="T0" fmla="*/ 29 w 30"/>
                      <a:gd name="T1" fmla="*/ 13 h 27"/>
                      <a:gd name="T2" fmla="*/ 27 w 30"/>
                      <a:gd name="T3" fmla="*/ 17 h 27"/>
                      <a:gd name="T4" fmla="*/ 23 w 30"/>
                      <a:gd name="T5" fmla="*/ 21 h 27"/>
                      <a:gd name="T6" fmla="*/ 21 w 30"/>
                      <a:gd name="T7" fmla="*/ 26 h 27"/>
                      <a:gd name="T8" fmla="*/ 16 w 30"/>
                      <a:gd name="T9" fmla="*/ 26 h 27"/>
                      <a:gd name="T10" fmla="*/ 12 w 30"/>
                      <a:gd name="T11" fmla="*/ 26 h 27"/>
                      <a:gd name="T12" fmla="*/ 7 w 30"/>
                      <a:gd name="T13" fmla="*/ 26 h 27"/>
                      <a:gd name="T14" fmla="*/ 1 w 30"/>
                      <a:gd name="T15" fmla="*/ 21 h 27"/>
                      <a:gd name="T16" fmla="*/ 0 w 30"/>
                      <a:gd name="T17" fmla="*/ 17 h 27"/>
                      <a:gd name="T18" fmla="*/ 0 w 30"/>
                      <a:gd name="T19" fmla="*/ 13 h 27"/>
                      <a:gd name="T20" fmla="*/ 0 w 30"/>
                      <a:gd name="T21" fmla="*/ 8 h 27"/>
                      <a:gd name="T22" fmla="*/ 1 w 30"/>
                      <a:gd name="T23" fmla="*/ 4 h 27"/>
                      <a:gd name="T24" fmla="*/ 7 w 30"/>
                      <a:gd name="T25" fmla="*/ 1 h 27"/>
                      <a:gd name="T26" fmla="*/ 12 w 30"/>
                      <a:gd name="T27" fmla="*/ 0 h 27"/>
                      <a:gd name="T28" fmla="*/ 16 w 30"/>
                      <a:gd name="T29" fmla="*/ 0 h 27"/>
                      <a:gd name="T30" fmla="*/ 21 w 30"/>
                      <a:gd name="T31" fmla="*/ 1 h 27"/>
                      <a:gd name="T32" fmla="*/ 23 w 30"/>
                      <a:gd name="T33" fmla="*/ 4 h 27"/>
                      <a:gd name="T34" fmla="*/ 27 w 30"/>
                      <a:gd name="T35" fmla="*/ 8 h 27"/>
                      <a:gd name="T36" fmla="*/ 29 w 30"/>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29" y="13"/>
                        </a:moveTo>
                        <a:lnTo>
                          <a:pt x="27" y="17"/>
                        </a:lnTo>
                        <a:lnTo>
                          <a:pt x="23" y="21"/>
                        </a:lnTo>
                        <a:lnTo>
                          <a:pt x="21" y="26"/>
                        </a:lnTo>
                        <a:lnTo>
                          <a:pt x="16" y="26"/>
                        </a:lnTo>
                        <a:lnTo>
                          <a:pt x="12" y="26"/>
                        </a:lnTo>
                        <a:lnTo>
                          <a:pt x="7" y="26"/>
                        </a:lnTo>
                        <a:lnTo>
                          <a:pt x="1" y="21"/>
                        </a:lnTo>
                        <a:lnTo>
                          <a:pt x="0" y="17"/>
                        </a:lnTo>
                        <a:lnTo>
                          <a:pt x="0" y="13"/>
                        </a:lnTo>
                        <a:lnTo>
                          <a:pt x="0" y="8"/>
                        </a:lnTo>
                        <a:lnTo>
                          <a:pt x="1" y="4"/>
                        </a:lnTo>
                        <a:lnTo>
                          <a:pt x="7" y="1"/>
                        </a:lnTo>
                        <a:lnTo>
                          <a:pt x="12" y="0"/>
                        </a:lnTo>
                        <a:lnTo>
                          <a:pt x="16" y="0"/>
                        </a:lnTo>
                        <a:lnTo>
                          <a:pt x="21" y="1"/>
                        </a:lnTo>
                        <a:lnTo>
                          <a:pt x="23" y="4"/>
                        </a:lnTo>
                        <a:lnTo>
                          <a:pt x="27" y="8"/>
                        </a:lnTo>
                        <a:lnTo>
                          <a:pt x="29" y="13"/>
                        </a:lnTo>
                      </a:path>
                    </a:pathLst>
                  </a:custGeom>
                  <a:solidFill>
                    <a:srgbClr val="000000"/>
                  </a:solidFill>
                  <a:ln w="12700" cap="rnd">
                    <a:solidFill>
                      <a:srgbClr val="000000"/>
                    </a:solidFill>
                    <a:round/>
                    <a:headEnd/>
                    <a:tailEnd/>
                  </a:ln>
                </p:spPr>
                <p:txBody>
                  <a:bodyPr/>
                  <a:lstStyle/>
                  <a:p>
                    <a:endParaRPr lang="en-US"/>
                  </a:p>
                </p:txBody>
              </p:sp>
              <p:sp>
                <p:nvSpPr>
                  <p:cNvPr id="1015" name="Freeform 136"/>
                  <p:cNvSpPr>
                    <a:spLocks/>
                  </p:cNvSpPr>
                  <p:nvPr/>
                </p:nvSpPr>
                <p:spPr bwMode="auto">
                  <a:xfrm>
                    <a:off x="4305" y="3062"/>
                    <a:ext cx="28" cy="27"/>
                  </a:xfrm>
                  <a:custGeom>
                    <a:avLst/>
                    <a:gdLst>
                      <a:gd name="T0" fmla="*/ 27 w 28"/>
                      <a:gd name="T1" fmla="*/ 13 h 27"/>
                      <a:gd name="T2" fmla="*/ 27 w 28"/>
                      <a:gd name="T3" fmla="*/ 17 h 27"/>
                      <a:gd name="T4" fmla="*/ 23 w 28"/>
                      <a:gd name="T5" fmla="*/ 21 h 27"/>
                      <a:gd name="T6" fmla="*/ 19 w 28"/>
                      <a:gd name="T7" fmla="*/ 26 h 27"/>
                      <a:gd name="T8" fmla="*/ 14 w 28"/>
                      <a:gd name="T9" fmla="*/ 26 h 27"/>
                      <a:gd name="T10" fmla="*/ 10 w 28"/>
                      <a:gd name="T11" fmla="*/ 26 h 27"/>
                      <a:gd name="T12" fmla="*/ 5 w 28"/>
                      <a:gd name="T13" fmla="*/ 26 h 27"/>
                      <a:gd name="T14" fmla="*/ 1 w 28"/>
                      <a:gd name="T15" fmla="*/ 21 h 27"/>
                      <a:gd name="T16" fmla="*/ 0 w 28"/>
                      <a:gd name="T17" fmla="*/ 17 h 27"/>
                      <a:gd name="T18" fmla="*/ 0 w 28"/>
                      <a:gd name="T19" fmla="*/ 13 h 27"/>
                      <a:gd name="T20" fmla="*/ 0 w 28"/>
                      <a:gd name="T21" fmla="*/ 9 h 27"/>
                      <a:gd name="T22" fmla="*/ 1 w 28"/>
                      <a:gd name="T23" fmla="*/ 4 h 27"/>
                      <a:gd name="T24" fmla="*/ 5 w 28"/>
                      <a:gd name="T25" fmla="*/ 1 h 27"/>
                      <a:gd name="T26" fmla="*/ 10 w 28"/>
                      <a:gd name="T27" fmla="*/ 0 h 27"/>
                      <a:gd name="T28" fmla="*/ 14 w 28"/>
                      <a:gd name="T29" fmla="*/ 0 h 27"/>
                      <a:gd name="T30" fmla="*/ 19 w 28"/>
                      <a:gd name="T31" fmla="*/ 1 h 27"/>
                      <a:gd name="T32" fmla="*/ 23 w 28"/>
                      <a:gd name="T33" fmla="*/ 4 h 27"/>
                      <a:gd name="T34" fmla="*/ 27 w 28"/>
                      <a:gd name="T35" fmla="*/ 9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7"/>
                        </a:lnTo>
                        <a:lnTo>
                          <a:pt x="23" y="21"/>
                        </a:lnTo>
                        <a:lnTo>
                          <a:pt x="19" y="26"/>
                        </a:lnTo>
                        <a:lnTo>
                          <a:pt x="14" y="26"/>
                        </a:lnTo>
                        <a:lnTo>
                          <a:pt x="10" y="26"/>
                        </a:lnTo>
                        <a:lnTo>
                          <a:pt x="5" y="26"/>
                        </a:lnTo>
                        <a:lnTo>
                          <a:pt x="1" y="21"/>
                        </a:lnTo>
                        <a:lnTo>
                          <a:pt x="0" y="17"/>
                        </a:lnTo>
                        <a:lnTo>
                          <a:pt x="0" y="13"/>
                        </a:lnTo>
                        <a:lnTo>
                          <a:pt x="0" y="9"/>
                        </a:lnTo>
                        <a:lnTo>
                          <a:pt x="1" y="4"/>
                        </a:lnTo>
                        <a:lnTo>
                          <a:pt x="5" y="1"/>
                        </a:lnTo>
                        <a:lnTo>
                          <a:pt x="10" y="0"/>
                        </a:lnTo>
                        <a:lnTo>
                          <a:pt x="14" y="0"/>
                        </a:lnTo>
                        <a:lnTo>
                          <a:pt x="19" y="1"/>
                        </a:lnTo>
                        <a:lnTo>
                          <a:pt x="23" y="4"/>
                        </a:lnTo>
                        <a:lnTo>
                          <a:pt x="27" y="9"/>
                        </a:lnTo>
                        <a:lnTo>
                          <a:pt x="27" y="13"/>
                        </a:lnTo>
                      </a:path>
                    </a:pathLst>
                  </a:custGeom>
                  <a:solidFill>
                    <a:srgbClr val="000000"/>
                  </a:solidFill>
                  <a:ln w="12700" cap="rnd">
                    <a:solidFill>
                      <a:srgbClr val="000000"/>
                    </a:solidFill>
                    <a:round/>
                    <a:headEnd/>
                    <a:tailEnd/>
                  </a:ln>
                </p:spPr>
                <p:txBody>
                  <a:bodyPr/>
                  <a:lstStyle/>
                  <a:p>
                    <a:endParaRPr lang="en-US"/>
                  </a:p>
                </p:txBody>
              </p:sp>
              <p:sp>
                <p:nvSpPr>
                  <p:cNvPr id="1016" name="Freeform 137"/>
                  <p:cNvSpPr>
                    <a:spLocks/>
                  </p:cNvSpPr>
                  <p:nvPr/>
                </p:nvSpPr>
                <p:spPr bwMode="auto">
                  <a:xfrm>
                    <a:off x="4171" y="2966"/>
                    <a:ext cx="29" cy="27"/>
                  </a:xfrm>
                  <a:custGeom>
                    <a:avLst/>
                    <a:gdLst>
                      <a:gd name="T0" fmla="*/ 28 w 29"/>
                      <a:gd name="T1" fmla="*/ 11 h 27"/>
                      <a:gd name="T2" fmla="*/ 26 w 29"/>
                      <a:gd name="T3" fmla="*/ 14 h 27"/>
                      <a:gd name="T4" fmla="*/ 22 w 29"/>
                      <a:gd name="T5" fmla="*/ 19 h 27"/>
                      <a:gd name="T6" fmla="*/ 19 w 29"/>
                      <a:gd name="T7" fmla="*/ 22 h 27"/>
                      <a:gd name="T8" fmla="*/ 14 w 29"/>
                      <a:gd name="T9" fmla="*/ 26 h 27"/>
                      <a:gd name="T10" fmla="*/ 8 w 29"/>
                      <a:gd name="T11" fmla="*/ 26 h 27"/>
                      <a:gd name="T12" fmla="*/ 5 w 29"/>
                      <a:gd name="T13" fmla="*/ 22 h 27"/>
                      <a:gd name="T14" fmla="*/ 1 w 29"/>
                      <a:gd name="T15" fmla="*/ 19 h 27"/>
                      <a:gd name="T16" fmla="*/ 0 w 29"/>
                      <a:gd name="T17" fmla="*/ 14 h 27"/>
                      <a:gd name="T18" fmla="*/ 0 w 29"/>
                      <a:gd name="T19" fmla="*/ 11 h 27"/>
                      <a:gd name="T20" fmla="*/ 0 w 29"/>
                      <a:gd name="T21" fmla="*/ 8 h 27"/>
                      <a:gd name="T22" fmla="*/ 1 w 29"/>
                      <a:gd name="T23" fmla="*/ 3 h 27"/>
                      <a:gd name="T24" fmla="*/ 5 w 29"/>
                      <a:gd name="T25" fmla="*/ 0 h 27"/>
                      <a:gd name="T26" fmla="*/ 8 w 29"/>
                      <a:gd name="T27" fmla="*/ 0 h 27"/>
                      <a:gd name="T28" fmla="*/ 14 w 29"/>
                      <a:gd name="T29" fmla="*/ 0 h 27"/>
                      <a:gd name="T30" fmla="*/ 19 w 29"/>
                      <a:gd name="T31" fmla="*/ 0 h 27"/>
                      <a:gd name="T32" fmla="*/ 22 w 29"/>
                      <a:gd name="T33" fmla="*/ 3 h 27"/>
                      <a:gd name="T34" fmla="*/ 26 w 29"/>
                      <a:gd name="T35" fmla="*/ 8 h 27"/>
                      <a:gd name="T36" fmla="*/ 28 w 29"/>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1"/>
                        </a:moveTo>
                        <a:lnTo>
                          <a:pt x="26" y="14"/>
                        </a:lnTo>
                        <a:lnTo>
                          <a:pt x="22" y="19"/>
                        </a:lnTo>
                        <a:lnTo>
                          <a:pt x="19" y="22"/>
                        </a:lnTo>
                        <a:lnTo>
                          <a:pt x="14" y="26"/>
                        </a:lnTo>
                        <a:lnTo>
                          <a:pt x="8" y="26"/>
                        </a:lnTo>
                        <a:lnTo>
                          <a:pt x="5" y="22"/>
                        </a:lnTo>
                        <a:lnTo>
                          <a:pt x="1" y="19"/>
                        </a:lnTo>
                        <a:lnTo>
                          <a:pt x="0" y="14"/>
                        </a:lnTo>
                        <a:lnTo>
                          <a:pt x="0" y="11"/>
                        </a:lnTo>
                        <a:lnTo>
                          <a:pt x="0" y="8"/>
                        </a:lnTo>
                        <a:lnTo>
                          <a:pt x="1" y="3"/>
                        </a:lnTo>
                        <a:lnTo>
                          <a:pt x="5" y="0"/>
                        </a:lnTo>
                        <a:lnTo>
                          <a:pt x="8" y="0"/>
                        </a:lnTo>
                        <a:lnTo>
                          <a:pt x="14" y="0"/>
                        </a:lnTo>
                        <a:lnTo>
                          <a:pt x="19" y="0"/>
                        </a:lnTo>
                        <a:lnTo>
                          <a:pt x="22" y="3"/>
                        </a:lnTo>
                        <a:lnTo>
                          <a:pt x="26" y="8"/>
                        </a:lnTo>
                        <a:lnTo>
                          <a:pt x="28" y="11"/>
                        </a:lnTo>
                      </a:path>
                    </a:pathLst>
                  </a:custGeom>
                  <a:solidFill>
                    <a:srgbClr val="000000"/>
                  </a:solidFill>
                  <a:ln w="12700" cap="rnd">
                    <a:solidFill>
                      <a:srgbClr val="000000"/>
                    </a:solidFill>
                    <a:round/>
                    <a:headEnd/>
                    <a:tailEnd/>
                  </a:ln>
                </p:spPr>
                <p:txBody>
                  <a:bodyPr/>
                  <a:lstStyle/>
                  <a:p>
                    <a:endParaRPr lang="en-US"/>
                  </a:p>
                </p:txBody>
              </p:sp>
              <p:sp>
                <p:nvSpPr>
                  <p:cNvPr id="1017" name="Freeform 138"/>
                  <p:cNvSpPr>
                    <a:spLocks/>
                  </p:cNvSpPr>
                  <p:nvPr/>
                </p:nvSpPr>
                <p:spPr bwMode="auto">
                  <a:xfrm>
                    <a:off x="4241" y="3069"/>
                    <a:ext cx="29" cy="27"/>
                  </a:xfrm>
                  <a:custGeom>
                    <a:avLst/>
                    <a:gdLst>
                      <a:gd name="T0" fmla="*/ 28 w 29"/>
                      <a:gd name="T1" fmla="*/ 11 h 27"/>
                      <a:gd name="T2" fmla="*/ 28 w 29"/>
                      <a:gd name="T3" fmla="*/ 17 h 27"/>
                      <a:gd name="T4" fmla="*/ 26 w 29"/>
                      <a:gd name="T5" fmla="*/ 19 h 27"/>
                      <a:gd name="T6" fmla="*/ 21 w 29"/>
                      <a:gd name="T7" fmla="*/ 22 h 27"/>
                      <a:gd name="T8" fmla="*/ 15 w 29"/>
                      <a:gd name="T9" fmla="*/ 26 h 27"/>
                      <a:gd name="T10" fmla="*/ 12 w 29"/>
                      <a:gd name="T11" fmla="*/ 26 h 27"/>
                      <a:gd name="T12" fmla="*/ 7 w 29"/>
                      <a:gd name="T13" fmla="*/ 22 h 27"/>
                      <a:gd name="T14" fmla="*/ 1 w 29"/>
                      <a:gd name="T15" fmla="*/ 19 h 27"/>
                      <a:gd name="T16" fmla="*/ 0 w 29"/>
                      <a:gd name="T17" fmla="*/ 17 h 27"/>
                      <a:gd name="T18" fmla="*/ 0 w 29"/>
                      <a:gd name="T19" fmla="*/ 11 h 27"/>
                      <a:gd name="T20" fmla="*/ 0 w 29"/>
                      <a:gd name="T21" fmla="*/ 8 h 27"/>
                      <a:gd name="T22" fmla="*/ 1 w 29"/>
                      <a:gd name="T23" fmla="*/ 3 h 27"/>
                      <a:gd name="T24" fmla="*/ 7 w 29"/>
                      <a:gd name="T25" fmla="*/ 0 h 27"/>
                      <a:gd name="T26" fmla="*/ 12 w 29"/>
                      <a:gd name="T27" fmla="*/ 0 h 27"/>
                      <a:gd name="T28" fmla="*/ 15 w 29"/>
                      <a:gd name="T29" fmla="*/ 0 h 27"/>
                      <a:gd name="T30" fmla="*/ 21 w 29"/>
                      <a:gd name="T31" fmla="*/ 0 h 27"/>
                      <a:gd name="T32" fmla="*/ 26 w 29"/>
                      <a:gd name="T33" fmla="*/ 3 h 27"/>
                      <a:gd name="T34" fmla="*/ 28 w 29"/>
                      <a:gd name="T35" fmla="*/ 8 h 27"/>
                      <a:gd name="T36" fmla="*/ 28 w 29"/>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1"/>
                        </a:moveTo>
                        <a:lnTo>
                          <a:pt x="28" y="17"/>
                        </a:lnTo>
                        <a:lnTo>
                          <a:pt x="26" y="19"/>
                        </a:lnTo>
                        <a:lnTo>
                          <a:pt x="21" y="22"/>
                        </a:lnTo>
                        <a:lnTo>
                          <a:pt x="15" y="26"/>
                        </a:lnTo>
                        <a:lnTo>
                          <a:pt x="12" y="26"/>
                        </a:lnTo>
                        <a:lnTo>
                          <a:pt x="7" y="22"/>
                        </a:lnTo>
                        <a:lnTo>
                          <a:pt x="1" y="19"/>
                        </a:lnTo>
                        <a:lnTo>
                          <a:pt x="0" y="17"/>
                        </a:lnTo>
                        <a:lnTo>
                          <a:pt x="0" y="11"/>
                        </a:lnTo>
                        <a:lnTo>
                          <a:pt x="0" y="8"/>
                        </a:lnTo>
                        <a:lnTo>
                          <a:pt x="1" y="3"/>
                        </a:lnTo>
                        <a:lnTo>
                          <a:pt x="7" y="0"/>
                        </a:lnTo>
                        <a:lnTo>
                          <a:pt x="12" y="0"/>
                        </a:lnTo>
                        <a:lnTo>
                          <a:pt x="15" y="0"/>
                        </a:lnTo>
                        <a:lnTo>
                          <a:pt x="21" y="0"/>
                        </a:lnTo>
                        <a:lnTo>
                          <a:pt x="26" y="3"/>
                        </a:lnTo>
                        <a:lnTo>
                          <a:pt x="28" y="8"/>
                        </a:lnTo>
                        <a:lnTo>
                          <a:pt x="28" y="11"/>
                        </a:lnTo>
                      </a:path>
                    </a:pathLst>
                  </a:custGeom>
                  <a:solidFill>
                    <a:srgbClr val="000000"/>
                  </a:solidFill>
                  <a:ln w="12700" cap="rnd">
                    <a:solidFill>
                      <a:srgbClr val="000000"/>
                    </a:solidFill>
                    <a:round/>
                    <a:headEnd/>
                    <a:tailEnd/>
                  </a:ln>
                </p:spPr>
                <p:txBody>
                  <a:bodyPr/>
                  <a:lstStyle/>
                  <a:p>
                    <a:endParaRPr lang="en-US"/>
                  </a:p>
                </p:txBody>
              </p:sp>
            </p:grpSp>
            <p:grpSp>
              <p:nvGrpSpPr>
                <p:cNvPr id="929" name="Group 139"/>
                <p:cNvGrpSpPr>
                  <a:grpSpLocks/>
                </p:cNvGrpSpPr>
                <p:nvPr/>
              </p:nvGrpSpPr>
              <p:grpSpPr bwMode="auto">
                <a:xfrm>
                  <a:off x="3955" y="2528"/>
                  <a:ext cx="260" cy="276"/>
                  <a:chOff x="3955" y="2528"/>
                  <a:chExt cx="260" cy="276"/>
                </a:xfrm>
              </p:grpSpPr>
              <p:sp>
                <p:nvSpPr>
                  <p:cNvPr id="932" name="Oval 140"/>
                  <p:cNvSpPr>
                    <a:spLocks noChangeArrowheads="1"/>
                  </p:cNvSpPr>
                  <p:nvPr/>
                </p:nvSpPr>
                <p:spPr bwMode="auto">
                  <a:xfrm>
                    <a:off x="3960" y="2528"/>
                    <a:ext cx="243" cy="276"/>
                  </a:xfrm>
                  <a:prstGeom prst="ellipse">
                    <a:avLst/>
                  </a:prstGeom>
                  <a:solidFill>
                    <a:schemeClr val="accent2"/>
                  </a:solidFill>
                  <a:ln w="12700">
                    <a:solidFill>
                      <a:srgbClr val="000000"/>
                    </a:solidFill>
                    <a:round/>
                    <a:headEnd/>
                    <a:tailEnd/>
                  </a:ln>
                </p:spPr>
                <p:txBody>
                  <a:bodyPr wrap="none" anchor="ctr"/>
                  <a:lstStyle/>
                  <a:p>
                    <a:endParaRPr lang="en-US"/>
                  </a:p>
                </p:txBody>
              </p:sp>
              <p:sp>
                <p:nvSpPr>
                  <p:cNvPr id="933" name="Freeform 141"/>
                  <p:cNvSpPr>
                    <a:spLocks/>
                  </p:cNvSpPr>
                  <p:nvPr/>
                </p:nvSpPr>
                <p:spPr bwMode="auto">
                  <a:xfrm>
                    <a:off x="4108" y="2584"/>
                    <a:ext cx="41" cy="40"/>
                  </a:xfrm>
                  <a:custGeom>
                    <a:avLst/>
                    <a:gdLst>
                      <a:gd name="T0" fmla="*/ 21 w 41"/>
                      <a:gd name="T1" fmla="*/ 39 h 40"/>
                      <a:gd name="T2" fmla="*/ 13 w 41"/>
                      <a:gd name="T3" fmla="*/ 37 h 40"/>
                      <a:gd name="T4" fmla="*/ 8 w 41"/>
                      <a:gd name="T5" fmla="*/ 35 h 40"/>
                      <a:gd name="T6" fmla="*/ 3 w 41"/>
                      <a:gd name="T7" fmla="*/ 29 h 40"/>
                      <a:gd name="T8" fmla="*/ 0 w 41"/>
                      <a:gd name="T9" fmla="*/ 22 h 40"/>
                      <a:gd name="T10" fmla="*/ 0 w 41"/>
                      <a:gd name="T11" fmla="*/ 16 h 40"/>
                      <a:gd name="T12" fmla="*/ 3 w 41"/>
                      <a:gd name="T13" fmla="*/ 8 h 40"/>
                      <a:gd name="T14" fmla="*/ 8 w 41"/>
                      <a:gd name="T15" fmla="*/ 3 h 40"/>
                      <a:gd name="T16" fmla="*/ 13 w 41"/>
                      <a:gd name="T17" fmla="*/ 0 h 40"/>
                      <a:gd name="T18" fmla="*/ 21 w 41"/>
                      <a:gd name="T19" fmla="*/ 0 h 40"/>
                      <a:gd name="T20" fmla="*/ 28 w 41"/>
                      <a:gd name="T21" fmla="*/ 0 h 40"/>
                      <a:gd name="T22" fmla="*/ 33 w 41"/>
                      <a:gd name="T23" fmla="*/ 3 h 40"/>
                      <a:gd name="T24" fmla="*/ 38 w 41"/>
                      <a:gd name="T25" fmla="*/ 8 h 40"/>
                      <a:gd name="T26" fmla="*/ 40 w 41"/>
                      <a:gd name="T27" fmla="*/ 16 h 40"/>
                      <a:gd name="T28" fmla="*/ 40 w 41"/>
                      <a:gd name="T29" fmla="*/ 22 h 40"/>
                      <a:gd name="T30" fmla="*/ 38 w 41"/>
                      <a:gd name="T31" fmla="*/ 29 h 40"/>
                      <a:gd name="T32" fmla="*/ 33 w 41"/>
                      <a:gd name="T33" fmla="*/ 35 h 40"/>
                      <a:gd name="T34" fmla="*/ 28 w 41"/>
                      <a:gd name="T35" fmla="*/ 37 h 40"/>
                      <a:gd name="T36" fmla="*/ 21 w 41"/>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0"/>
                      <a:gd name="T59" fmla="*/ 41 w 4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0">
                        <a:moveTo>
                          <a:pt x="21" y="39"/>
                        </a:moveTo>
                        <a:lnTo>
                          <a:pt x="13" y="37"/>
                        </a:lnTo>
                        <a:lnTo>
                          <a:pt x="8" y="35"/>
                        </a:lnTo>
                        <a:lnTo>
                          <a:pt x="3" y="29"/>
                        </a:lnTo>
                        <a:lnTo>
                          <a:pt x="0" y="22"/>
                        </a:lnTo>
                        <a:lnTo>
                          <a:pt x="0" y="16"/>
                        </a:lnTo>
                        <a:lnTo>
                          <a:pt x="3" y="8"/>
                        </a:lnTo>
                        <a:lnTo>
                          <a:pt x="8" y="3"/>
                        </a:lnTo>
                        <a:lnTo>
                          <a:pt x="13" y="0"/>
                        </a:lnTo>
                        <a:lnTo>
                          <a:pt x="21" y="0"/>
                        </a:lnTo>
                        <a:lnTo>
                          <a:pt x="28" y="0"/>
                        </a:lnTo>
                        <a:lnTo>
                          <a:pt x="33" y="3"/>
                        </a:lnTo>
                        <a:lnTo>
                          <a:pt x="38" y="8"/>
                        </a:lnTo>
                        <a:lnTo>
                          <a:pt x="40" y="16"/>
                        </a:lnTo>
                        <a:lnTo>
                          <a:pt x="40" y="22"/>
                        </a:lnTo>
                        <a:lnTo>
                          <a:pt x="38" y="29"/>
                        </a:lnTo>
                        <a:lnTo>
                          <a:pt x="33" y="35"/>
                        </a:lnTo>
                        <a:lnTo>
                          <a:pt x="28" y="37"/>
                        </a:lnTo>
                        <a:lnTo>
                          <a:pt x="21" y="39"/>
                        </a:lnTo>
                      </a:path>
                    </a:pathLst>
                  </a:custGeom>
                  <a:solidFill>
                    <a:srgbClr val="000000"/>
                  </a:solidFill>
                  <a:ln w="12700" cap="rnd">
                    <a:solidFill>
                      <a:srgbClr val="000000"/>
                    </a:solidFill>
                    <a:round/>
                    <a:headEnd/>
                    <a:tailEnd/>
                  </a:ln>
                </p:spPr>
                <p:txBody>
                  <a:bodyPr/>
                  <a:lstStyle/>
                  <a:p>
                    <a:endParaRPr lang="en-US"/>
                  </a:p>
                </p:txBody>
              </p:sp>
              <p:sp>
                <p:nvSpPr>
                  <p:cNvPr id="934" name="Freeform 142"/>
                  <p:cNvSpPr>
                    <a:spLocks/>
                  </p:cNvSpPr>
                  <p:nvPr/>
                </p:nvSpPr>
                <p:spPr bwMode="auto">
                  <a:xfrm>
                    <a:off x="4052" y="2560"/>
                    <a:ext cx="30" cy="32"/>
                  </a:xfrm>
                  <a:custGeom>
                    <a:avLst/>
                    <a:gdLst>
                      <a:gd name="T0" fmla="*/ 13 w 30"/>
                      <a:gd name="T1" fmla="*/ 31 h 32"/>
                      <a:gd name="T2" fmla="*/ 8 w 30"/>
                      <a:gd name="T3" fmla="*/ 29 h 32"/>
                      <a:gd name="T4" fmla="*/ 3 w 30"/>
                      <a:gd name="T5" fmla="*/ 26 h 32"/>
                      <a:gd name="T6" fmla="*/ 1 w 30"/>
                      <a:gd name="T7" fmla="*/ 24 h 32"/>
                      <a:gd name="T8" fmla="*/ 0 w 30"/>
                      <a:gd name="T9" fmla="*/ 19 h 32"/>
                      <a:gd name="T10" fmla="*/ 0 w 30"/>
                      <a:gd name="T11" fmla="*/ 13 h 32"/>
                      <a:gd name="T12" fmla="*/ 1 w 30"/>
                      <a:gd name="T13" fmla="*/ 8 h 32"/>
                      <a:gd name="T14" fmla="*/ 3 w 30"/>
                      <a:gd name="T15" fmla="*/ 4 h 32"/>
                      <a:gd name="T16" fmla="*/ 8 w 30"/>
                      <a:gd name="T17" fmla="*/ 1 h 32"/>
                      <a:gd name="T18" fmla="*/ 13 w 30"/>
                      <a:gd name="T19" fmla="*/ 0 h 32"/>
                      <a:gd name="T20" fmla="*/ 20 w 30"/>
                      <a:gd name="T21" fmla="*/ 1 h 32"/>
                      <a:gd name="T22" fmla="*/ 23 w 30"/>
                      <a:gd name="T23" fmla="*/ 4 h 32"/>
                      <a:gd name="T24" fmla="*/ 27 w 30"/>
                      <a:gd name="T25" fmla="*/ 8 h 32"/>
                      <a:gd name="T26" fmla="*/ 29 w 30"/>
                      <a:gd name="T27" fmla="*/ 13 h 32"/>
                      <a:gd name="T28" fmla="*/ 29 w 30"/>
                      <a:gd name="T29" fmla="*/ 19 h 32"/>
                      <a:gd name="T30" fmla="*/ 27 w 30"/>
                      <a:gd name="T31" fmla="*/ 24 h 32"/>
                      <a:gd name="T32" fmla="*/ 23 w 30"/>
                      <a:gd name="T33" fmla="*/ 26 h 32"/>
                      <a:gd name="T34" fmla="*/ 20 w 30"/>
                      <a:gd name="T35" fmla="*/ 29 h 32"/>
                      <a:gd name="T36" fmla="*/ 13 w 30"/>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2"/>
                      <a:gd name="T59" fmla="*/ 30 w 30"/>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2">
                        <a:moveTo>
                          <a:pt x="13" y="31"/>
                        </a:moveTo>
                        <a:lnTo>
                          <a:pt x="8" y="29"/>
                        </a:lnTo>
                        <a:lnTo>
                          <a:pt x="3" y="26"/>
                        </a:lnTo>
                        <a:lnTo>
                          <a:pt x="1" y="24"/>
                        </a:lnTo>
                        <a:lnTo>
                          <a:pt x="0" y="19"/>
                        </a:lnTo>
                        <a:lnTo>
                          <a:pt x="0" y="13"/>
                        </a:lnTo>
                        <a:lnTo>
                          <a:pt x="1" y="8"/>
                        </a:lnTo>
                        <a:lnTo>
                          <a:pt x="3" y="4"/>
                        </a:lnTo>
                        <a:lnTo>
                          <a:pt x="8" y="1"/>
                        </a:lnTo>
                        <a:lnTo>
                          <a:pt x="13" y="0"/>
                        </a:lnTo>
                        <a:lnTo>
                          <a:pt x="20" y="1"/>
                        </a:lnTo>
                        <a:lnTo>
                          <a:pt x="23" y="4"/>
                        </a:lnTo>
                        <a:lnTo>
                          <a:pt x="27" y="8"/>
                        </a:lnTo>
                        <a:lnTo>
                          <a:pt x="29" y="13"/>
                        </a:lnTo>
                        <a:lnTo>
                          <a:pt x="29" y="19"/>
                        </a:lnTo>
                        <a:lnTo>
                          <a:pt x="27" y="24"/>
                        </a:lnTo>
                        <a:lnTo>
                          <a:pt x="23" y="26"/>
                        </a:lnTo>
                        <a:lnTo>
                          <a:pt x="20" y="29"/>
                        </a:lnTo>
                        <a:lnTo>
                          <a:pt x="13" y="31"/>
                        </a:lnTo>
                      </a:path>
                    </a:pathLst>
                  </a:custGeom>
                  <a:solidFill>
                    <a:srgbClr val="000000"/>
                  </a:solidFill>
                  <a:ln w="12700" cap="rnd">
                    <a:solidFill>
                      <a:srgbClr val="000000"/>
                    </a:solidFill>
                    <a:round/>
                    <a:headEnd/>
                    <a:tailEnd/>
                  </a:ln>
                </p:spPr>
                <p:txBody>
                  <a:bodyPr/>
                  <a:lstStyle/>
                  <a:p>
                    <a:endParaRPr lang="en-US"/>
                  </a:p>
                </p:txBody>
              </p:sp>
              <p:sp>
                <p:nvSpPr>
                  <p:cNvPr id="935" name="Freeform 143"/>
                  <p:cNvSpPr>
                    <a:spLocks/>
                  </p:cNvSpPr>
                  <p:nvPr/>
                </p:nvSpPr>
                <p:spPr bwMode="auto">
                  <a:xfrm>
                    <a:off x="3984" y="2542"/>
                    <a:ext cx="42" cy="40"/>
                  </a:xfrm>
                  <a:custGeom>
                    <a:avLst/>
                    <a:gdLst>
                      <a:gd name="T0" fmla="*/ 22 w 42"/>
                      <a:gd name="T1" fmla="*/ 39 h 40"/>
                      <a:gd name="T2" fmla="*/ 13 w 42"/>
                      <a:gd name="T3" fmla="*/ 39 h 40"/>
                      <a:gd name="T4" fmla="*/ 8 w 42"/>
                      <a:gd name="T5" fmla="*/ 34 h 40"/>
                      <a:gd name="T6" fmla="*/ 3 w 42"/>
                      <a:gd name="T7" fmla="*/ 29 h 40"/>
                      <a:gd name="T8" fmla="*/ 0 w 42"/>
                      <a:gd name="T9" fmla="*/ 22 h 40"/>
                      <a:gd name="T10" fmla="*/ 0 w 42"/>
                      <a:gd name="T11" fmla="*/ 14 h 40"/>
                      <a:gd name="T12" fmla="*/ 3 w 42"/>
                      <a:gd name="T13" fmla="*/ 8 h 40"/>
                      <a:gd name="T14" fmla="*/ 8 w 42"/>
                      <a:gd name="T15" fmla="*/ 4 h 40"/>
                      <a:gd name="T16" fmla="*/ 13 w 42"/>
                      <a:gd name="T17" fmla="*/ 0 h 40"/>
                      <a:gd name="T18" fmla="*/ 22 w 42"/>
                      <a:gd name="T19" fmla="*/ 0 h 40"/>
                      <a:gd name="T20" fmla="*/ 30 w 42"/>
                      <a:gd name="T21" fmla="*/ 0 h 40"/>
                      <a:gd name="T22" fmla="*/ 34 w 42"/>
                      <a:gd name="T23" fmla="*/ 4 h 40"/>
                      <a:gd name="T24" fmla="*/ 39 w 42"/>
                      <a:gd name="T25" fmla="*/ 8 h 40"/>
                      <a:gd name="T26" fmla="*/ 41 w 42"/>
                      <a:gd name="T27" fmla="*/ 14 h 40"/>
                      <a:gd name="T28" fmla="*/ 41 w 42"/>
                      <a:gd name="T29" fmla="*/ 22 h 40"/>
                      <a:gd name="T30" fmla="*/ 39 w 42"/>
                      <a:gd name="T31" fmla="*/ 29 h 40"/>
                      <a:gd name="T32" fmla="*/ 34 w 42"/>
                      <a:gd name="T33" fmla="*/ 34 h 40"/>
                      <a:gd name="T34" fmla="*/ 30 w 42"/>
                      <a:gd name="T35" fmla="*/ 39 h 40"/>
                      <a:gd name="T36" fmla="*/ 22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2" y="39"/>
                        </a:moveTo>
                        <a:lnTo>
                          <a:pt x="13" y="39"/>
                        </a:lnTo>
                        <a:lnTo>
                          <a:pt x="8" y="34"/>
                        </a:lnTo>
                        <a:lnTo>
                          <a:pt x="3" y="29"/>
                        </a:lnTo>
                        <a:lnTo>
                          <a:pt x="0" y="22"/>
                        </a:lnTo>
                        <a:lnTo>
                          <a:pt x="0" y="14"/>
                        </a:lnTo>
                        <a:lnTo>
                          <a:pt x="3" y="8"/>
                        </a:lnTo>
                        <a:lnTo>
                          <a:pt x="8" y="4"/>
                        </a:lnTo>
                        <a:lnTo>
                          <a:pt x="13" y="0"/>
                        </a:lnTo>
                        <a:lnTo>
                          <a:pt x="22" y="0"/>
                        </a:lnTo>
                        <a:lnTo>
                          <a:pt x="30" y="0"/>
                        </a:lnTo>
                        <a:lnTo>
                          <a:pt x="34" y="4"/>
                        </a:lnTo>
                        <a:lnTo>
                          <a:pt x="39" y="8"/>
                        </a:lnTo>
                        <a:lnTo>
                          <a:pt x="41" y="14"/>
                        </a:lnTo>
                        <a:lnTo>
                          <a:pt x="41" y="22"/>
                        </a:lnTo>
                        <a:lnTo>
                          <a:pt x="39" y="29"/>
                        </a:lnTo>
                        <a:lnTo>
                          <a:pt x="34" y="34"/>
                        </a:lnTo>
                        <a:lnTo>
                          <a:pt x="30" y="39"/>
                        </a:lnTo>
                        <a:lnTo>
                          <a:pt x="22" y="39"/>
                        </a:lnTo>
                      </a:path>
                    </a:pathLst>
                  </a:custGeom>
                  <a:solidFill>
                    <a:srgbClr val="000000"/>
                  </a:solidFill>
                  <a:ln w="12700" cap="rnd">
                    <a:solidFill>
                      <a:srgbClr val="000000"/>
                    </a:solidFill>
                    <a:round/>
                    <a:headEnd/>
                    <a:tailEnd/>
                  </a:ln>
                </p:spPr>
                <p:txBody>
                  <a:bodyPr/>
                  <a:lstStyle/>
                  <a:p>
                    <a:endParaRPr lang="en-US"/>
                  </a:p>
                </p:txBody>
              </p:sp>
              <p:sp>
                <p:nvSpPr>
                  <p:cNvPr id="936" name="Freeform 144"/>
                  <p:cNvSpPr>
                    <a:spLocks/>
                  </p:cNvSpPr>
                  <p:nvPr/>
                </p:nvSpPr>
                <p:spPr bwMode="auto">
                  <a:xfrm>
                    <a:off x="4038" y="2625"/>
                    <a:ext cx="28" cy="27"/>
                  </a:xfrm>
                  <a:custGeom>
                    <a:avLst/>
                    <a:gdLst>
                      <a:gd name="T0" fmla="*/ 11 w 28"/>
                      <a:gd name="T1" fmla="*/ 26 h 27"/>
                      <a:gd name="T2" fmla="*/ 8 w 28"/>
                      <a:gd name="T3" fmla="*/ 22 h 27"/>
                      <a:gd name="T4" fmla="*/ 3 w 28"/>
                      <a:gd name="T5" fmla="*/ 19 h 27"/>
                      <a:gd name="T6" fmla="*/ 0 w 28"/>
                      <a:gd name="T7" fmla="*/ 19 h 27"/>
                      <a:gd name="T8" fmla="*/ 0 w 28"/>
                      <a:gd name="T9" fmla="*/ 11 h 27"/>
                      <a:gd name="T10" fmla="*/ 0 w 28"/>
                      <a:gd name="T11" fmla="*/ 11 h 27"/>
                      <a:gd name="T12" fmla="*/ 0 w 28"/>
                      <a:gd name="T13" fmla="*/ 3 h 27"/>
                      <a:gd name="T14" fmla="*/ 3 w 28"/>
                      <a:gd name="T15" fmla="*/ 0 h 27"/>
                      <a:gd name="T16" fmla="*/ 8 w 28"/>
                      <a:gd name="T17" fmla="*/ 0 h 27"/>
                      <a:gd name="T18" fmla="*/ 11 w 28"/>
                      <a:gd name="T19" fmla="*/ 0 h 27"/>
                      <a:gd name="T20" fmla="*/ 20 w 28"/>
                      <a:gd name="T21" fmla="*/ 0 h 27"/>
                      <a:gd name="T22" fmla="*/ 23 w 28"/>
                      <a:gd name="T23" fmla="*/ 0 h 27"/>
                      <a:gd name="T24" fmla="*/ 23 w 28"/>
                      <a:gd name="T25" fmla="*/ 3 h 27"/>
                      <a:gd name="T26" fmla="*/ 27 w 28"/>
                      <a:gd name="T27" fmla="*/ 11 h 27"/>
                      <a:gd name="T28" fmla="*/ 27 w 28"/>
                      <a:gd name="T29" fmla="*/ 11 h 27"/>
                      <a:gd name="T30" fmla="*/ 23 w 28"/>
                      <a:gd name="T31" fmla="*/ 19 h 27"/>
                      <a:gd name="T32" fmla="*/ 23 w 28"/>
                      <a:gd name="T33" fmla="*/ 19 h 27"/>
                      <a:gd name="T34" fmla="*/ 20 w 28"/>
                      <a:gd name="T35" fmla="*/ 22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8" y="22"/>
                        </a:lnTo>
                        <a:lnTo>
                          <a:pt x="3" y="19"/>
                        </a:lnTo>
                        <a:lnTo>
                          <a:pt x="0" y="19"/>
                        </a:lnTo>
                        <a:lnTo>
                          <a:pt x="0" y="11"/>
                        </a:lnTo>
                        <a:lnTo>
                          <a:pt x="0" y="3"/>
                        </a:lnTo>
                        <a:lnTo>
                          <a:pt x="3" y="0"/>
                        </a:lnTo>
                        <a:lnTo>
                          <a:pt x="8" y="0"/>
                        </a:lnTo>
                        <a:lnTo>
                          <a:pt x="11" y="0"/>
                        </a:lnTo>
                        <a:lnTo>
                          <a:pt x="20" y="0"/>
                        </a:lnTo>
                        <a:lnTo>
                          <a:pt x="23" y="0"/>
                        </a:lnTo>
                        <a:lnTo>
                          <a:pt x="23" y="3"/>
                        </a:lnTo>
                        <a:lnTo>
                          <a:pt x="27" y="11"/>
                        </a:lnTo>
                        <a:lnTo>
                          <a:pt x="23" y="19"/>
                        </a:lnTo>
                        <a:lnTo>
                          <a:pt x="20" y="22"/>
                        </a:lnTo>
                        <a:lnTo>
                          <a:pt x="11" y="26"/>
                        </a:lnTo>
                      </a:path>
                    </a:pathLst>
                  </a:custGeom>
                  <a:solidFill>
                    <a:srgbClr val="000000"/>
                  </a:solidFill>
                  <a:ln w="12700" cap="rnd">
                    <a:solidFill>
                      <a:srgbClr val="000000"/>
                    </a:solidFill>
                    <a:round/>
                    <a:headEnd/>
                    <a:tailEnd/>
                  </a:ln>
                </p:spPr>
                <p:txBody>
                  <a:bodyPr/>
                  <a:lstStyle/>
                  <a:p>
                    <a:endParaRPr lang="en-US"/>
                  </a:p>
                </p:txBody>
              </p:sp>
              <p:sp>
                <p:nvSpPr>
                  <p:cNvPr id="937" name="Freeform 145"/>
                  <p:cNvSpPr>
                    <a:spLocks/>
                  </p:cNvSpPr>
                  <p:nvPr/>
                </p:nvSpPr>
                <p:spPr bwMode="auto">
                  <a:xfrm>
                    <a:off x="4027" y="2638"/>
                    <a:ext cx="28" cy="27"/>
                  </a:xfrm>
                  <a:custGeom>
                    <a:avLst/>
                    <a:gdLst>
                      <a:gd name="T0" fmla="*/ 13 w 28"/>
                      <a:gd name="T1" fmla="*/ 26 h 27"/>
                      <a:gd name="T2" fmla="*/ 10 w 28"/>
                      <a:gd name="T3" fmla="*/ 26 h 27"/>
                      <a:gd name="T4" fmla="*/ 5 w 28"/>
                      <a:gd name="T5" fmla="*/ 26 h 27"/>
                      <a:gd name="T6" fmla="*/ 1 w 28"/>
                      <a:gd name="T7" fmla="*/ 21 h 27"/>
                      <a:gd name="T8" fmla="*/ 0 w 28"/>
                      <a:gd name="T9" fmla="*/ 17 h 27"/>
                      <a:gd name="T10" fmla="*/ 0 w 28"/>
                      <a:gd name="T11" fmla="*/ 11 h 27"/>
                      <a:gd name="T12" fmla="*/ 1 w 28"/>
                      <a:gd name="T13" fmla="*/ 6 h 27"/>
                      <a:gd name="T14" fmla="*/ 5 w 28"/>
                      <a:gd name="T15" fmla="*/ 1 h 27"/>
                      <a:gd name="T16" fmla="*/ 10 w 28"/>
                      <a:gd name="T17" fmla="*/ 0 h 27"/>
                      <a:gd name="T18" fmla="*/ 13 w 28"/>
                      <a:gd name="T19" fmla="*/ 0 h 27"/>
                      <a:gd name="T20" fmla="*/ 20 w 28"/>
                      <a:gd name="T21" fmla="*/ 0 h 27"/>
                      <a:gd name="T22" fmla="*/ 21 w 28"/>
                      <a:gd name="T23" fmla="*/ 1 h 27"/>
                      <a:gd name="T24" fmla="*/ 27 w 28"/>
                      <a:gd name="T25" fmla="*/ 6 h 27"/>
                      <a:gd name="T26" fmla="*/ 27 w 28"/>
                      <a:gd name="T27" fmla="*/ 11 h 27"/>
                      <a:gd name="T28" fmla="*/ 27 w 28"/>
                      <a:gd name="T29" fmla="*/ 17 h 27"/>
                      <a:gd name="T30" fmla="*/ 27 w 28"/>
                      <a:gd name="T31" fmla="*/ 21 h 27"/>
                      <a:gd name="T32" fmla="*/ 21 w 28"/>
                      <a:gd name="T33" fmla="*/ 26 h 27"/>
                      <a:gd name="T34" fmla="*/ 20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10" y="26"/>
                        </a:lnTo>
                        <a:lnTo>
                          <a:pt x="5" y="26"/>
                        </a:lnTo>
                        <a:lnTo>
                          <a:pt x="1" y="21"/>
                        </a:lnTo>
                        <a:lnTo>
                          <a:pt x="0" y="17"/>
                        </a:lnTo>
                        <a:lnTo>
                          <a:pt x="0" y="11"/>
                        </a:lnTo>
                        <a:lnTo>
                          <a:pt x="1" y="6"/>
                        </a:lnTo>
                        <a:lnTo>
                          <a:pt x="5" y="1"/>
                        </a:lnTo>
                        <a:lnTo>
                          <a:pt x="10" y="0"/>
                        </a:lnTo>
                        <a:lnTo>
                          <a:pt x="13" y="0"/>
                        </a:lnTo>
                        <a:lnTo>
                          <a:pt x="20" y="0"/>
                        </a:lnTo>
                        <a:lnTo>
                          <a:pt x="21" y="1"/>
                        </a:lnTo>
                        <a:lnTo>
                          <a:pt x="27" y="6"/>
                        </a:lnTo>
                        <a:lnTo>
                          <a:pt x="27" y="11"/>
                        </a:lnTo>
                        <a:lnTo>
                          <a:pt x="27" y="17"/>
                        </a:lnTo>
                        <a:lnTo>
                          <a:pt x="27" y="21"/>
                        </a:lnTo>
                        <a:lnTo>
                          <a:pt x="21" y="26"/>
                        </a:lnTo>
                        <a:lnTo>
                          <a:pt x="20"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938" name="Freeform 146"/>
                  <p:cNvSpPr>
                    <a:spLocks/>
                  </p:cNvSpPr>
                  <p:nvPr/>
                </p:nvSpPr>
                <p:spPr bwMode="auto">
                  <a:xfrm>
                    <a:off x="4043" y="2604"/>
                    <a:ext cx="28" cy="27"/>
                  </a:xfrm>
                  <a:custGeom>
                    <a:avLst/>
                    <a:gdLst>
                      <a:gd name="T0" fmla="*/ 13 w 28"/>
                      <a:gd name="T1" fmla="*/ 26 h 27"/>
                      <a:gd name="T2" fmla="*/ 8 w 28"/>
                      <a:gd name="T3" fmla="*/ 26 h 27"/>
                      <a:gd name="T4" fmla="*/ 5 w 28"/>
                      <a:gd name="T5" fmla="*/ 24 h 27"/>
                      <a:gd name="T6" fmla="*/ 0 w 28"/>
                      <a:gd name="T7" fmla="*/ 21 h 27"/>
                      <a:gd name="T8" fmla="*/ 0 w 28"/>
                      <a:gd name="T9" fmla="*/ 17 h 27"/>
                      <a:gd name="T10" fmla="*/ 0 w 28"/>
                      <a:gd name="T11" fmla="*/ 11 h 27"/>
                      <a:gd name="T12" fmla="*/ 0 w 28"/>
                      <a:gd name="T13" fmla="*/ 6 h 27"/>
                      <a:gd name="T14" fmla="*/ 5 w 28"/>
                      <a:gd name="T15" fmla="*/ 4 h 27"/>
                      <a:gd name="T16" fmla="*/ 8 w 28"/>
                      <a:gd name="T17" fmla="*/ 0 h 27"/>
                      <a:gd name="T18" fmla="*/ 13 w 28"/>
                      <a:gd name="T19" fmla="*/ 0 h 27"/>
                      <a:gd name="T20" fmla="*/ 18 w 28"/>
                      <a:gd name="T21" fmla="*/ 0 h 27"/>
                      <a:gd name="T22" fmla="*/ 20 w 28"/>
                      <a:gd name="T23" fmla="*/ 4 h 27"/>
                      <a:gd name="T24" fmla="*/ 25 w 28"/>
                      <a:gd name="T25" fmla="*/ 6 h 27"/>
                      <a:gd name="T26" fmla="*/ 27 w 28"/>
                      <a:gd name="T27" fmla="*/ 11 h 27"/>
                      <a:gd name="T28" fmla="*/ 27 w 28"/>
                      <a:gd name="T29" fmla="*/ 17 h 27"/>
                      <a:gd name="T30" fmla="*/ 25 w 28"/>
                      <a:gd name="T31" fmla="*/ 21 h 27"/>
                      <a:gd name="T32" fmla="*/ 20 w 28"/>
                      <a:gd name="T33" fmla="*/ 24 h 27"/>
                      <a:gd name="T34" fmla="*/ 18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6"/>
                        </a:lnTo>
                        <a:lnTo>
                          <a:pt x="5" y="24"/>
                        </a:lnTo>
                        <a:lnTo>
                          <a:pt x="0" y="21"/>
                        </a:lnTo>
                        <a:lnTo>
                          <a:pt x="0" y="17"/>
                        </a:lnTo>
                        <a:lnTo>
                          <a:pt x="0" y="11"/>
                        </a:lnTo>
                        <a:lnTo>
                          <a:pt x="0" y="6"/>
                        </a:lnTo>
                        <a:lnTo>
                          <a:pt x="5" y="4"/>
                        </a:lnTo>
                        <a:lnTo>
                          <a:pt x="8" y="0"/>
                        </a:lnTo>
                        <a:lnTo>
                          <a:pt x="13" y="0"/>
                        </a:lnTo>
                        <a:lnTo>
                          <a:pt x="18" y="0"/>
                        </a:lnTo>
                        <a:lnTo>
                          <a:pt x="20" y="4"/>
                        </a:lnTo>
                        <a:lnTo>
                          <a:pt x="25" y="6"/>
                        </a:lnTo>
                        <a:lnTo>
                          <a:pt x="27" y="11"/>
                        </a:lnTo>
                        <a:lnTo>
                          <a:pt x="27" y="17"/>
                        </a:lnTo>
                        <a:lnTo>
                          <a:pt x="25" y="21"/>
                        </a:lnTo>
                        <a:lnTo>
                          <a:pt x="20" y="24"/>
                        </a:lnTo>
                        <a:lnTo>
                          <a:pt x="18"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939" name="Freeform 147"/>
                  <p:cNvSpPr>
                    <a:spLocks/>
                  </p:cNvSpPr>
                  <p:nvPr/>
                </p:nvSpPr>
                <p:spPr bwMode="auto">
                  <a:xfrm>
                    <a:off x="4078" y="2550"/>
                    <a:ext cx="33" cy="32"/>
                  </a:xfrm>
                  <a:custGeom>
                    <a:avLst/>
                    <a:gdLst>
                      <a:gd name="T0" fmla="*/ 16 w 33"/>
                      <a:gd name="T1" fmla="*/ 31 h 32"/>
                      <a:gd name="T2" fmla="*/ 10 w 33"/>
                      <a:gd name="T3" fmla="*/ 29 h 32"/>
                      <a:gd name="T4" fmla="*/ 5 w 33"/>
                      <a:gd name="T5" fmla="*/ 27 h 32"/>
                      <a:gd name="T6" fmla="*/ 1 w 33"/>
                      <a:gd name="T7" fmla="*/ 22 h 32"/>
                      <a:gd name="T8" fmla="*/ 0 w 33"/>
                      <a:gd name="T9" fmla="*/ 17 h 32"/>
                      <a:gd name="T10" fmla="*/ 0 w 33"/>
                      <a:gd name="T11" fmla="*/ 13 h 32"/>
                      <a:gd name="T12" fmla="*/ 1 w 33"/>
                      <a:gd name="T13" fmla="*/ 8 h 32"/>
                      <a:gd name="T14" fmla="*/ 5 w 33"/>
                      <a:gd name="T15" fmla="*/ 3 h 32"/>
                      <a:gd name="T16" fmla="*/ 10 w 33"/>
                      <a:gd name="T17" fmla="*/ 0 h 32"/>
                      <a:gd name="T18" fmla="*/ 16 w 33"/>
                      <a:gd name="T19" fmla="*/ 0 h 32"/>
                      <a:gd name="T20" fmla="*/ 21 w 33"/>
                      <a:gd name="T21" fmla="*/ 0 h 32"/>
                      <a:gd name="T22" fmla="*/ 24 w 33"/>
                      <a:gd name="T23" fmla="*/ 3 h 32"/>
                      <a:gd name="T24" fmla="*/ 30 w 33"/>
                      <a:gd name="T25" fmla="*/ 8 h 32"/>
                      <a:gd name="T26" fmla="*/ 32 w 33"/>
                      <a:gd name="T27" fmla="*/ 13 h 32"/>
                      <a:gd name="T28" fmla="*/ 32 w 33"/>
                      <a:gd name="T29" fmla="*/ 17 h 32"/>
                      <a:gd name="T30" fmla="*/ 30 w 33"/>
                      <a:gd name="T31" fmla="*/ 22 h 32"/>
                      <a:gd name="T32" fmla="*/ 24 w 33"/>
                      <a:gd name="T33" fmla="*/ 27 h 32"/>
                      <a:gd name="T34" fmla="*/ 21 w 33"/>
                      <a:gd name="T35" fmla="*/ 29 h 32"/>
                      <a:gd name="T36" fmla="*/ 16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16" y="31"/>
                        </a:moveTo>
                        <a:lnTo>
                          <a:pt x="10" y="29"/>
                        </a:lnTo>
                        <a:lnTo>
                          <a:pt x="5" y="27"/>
                        </a:lnTo>
                        <a:lnTo>
                          <a:pt x="1" y="22"/>
                        </a:lnTo>
                        <a:lnTo>
                          <a:pt x="0" y="17"/>
                        </a:lnTo>
                        <a:lnTo>
                          <a:pt x="0" y="13"/>
                        </a:lnTo>
                        <a:lnTo>
                          <a:pt x="1" y="8"/>
                        </a:lnTo>
                        <a:lnTo>
                          <a:pt x="5" y="3"/>
                        </a:lnTo>
                        <a:lnTo>
                          <a:pt x="10" y="0"/>
                        </a:lnTo>
                        <a:lnTo>
                          <a:pt x="16" y="0"/>
                        </a:lnTo>
                        <a:lnTo>
                          <a:pt x="21" y="0"/>
                        </a:lnTo>
                        <a:lnTo>
                          <a:pt x="24" y="3"/>
                        </a:lnTo>
                        <a:lnTo>
                          <a:pt x="30" y="8"/>
                        </a:lnTo>
                        <a:lnTo>
                          <a:pt x="32" y="13"/>
                        </a:lnTo>
                        <a:lnTo>
                          <a:pt x="32" y="17"/>
                        </a:lnTo>
                        <a:lnTo>
                          <a:pt x="30" y="22"/>
                        </a:lnTo>
                        <a:lnTo>
                          <a:pt x="24" y="27"/>
                        </a:lnTo>
                        <a:lnTo>
                          <a:pt x="21" y="29"/>
                        </a:lnTo>
                        <a:lnTo>
                          <a:pt x="16" y="31"/>
                        </a:lnTo>
                      </a:path>
                    </a:pathLst>
                  </a:custGeom>
                  <a:solidFill>
                    <a:srgbClr val="000000"/>
                  </a:solidFill>
                  <a:ln w="12700" cap="rnd">
                    <a:solidFill>
                      <a:srgbClr val="000000"/>
                    </a:solidFill>
                    <a:round/>
                    <a:headEnd/>
                    <a:tailEnd/>
                  </a:ln>
                </p:spPr>
                <p:txBody>
                  <a:bodyPr/>
                  <a:lstStyle/>
                  <a:p>
                    <a:endParaRPr lang="en-US"/>
                  </a:p>
                </p:txBody>
              </p:sp>
              <p:sp>
                <p:nvSpPr>
                  <p:cNvPr id="940" name="Freeform 148"/>
                  <p:cNvSpPr>
                    <a:spLocks/>
                  </p:cNvSpPr>
                  <p:nvPr/>
                </p:nvSpPr>
                <p:spPr bwMode="auto">
                  <a:xfrm>
                    <a:off x="4104" y="2575"/>
                    <a:ext cx="29" cy="27"/>
                  </a:xfrm>
                  <a:custGeom>
                    <a:avLst/>
                    <a:gdLst>
                      <a:gd name="T0" fmla="*/ 14 w 29"/>
                      <a:gd name="T1" fmla="*/ 26 h 27"/>
                      <a:gd name="T2" fmla="*/ 8 w 29"/>
                      <a:gd name="T3" fmla="*/ 26 h 27"/>
                      <a:gd name="T4" fmla="*/ 3 w 29"/>
                      <a:gd name="T5" fmla="*/ 24 h 27"/>
                      <a:gd name="T6" fmla="*/ 1 w 29"/>
                      <a:gd name="T7" fmla="*/ 19 h 27"/>
                      <a:gd name="T8" fmla="*/ 0 w 29"/>
                      <a:gd name="T9" fmla="*/ 14 h 27"/>
                      <a:gd name="T10" fmla="*/ 0 w 29"/>
                      <a:gd name="T11" fmla="*/ 11 h 27"/>
                      <a:gd name="T12" fmla="*/ 1 w 29"/>
                      <a:gd name="T13" fmla="*/ 6 h 27"/>
                      <a:gd name="T14" fmla="*/ 3 w 29"/>
                      <a:gd name="T15" fmla="*/ 1 h 27"/>
                      <a:gd name="T16" fmla="*/ 8 w 29"/>
                      <a:gd name="T17" fmla="*/ 0 h 27"/>
                      <a:gd name="T18" fmla="*/ 14 w 29"/>
                      <a:gd name="T19" fmla="*/ 0 h 27"/>
                      <a:gd name="T20" fmla="*/ 19 w 29"/>
                      <a:gd name="T21" fmla="*/ 0 h 27"/>
                      <a:gd name="T22" fmla="*/ 22 w 29"/>
                      <a:gd name="T23" fmla="*/ 1 h 27"/>
                      <a:gd name="T24" fmla="*/ 28 w 29"/>
                      <a:gd name="T25" fmla="*/ 6 h 27"/>
                      <a:gd name="T26" fmla="*/ 28 w 29"/>
                      <a:gd name="T27" fmla="*/ 11 h 27"/>
                      <a:gd name="T28" fmla="*/ 28 w 29"/>
                      <a:gd name="T29" fmla="*/ 14 h 27"/>
                      <a:gd name="T30" fmla="*/ 28 w 29"/>
                      <a:gd name="T31" fmla="*/ 19 h 27"/>
                      <a:gd name="T32" fmla="*/ 22 w 29"/>
                      <a:gd name="T33" fmla="*/ 24 h 27"/>
                      <a:gd name="T34" fmla="*/ 19 w 29"/>
                      <a:gd name="T35" fmla="*/ 26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6"/>
                        </a:lnTo>
                        <a:lnTo>
                          <a:pt x="3" y="24"/>
                        </a:lnTo>
                        <a:lnTo>
                          <a:pt x="1" y="19"/>
                        </a:lnTo>
                        <a:lnTo>
                          <a:pt x="0" y="14"/>
                        </a:lnTo>
                        <a:lnTo>
                          <a:pt x="0" y="11"/>
                        </a:lnTo>
                        <a:lnTo>
                          <a:pt x="1" y="6"/>
                        </a:lnTo>
                        <a:lnTo>
                          <a:pt x="3" y="1"/>
                        </a:lnTo>
                        <a:lnTo>
                          <a:pt x="8" y="0"/>
                        </a:lnTo>
                        <a:lnTo>
                          <a:pt x="14" y="0"/>
                        </a:lnTo>
                        <a:lnTo>
                          <a:pt x="19" y="0"/>
                        </a:lnTo>
                        <a:lnTo>
                          <a:pt x="22" y="1"/>
                        </a:lnTo>
                        <a:lnTo>
                          <a:pt x="28" y="6"/>
                        </a:lnTo>
                        <a:lnTo>
                          <a:pt x="28" y="11"/>
                        </a:lnTo>
                        <a:lnTo>
                          <a:pt x="28" y="14"/>
                        </a:lnTo>
                        <a:lnTo>
                          <a:pt x="28" y="19"/>
                        </a:lnTo>
                        <a:lnTo>
                          <a:pt x="22" y="24"/>
                        </a:lnTo>
                        <a:lnTo>
                          <a:pt x="19" y="26"/>
                        </a:lnTo>
                        <a:lnTo>
                          <a:pt x="14" y="26"/>
                        </a:lnTo>
                      </a:path>
                    </a:pathLst>
                  </a:custGeom>
                  <a:solidFill>
                    <a:srgbClr val="000000"/>
                  </a:solidFill>
                  <a:ln w="12700" cap="rnd">
                    <a:solidFill>
                      <a:srgbClr val="000000"/>
                    </a:solidFill>
                    <a:round/>
                    <a:headEnd/>
                    <a:tailEnd/>
                  </a:ln>
                </p:spPr>
                <p:txBody>
                  <a:bodyPr/>
                  <a:lstStyle/>
                  <a:p>
                    <a:endParaRPr lang="en-US"/>
                  </a:p>
                </p:txBody>
              </p:sp>
              <p:sp>
                <p:nvSpPr>
                  <p:cNvPr id="941" name="Freeform 149"/>
                  <p:cNvSpPr>
                    <a:spLocks/>
                  </p:cNvSpPr>
                  <p:nvPr/>
                </p:nvSpPr>
                <p:spPr bwMode="auto">
                  <a:xfrm>
                    <a:off x="3985" y="2586"/>
                    <a:ext cx="30" cy="27"/>
                  </a:xfrm>
                  <a:custGeom>
                    <a:avLst/>
                    <a:gdLst>
                      <a:gd name="T0" fmla="*/ 14 w 30"/>
                      <a:gd name="T1" fmla="*/ 26 h 27"/>
                      <a:gd name="T2" fmla="*/ 10 w 30"/>
                      <a:gd name="T3" fmla="*/ 22 h 27"/>
                      <a:gd name="T4" fmla="*/ 5 w 30"/>
                      <a:gd name="T5" fmla="*/ 21 h 27"/>
                      <a:gd name="T6" fmla="*/ 1 w 30"/>
                      <a:gd name="T7" fmla="*/ 17 h 27"/>
                      <a:gd name="T8" fmla="*/ 0 w 30"/>
                      <a:gd name="T9" fmla="*/ 13 h 27"/>
                      <a:gd name="T10" fmla="*/ 0 w 30"/>
                      <a:gd name="T11" fmla="*/ 9 h 27"/>
                      <a:gd name="T12" fmla="*/ 1 w 30"/>
                      <a:gd name="T13" fmla="*/ 4 h 27"/>
                      <a:gd name="T14" fmla="*/ 5 w 30"/>
                      <a:gd name="T15" fmla="*/ 1 h 27"/>
                      <a:gd name="T16" fmla="*/ 10 w 30"/>
                      <a:gd name="T17" fmla="*/ 0 h 27"/>
                      <a:gd name="T18" fmla="*/ 14 w 30"/>
                      <a:gd name="T19" fmla="*/ 0 h 27"/>
                      <a:gd name="T20" fmla="*/ 19 w 30"/>
                      <a:gd name="T21" fmla="*/ 0 h 27"/>
                      <a:gd name="T22" fmla="*/ 23 w 30"/>
                      <a:gd name="T23" fmla="*/ 1 h 27"/>
                      <a:gd name="T24" fmla="*/ 29 w 30"/>
                      <a:gd name="T25" fmla="*/ 4 h 27"/>
                      <a:gd name="T26" fmla="*/ 29 w 30"/>
                      <a:gd name="T27" fmla="*/ 9 h 27"/>
                      <a:gd name="T28" fmla="*/ 29 w 30"/>
                      <a:gd name="T29" fmla="*/ 13 h 27"/>
                      <a:gd name="T30" fmla="*/ 29 w 30"/>
                      <a:gd name="T31" fmla="*/ 17 h 27"/>
                      <a:gd name="T32" fmla="*/ 23 w 30"/>
                      <a:gd name="T33" fmla="*/ 21 h 27"/>
                      <a:gd name="T34" fmla="*/ 19 w 30"/>
                      <a:gd name="T35" fmla="*/ 22 h 27"/>
                      <a:gd name="T36" fmla="*/ 14 w 30"/>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7"/>
                      <a:gd name="T59" fmla="*/ 30 w 3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7">
                        <a:moveTo>
                          <a:pt x="14" y="26"/>
                        </a:moveTo>
                        <a:lnTo>
                          <a:pt x="10" y="22"/>
                        </a:lnTo>
                        <a:lnTo>
                          <a:pt x="5" y="21"/>
                        </a:lnTo>
                        <a:lnTo>
                          <a:pt x="1" y="17"/>
                        </a:lnTo>
                        <a:lnTo>
                          <a:pt x="0" y="13"/>
                        </a:lnTo>
                        <a:lnTo>
                          <a:pt x="0" y="9"/>
                        </a:lnTo>
                        <a:lnTo>
                          <a:pt x="1" y="4"/>
                        </a:lnTo>
                        <a:lnTo>
                          <a:pt x="5" y="1"/>
                        </a:lnTo>
                        <a:lnTo>
                          <a:pt x="10" y="0"/>
                        </a:lnTo>
                        <a:lnTo>
                          <a:pt x="14" y="0"/>
                        </a:lnTo>
                        <a:lnTo>
                          <a:pt x="19" y="0"/>
                        </a:lnTo>
                        <a:lnTo>
                          <a:pt x="23" y="1"/>
                        </a:lnTo>
                        <a:lnTo>
                          <a:pt x="29" y="4"/>
                        </a:lnTo>
                        <a:lnTo>
                          <a:pt x="29" y="9"/>
                        </a:lnTo>
                        <a:lnTo>
                          <a:pt x="29" y="13"/>
                        </a:lnTo>
                        <a:lnTo>
                          <a:pt x="29" y="17"/>
                        </a:lnTo>
                        <a:lnTo>
                          <a:pt x="23" y="21"/>
                        </a:lnTo>
                        <a:lnTo>
                          <a:pt x="19" y="22"/>
                        </a:lnTo>
                        <a:lnTo>
                          <a:pt x="14" y="26"/>
                        </a:lnTo>
                      </a:path>
                    </a:pathLst>
                  </a:custGeom>
                  <a:solidFill>
                    <a:srgbClr val="000000"/>
                  </a:solidFill>
                  <a:ln w="12700" cap="rnd">
                    <a:solidFill>
                      <a:srgbClr val="000000"/>
                    </a:solidFill>
                    <a:round/>
                    <a:headEnd/>
                    <a:tailEnd/>
                  </a:ln>
                </p:spPr>
                <p:txBody>
                  <a:bodyPr/>
                  <a:lstStyle/>
                  <a:p>
                    <a:endParaRPr lang="en-US"/>
                  </a:p>
                </p:txBody>
              </p:sp>
              <p:sp>
                <p:nvSpPr>
                  <p:cNvPr id="942" name="Freeform 150"/>
                  <p:cNvSpPr>
                    <a:spLocks/>
                  </p:cNvSpPr>
                  <p:nvPr/>
                </p:nvSpPr>
                <p:spPr bwMode="auto">
                  <a:xfrm>
                    <a:off x="4017" y="2591"/>
                    <a:ext cx="28" cy="27"/>
                  </a:xfrm>
                  <a:custGeom>
                    <a:avLst/>
                    <a:gdLst>
                      <a:gd name="T0" fmla="*/ 11 w 28"/>
                      <a:gd name="T1" fmla="*/ 26 h 27"/>
                      <a:gd name="T2" fmla="*/ 6 w 28"/>
                      <a:gd name="T3" fmla="*/ 22 h 27"/>
                      <a:gd name="T4" fmla="*/ 1 w 28"/>
                      <a:gd name="T5" fmla="*/ 21 h 27"/>
                      <a:gd name="T6" fmla="*/ 0 w 28"/>
                      <a:gd name="T7" fmla="*/ 17 h 27"/>
                      <a:gd name="T8" fmla="*/ 0 w 28"/>
                      <a:gd name="T9" fmla="*/ 13 h 27"/>
                      <a:gd name="T10" fmla="*/ 0 w 28"/>
                      <a:gd name="T11" fmla="*/ 9 h 27"/>
                      <a:gd name="T12" fmla="*/ 0 w 28"/>
                      <a:gd name="T13" fmla="*/ 4 h 27"/>
                      <a:gd name="T14" fmla="*/ 1 w 28"/>
                      <a:gd name="T15" fmla="*/ 1 h 27"/>
                      <a:gd name="T16" fmla="*/ 6 w 28"/>
                      <a:gd name="T17" fmla="*/ 0 h 27"/>
                      <a:gd name="T18" fmla="*/ 11 w 28"/>
                      <a:gd name="T19" fmla="*/ 0 h 27"/>
                      <a:gd name="T20" fmla="*/ 18 w 28"/>
                      <a:gd name="T21" fmla="*/ 0 h 27"/>
                      <a:gd name="T22" fmla="*/ 20 w 28"/>
                      <a:gd name="T23" fmla="*/ 1 h 27"/>
                      <a:gd name="T24" fmla="*/ 25 w 28"/>
                      <a:gd name="T25" fmla="*/ 4 h 27"/>
                      <a:gd name="T26" fmla="*/ 27 w 28"/>
                      <a:gd name="T27" fmla="*/ 9 h 27"/>
                      <a:gd name="T28" fmla="*/ 27 w 28"/>
                      <a:gd name="T29" fmla="*/ 13 h 27"/>
                      <a:gd name="T30" fmla="*/ 25 w 28"/>
                      <a:gd name="T31" fmla="*/ 17 h 27"/>
                      <a:gd name="T32" fmla="*/ 20 w 28"/>
                      <a:gd name="T33" fmla="*/ 21 h 27"/>
                      <a:gd name="T34" fmla="*/ 18 w 28"/>
                      <a:gd name="T35" fmla="*/ 22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6" y="22"/>
                        </a:lnTo>
                        <a:lnTo>
                          <a:pt x="1" y="21"/>
                        </a:lnTo>
                        <a:lnTo>
                          <a:pt x="0" y="17"/>
                        </a:lnTo>
                        <a:lnTo>
                          <a:pt x="0" y="13"/>
                        </a:lnTo>
                        <a:lnTo>
                          <a:pt x="0" y="9"/>
                        </a:lnTo>
                        <a:lnTo>
                          <a:pt x="0" y="4"/>
                        </a:lnTo>
                        <a:lnTo>
                          <a:pt x="1" y="1"/>
                        </a:lnTo>
                        <a:lnTo>
                          <a:pt x="6" y="0"/>
                        </a:lnTo>
                        <a:lnTo>
                          <a:pt x="11" y="0"/>
                        </a:lnTo>
                        <a:lnTo>
                          <a:pt x="18" y="0"/>
                        </a:lnTo>
                        <a:lnTo>
                          <a:pt x="20" y="1"/>
                        </a:lnTo>
                        <a:lnTo>
                          <a:pt x="25" y="4"/>
                        </a:lnTo>
                        <a:lnTo>
                          <a:pt x="27" y="9"/>
                        </a:lnTo>
                        <a:lnTo>
                          <a:pt x="27" y="13"/>
                        </a:lnTo>
                        <a:lnTo>
                          <a:pt x="25" y="17"/>
                        </a:lnTo>
                        <a:lnTo>
                          <a:pt x="20" y="21"/>
                        </a:lnTo>
                        <a:lnTo>
                          <a:pt x="18" y="22"/>
                        </a:lnTo>
                        <a:lnTo>
                          <a:pt x="11" y="26"/>
                        </a:lnTo>
                      </a:path>
                    </a:pathLst>
                  </a:custGeom>
                  <a:solidFill>
                    <a:srgbClr val="000000"/>
                  </a:solidFill>
                  <a:ln w="12700" cap="rnd">
                    <a:solidFill>
                      <a:srgbClr val="000000"/>
                    </a:solidFill>
                    <a:round/>
                    <a:headEnd/>
                    <a:tailEnd/>
                  </a:ln>
                </p:spPr>
                <p:txBody>
                  <a:bodyPr/>
                  <a:lstStyle/>
                  <a:p>
                    <a:endParaRPr lang="en-US"/>
                  </a:p>
                </p:txBody>
              </p:sp>
              <p:sp>
                <p:nvSpPr>
                  <p:cNvPr id="943" name="Freeform 151"/>
                  <p:cNvSpPr>
                    <a:spLocks/>
                  </p:cNvSpPr>
                  <p:nvPr/>
                </p:nvSpPr>
                <p:spPr bwMode="auto">
                  <a:xfrm>
                    <a:off x="3991" y="2620"/>
                    <a:ext cx="29" cy="27"/>
                  </a:xfrm>
                  <a:custGeom>
                    <a:avLst/>
                    <a:gdLst>
                      <a:gd name="T0" fmla="*/ 14 w 29"/>
                      <a:gd name="T1" fmla="*/ 26 h 27"/>
                      <a:gd name="T2" fmla="*/ 10 w 29"/>
                      <a:gd name="T3" fmla="*/ 22 h 27"/>
                      <a:gd name="T4" fmla="*/ 5 w 29"/>
                      <a:gd name="T5" fmla="*/ 21 h 27"/>
                      <a:gd name="T6" fmla="*/ 1 w 29"/>
                      <a:gd name="T7" fmla="*/ 17 h 27"/>
                      <a:gd name="T8" fmla="*/ 0 w 29"/>
                      <a:gd name="T9" fmla="*/ 13 h 27"/>
                      <a:gd name="T10" fmla="*/ 0 w 29"/>
                      <a:gd name="T11" fmla="*/ 9 h 27"/>
                      <a:gd name="T12" fmla="*/ 1 w 29"/>
                      <a:gd name="T13" fmla="*/ 3 h 27"/>
                      <a:gd name="T14" fmla="*/ 5 w 29"/>
                      <a:gd name="T15" fmla="*/ 1 h 27"/>
                      <a:gd name="T16" fmla="*/ 10 w 29"/>
                      <a:gd name="T17" fmla="*/ 1 h 27"/>
                      <a:gd name="T18" fmla="*/ 14 w 29"/>
                      <a:gd name="T19" fmla="*/ 0 h 27"/>
                      <a:gd name="T20" fmla="*/ 19 w 29"/>
                      <a:gd name="T21" fmla="*/ 1 h 27"/>
                      <a:gd name="T22" fmla="*/ 22 w 29"/>
                      <a:gd name="T23" fmla="*/ 1 h 27"/>
                      <a:gd name="T24" fmla="*/ 28 w 29"/>
                      <a:gd name="T25" fmla="*/ 3 h 27"/>
                      <a:gd name="T26" fmla="*/ 28 w 29"/>
                      <a:gd name="T27" fmla="*/ 9 h 27"/>
                      <a:gd name="T28" fmla="*/ 28 w 29"/>
                      <a:gd name="T29" fmla="*/ 13 h 27"/>
                      <a:gd name="T30" fmla="*/ 28 w 29"/>
                      <a:gd name="T31" fmla="*/ 17 h 27"/>
                      <a:gd name="T32" fmla="*/ 22 w 29"/>
                      <a:gd name="T33" fmla="*/ 21 h 27"/>
                      <a:gd name="T34" fmla="*/ 19 w 29"/>
                      <a:gd name="T35" fmla="*/ 22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10" y="22"/>
                        </a:lnTo>
                        <a:lnTo>
                          <a:pt x="5" y="21"/>
                        </a:lnTo>
                        <a:lnTo>
                          <a:pt x="1" y="17"/>
                        </a:lnTo>
                        <a:lnTo>
                          <a:pt x="0" y="13"/>
                        </a:lnTo>
                        <a:lnTo>
                          <a:pt x="0" y="9"/>
                        </a:lnTo>
                        <a:lnTo>
                          <a:pt x="1" y="3"/>
                        </a:lnTo>
                        <a:lnTo>
                          <a:pt x="5" y="1"/>
                        </a:lnTo>
                        <a:lnTo>
                          <a:pt x="10" y="1"/>
                        </a:lnTo>
                        <a:lnTo>
                          <a:pt x="14" y="0"/>
                        </a:lnTo>
                        <a:lnTo>
                          <a:pt x="19" y="1"/>
                        </a:lnTo>
                        <a:lnTo>
                          <a:pt x="22" y="1"/>
                        </a:lnTo>
                        <a:lnTo>
                          <a:pt x="28" y="3"/>
                        </a:lnTo>
                        <a:lnTo>
                          <a:pt x="28" y="9"/>
                        </a:lnTo>
                        <a:lnTo>
                          <a:pt x="28" y="13"/>
                        </a:lnTo>
                        <a:lnTo>
                          <a:pt x="28" y="17"/>
                        </a:lnTo>
                        <a:lnTo>
                          <a:pt x="22" y="21"/>
                        </a:lnTo>
                        <a:lnTo>
                          <a:pt x="19" y="22"/>
                        </a:lnTo>
                        <a:lnTo>
                          <a:pt x="14" y="26"/>
                        </a:lnTo>
                      </a:path>
                    </a:pathLst>
                  </a:custGeom>
                  <a:solidFill>
                    <a:srgbClr val="000000"/>
                  </a:solidFill>
                  <a:ln w="12700" cap="rnd">
                    <a:solidFill>
                      <a:srgbClr val="000000"/>
                    </a:solidFill>
                    <a:round/>
                    <a:headEnd/>
                    <a:tailEnd/>
                  </a:ln>
                </p:spPr>
                <p:txBody>
                  <a:bodyPr/>
                  <a:lstStyle/>
                  <a:p>
                    <a:endParaRPr lang="en-US"/>
                  </a:p>
                </p:txBody>
              </p:sp>
              <p:sp>
                <p:nvSpPr>
                  <p:cNvPr id="944" name="Freeform 152"/>
                  <p:cNvSpPr>
                    <a:spLocks/>
                  </p:cNvSpPr>
                  <p:nvPr/>
                </p:nvSpPr>
                <p:spPr bwMode="auto">
                  <a:xfrm>
                    <a:off x="4150" y="2601"/>
                    <a:ext cx="29" cy="27"/>
                  </a:xfrm>
                  <a:custGeom>
                    <a:avLst/>
                    <a:gdLst>
                      <a:gd name="T0" fmla="*/ 14 w 29"/>
                      <a:gd name="T1" fmla="*/ 26 h 27"/>
                      <a:gd name="T2" fmla="*/ 8 w 29"/>
                      <a:gd name="T3" fmla="*/ 26 h 27"/>
                      <a:gd name="T4" fmla="*/ 5 w 29"/>
                      <a:gd name="T5" fmla="*/ 22 h 27"/>
                      <a:gd name="T6" fmla="*/ 1 w 29"/>
                      <a:gd name="T7" fmla="*/ 19 h 27"/>
                      <a:gd name="T8" fmla="*/ 0 w 29"/>
                      <a:gd name="T9" fmla="*/ 14 h 27"/>
                      <a:gd name="T10" fmla="*/ 0 w 29"/>
                      <a:gd name="T11" fmla="*/ 9 h 27"/>
                      <a:gd name="T12" fmla="*/ 1 w 29"/>
                      <a:gd name="T13" fmla="*/ 4 h 27"/>
                      <a:gd name="T14" fmla="*/ 5 w 29"/>
                      <a:gd name="T15" fmla="*/ 1 h 27"/>
                      <a:gd name="T16" fmla="*/ 8 w 29"/>
                      <a:gd name="T17" fmla="*/ 0 h 27"/>
                      <a:gd name="T18" fmla="*/ 14 w 29"/>
                      <a:gd name="T19" fmla="*/ 0 h 27"/>
                      <a:gd name="T20" fmla="*/ 19 w 29"/>
                      <a:gd name="T21" fmla="*/ 0 h 27"/>
                      <a:gd name="T22" fmla="*/ 22 w 29"/>
                      <a:gd name="T23" fmla="*/ 1 h 27"/>
                      <a:gd name="T24" fmla="*/ 28 w 29"/>
                      <a:gd name="T25" fmla="*/ 4 h 27"/>
                      <a:gd name="T26" fmla="*/ 28 w 29"/>
                      <a:gd name="T27" fmla="*/ 9 h 27"/>
                      <a:gd name="T28" fmla="*/ 28 w 29"/>
                      <a:gd name="T29" fmla="*/ 14 h 27"/>
                      <a:gd name="T30" fmla="*/ 28 w 29"/>
                      <a:gd name="T31" fmla="*/ 19 h 27"/>
                      <a:gd name="T32" fmla="*/ 22 w 29"/>
                      <a:gd name="T33" fmla="*/ 22 h 27"/>
                      <a:gd name="T34" fmla="*/ 19 w 29"/>
                      <a:gd name="T35" fmla="*/ 26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6"/>
                        </a:lnTo>
                        <a:lnTo>
                          <a:pt x="5" y="22"/>
                        </a:lnTo>
                        <a:lnTo>
                          <a:pt x="1" y="19"/>
                        </a:lnTo>
                        <a:lnTo>
                          <a:pt x="0" y="14"/>
                        </a:lnTo>
                        <a:lnTo>
                          <a:pt x="0" y="9"/>
                        </a:lnTo>
                        <a:lnTo>
                          <a:pt x="1" y="4"/>
                        </a:lnTo>
                        <a:lnTo>
                          <a:pt x="5" y="1"/>
                        </a:lnTo>
                        <a:lnTo>
                          <a:pt x="8" y="0"/>
                        </a:lnTo>
                        <a:lnTo>
                          <a:pt x="14" y="0"/>
                        </a:lnTo>
                        <a:lnTo>
                          <a:pt x="19" y="0"/>
                        </a:lnTo>
                        <a:lnTo>
                          <a:pt x="22" y="1"/>
                        </a:lnTo>
                        <a:lnTo>
                          <a:pt x="28" y="4"/>
                        </a:lnTo>
                        <a:lnTo>
                          <a:pt x="28" y="9"/>
                        </a:lnTo>
                        <a:lnTo>
                          <a:pt x="28" y="14"/>
                        </a:lnTo>
                        <a:lnTo>
                          <a:pt x="28" y="19"/>
                        </a:lnTo>
                        <a:lnTo>
                          <a:pt x="22" y="22"/>
                        </a:lnTo>
                        <a:lnTo>
                          <a:pt x="19" y="26"/>
                        </a:lnTo>
                        <a:lnTo>
                          <a:pt x="14" y="26"/>
                        </a:lnTo>
                      </a:path>
                    </a:pathLst>
                  </a:custGeom>
                  <a:solidFill>
                    <a:srgbClr val="000000"/>
                  </a:solidFill>
                  <a:ln w="12700" cap="rnd">
                    <a:solidFill>
                      <a:srgbClr val="000000"/>
                    </a:solidFill>
                    <a:round/>
                    <a:headEnd/>
                    <a:tailEnd/>
                  </a:ln>
                </p:spPr>
                <p:txBody>
                  <a:bodyPr/>
                  <a:lstStyle/>
                  <a:p>
                    <a:endParaRPr lang="en-US"/>
                  </a:p>
                </p:txBody>
              </p:sp>
              <p:sp>
                <p:nvSpPr>
                  <p:cNvPr id="945" name="Freeform 153"/>
                  <p:cNvSpPr>
                    <a:spLocks/>
                  </p:cNvSpPr>
                  <p:nvPr/>
                </p:nvSpPr>
                <p:spPr bwMode="auto">
                  <a:xfrm>
                    <a:off x="4073" y="2672"/>
                    <a:ext cx="43" cy="40"/>
                  </a:xfrm>
                  <a:custGeom>
                    <a:avLst/>
                    <a:gdLst>
                      <a:gd name="T0" fmla="*/ 21 w 43"/>
                      <a:gd name="T1" fmla="*/ 39 h 40"/>
                      <a:gd name="T2" fmla="*/ 14 w 43"/>
                      <a:gd name="T3" fmla="*/ 39 h 40"/>
                      <a:gd name="T4" fmla="*/ 7 w 43"/>
                      <a:gd name="T5" fmla="*/ 34 h 40"/>
                      <a:gd name="T6" fmla="*/ 1 w 43"/>
                      <a:gd name="T7" fmla="*/ 29 h 40"/>
                      <a:gd name="T8" fmla="*/ 0 w 43"/>
                      <a:gd name="T9" fmla="*/ 22 h 40"/>
                      <a:gd name="T10" fmla="*/ 0 w 43"/>
                      <a:gd name="T11" fmla="*/ 16 h 40"/>
                      <a:gd name="T12" fmla="*/ 1 w 43"/>
                      <a:gd name="T13" fmla="*/ 9 h 40"/>
                      <a:gd name="T14" fmla="*/ 7 w 43"/>
                      <a:gd name="T15" fmla="*/ 4 h 40"/>
                      <a:gd name="T16" fmla="*/ 14 w 43"/>
                      <a:gd name="T17" fmla="*/ 0 h 40"/>
                      <a:gd name="T18" fmla="*/ 21 w 43"/>
                      <a:gd name="T19" fmla="*/ 0 h 40"/>
                      <a:gd name="T20" fmla="*/ 28 w 43"/>
                      <a:gd name="T21" fmla="*/ 0 h 40"/>
                      <a:gd name="T22" fmla="*/ 33 w 43"/>
                      <a:gd name="T23" fmla="*/ 4 h 40"/>
                      <a:gd name="T24" fmla="*/ 38 w 43"/>
                      <a:gd name="T25" fmla="*/ 9 h 40"/>
                      <a:gd name="T26" fmla="*/ 42 w 43"/>
                      <a:gd name="T27" fmla="*/ 16 h 40"/>
                      <a:gd name="T28" fmla="*/ 42 w 43"/>
                      <a:gd name="T29" fmla="*/ 22 h 40"/>
                      <a:gd name="T30" fmla="*/ 38 w 43"/>
                      <a:gd name="T31" fmla="*/ 29 h 40"/>
                      <a:gd name="T32" fmla="*/ 33 w 43"/>
                      <a:gd name="T33" fmla="*/ 34 h 40"/>
                      <a:gd name="T34" fmla="*/ 28 w 43"/>
                      <a:gd name="T35" fmla="*/ 39 h 40"/>
                      <a:gd name="T36" fmla="*/ 21 w 43"/>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21" y="39"/>
                        </a:moveTo>
                        <a:lnTo>
                          <a:pt x="14" y="39"/>
                        </a:lnTo>
                        <a:lnTo>
                          <a:pt x="7" y="34"/>
                        </a:lnTo>
                        <a:lnTo>
                          <a:pt x="1" y="29"/>
                        </a:lnTo>
                        <a:lnTo>
                          <a:pt x="0" y="22"/>
                        </a:lnTo>
                        <a:lnTo>
                          <a:pt x="0" y="16"/>
                        </a:lnTo>
                        <a:lnTo>
                          <a:pt x="1" y="9"/>
                        </a:lnTo>
                        <a:lnTo>
                          <a:pt x="7" y="4"/>
                        </a:lnTo>
                        <a:lnTo>
                          <a:pt x="14" y="0"/>
                        </a:lnTo>
                        <a:lnTo>
                          <a:pt x="21" y="0"/>
                        </a:lnTo>
                        <a:lnTo>
                          <a:pt x="28" y="0"/>
                        </a:lnTo>
                        <a:lnTo>
                          <a:pt x="33" y="4"/>
                        </a:lnTo>
                        <a:lnTo>
                          <a:pt x="38" y="9"/>
                        </a:lnTo>
                        <a:lnTo>
                          <a:pt x="42" y="16"/>
                        </a:lnTo>
                        <a:lnTo>
                          <a:pt x="42" y="22"/>
                        </a:lnTo>
                        <a:lnTo>
                          <a:pt x="38" y="29"/>
                        </a:lnTo>
                        <a:lnTo>
                          <a:pt x="33" y="34"/>
                        </a:lnTo>
                        <a:lnTo>
                          <a:pt x="28" y="39"/>
                        </a:lnTo>
                        <a:lnTo>
                          <a:pt x="21" y="39"/>
                        </a:lnTo>
                      </a:path>
                    </a:pathLst>
                  </a:custGeom>
                  <a:solidFill>
                    <a:srgbClr val="000000"/>
                  </a:solidFill>
                  <a:ln w="12700" cap="rnd">
                    <a:solidFill>
                      <a:srgbClr val="000000"/>
                    </a:solidFill>
                    <a:round/>
                    <a:headEnd/>
                    <a:tailEnd/>
                  </a:ln>
                </p:spPr>
                <p:txBody>
                  <a:bodyPr/>
                  <a:lstStyle/>
                  <a:p>
                    <a:endParaRPr lang="en-US"/>
                  </a:p>
                </p:txBody>
              </p:sp>
              <p:sp>
                <p:nvSpPr>
                  <p:cNvPr id="946" name="Freeform 154"/>
                  <p:cNvSpPr>
                    <a:spLocks/>
                  </p:cNvSpPr>
                  <p:nvPr/>
                </p:nvSpPr>
                <p:spPr bwMode="auto">
                  <a:xfrm>
                    <a:off x="4139" y="2620"/>
                    <a:ext cx="33" cy="31"/>
                  </a:xfrm>
                  <a:custGeom>
                    <a:avLst/>
                    <a:gdLst>
                      <a:gd name="T0" fmla="*/ 15 w 33"/>
                      <a:gd name="T1" fmla="*/ 30 h 31"/>
                      <a:gd name="T2" fmla="*/ 10 w 33"/>
                      <a:gd name="T3" fmla="*/ 30 h 31"/>
                      <a:gd name="T4" fmla="*/ 5 w 33"/>
                      <a:gd name="T5" fmla="*/ 26 h 31"/>
                      <a:gd name="T6" fmla="*/ 1 w 33"/>
                      <a:gd name="T7" fmla="*/ 21 h 31"/>
                      <a:gd name="T8" fmla="*/ 0 w 33"/>
                      <a:gd name="T9" fmla="*/ 16 h 31"/>
                      <a:gd name="T10" fmla="*/ 0 w 33"/>
                      <a:gd name="T11" fmla="*/ 11 h 31"/>
                      <a:gd name="T12" fmla="*/ 1 w 33"/>
                      <a:gd name="T13" fmla="*/ 6 h 31"/>
                      <a:gd name="T14" fmla="*/ 5 w 33"/>
                      <a:gd name="T15" fmla="*/ 1 h 31"/>
                      <a:gd name="T16" fmla="*/ 10 w 33"/>
                      <a:gd name="T17" fmla="*/ 0 h 31"/>
                      <a:gd name="T18" fmla="*/ 15 w 33"/>
                      <a:gd name="T19" fmla="*/ 0 h 31"/>
                      <a:gd name="T20" fmla="*/ 21 w 33"/>
                      <a:gd name="T21" fmla="*/ 0 h 31"/>
                      <a:gd name="T22" fmla="*/ 25 w 33"/>
                      <a:gd name="T23" fmla="*/ 1 h 31"/>
                      <a:gd name="T24" fmla="*/ 30 w 33"/>
                      <a:gd name="T25" fmla="*/ 6 h 31"/>
                      <a:gd name="T26" fmla="*/ 32 w 33"/>
                      <a:gd name="T27" fmla="*/ 11 h 31"/>
                      <a:gd name="T28" fmla="*/ 32 w 33"/>
                      <a:gd name="T29" fmla="*/ 16 h 31"/>
                      <a:gd name="T30" fmla="*/ 30 w 33"/>
                      <a:gd name="T31" fmla="*/ 21 h 31"/>
                      <a:gd name="T32" fmla="*/ 25 w 33"/>
                      <a:gd name="T33" fmla="*/ 26 h 31"/>
                      <a:gd name="T34" fmla="*/ 21 w 33"/>
                      <a:gd name="T35" fmla="*/ 30 h 31"/>
                      <a:gd name="T36" fmla="*/ 15 w 33"/>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1"/>
                      <a:gd name="T59" fmla="*/ 33 w 33"/>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1">
                        <a:moveTo>
                          <a:pt x="15" y="30"/>
                        </a:moveTo>
                        <a:lnTo>
                          <a:pt x="10" y="30"/>
                        </a:lnTo>
                        <a:lnTo>
                          <a:pt x="5" y="26"/>
                        </a:lnTo>
                        <a:lnTo>
                          <a:pt x="1" y="21"/>
                        </a:lnTo>
                        <a:lnTo>
                          <a:pt x="0" y="16"/>
                        </a:lnTo>
                        <a:lnTo>
                          <a:pt x="0" y="11"/>
                        </a:lnTo>
                        <a:lnTo>
                          <a:pt x="1" y="6"/>
                        </a:lnTo>
                        <a:lnTo>
                          <a:pt x="5" y="1"/>
                        </a:lnTo>
                        <a:lnTo>
                          <a:pt x="10" y="0"/>
                        </a:lnTo>
                        <a:lnTo>
                          <a:pt x="15" y="0"/>
                        </a:lnTo>
                        <a:lnTo>
                          <a:pt x="21" y="0"/>
                        </a:lnTo>
                        <a:lnTo>
                          <a:pt x="25" y="1"/>
                        </a:lnTo>
                        <a:lnTo>
                          <a:pt x="30" y="6"/>
                        </a:lnTo>
                        <a:lnTo>
                          <a:pt x="32" y="11"/>
                        </a:lnTo>
                        <a:lnTo>
                          <a:pt x="32" y="16"/>
                        </a:lnTo>
                        <a:lnTo>
                          <a:pt x="30" y="21"/>
                        </a:lnTo>
                        <a:lnTo>
                          <a:pt x="25" y="26"/>
                        </a:lnTo>
                        <a:lnTo>
                          <a:pt x="21" y="30"/>
                        </a:lnTo>
                        <a:lnTo>
                          <a:pt x="15" y="30"/>
                        </a:lnTo>
                      </a:path>
                    </a:pathLst>
                  </a:custGeom>
                  <a:solidFill>
                    <a:srgbClr val="000000"/>
                  </a:solidFill>
                  <a:ln w="12700" cap="rnd">
                    <a:solidFill>
                      <a:srgbClr val="000000"/>
                    </a:solidFill>
                    <a:round/>
                    <a:headEnd/>
                    <a:tailEnd/>
                  </a:ln>
                </p:spPr>
                <p:txBody>
                  <a:bodyPr/>
                  <a:lstStyle/>
                  <a:p>
                    <a:endParaRPr lang="en-US"/>
                  </a:p>
                </p:txBody>
              </p:sp>
              <p:sp>
                <p:nvSpPr>
                  <p:cNvPr id="947" name="Freeform 155"/>
                  <p:cNvSpPr>
                    <a:spLocks/>
                  </p:cNvSpPr>
                  <p:nvPr/>
                </p:nvSpPr>
                <p:spPr bwMode="auto">
                  <a:xfrm>
                    <a:off x="4166" y="2667"/>
                    <a:ext cx="42" cy="41"/>
                  </a:xfrm>
                  <a:custGeom>
                    <a:avLst/>
                    <a:gdLst>
                      <a:gd name="T0" fmla="*/ 20 w 42"/>
                      <a:gd name="T1" fmla="*/ 40 h 41"/>
                      <a:gd name="T2" fmla="*/ 11 w 42"/>
                      <a:gd name="T3" fmla="*/ 38 h 41"/>
                      <a:gd name="T4" fmla="*/ 6 w 42"/>
                      <a:gd name="T5" fmla="*/ 35 h 41"/>
                      <a:gd name="T6" fmla="*/ 3 w 42"/>
                      <a:gd name="T7" fmla="*/ 28 h 41"/>
                      <a:gd name="T8" fmla="*/ 0 w 42"/>
                      <a:gd name="T9" fmla="*/ 25 h 41"/>
                      <a:gd name="T10" fmla="*/ 0 w 42"/>
                      <a:gd name="T11" fmla="*/ 16 h 41"/>
                      <a:gd name="T12" fmla="*/ 3 w 42"/>
                      <a:gd name="T13" fmla="*/ 8 h 41"/>
                      <a:gd name="T14" fmla="*/ 6 w 42"/>
                      <a:gd name="T15" fmla="*/ 3 h 41"/>
                      <a:gd name="T16" fmla="*/ 11 w 42"/>
                      <a:gd name="T17" fmla="*/ 0 h 41"/>
                      <a:gd name="T18" fmla="*/ 20 w 42"/>
                      <a:gd name="T19" fmla="*/ 0 h 41"/>
                      <a:gd name="T20" fmla="*/ 27 w 42"/>
                      <a:gd name="T21" fmla="*/ 0 h 41"/>
                      <a:gd name="T22" fmla="*/ 34 w 42"/>
                      <a:gd name="T23" fmla="*/ 3 h 41"/>
                      <a:gd name="T24" fmla="*/ 39 w 42"/>
                      <a:gd name="T25" fmla="*/ 8 h 41"/>
                      <a:gd name="T26" fmla="*/ 41 w 42"/>
                      <a:gd name="T27" fmla="*/ 16 h 41"/>
                      <a:gd name="T28" fmla="*/ 41 w 42"/>
                      <a:gd name="T29" fmla="*/ 25 h 41"/>
                      <a:gd name="T30" fmla="*/ 39 w 42"/>
                      <a:gd name="T31" fmla="*/ 28 h 41"/>
                      <a:gd name="T32" fmla="*/ 34 w 42"/>
                      <a:gd name="T33" fmla="*/ 35 h 41"/>
                      <a:gd name="T34" fmla="*/ 27 w 42"/>
                      <a:gd name="T35" fmla="*/ 38 h 41"/>
                      <a:gd name="T36" fmla="*/ 20 w 42"/>
                      <a:gd name="T37" fmla="*/ 4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1"/>
                      <a:gd name="T59" fmla="*/ 42 w 4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1">
                        <a:moveTo>
                          <a:pt x="20" y="40"/>
                        </a:moveTo>
                        <a:lnTo>
                          <a:pt x="11" y="38"/>
                        </a:lnTo>
                        <a:lnTo>
                          <a:pt x="6" y="35"/>
                        </a:lnTo>
                        <a:lnTo>
                          <a:pt x="3" y="28"/>
                        </a:lnTo>
                        <a:lnTo>
                          <a:pt x="0" y="25"/>
                        </a:lnTo>
                        <a:lnTo>
                          <a:pt x="0" y="16"/>
                        </a:lnTo>
                        <a:lnTo>
                          <a:pt x="3" y="8"/>
                        </a:lnTo>
                        <a:lnTo>
                          <a:pt x="6" y="3"/>
                        </a:lnTo>
                        <a:lnTo>
                          <a:pt x="11" y="0"/>
                        </a:lnTo>
                        <a:lnTo>
                          <a:pt x="20" y="0"/>
                        </a:lnTo>
                        <a:lnTo>
                          <a:pt x="27" y="0"/>
                        </a:lnTo>
                        <a:lnTo>
                          <a:pt x="34" y="3"/>
                        </a:lnTo>
                        <a:lnTo>
                          <a:pt x="39" y="8"/>
                        </a:lnTo>
                        <a:lnTo>
                          <a:pt x="41" y="16"/>
                        </a:lnTo>
                        <a:lnTo>
                          <a:pt x="41" y="25"/>
                        </a:lnTo>
                        <a:lnTo>
                          <a:pt x="39" y="28"/>
                        </a:lnTo>
                        <a:lnTo>
                          <a:pt x="34" y="35"/>
                        </a:lnTo>
                        <a:lnTo>
                          <a:pt x="27" y="38"/>
                        </a:lnTo>
                        <a:lnTo>
                          <a:pt x="20" y="40"/>
                        </a:lnTo>
                      </a:path>
                    </a:pathLst>
                  </a:custGeom>
                  <a:solidFill>
                    <a:srgbClr val="000000"/>
                  </a:solidFill>
                  <a:ln w="12700" cap="rnd">
                    <a:solidFill>
                      <a:srgbClr val="000000"/>
                    </a:solidFill>
                    <a:round/>
                    <a:headEnd/>
                    <a:tailEnd/>
                  </a:ln>
                </p:spPr>
                <p:txBody>
                  <a:bodyPr/>
                  <a:lstStyle/>
                  <a:p>
                    <a:endParaRPr lang="en-US"/>
                  </a:p>
                </p:txBody>
              </p:sp>
              <p:sp>
                <p:nvSpPr>
                  <p:cNvPr id="948" name="Freeform 156"/>
                  <p:cNvSpPr>
                    <a:spLocks/>
                  </p:cNvSpPr>
                  <p:nvPr/>
                </p:nvSpPr>
                <p:spPr bwMode="auto">
                  <a:xfrm>
                    <a:off x="4094" y="2734"/>
                    <a:ext cx="28" cy="27"/>
                  </a:xfrm>
                  <a:custGeom>
                    <a:avLst/>
                    <a:gdLst>
                      <a:gd name="T0" fmla="*/ 8 w 28"/>
                      <a:gd name="T1" fmla="*/ 26 h 27"/>
                      <a:gd name="T2" fmla="*/ 5 w 28"/>
                      <a:gd name="T3" fmla="*/ 22 h 27"/>
                      <a:gd name="T4" fmla="*/ 5 w 28"/>
                      <a:gd name="T5" fmla="*/ 19 h 27"/>
                      <a:gd name="T6" fmla="*/ 0 w 28"/>
                      <a:gd name="T7" fmla="*/ 16 h 27"/>
                      <a:gd name="T8" fmla="*/ 0 w 28"/>
                      <a:gd name="T9" fmla="*/ 13 h 27"/>
                      <a:gd name="T10" fmla="*/ 0 w 28"/>
                      <a:gd name="T11" fmla="*/ 9 h 27"/>
                      <a:gd name="T12" fmla="*/ 0 w 28"/>
                      <a:gd name="T13" fmla="*/ 6 h 27"/>
                      <a:gd name="T14" fmla="*/ 5 w 28"/>
                      <a:gd name="T15" fmla="*/ 3 h 27"/>
                      <a:gd name="T16" fmla="*/ 5 w 28"/>
                      <a:gd name="T17" fmla="*/ 0 h 27"/>
                      <a:gd name="T18" fmla="*/ 8 w 28"/>
                      <a:gd name="T19" fmla="*/ 0 h 27"/>
                      <a:gd name="T20" fmla="*/ 18 w 28"/>
                      <a:gd name="T21" fmla="*/ 0 h 27"/>
                      <a:gd name="T22" fmla="*/ 21 w 28"/>
                      <a:gd name="T23" fmla="*/ 3 h 27"/>
                      <a:gd name="T24" fmla="*/ 21 w 28"/>
                      <a:gd name="T25" fmla="*/ 6 h 27"/>
                      <a:gd name="T26" fmla="*/ 27 w 28"/>
                      <a:gd name="T27" fmla="*/ 9 h 27"/>
                      <a:gd name="T28" fmla="*/ 27 w 28"/>
                      <a:gd name="T29" fmla="*/ 13 h 27"/>
                      <a:gd name="T30" fmla="*/ 21 w 28"/>
                      <a:gd name="T31" fmla="*/ 16 h 27"/>
                      <a:gd name="T32" fmla="*/ 21 w 28"/>
                      <a:gd name="T33" fmla="*/ 19 h 27"/>
                      <a:gd name="T34" fmla="*/ 18 w 28"/>
                      <a:gd name="T35" fmla="*/ 22 h 27"/>
                      <a:gd name="T36" fmla="*/ 8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8" y="26"/>
                        </a:moveTo>
                        <a:lnTo>
                          <a:pt x="5" y="22"/>
                        </a:lnTo>
                        <a:lnTo>
                          <a:pt x="5" y="19"/>
                        </a:lnTo>
                        <a:lnTo>
                          <a:pt x="0" y="16"/>
                        </a:lnTo>
                        <a:lnTo>
                          <a:pt x="0" y="13"/>
                        </a:lnTo>
                        <a:lnTo>
                          <a:pt x="0" y="9"/>
                        </a:lnTo>
                        <a:lnTo>
                          <a:pt x="0" y="6"/>
                        </a:lnTo>
                        <a:lnTo>
                          <a:pt x="5" y="3"/>
                        </a:lnTo>
                        <a:lnTo>
                          <a:pt x="5" y="0"/>
                        </a:lnTo>
                        <a:lnTo>
                          <a:pt x="8" y="0"/>
                        </a:lnTo>
                        <a:lnTo>
                          <a:pt x="18" y="0"/>
                        </a:lnTo>
                        <a:lnTo>
                          <a:pt x="21" y="3"/>
                        </a:lnTo>
                        <a:lnTo>
                          <a:pt x="21" y="6"/>
                        </a:lnTo>
                        <a:lnTo>
                          <a:pt x="27" y="9"/>
                        </a:lnTo>
                        <a:lnTo>
                          <a:pt x="27" y="13"/>
                        </a:lnTo>
                        <a:lnTo>
                          <a:pt x="21" y="16"/>
                        </a:lnTo>
                        <a:lnTo>
                          <a:pt x="21" y="19"/>
                        </a:lnTo>
                        <a:lnTo>
                          <a:pt x="18" y="22"/>
                        </a:lnTo>
                        <a:lnTo>
                          <a:pt x="8" y="26"/>
                        </a:lnTo>
                      </a:path>
                    </a:pathLst>
                  </a:custGeom>
                  <a:solidFill>
                    <a:srgbClr val="000000"/>
                  </a:solidFill>
                  <a:ln w="12700" cap="rnd">
                    <a:solidFill>
                      <a:srgbClr val="000000"/>
                    </a:solidFill>
                    <a:round/>
                    <a:headEnd/>
                    <a:tailEnd/>
                  </a:ln>
                </p:spPr>
                <p:txBody>
                  <a:bodyPr/>
                  <a:lstStyle/>
                  <a:p>
                    <a:endParaRPr lang="en-US"/>
                  </a:p>
                </p:txBody>
              </p:sp>
              <p:sp>
                <p:nvSpPr>
                  <p:cNvPr id="949" name="Freeform 157"/>
                  <p:cNvSpPr>
                    <a:spLocks/>
                  </p:cNvSpPr>
                  <p:nvPr/>
                </p:nvSpPr>
                <p:spPr bwMode="auto">
                  <a:xfrm>
                    <a:off x="4038" y="2736"/>
                    <a:ext cx="28" cy="27"/>
                  </a:xfrm>
                  <a:custGeom>
                    <a:avLst/>
                    <a:gdLst>
                      <a:gd name="T0" fmla="*/ 13 w 28"/>
                      <a:gd name="T1" fmla="*/ 26 h 27"/>
                      <a:gd name="T2" fmla="*/ 8 w 28"/>
                      <a:gd name="T3" fmla="*/ 26 h 27"/>
                      <a:gd name="T4" fmla="*/ 5 w 28"/>
                      <a:gd name="T5" fmla="*/ 22 h 27"/>
                      <a:gd name="T6" fmla="*/ 0 w 28"/>
                      <a:gd name="T7" fmla="*/ 19 h 27"/>
                      <a:gd name="T8" fmla="*/ 0 w 28"/>
                      <a:gd name="T9" fmla="*/ 14 h 27"/>
                      <a:gd name="T10" fmla="*/ 0 w 28"/>
                      <a:gd name="T11" fmla="*/ 9 h 27"/>
                      <a:gd name="T12" fmla="*/ 0 w 28"/>
                      <a:gd name="T13" fmla="*/ 4 h 27"/>
                      <a:gd name="T14" fmla="*/ 5 w 28"/>
                      <a:gd name="T15" fmla="*/ 3 h 27"/>
                      <a:gd name="T16" fmla="*/ 8 w 28"/>
                      <a:gd name="T17" fmla="*/ 1 h 27"/>
                      <a:gd name="T18" fmla="*/ 13 w 28"/>
                      <a:gd name="T19" fmla="*/ 0 h 27"/>
                      <a:gd name="T20" fmla="*/ 20 w 28"/>
                      <a:gd name="T21" fmla="*/ 1 h 27"/>
                      <a:gd name="T22" fmla="*/ 21 w 28"/>
                      <a:gd name="T23" fmla="*/ 3 h 27"/>
                      <a:gd name="T24" fmla="*/ 25 w 28"/>
                      <a:gd name="T25" fmla="*/ 4 h 27"/>
                      <a:gd name="T26" fmla="*/ 27 w 28"/>
                      <a:gd name="T27" fmla="*/ 9 h 27"/>
                      <a:gd name="T28" fmla="*/ 27 w 28"/>
                      <a:gd name="T29" fmla="*/ 14 h 27"/>
                      <a:gd name="T30" fmla="*/ 25 w 28"/>
                      <a:gd name="T31" fmla="*/ 19 h 27"/>
                      <a:gd name="T32" fmla="*/ 21 w 28"/>
                      <a:gd name="T33" fmla="*/ 22 h 27"/>
                      <a:gd name="T34" fmla="*/ 20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6"/>
                        </a:lnTo>
                        <a:lnTo>
                          <a:pt x="5" y="22"/>
                        </a:lnTo>
                        <a:lnTo>
                          <a:pt x="0" y="19"/>
                        </a:lnTo>
                        <a:lnTo>
                          <a:pt x="0" y="14"/>
                        </a:lnTo>
                        <a:lnTo>
                          <a:pt x="0" y="9"/>
                        </a:lnTo>
                        <a:lnTo>
                          <a:pt x="0" y="4"/>
                        </a:lnTo>
                        <a:lnTo>
                          <a:pt x="5" y="3"/>
                        </a:lnTo>
                        <a:lnTo>
                          <a:pt x="8" y="1"/>
                        </a:lnTo>
                        <a:lnTo>
                          <a:pt x="13" y="0"/>
                        </a:lnTo>
                        <a:lnTo>
                          <a:pt x="20" y="1"/>
                        </a:lnTo>
                        <a:lnTo>
                          <a:pt x="21" y="3"/>
                        </a:lnTo>
                        <a:lnTo>
                          <a:pt x="25" y="4"/>
                        </a:lnTo>
                        <a:lnTo>
                          <a:pt x="27" y="9"/>
                        </a:lnTo>
                        <a:lnTo>
                          <a:pt x="27" y="14"/>
                        </a:lnTo>
                        <a:lnTo>
                          <a:pt x="25" y="19"/>
                        </a:lnTo>
                        <a:lnTo>
                          <a:pt x="21" y="22"/>
                        </a:lnTo>
                        <a:lnTo>
                          <a:pt x="20"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950" name="Freeform 158"/>
                  <p:cNvSpPr>
                    <a:spLocks/>
                  </p:cNvSpPr>
                  <p:nvPr/>
                </p:nvSpPr>
                <p:spPr bwMode="auto">
                  <a:xfrm>
                    <a:off x="4043" y="2711"/>
                    <a:ext cx="28" cy="28"/>
                  </a:xfrm>
                  <a:custGeom>
                    <a:avLst/>
                    <a:gdLst>
                      <a:gd name="T0" fmla="*/ 13 w 28"/>
                      <a:gd name="T1" fmla="*/ 27 h 28"/>
                      <a:gd name="T2" fmla="*/ 8 w 28"/>
                      <a:gd name="T3" fmla="*/ 27 h 28"/>
                      <a:gd name="T4" fmla="*/ 5 w 28"/>
                      <a:gd name="T5" fmla="*/ 27 h 28"/>
                      <a:gd name="T6" fmla="*/ 1 w 28"/>
                      <a:gd name="T7" fmla="*/ 21 h 28"/>
                      <a:gd name="T8" fmla="*/ 0 w 28"/>
                      <a:gd name="T9" fmla="*/ 15 h 28"/>
                      <a:gd name="T10" fmla="*/ 0 w 28"/>
                      <a:gd name="T11" fmla="*/ 11 h 28"/>
                      <a:gd name="T12" fmla="*/ 1 w 28"/>
                      <a:gd name="T13" fmla="*/ 6 h 28"/>
                      <a:gd name="T14" fmla="*/ 5 w 28"/>
                      <a:gd name="T15" fmla="*/ 1 h 28"/>
                      <a:gd name="T16" fmla="*/ 8 w 28"/>
                      <a:gd name="T17" fmla="*/ 0 h 28"/>
                      <a:gd name="T18" fmla="*/ 13 w 28"/>
                      <a:gd name="T19" fmla="*/ 0 h 28"/>
                      <a:gd name="T20" fmla="*/ 18 w 28"/>
                      <a:gd name="T21" fmla="*/ 0 h 28"/>
                      <a:gd name="T22" fmla="*/ 20 w 28"/>
                      <a:gd name="T23" fmla="*/ 1 h 28"/>
                      <a:gd name="T24" fmla="*/ 25 w 28"/>
                      <a:gd name="T25" fmla="*/ 6 h 28"/>
                      <a:gd name="T26" fmla="*/ 27 w 28"/>
                      <a:gd name="T27" fmla="*/ 11 h 28"/>
                      <a:gd name="T28" fmla="*/ 27 w 28"/>
                      <a:gd name="T29" fmla="*/ 15 h 28"/>
                      <a:gd name="T30" fmla="*/ 25 w 28"/>
                      <a:gd name="T31" fmla="*/ 21 h 28"/>
                      <a:gd name="T32" fmla="*/ 20 w 28"/>
                      <a:gd name="T33" fmla="*/ 27 h 28"/>
                      <a:gd name="T34" fmla="*/ 18 w 28"/>
                      <a:gd name="T35" fmla="*/ 27 h 28"/>
                      <a:gd name="T36" fmla="*/ 13 w 28"/>
                      <a:gd name="T37" fmla="*/ 2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8"/>
                      <a:gd name="T59" fmla="*/ 28 w 2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8">
                        <a:moveTo>
                          <a:pt x="13" y="27"/>
                        </a:moveTo>
                        <a:lnTo>
                          <a:pt x="8" y="27"/>
                        </a:lnTo>
                        <a:lnTo>
                          <a:pt x="5" y="27"/>
                        </a:lnTo>
                        <a:lnTo>
                          <a:pt x="1" y="21"/>
                        </a:lnTo>
                        <a:lnTo>
                          <a:pt x="0" y="15"/>
                        </a:lnTo>
                        <a:lnTo>
                          <a:pt x="0" y="11"/>
                        </a:lnTo>
                        <a:lnTo>
                          <a:pt x="1" y="6"/>
                        </a:lnTo>
                        <a:lnTo>
                          <a:pt x="5" y="1"/>
                        </a:lnTo>
                        <a:lnTo>
                          <a:pt x="8" y="0"/>
                        </a:lnTo>
                        <a:lnTo>
                          <a:pt x="13" y="0"/>
                        </a:lnTo>
                        <a:lnTo>
                          <a:pt x="18" y="0"/>
                        </a:lnTo>
                        <a:lnTo>
                          <a:pt x="20" y="1"/>
                        </a:lnTo>
                        <a:lnTo>
                          <a:pt x="25" y="6"/>
                        </a:lnTo>
                        <a:lnTo>
                          <a:pt x="27" y="11"/>
                        </a:lnTo>
                        <a:lnTo>
                          <a:pt x="27" y="15"/>
                        </a:lnTo>
                        <a:lnTo>
                          <a:pt x="25" y="21"/>
                        </a:lnTo>
                        <a:lnTo>
                          <a:pt x="20" y="27"/>
                        </a:lnTo>
                        <a:lnTo>
                          <a:pt x="18" y="27"/>
                        </a:lnTo>
                        <a:lnTo>
                          <a:pt x="13" y="27"/>
                        </a:lnTo>
                      </a:path>
                    </a:pathLst>
                  </a:custGeom>
                  <a:solidFill>
                    <a:srgbClr val="000000"/>
                  </a:solidFill>
                  <a:ln w="12700" cap="rnd">
                    <a:solidFill>
                      <a:srgbClr val="000000"/>
                    </a:solidFill>
                    <a:round/>
                    <a:headEnd/>
                    <a:tailEnd/>
                  </a:ln>
                </p:spPr>
                <p:txBody>
                  <a:bodyPr/>
                  <a:lstStyle/>
                  <a:p>
                    <a:endParaRPr lang="en-US"/>
                  </a:p>
                </p:txBody>
              </p:sp>
              <p:sp>
                <p:nvSpPr>
                  <p:cNvPr id="951" name="Freeform 159"/>
                  <p:cNvSpPr>
                    <a:spLocks/>
                  </p:cNvSpPr>
                  <p:nvPr/>
                </p:nvSpPr>
                <p:spPr bwMode="auto">
                  <a:xfrm>
                    <a:off x="4124" y="2667"/>
                    <a:ext cx="33" cy="31"/>
                  </a:xfrm>
                  <a:custGeom>
                    <a:avLst/>
                    <a:gdLst>
                      <a:gd name="T0" fmla="*/ 16 w 33"/>
                      <a:gd name="T1" fmla="*/ 30 h 31"/>
                      <a:gd name="T2" fmla="*/ 10 w 33"/>
                      <a:gd name="T3" fmla="*/ 28 h 31"/>
                      <a:gd name="T4" fmla="*/ 7 w 33"/>
                      <a:gd name="T5" fmla="*/ 28 h 31"/>
                      <a:gd name="T6" fmla="*/ 1 w 33"/>
                      <a:gd name="T7" fmla="*/ 23 h 31"/>
                      <a:gd name="T8" fmla="*/ 0 w 33"/>
                      <a:gd name="T9" fmla="*/ 18 h 31"/>
                      <a:gd name="T10" fmla="*/ 0 w 33"/>
                      <a:gd name="T11" fmla="*/ 13 h 31"/>
                      <a:gd name="T12" fmla="*/ 1 w 33"/>
                      <a:gd name="T13" fmla="*/ 8 h 31"/>
                      <a:gd name="T14" fmla="*/ 7 w 33"/>
                      <a:gd name="T15" fmla="*/ 3 h 31"/>
                      <a:gd name="T16" fmla="*/ 10 w 33"/>
                      <a:gd name="T17" fmla="*/ 0 h 31"/>
                      <a:gd name="T18" fmla="*/ 16 w 33"/>
                      <a:gd name="T19" fmla="*/ 0 h 31"/>
                      <a:gd name="T20" fmla="*/ 21 w 33"/>
                      <a:gd name="T21" fmla="*/ 0 h 31"/>
                      <a:gd name="T22" fmla="*/ 26 w 33"/>
                      <a:gd name="T23" fmla="*/ 3 h 31"/>
                      <a:gd name="T24" fmla="*/ 30 w 33"/>
                      <a:gd name="T25" fmla="*/ 8 h 31"/>
                      <a:gd name="T26" fmla="*/ 32 w 33"/>
                      <a:gd name="T27" fmla="*/ 13 h 31"/>
                      <a:gd name="T28" fmla="*/ 32 w 33"/>
                      <a:gd name="T29" fmla="*/ 18 h 31"/>
                      <a:gd name="T30" fmla="*/ 30 w 33"/>
                      <a:gd name="T31" fmla="*/ 23 h 31"/>
                      <a:gd name="T32" fmla="*/ 26 w 33"/>
                      <a:gd name="T33" fmla="*/ 28 h 31"/>
                      <a:gd name="T34" fmla="*/ 21 w 33"/>
                      <a:gd name="T35" fmla="*/ 28 h 31"/>
                      <a:gd name="T36" fmla="*/ 16 w 33"/>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1"/>
                      <a:gd name="T59" fmla="*/ 33 w 33"/>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1">
                        <a:moveTo>
                          <a:pt x="16" y="30"/>
                        </a:moveTo>
                        <a:lnTo>
                          <a:pt x="10" y="28"/>
                        </a:lnTo>
                        <a:lnTo>
                          <a:pt x="7" y="28"/>
                        </a:lnTo>
                        <a:lnTo>
                          <a:pt x="1" y="23"/>
                        </a:lnTo>
                        <a:lnTo>
                          <a:pt x="0" y="18"/>
                        </a:lnTo>
                        <a:lnTo>
                          <a:pt x="0" y="13"/>
                        </a:lnTo>
                        <a:lnTo>
                          <a:pt x="1" y="8"/>
                        </a:lnTo>
                        <a:lnTo>
                          <a:pt x="7" y="3"/>
                        </a:lnTo>
                        <a:lnTo>
                          <a:pt x="10" y="0"/>
                        </a:lnTo>
                        <a:lnTo>
                          <a:pt x="16" y="0"/>
                        </a:lnTo>
                        <a:lnTo>
                          <a:pt x="21" y="0"/>
                        </a:lnTo>
                        <a:lnTo>
                          <a:pt x="26" y="3"/>
                        </a:lnTo>
                        <a:lnTo>
                          <a:pt x="30" y="8"/>
                        </a:lnTo>
                        <a:lnTo>
                          <a:pt x="32" y="13"/>
                        </a:lnTo>
                        <a:lnTo>
                          <a:pt x="32" y="18"/>
                        </a:lnTo>
                        <a:lnTo>
                          <a:pt x="30" y="23"/>
                        </a:lnTo>
                        <a:lnTo>
                          <a:pt x="26" y="28"/>
                        </a:lnTo>
                        <a:lnTo>
                          <a:pt x="21" y="28"/>
                        </a:lnTo>
                        <a:lnTo>
                          <a:pt x="16" y="30"/>
                        </a:lnTo>
                      </a:path>
                    </a:pathLst>
                  </a:custGeom>
                  <a:solidFill>
                    <a:srgbClr val="000000"/>
                  </a:solidFill>
                  <a:ln w="12700" cap="rnd">
                    <a:solidFill>
                      <a:srgbClr val="000000"/>
                    </a:solidFill>
                    <a:round/>
                    <a:headEnd/>
                    <a:tailEnd/>
                  </a:ln>
                </p:spPr>
                <p:txBody>
                  <a:bodyPr/>
                  <a:lstStyle/>
                  <a:p>
                    <a:endParaRPr lang="en-US"/>
                  </a:p>
                </p:txBody>
              </p:sp>
              <p:sp>
                <p:nvSpPr>
                  <p:cNvPr id="952" name="Freeform 160"/>
                  <p:cNvSpPr>
                    <a:spLocks/>
                  </p:cNvSpPr>
                  <p:nvPr/>
                </p:nvSpPr>
                <p:spPr bwMode="auto">
                  <a:xfrm>
                    <a:off x="4187" y="2615"/>
                    <a:ext cx="28" cy="27"/>
                  </a:xfrm>
                  <a:custGeom>
                    <a:avLst/>
                    <a:gdLst>
                      <a:gd name="T0" fmla="*/ 13 w 28"/>
                      <a:gd name="T1" fmla="*/ 26 h 27"/>
                      <a:gd name="T2" fmla="*/ 10 w 28"/>
                      <a:gd name="T3" fmla="*/ 24 h 27"/>
                      <a:gd name="T4" fmla="*/ 5 w 28"/>
                      <a:gd name="T5" fmla="*/ 21 h 27"/>
                      <a:gd name="T6" fmla="*/ 1 w 28"/>
                      <a:gd name="T7" fmla="*/ 19 h 27"/>
                      <a:gd name="T8" fmla="*/ 0 w 28"/>
                      <a:gd name="T9" fmla="*/ 14 h 27"/>
                      <a:gd name="T10" fmla="*/ 0 w 28"/>
                      <a:gd name="T11" fmla="*/ 8 h 27"/>
                      <a:gd name="T12" fmla="*/ 1 w 28"/>
                      <a:gd name="T13" fmla="*/ 6 h 27"/>
                      <a:gd name="T14" fmla="*/ 5 w 28"/>
                      <a:gd name="T15" fmla="*/ 1 h 27"/>
                      <a:gd name="T16" fmla="*/ 10 w 28"/>
                      <a:gd name="T17" fmla="*/ 0 h 27"/>
                      <a:gd name="T18" fmla="*/ 13 w 28"/>
                      <a:gd name="T19" fmla="*/ 0 h 27"/>
                      <a:gd name="T20" fmla="*/ 20 w 28"/>
                      <a:gd name="T21" fmla="*/ 0 h 27"/>
                      <a:gd name="T22" fmla="*/ 21 w 28"/>
                      <a:gd name="T23" fmla="*/ 1 h 27"/>
                      <a:gd name="T24" fmla="*/ 27 w 28"/>
                      <a:gd name="T25" fmla="*/ 6 h 27"/>
                      <a:gd name="T26" fmla="*/ 27 w 28"/>
                      <a:gd name="T27" fmla="*/ 8 h 27"/>
                      <a:gd name="T28" fmla="*/ 27 w 28"/>
                      <a:gd name="T29" fmla="*/ 14 h 27"/>
                      <a:gd name="T30" fmla="*/ 27 w 28"/>
                      <a:gd name="T31" fmla="*/ 19 h 27"/>
                      <a:gd name="T32" fmla="*/ 21 w 28"/>
                      <a:gd name="T33" fmla="*/ 21 h 27"/>
                      <a:gd name="T34" fmla="*/ 20 w 28"/>
                      <a:gd name="T35" fmla="*/ 24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10" y="24"/>
                        </a:lnTo>
                        <a:lnTo>
                          <a:pt x="5" y="21"/>
                        </a:lnTo>
                        <a:lnTo>
                          <a:pt x="1" y="19"/>
                        </a:lnTo>
                        <a:lnTo>
                          <a:pt x="0" y="14"/>
                        </a:lnTo>
                        <a:lnTo>
                          <a:pt x="0" y="8"/>
                        </a:lnTo>
                        <a:lnTo>
                          <a:pt x="1" y="6"/>
                        </a:lnTo>
                        <a:lnTo>
                          <a:pt x="5" y="1"/>
                        </a:lnTo>
                        <a:lnTo>
                          <a:pt x="10" y="0"/>
                        </a:lnTo>
                        <a:lnTo>
                          <a:pt x="13" y="0"/>
                        </a:lnTo>
                        <a:lnTo>
                          <a:pt x="20" y="0"/>
                        </a:lnTo>
                        <a:lnTo>
                          <a:pt x="21" y="1"/>
                        </a:lnTo>
                        <a:lnTo>
                          <a:pt x="27" y="6"/>
                        </a:lnTo>
                        <a:lnTo>
                          <a:pt x="27" y="8"/>
                        </a:lnTo>
                        <a:lnTo>
                          <a:pt x="27" y="14"/>
                        </a:lnTo>
                        <a:lnTo>
                          <a:pt x="27" y="19"/>
                        </a:lnTo>
                        <a:lnTo>
                          <a:pt x="21" y="21"/>
                        </a:lnTo>
                        <a:lnTo>
                          <a:pt x="20" y="24"/>
                        </a:lnTo>
                        <a:lnTo>
                          <a:pt x="13" y="26"/>
                        </a:lnTo>
                      </a:path>
                    </a:pathLst>
                  </a:custGeom>
                  <a:solidFill>
                    <a:srgbClr val="000000"/>
                  </a:solidFill>
                  <a:ln w="12700" cap="rnd">
                    <a:solidFill>
                      <a:srgbClr val="000000"/>
                    </a:solidFill>
                    <a:round/>
                    <a:headEnd/>
                    <a:tailEnd/>
                  </a:ln>
                </p:spPr>
                <p:txBody>
                  <a:bodyPr/>
                  <a:lstStyle/>
                  <a:p>
                    <a:endParaRPr lang="en-US"/>
                  </a:p>
                </p:txBody>
              </p:sp>
              <p:sp>
                <p:nvSpPr>
                  <p:cNvPr id="953" name="Freeform 161"/>
                  <p:cNvSpPr>
                    <a:spLocks/>
                  </p:cNvSpPr>
                  <p:nvPr/>
                </p:nvSpPr>
                <p:spPr bwMode="auto">
                  <a:xfrm>
                    <a:off x="4135" y="2708"/>
                    <a:ext cx="29" cy="27"/>
                  </a:xfrm>
                  <a:custGeom>
                    <a:avLst/>
                    <a:gdLst>
                      <a:gd name="T0" fmla="*/ 12 w 29"/>
                      <a:gd name="T1" fmla="*/ 26 h 27"/>
                      <a:gd name="T2" fmla="*/ 7 w 29"/>
                      <a:gd name="T3" fmla="*/ 26 h 27"/>
                      <a:gd name="T4" fmla="*/ 1 w 29"/>
                      <a:gd name="T5" fmla="*/ 22 h 27"/>
                      <a:gd name="T6" fmla="*/ 0 w 29"/>
                      <a:gd name="T7" fmla="*/ 19 h 27"/>
                      <a:gd name="T8" fmla="*/ 0 w 29"/>
                      <a:gd name="T9" fmla="*/ 14 h 27"/>
                      <a:gd name="T10" fmla="*/ 0 w 29"/>
                      <a:gd name="T11" fmla="*/ 9 h 27"/>
                      <a:gd name="T12" fmla="*/ 0 w 29"/>
                      <a:gd name="T13" fmla="*/ 4 h 27"/>
                      <a:gd name="T14" fmla="*/ 1 w 29"/>
                      <a:gd name="T15" fmla="*/ 1 h 27"/>
                      <a:gd name="T16" fmla="*/ 7 w 29"/>
                      <a:gd name="T17" fmla="*/ 0 h 27"/>
                      <a:gd name="T18" fmla="*/ 12 w 29"/>
                      <a:gd name="T19" fmla="*/ 0 h 27"/>
                      <a:gd name="T20" fmla="*/ 19 w 29"/>
                      <a:gd name="T21" fmla="*/ 0 h 27"/>
                      <a:gd name="T22" fmla="*/ 21 w 29"/>
                      <a:gd name="T23" fmla="*/ 1 h 27"/>
                      <a:gd name="T24" fmla="*/ 26 w 29"/>
                      <a:gd name="T25" fmla="*/ 4 h 27"/>
                      <a:gd name="T26" fmla="*/ 28 w 29"/>
                      <a:gd name="T27" fmla="*/ 9 h 27"/>
                      <a:gd name="T28" fmla="*/ 28 w 29"/>
                      <a:gd name="T29" fmla="*/ 14 h 27"/>
                      <a:gd name="T30" fmla="*/ 26 w 29"/>
                      <a:gd name="T31" fmla="*/ 19 h 27"/>
                      <a:gd name="T32" fmla="*/ 21 w 29"/>
                      <a:gd name="T33" fmla="*/ 22 h 27"/>
                      <a:gd name="T34" fmla="*/ 19 w 29"/>
                      <a:gd name="T35" fmla="*/ 26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7" y="26"/>
                        </a:lnTo>
                        <a:lnTo>
                          <a:pt x="1" y="22"/>
                        </a:lnTo>
                        <a:lnTo>
                          <a:pt x="0" y="19"/>
                        </a:lnTo>
                        <a:lnTo>
                          <a:pt x="0" y="14"/>
                        </a:lnTo>
                        <a:lnTo>
                          <a:pt x="0" y="9"/>
                        </a:lnTo>
                        <a:lnTo>
                          <a:pt x="0" y="4"/>
                        </a:lnTo>
                        <a:lnTo>
                          <a:pt x="1" y="1"/>
                        </a:lnTo>
                        <a:lnTo>
                          <a:pt x="7" y="0"/>
                        </a:lnTo>
                        <a:lnTo>
                          <a:pt x="12" y="0"/>
                        </a:lnTo>
                        <a:lnTo>
                          <a:pt x="19" y="0"/>
                        </a:lnTo>
                        <a:lnTo>
                          <a:pt x="21" y="1"/>
                        </a:lnTo>
                        <a:lnTo>
                          <a:pt x="26" y="4"/>
                        </a:lnTo>
                        <a:lnTo>
                          <a:pt x="28" y="9"/>
                        </a:lnTo>
                        <a:lnTo>
                          <a:pt x="28" y="14"/>
                        </a:lnTo>
                        <a:lnTo>
                          <a:pt x="26" y="19"/>
                        </a:lnTo>
                        <a:lnTo>
                          <a:pt x="21" y="22"/>
                        </a:lnTo>
                        <a:lnTo>
                          <a:pt x="19" y="26"/>
                        </a:lnTo>
                        <a:lnTo>
                          <a:pt x="12" y="26"/>
                        </a:lnTo>
                      </a:path>
                    </a:pathLst>
                  </a:custGeom>
                  <a:solidFill>
                    <a:srgbClr val="000000"/>
                  </a:solidFill>
                  <a:ln w="12700" cap="rnd">
                    <a:solidFill>
                      <a:srgbClr val="000000"/>
                    </a:solidFill>
                    <a:round/>
                    <a:headEnd/>
                    <a:tailEnd/>
                  </a:ln>
                </p:spPr>
                <p:txBody>
                  <a:bodyPr/>
                  <a:lstStyle/>
                  <a:p>
                    <a:endParaRPr lang="en-US"/>
                  </a:p>
                </p:txBody>
              </p:sp>
              <p:sp>
                <p:nvSpPr>
                  <p:cNvPr id="954" name="Freeform 162"/>
                  <p:cNvSpPr>
                    <a:spLocks/>
                  </p:cNvSpPr>
                  <p:nvPr/>
                </p:nvSpPr>
                <p:spPr bwMode="auto">
                  <a:xfrm>
                    <a:off x="4094" y="2773"/>
                    <a:ext cx="28" cy="28"/>
                  </a:xfrm>
                  <a:custGeom>
                    <a:avLst/>
                    <a:gdLst>
                      <a:gd name="T0" fmla="*/ 11 w 28"/>
                      <a:gd name="T1" fmla="*/ 27 h 28"/>
                      <a:gd name="T2" fmla="*/ 6 w 28"/>
                      <a:gd name="T3" fmla="*/ 25 h 28"/>
                      <a:gd name="T4" fmla="*/ 1 w 28"/>
                      <a:gd name="T5" fmla="*/ 23 h 28"/>
                      <a:gd name="T6" fmla="*/ 1 w 28"/>
                      <a:gd name="T7" fmla="*/ 19 h 28"/>
                      <a:gd name="T8" fmla="*/ 0 w 28"/>
                      <a:gd name="T9" fmla="*/ 16 h 28"/>
                      <a:gd name="T10" fmla="*/ 0 w 28"/>
                      <a:gd name="T11" fmla="*/ 12 h 28"/>
                      <a:gd name="T12" fmla="*/ 1 w 28"/>
                      <a:gd name="T13" fmla="*/ 9 h 28"/>
                      <a:gd name="T14" fmla="*/ 1 w 28"/>
                      <a:gd name="T15" fmla="*/ 3 h 28"/>
                      <a:gd name="T16" fmla="*/ 6 w 28"/>
                      <a:gd name="T17" fmla="*/ 1 h 28"/>
                      <a:gd name="T18" fmla="*/ 11 w 28"/>
                      <a:gd name="T19" fmla="*/ 0 h 28"/>
                      <a:gd name="T20" fmla="*/ 18 w 28"/>
                      <a:gd name="T21" fmla="*/ 1 h 28"/>
                      <a:gd name="T22" fmla="*/ 20 w 28"/>
                      <a:gd name="T23" fmla="*/ 3 h 28"/>
                      <a:gd name="T24" fmla="*/ 25 w 28"/>
                      <a:gd name="T25" fmla="*/ 9 h 28"/>
                      <a:gd name="T26" fmla="*/ 27 w 28"/>
                      <a:gd name="T27" fmla="*/ 12 h 28"/>
                      <a:gd name="T28" fmla="*/ 27 w 28"/>
                      <a:gd name="T29" fmla="*/ 16 h 28"/>
                      <a:gd name="T30" fmla="*/ 25 w 28"/>
                      <a:gd name="T31" fmla="*/ 19 h 28"/>
                      <a:gd name="T32" fmla="*/ 20 w 28"/>
                      <a:gd name="T33" fmla="*/ 23 h 28"/>
                      <a:gd name="T34" fmla="*/ 18 w 28"/>
                      <a:gd name="T35" fmla="*/ 25 h 28"/>
                      <a:gd name="T36" fmla="*/ 11 w 28"/>
                      <a:gd name="T37" fmla="*/ 2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8"/>
                      <a:gd name="T59" fmla="*/ 28 w 2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8">
                        <a:moveTo>
                          <a:pt x="11" y="27"/>
                        </a:moveTo>
                        <a:lnTo>
                          <a:pt x="6" y="25"/>
                        </a:lnTo>
                        <a:lnTo>
                          <a:pt x="1" y="23"/>
                        </a:lnTo>
                        <a:lnTo>
                          <a:pt x="1" y="19"/>
                        </a:lnTo>
                        <a:lnTo>
                          <a:pt x="0" y="16"/>
                        </a:lnTo>
                        <a:lnTo>
                          <a:pt x="0" y="12"/>
                        </a:lnTo>
                        <a:lnTo>
                          <a:pt x="1" y="9"/>
                        </a:lnTo>
                        <a:lnTo>
                          <a:pt x="1" y="3"/>
                        </a:lnTo>
                        <a:lnTo>
                          <a:pt x="6" y="1"/>
                        </a:lnTo>
                        <a:lnTo>
                          <a:pt x="11" y="0"/>
                        </a:lnTo>
                        <a:lnTo>
                          <a:pt x="18" y="1"/>
                        </a:lnTo>
                        <a:lnTo>
                          <a:pt x="20" y="3"/>
                        </a:lnTo>
                        <a:lnTo>
                          <a:pt x="25" y="9"/>
                        </a:lnTo>
                        <a:lnTo>
                          <a:pt x="27" y="12"/>
                        </a:lnTo>
                        <a:lnTo>
                          <a:pt x="27" y="16"/>
                        </a:lnTo>
                        <a:lnTo>
                          <a:pt x="25" y="19"/>
                        </a:lnTo>
                        <a:lnTo>
                          <a:pt x="20" y="23"/>
                        </a:lnTo>
                        <a:lnTo>
                          <a:pt x="18" y="25"/>
                        </a:lnTo>
                        <a:lnTo>
                          <a:pt x="11" y="27"/>
                        </a:lnTo>
                      </a:path>
                    </a:pathLst>
                  </a:custGeom>
                  <a:solidFill>
                    <a:srgbClr val="000000"/>
                  </a:solidFill>
                  <a:ln w="12700" cap="rnd">
                    <a:solidFill>
                      <a:srgbClr val="000000"/>
                    </a:solidFill>
                    <a:round/>
                    <a:headEnd/>
                    <a:tailEnd/>
                  </a:ln>
                </p:spPr>
                <p:txBody>
                  <a:bodyPr/>
                  <a:lstStyle/>
                  <a:p>
                    <a:endParaRPr lang="en-US"/>
                  </a:p>
                </p:txBody>
              </p:sp>
              <p:sp>
                <p:nvSpPr>
                  <p:cNvPr id="955" name="Freeform 163"/>
                  <p:cNvSpPr>
                    <a:spLocks/>
                  </p:cNvSpPr>
                  <p:nvPr/>
                </p:nvSpPr>
                <p:spPr bwMode="auto">
                  <a:xfrm>
                    <a:off x="4110" y="2708"/>
                    <a:ext cx="28" cy="27"/>
                  </a:xfrm>
                  <a:custGeom>
                    <a:avLst/>
                    <a:gdLst>
                      <a:gd name="T0" fmla="*/ 13 w 28"/>
                      <a:gd name="T1" fmla="*/ 26 h 27"/>
                      <a:gd name="T2" fmla="*/ 8 w 28"/>
                      <a:gd name="T3" fmla="*/ 22 h 27"/>
                      <a:gd name="T4" fmla="*/ 5 w 28"/>
                      <a:gd name="T5" fmla="*/ 21 h 27"/>
                      <a:gd name="T6" fmla="*/ 0 w 28"/>
                      <a:gd name="T7" fmla="*/ 17 h 27"/>
                      <a:gd name="T8" fmla="*/ 0 w 28"/>
                      <a:gd name="T9" fmla="*/ 13 h 27"/>
                      <a:gd name="T10" fmla="*/ 0 w 28"/>
                      <a:gd name="T11" fmla="*/ 9 h 27"/>
                      <a:gd name="T12" fmla="*/ 0 w 28"/>
                      <a:gd name="T13" fmla="*/ 4 h 27"/>
                      <a:gd name="T14" fmla="*/ 5 w 28"/>
                      <a:gd name="T15" fmla="*/ 1 h 27"/>
                      <a:gd name="T16" fmla="*/ 8 w 28"/>
                      <a:gd name="T17" fmla="*/ 0 h 27"/>
                      <a:gd name="T18" fmla="*/ 13 w 28"/>
                      <a:gd name="T19" fmla="*/ 0 h 27"/>
                      <a:gd name="T20" fmla="*/ 18 w 28"/>
                      <a:gd name="T21" fmla="*/ 0 h 27"/>
                      <a:gd name="T22" fmla="*/ 21 w 28"/>
                      <a:gd name="T23" fmla="*/ 1 h 27"/>
                      <a:gd name="T24" fmla="*/ 27 w 28"/>
                      <a:gd name="T25" fmla="*/ 4 h 27"/>
                      <a:gd name="T26" fmla="*/ 27 w 28"/>
                      <a:gd name="T27" fmla="*/ 9 h 27"/>
                      <a:gd name="T28" fmla="*/ 27 w 28"/>
                      <a:gd name="T29" fmla="*/ 13 h 27"/>
                      <a:gd name="T30" fmla="*/ 27 w 28"/>
                      <a:gd name="T31" fmla="*/ 17 h 27"/>
                      <a:gd name="T32" fmla="*/ 21 w 28"/>
                      <a:gd name="T33" fmla="*/ 21 h 27"/>
                      <a:gd name="T34" fmla="*/ 18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2"/>
                        </a:lnTo>
                        <a:lnTo>
                          <a:pt x="5" y="21"/>
                        </a:lnTo>
                        <a:lnTo>
                          <a:pt x="0" y="17"/>
                        </a:lnTo>
                        <a:lnTo>
                          <a:pt x="0" y="13"/>
                        </a:lnTo>
                        <a:lnTo>
                          <a:pt x="0" y="9"/>
                        </a:lnTo>
                        <a:lnTo>
                          <a:pt x="0" y="4"/>
                        </a:lnTo>
                        <a:lnTo>
                          <a:pt x="5" y="1"/>
                        </a:lnTo>
                        <a:lnTo>
                          <a:pt x="8" y="0"/>
                        </a:lnTo>
                        <a:lnTo>
                          <a:pt x="13" y="0"/>
                        </a:lnTo>
                        <a:lnTo>
                          <a:pt x="18" y="0"/>
                        </a:lnTo>
                        <a:lnTo>
                          <a:pt x="21" y="1"/>
                        </a:lnTo>
                        <a:lnTo>
                          <a:pt x="27" y="4"/>
                        </a:lnTo>
                        <a:lnTo>
                          <a:pt x="27" y="9"/>
                        </a:lnTo>
                        <a:lnTo>
                          <a:pt x="27" y="13"/>
                        </a:lnTo>
                        <a:lnTo>
                          <a:pt x="27" y="17"/>
                        </a:lnTo>
                        <a:lnTo>
                          <a:pt x="21" y="21"/>
                        </a:lnTo>
                        <a:lnTo>
                          <a:pt x="18" y="22"/>
                        </a:lnTo>
                        <a:lnTo>
                          <a:pt x="13" y="26"/>
                        </a:lnTo>
                      </a:path>
                    </a:pathLst>
                  </a:custGeom>
                  <a:solidFill>
                    <a:srgbClr val="000000"/>
                  </a:solidFill>
                  <a:ln w="12700" cap="rnd">
                    <a:solidFill>
                      <a:srgbClr val="000000"/>
                    </a:solidFill>
                    <a:round/>
                    <a:headEnd/>
                    <a:tailEnd/>
                  </a:ln>
                </p:spPr>
                <p:txBody>
                  <a:bodyPr/>
                  <a:lstStyle/>
                  <a:p>
                    <a:endParaRPr lang="en-US"/>
                  </a:p>
                </p:txBody>
              </p:sp>
              <p:sp>
                <p:nvSpPr>
                  <p:cNvPr id="956" name="Freeform 164"/>
                  <p:cNvSpPr>
                    <a:spLocks/>
                  </p:cNvSpPr>
                  <p:nvPr/>
                </p:nvSpPr>
                <p:spPr bwMode="auto">
                  <a:xfrm>
                    <a:off x="4156" y="2694"/>
                    <a:ext cx="28" cy="27"/>
                  </a:xfrm>
                  <a:custGeom>
                    <a:avLst/>
                    <a:gdLst>
                      <a:gd name="T0" fmla="*/ 13 w 28"/>
                      <a:gd name="T1" fmla="*/ 26 h 27"/>
                      <a:gd name="T2" fmla="*/ 6 w 28"/>
                      <a:gd name="T3" fmla="*/ 26 h 27"/>
                      <a:gd name="T4" fmla="*/ 5 w 28"/>
                      <a:gd name="T5" fmla="*/ 21 h 27"/>
                      <a:gd name="T6" fmla="*/ 0 w 28"/>
                      <a:gd name="T7" fmla="*/ 19 h 27"/>
                      <a:gd name="T8" fmla="*/ 0 w 28"/>
                      <a:gd name="T9" fmla="*/ 13 h 27"/>
                      <a:gd name="T10" fmla="*/ 0 w 28"/>
                      <a:gd name="T11" fmla="*/ 8 h 27"/>
                      <a:gd name="T12" fmla="*/ 0 w 28"/>
                      <a:gd name="T13" fmla="*/ 4 h 27"/>
                      <a:gd name="T14" fmla="*/ 5 w 28"/>
                      <a:gd name="T15" fmla="*/ 1 h 27"/>
                      <a:gd name="T16" fmla="*/ 6 w 28"/>
                      <a:gd name="T17" fmla="*/ 0 h 27"/>
                      <a:gd name="T18" fmla="*/ 13 w 28"/>
                      <a:gd name="T19" fmla="*/ 0 h 27"/>
                      <a:gd name="T20" fmla="*/ 18 w 28"/>
                      <a:gd name="T21" fmla="*/ 0 h 27"/>
                      <a:gd name="T22" fmla="*/ 21 w 28"/>
                      <a:gd name="T23" fmla="*/ 1 h 27"/>
                      <a:gd name="T24" fmla="*/ 25 w 28"/>
                      <a:gd name="T25" fmla="*/ 4 h 27"/>
                      <a:gd name="T26" fmla="*/ 27 w 28"/>
                      <a:gd name="T27" fmla="*/ 8 h 27"/>
                      <a:gd name="T28" fmla="*/ 27 w 28"/>
                      <a:gd name="T29" fmla="*/ 13 h 27"/>
                      <a:gd name="T30" fmla="*/ 25 w 28"/>
                      <a:gd name="T31" fmla="*/ 19 h 27"/>
                      <a:gd name="T32" fmla="*/ 21 w 28"/>
                      <a:gd name="T33" fmla="*/ 21 h 27"/>
                      <a:gd name="T34" fmla="*/ 18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6" y="26"/>
                        </a:lnTo>
                        <a:lnTo>
                          <a:pt x="5" y="21"/>
                        </a:lnTo>
                        <a:lnTo>
                          <a:pt x="0" y="19"/>
                        </a:lnTo>
                        <a:lnTo>
                          <a:pt x="0" y="13"/>
                        </a:lnTo>
                        <a:lnTo>
                          <a:pt x="0" y="8"/>
                        </a:lnTo>
                        <a:lnTo>
                          <a:pt x="0" y="4"/>
                        </a:lnTo>
                        <a:lnTo>
                          <a:pt x="5" y="1"/>
                        </a:lnTo>
                        <a:lnTo>
                          <a:pt x="6" y="0"/>
                        </a:lnTo>
                        <a:lnTo>
                          <a:pt x="13" y="0"/>
                        </a:lnTo>
                        <a:lnTo>
                          <a:pt x="18" y="0"/>
                        </a:lnTo>
                        <a:lnTo>
                          <a:pt x="21" y="1"/>
                        </a:lnTo>
                        <a:lnTo>
                          <a:pt x="25" y="4"/>
                        </a:lnTo>
                        <a:lnTo>
                          <a:pt x="27" y="8"/>
                        </a:lnTo>
                        <a:lnTo>
                          <a:pt x="27" y="13"/>
                        </a:lnTo>
                        <a:lnTo>
                          <a:pt x="25" y="19"/>
                        </a:lnTo>
                        <a:lnTo>
                          <a:pt x="21" y="21"/>
                        </a:lnTo>
                        <a:lnTo>
                          <a:pt x="18"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957" name="Freeform 165"/>
                  <p:cNvSpPr>
                    <a:spLocks/>
                  </p:cNvSpPr>
                  <p:nvPr/>
                </p:nvSpPr>
                <p:spPr bwMode="auto">
                  <a:xfrm>
                    <a:off x="3960" y="2721"/>
                    <a:ext cx="42" cy="40"/>
                  </a:xfrm>
                  <a:custGeom>
                    <a:avLst/>
                    <a:gdLst>
                      <a:gd name="T0" fmla="*/ 20 w 42"/>
                      <a:gd name="T1" fmla="*/ 39 h 40"/>
                      <a:gd name="T2" fmla="*/ 13 w 42"/>
                      <a:gd name="T3" fmla="*/ 39 h 40"/>
                      <a:gd name="T4" fmla="*/ 8 w 42"/>
                      <a:gd name="T5" fmla="*/ 34 h 40"/>
                      <a:gd name="T6" fmla="*/ 3 w 42"/>
                      <a:gd name="T7" fmla="*/ 29 h 40"/>
                      <a:gd name="T8" fmla="*/ 0 w 42"/>
                      <a:gd name="T9" fmla="*/ 22 h 40"/>
                      <a:gd name="T10" fmla="*/ 0 w 42"/>
                      <a:gd name="T11" fmla="*/ 14 h 40"/>
                      <a:gd name="T12" fmla="*/ 3 w 42"/>
                      <a:gd name="T13" fmla="*/ 9 h 40"/>
                      <a:gd name="T14" fmla="*/ 8 w 42"/>
                      <a:gd name="T15" fmla="*/ 4 h 40"/>
                      <a:gd name="T16" fmla="*/ 13 w 42"/>
                      <a:gd name="T17" fmla="*/ 0 h 40"/>
                      <a:gd name="T18" fmla="*/ 20 w 42"/>
                      <a:gd name="T19" fmla="*/ 0 h 40"/>
                      <a:gd name="T20" fmla="*/ 29 w 42"/>
                      <a:gd name="T21" fmla="*/ 0 h 40"/>
                      <a:gd name="T22" fmla="*/ 34 w 42"/>
                      <a:gd name="T23" fmla="*/ 4 h 40"/>
                      <a:gd name="T24" fmla="*/ 39 w 42"/>
                      <a:gd name="T25" fmla="*/ 9 h 40"/>
                      <a:gd name="T26" fmla="*/ 41 w 42"/>
                      <a:gd name="T27" fmla="*/ 14 h 40"/>
                      <a:gd name="T28" fmla="*/ 41 w 42"/>
                      <a:gd name="T29" fmla="*/ 22 h 40"/>
                      <a:gd name="T30" fmla="*/ 39 w 42"/>
                      <a:gd name="T31" fmla="*/ 29 h 40"/>
                      <a:gd name="T32" fmla="*/ 34 w 42"/>
                      <a:gd name="T33" fmla="*/ 34 h 40"/>
                      <a:gd name="T34" fmla="*/ 29 w 42"/>
                      <a:gd name="T35" fmla="*/ 39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3" y="39"/>
                        </a:lnTo>
                        <a:lnTo>
                          <a:pt x="8" y="34"/>
                        </a:lnTo>
                        <a:lnTo>
                          <a:pt x="3" y="29"/>
                        </a:lnTo>
                        <a:lnTo>
                          <a:pt x="0" y="22"/>
                        </a:lnTo>
                        <a:lnTo>
                          <a:pt x="0" y="14"/>
                        </a:lnTo>
                        <a:lnTo>
                          <a:pt x="3" y="9"/>
                        </a:lnTo>
                        <a:lnTo>
                          <a:pt x="8" y="4"/>
                        </a:lnTo>
                        <a:lnTo>
                          <a:pt x="13" y="0"/>
                        </a:lnTo>
                        <a:lnTo>
                          <a:pt x="20" y="0"/>
                        </a:lnTo>
                        <a:lnTo>
                          <a:pt x="29" y="0"/>
                        </a:lnTo>
                        <a:lnTo>
                          <a:pt x="34" y="4"/>
                        </a:lnTo>
                        <a:lnTo>
                          <a:pt x="39" y="9"/>
                        </a:lnTo>
                        <a:lnTo>
                          <a:pt x="41" y="14"/>
                        </a:lnTo>
                        <a:lnTo>
                          <a:pt x="41" y="22"/>
                        </a:lnTo>
                        <a:lnTo>
                          <a:pt x="39" y="29"/>
                        </a:lnTo>
                        <a:lnTo>
                          <a:pt x="34" y="34"/>
                        </a:lnTo>
                        <a:lnTo>
                          <a:pt x="29" y="39"/>
                        </a:lnTo>
                        <a:lnTo>
                          <a:pt x="20" y="39"/>
                        </a:lnTo>
                      </a:path>
                    </a:pathLst>
                  </a:custGeom>
                  <a:solidFill>
                    <a:srgbClr val="000000"/>
                  </a:solidFill>
                  <a:ln w="12700" cap="rnd">
                    <a:solidFill>
                      <a:srgbClr val="000000"/>
                    </a:solidFill>
                    <a:round/>
                    <a:headEnd/>
                    <a:tailEnd/>
                  </a:ln>
                </p:spPr>
                <p:txBody>
                  <a:bodyPr/>
                  <a:lstStyle/>
                  <a:p>
                    <a:endParaRPr lang="en-US"/>
                  </a:p>
                </p:txBody>
              </p:sp>
              <p:sp>
                <p:nvSpPr>
                  <p:cNvPr id="958" name="Freeform 166"/>
                  <p:cNvSpPr>
                    <a:spLocks/>
                  </p:cNvSpPr>
                  <p:nvPr/>
                </p:nvSpPr>
                <p:spPr bwMode="auto">
                  <a:xfrm>
                    <a:off x="4062" y="2756"/>
                    <a:ext cx="33" cy="30"/>
                  </a:xfrm>
                  <a:custGeom>
                    <a:avLst/>
                    <a:gdLst>
                      <a:gd name="T0" fmla="*/ 16 w 33"/>
                      <a:gd name="T1" fmla="*/ 29 h 30"/>
                      <a:gd name="T2" fmla="*/ 11 w 33"/>
                      <a:gd name="T3" fmla="*/ 29 h 30"/>
                      <a:gd name="T4" fmla="*/ 6 w 33"/>
                      <a:gd name="T5" fmla="*/ 25 h 30"/>
                      <a:gd name="T6" fmla="*/ 3 w 33"/>
                      <a:gd name="T7" fmla="*/ 20 h 30"/>
                      <a:gd name="T8" fmla="*/ 0 w 33"/>
                      <a:gd name="T9" fmla="*/ 16 h 30"/>
                      <a:gd name="T10" fmla="*/ 0 w 33"/>
                      <a:gd name="T11" fmla="*/ 12 h 30"/>
                      <a:gd name="T12" fmla="*/ 3 w 33"/>
                      <a:gd name="T13" fmla="*/ 8 h 30"/>
                      <a:gd name="T14" fmla="*/ 6 w 33"/>
                      <a:gd name="T15" fmla="*/ 3 h 30"/>
                      <a:gd name="T16" fmla="*/ 11 w 33"/>
                      <a:gd name="T17" fmla="*/ 0 h 30"/>
                      <a:gd name="T18" fmla="*/ 16 w 33"/>
                      <a:gd name="T19" fmla="*/ 0 h 30"/>
                      <a:gd name="T20" fmla="*/ 21 w 33"/>
                      <a:gd name="T21" fmla="*/ 0 h 30"/>
                      <a:gd name="T22" fmla="*/ 26 w 33"/>
                      <a:gd name="T23" fmla="*/ 3 h 30"/>
                      <a:gd name="T24" fmla="*/ 30 w 33"/>
                      <a:gd name="T25" fmla="*/ 8 h 30"/>
                      <a:gd name="T26" fmla="*/ 32 w 33"/>
                      <a:gd name="T27" fmla="*/ 12 h 30"/>
                      <a:gd name="T28" fmla="*/ 32 w 33"/>
                      <a:gd name="T29" fmla="*/ 16 h 30"/>
                      <a:gd name="T30" fmla="*/ 30 w 33"/>
                      <a:gd name="T31" fmla="*/ 20 h 30"/>
                      <a:gd name="T32" fmla="*/ 26 w 33"/>
                      <a:gd name="T33" fmla="*/ 25 h 30"/>
                      <a:gd name="T34" fmla="*/ 21 w 33"/>
                      <a:gd name="T35" fmla="*/ 29 h 30"/>
                      <a:gd name="T36" fmla="*/ 16 w 33"/>
                      <a:gd name="T37" fmla="*/ 29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0"/>
                      <a:gd name="T59" fmla="*/ 33 w 3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0">
                        <a:moveTo>
                          <a:pt x="16" y="29"/>
                        </a:moveTo>
                        <a:lnTo>
                          <a:pt x="11" y="29"/>
                        </a:lnTo>
                        <a:lnTo>
                          <a:pt x="6" y="25"/>
                        </a:lnTo>
                        <a:lnTo>
                          <a:pt x="3" y="20"/>
                        </a:lnTo>
                        <a:lnTo>
                          <a:pt x="0" y="16"/>
                        </a:lnTo>
                        <a:lnTo>
                          <a:pt x="0" y="12"/>
                        </a:lnTo>
                        <a:lnTo>
                          <a:pt x="3" y="8"/>
                        </a:lnTo>
                        <a:lnTo>
                          <a:pt x="6" y="3"/>
                        </a:lnTo>
                        <a:lnTo>
                          <a:pt x="11" y="0"/>
                        </a:lnTo>
                        <a:lnTo>
                          <a:pt x="16" y="0"/>
                        </a:lnTo>
                        <a:lnTo>
                          <a:pt x="21" y="0"/>
                        </a:lnTo>
                        <a:lnTo>
                          <a:pt x="26" y="3"/>
                        </a:lnTo>
                        <a:lnTo>
                          <a:pt x="30" y="8"/>
                        </a:lnTo>
                        <a:lnTo>
                          <a:pt x="32" y="12"/>
                        </a:lnTo>
                        <a:lnTo>
                          <a:pt x="32" y="16"/>
                        </a:lnTo>
                        <a:lnTo>
                          <a:pt x="30" y="20"/>
                        </a:lnTo>
                        <a:lnTo>
                          <a:pt x="26" y="25"/>
                        </a:lnTo>
                        <a:lnTo>
                          <a:pt x="21" y="29"/>
                        </a:lnTo>
                        <a:lnTo>
                          <a:pt x="16" y="29"/>
                        </a:lnTo>
                      </a:path>
                    </a:pathLst>
                  </a:custGeom>
                  <a:solidFill>
                    <a:srgbClr val="000000"/>
                  </a:solidFill>
                  <a:ln w="12700" cap="rnd">
                    <a:solidFill>
                      <a:srgbClr val="000000"/>
                    </a:solidFill>
                    <a:round/>
                    <a:headEnd/>
                    <a:tailEnd/>
                  </a:ln>
                </p:spPr>
                <p:txBody>
                  <a:bodyPr/>
                  <a:lstStyle/>
                  <a:p>
                    <a:endParaRPr lang="en-US"/>
                  </a:p>
                </p:txBody>
              </p:sp>
              <p:sp>
                <p:nvSpPr>
                  <p:cNvPr id="959" name="Freeform 167"/>
                  <p:cNvSpPr>
                    <a:spLocks/>
                  </p:cNvSpPr>
                  <p:nvPr/>
                </p:nvSpPr>
                <p:spPr bwMode="auto">
                  <a:xfrm>
                    <a:off x="4006" y="2707"/>
                    <a:ext cx="42" cy="40"/>
                  </a:xfrm>
                  <a:custGeom>
                    <a:avLst/>
                    <a:gdLst>
                      <a:gd name="T0" fmla="*/ 20 w 42"/>
                      <a:gd name="T1" fmla="*/ 39 h 40"/>
                      <a:gd name="T2" fmla="*/ 11 w 42"/>
                      <a:gd name="T3" fmla="*/ 37 h 40"/>
                      <a:gd name="T4" fmla="*/ 6 w 42"/>
                      <a:gd name="T5" fmla="*/ 34 h 40"/>
                      <a:gd name="T6" fmla="*/ 3 w 42"/>
                      <a:gd name="T7" fmla="*/ 27 h 40"/>
                      <a:gd name="T8" fmla="*/ 0 w 42"/>
                      <a:gd name="T9" fmla="*/ 24 h 40"/>
                      <a:gd name="T10" fmla="*/ 0 w 42"/>
                      <a:gd name="T11" fmla="*/ 16 h 40"/>
                      <a:gd name="T12" fmla="*/ 3 w 42"/>
                      <a:gd name="T13" fmla="*/ 8 h 40"/>
                      <a:gd name="T14" fmla="*/ 6 w 42"/>
                      <a:gd name="T15" fmla="*/ 3 h 40"/>
                      <a:gd name="T16" fmla="*/ 11 w 42"/>
                      <a:gd name="T17" fmla="*/ 0 h 40"/>
                      <a:gd name="T18" fmla="*/ 20 w 42"/>
                      <a:gd name="T19" fmla="*/ 0 h 40"/>
                      <a:gd name="T20" fmla="*/ 27 w 42"/>
                      <a:gd name="T21" fmla="*/ 0 h 40"/>
                      <a:gd name="T22" fmla="*/ 34 w 42"/>
                      <a:gd name="T23" fmla="*/ 3 h 40"/>
                      <a:gd name="T24" fmla="*/ 39 w 42"/>
                      <a:gd name="T25" fmla="*/ 8 h 40"/>
                      <a:gd name="T26" fmla="*/ 41 w 42"/>
                      <a:gd name="T27" fmla="*/ 16 h 40"/>
                      <a:gd name="T28" fmla="*/ 41 w 42"/>
                      <a:gd name="T29" fmla="*/ 24 h 40"/>
                      <a:gd name="T30" fmla="*/ 39 w 42"/>
                      <a:gd name="T31" fmla="*/ 27 h 40"/>
                      <a:gd name="T32" fmla="*/ 34 w 42"/>
                      <a:gd name="T33" fmla="*/ 34 h 40"/>
                      <a:gd name="T34" fmla="*/ 27 w 42"/>
                      <a:gd name="T35" fmla="*/ 37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1" y="37"/>
                        </a:lnTo>
                        <a:lnTo>
                          <a:pt x="6" y="34"/>
                        </a:lnTo>
                        <a:lnTo>
                          <a:pt x="3" y="27"/>
                        </a:lnTo>
                        <a:lnTo>
                          <a:pt x="0" y="24"/>
                        </a:lnTo>
                        <a:lnTo>
                          <a:pt x="0" y="16"/>
                        </a:lnTo>
                        <a:lnTo>
                          <a:pt x="3" y="8"/>
                        </a:lnTo>
                        <a:lnTo>
                          <a:pt x="6" y="3"/>
                        </a:lnTo>
                        <a:lnTo>
                          <a:pt x="11" y="0"/>
                        </a:lnTo>
                        <a:lnTo>
                          <a:pt x="20" y="0"/>
                        </a:lnTo>
                        <a:lnTo>
                          <a:pt x="27" y="0"/>
                        </a:lnTo>
                        <a:lnTo>
                          <a:pt x="34" y="3"/>
                        </a:lnTo>
                        <a:lnTo>
                          <a:pt x="39" y="8"/>
                        </a:lnTo>
                        <a:lnTo>
                          <a:pt x="41" y="16"/>
                        </a:lnTo>
                        <a:lnTo>
                          <a:pt x="41" y="24"/>
                        </a:lnTo>
                        <a:lnTo>
                          <a:pt x="39" y="27"/>
                        </a:lnTo>
                        <a:lnTo>
                          <a:pt x="34" y="34"/>
                        </a:lnTo>
                        <a:lnTo>
                          <a:pt x="27" y="37"/>
                        </a:lnTo>
                        <a:lnTo>
                          <a:pt x="20" y="39"/>
                        </a:lnTo>
                      </a:path>
                    </a:pathLst>
                  </a:custGeom>
                  <a:solidFill>
                    <a:srgbClr val="000000"/>
                  </a:solidFill>
                  <a:ln w="12700" cap="rnd">
                    <a:solidFill>
                      <a:srgbClr val="000000"/>
                    </a:solidFill>
                    <a:round/>
                    <a:headEnd/>
                    <a:tailEnd/>
                  </a:ln>
                </p:spPr>
                <p:txBody>
                  <a:bodyPr/>
                  <a:lstStyle/>
                  <a:p>
                    <a:endParaRPr lang="en-US"/>
                  </a:p>
                </p:txBody>
              </p:sp>
              <p:sp>
                <p:nvSpPr>
                  <p:cNvPr id="960" name="Freeform 168"/>
                  <p:cNvSpPr>
                    <a:spLocks/>
                  </p:cNvSpPr>
                  <p:nvPr/>
                </p:nvSpPr>
                <p:spPr bwMode="auto">
                  <a:xfrm>
                    <a:off x="4135" y="2731"/>
                    <a:ext cx="32" cy="32"/>
                  </a:xfrm>
                  <a:custGeom>
                    <a:avLst/>
                    <a:gdLst>
                      <a:gd name="T0" fmla="*/ 13 w 32"/>
                      <a:gd name="T1" fmla="*/ 31 h 32"/>
                      <a:gd name="T2" fmla="*/ 8 w 32"/>
                      <a:gd name="T3" fmla="*/ 29 h 32"/>
                      <a:gd name="T4" fmla="*/ 3 w 32"/>
                      <a:gd name="T5" fmla="*/ 27 h 32"/>
                      <a:gd name="T6" fmla="*/ 0 w 32"/>
                      <a:gd name="T7" fmla="*/ 22 h 32"/>
                      <a:gd name="T8" fmla="*/ 0 w 32"/>
                      <a:gd name="T9" fmla="*/ 17 h 32"/>
                      <a:gd name="T10" fmla="*/ 0 w 32"/>
                      <a:gd name="T11" fmla="*/ 13 h 32"/>
                      <a:gd name="T12" fmla="*/ 0 w 32"/>
                      <a:gd name="T13" fmla="*/ 8 h 32"/>
                      <a:gd name="T14" fmla="*/ 3 w 32"/>
                      <a:gd name="T15" fmla="*/ 3 h 32"/>
                      <a:gd name="T16" fmla="*/ 8 w 32"/>
                      <a:gd name="T17" fmla="*/ 0 h 32"/>
                      <a:gd name="T18" fmla="*/ 13 w 32"/>
                      <a:gd name="T19" fmla="*/ 0 h 32"/>
                      <a:gd name="T20" fmla="*/ 20 w 32"/>
                      <a:gd name="T21" fmla="*/ 0 h 32"/>
                      <a:gd name="T22" fmla="*/ 24 w 32"/>
                      <a:gd name="T23" fmla="*/ 3 h 32"/>
                      <a:gd name="T24" fmla="*/ 29 w 32"/>
                      <a:gd name="T25" fmla="*/ 8 h 32"/>
                      <a:gd name="T26" fmla="*/ 31 w 32"/>
                      <a:gd name="T27" fmla="*/ 13 h 32"/>
                      <a:gd name="T28" fmla="*/ 31 w 32"/>
                      <a:gd name="T29" fmla="*/ 17 h 32"/>
                      <a:gd name="T30" fmla="*/ 29 w 32"/>
                      <a:gd name="T31" fmla="*/ 22 h 32"/>
                      <a:gd name="T32" fmla="*/ 24 w 32"/>
                      <a:gd name="T33" fmla="*/ 27 h 32"/>
                      <a:gd name="T34" fmla="*/ 20 w 32"/>
                      <a:gd name="T35" fmla="*/ 29 h 32"/>
                      <a:gd name="T36" fmla="*/ 13 w 32"/>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13" y="31"/>
                        </a:moveTo>
                        <a:lnTo>
                          <a:pt x="8" y="29"/>
                        </a:lnTo>
                        <a:lnTo>
                          <a:pt x="3" y="27"/>
                        </a:lnTo>
                        <a:lnTo>
                          <a:pt x="0" y="22"/>
                        </a:lnTo>
                        <a:lnTo>
                          <a:pt x="0" y="17"/>
                        </a:lnTo>
                        <a:lnTo>
                          <a:pt x="0" y="13"/>
                        </a:lnTo>
                        <a:lnTo>
                          <a:pt x="0" y="8"/>
                        </a:lnTo>
                        <a:lnTo>
                          <a:pt x="3" y="3"/>
                        </a:lnTo>
                        <a:lnTo>
                          <a:pt x="8" y="0"/>
                        </a:lnTo>
                        <a:lnTo>
                          <a:pt x="13" y="0"/>
                        </a:lnTo>
                        <a:lnTo>
                          <a:pt x="20" y="0"/>
                        </a:lnTo>
                        <a:lnTo>
                          <a:pt x="24" y="3"/>
                        </a:lnTo>
                        <a:lnTo>
                          <a:pt x="29" y="8"/>
                        </a:lnTo>
                        <a:lnTo>
                          <a:pt x="31" y="13"/>
                        </a:lnTo>
                        <a:lnTo>
                          <a:pt x="31" y="17"/>
                        </a:lnTo>
                        <a:lnTo>
                          <a:pt x="29" y="22"/>
                        </a:lnTo>
                        <a:lnTo>
                          <a:pt x="24" y="27"/>
                        </a:lnTo>
                        <a:lnTo>
                          <a:pt x="20" y="29"/>
                        </a:lnTo>
                        <a:lnTo>
                          <a:pt x="13" y="31"/>
                        </a:lnTo>
                      </a:path>
                    </a:pathLst>
                  </a:custGeom>
                  <a:solidFill>
                    <a:srgbClr val="000000"/>
                  </a:solidFill>
                  <a:ln w="12700" cap="rnd">
                    <a:solidFill>
                      <a:srgbClr val="000000"/>
                    </a:solidFill>
                    <a:round/>
                    <a:headEnd/>
                    <a:tailEnd/>
                  </a:ln>
                </p:spPr>
                <p:txBody>
                  <a:bodyPr/>
                  <a:lstStyle/>
                  <a:p>
                    <a:endParaRPr lang="en-US"/>
                  </a:p>
                </p:txBody>
              </p:sp>
              <p:sp>
                <p:nvSpPr>
                  <p:cNvPr id="961" name="Freeform 169"/>
                  <p:cNvSpPr>
                    <a:spLocks/>
                  </p:cNvSpPr>
                  <p:nvPr/>
                </p:nvSpPr>
                <p:spPr bwMode="auto">
                  <a:xfrm>
                    <a:off x="4115" y="2756"/>
                    <a:ext cx="28" cy="27"/>
                  </a:xfrm>
                  <a:custGeom>
                    <a:avLst/>
                    <a:gdLst>
                      <a:gd name="T0" fmla="*/ 13 w 28"/>
                      <a:gd name="T1" fmla="*/ 26 h 27"/>
                      <a:gd name="T2" fmla="*/ 10 w 28"/>
                      <a:gd name="T3" fmla="*/ 24 h 27"/>
                      <a:gd name="T4" fmla="*/ 5 w 28"/>
                      <a:gd name="T5" fmla="*/ 21 h 27"/>
                      <a:gd name="T6" fmla="*/ 1 w 28"/>
                      <a:gd name="T7" fmla="*/ 19 h 27"/>
                      <a:gd name="T8" fmla="*/ 0 w 28"/>
                      <a:gd name="T9" fmla="*/ 17 h 27"/>
                      <a:gd name="T10" fmla="*/ 0 w 28"/>
                      <a:gd name="T11" fmla="*/ 11 h 27"/>
                      <a:gd name="T12" fmla="*/ 1 w 28"/>
                      <a:gd name="T13" fmla="*/ 6 h 27"/>
                      <a:gd name="T14" fmla="*/ 5 w 28"/>
                      <a:gd name="T15" fmla="*/ 1 h 27"/>
                      <a:gd name="T16" fmla="*/ 10 w 28"/>
                      <a:gd name="T17" fmla="*/ 0 h 27"/>
                      <a:gd name="T18" fmla="*/ 13 w 28"/>
                      <a:gd name="T19" fmla="*/ 0 h 27"/>
                      <a:gd name="T20" fmla="*/ 20 w 28"/>
                      <a:gd name="T21" fmla="*/ 0 h 27"/>
                      <a:gd name="T22" fmla="*/ 21 w 28"/>
                      <a:gd name="T23" fmla="*/ 1 h 27"/>
                      <a:gd name="T24" fmla="*/ 27 w 28"/>
                      <a:gd name="T25" fmla="*/ 6 h 27"/>
                      <a:gd name="T26" fmla="*/ 27 w 28"/>
                      <a:gd name="T27" fmla="*/ 11 h 27"/>
                      <a:gd name="T28" fmla="*/ 27 w 28"/>
                      <a:gd name="T29" fmla="*/ 17 h 27"/>
                      <a:gd name="T30" fmla="*/ 27 w 28"/>
                      <a:gd name="T31" fmla="*/ 19 h 27"/>
                      <a:gd name="T32" fmla="*/ 21 w 28"/>
                      <a:gd name="T33" fmla="*/ 21 h 27"/>
                      <a:gd name="T34" fmla="*/ 20 w 28"/>
                      <a:gd name="T35" fmla="*/ 24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10" y="24"/>
                        </a:lnTo>
                        <a:lnTo>
                          <a:pt x="5" y="21"/>
                        </a:lnTo>
                        <a:lnTo>
                          <a:pt x="1" y="19"/>
                        </a:lnTo>
                        <a:lnTo>
                          <a:pt x="0" y="17"/>
                        </a:lnTo>
                        <a:lnTo>
                          <a:pt x="0" y="11"/>
                        </a:lnTo>
                        <a:lnTo>
                          <a:pt x="1" y="6"/>
                        </a:lnTo>
                        <a:lnTo>
                          <a:pt x="5" y="1"/>
                        </a:lnTo>
                        <a:lnTo>
                          <a:pt x="10" y="0"/>
                        </a:lnTo>
                        <a:lnTo>
                          <a:pt x="13" y="0"/>
                        </a:lnTo>
                        <a:lnTo>
                          <a:pt x="20" y="0"/>
                        </a:lnTo>
                        <a:lnTo>
                          <a:pt x="21" y="1"/>
                        </a:lnTo>
                        <a:lnTo>
                          <a:pt x="27" y="6"/>
                        </a:lnTo>
                        <a:lnTo>
                          <a:pt x="27" y="11"/>
                        </a:lnTo>
                        <a:lnTo>
                          <a:pt x="27" y="17"/>
                        </a:lnTo>
                        <a:lnTo>
                          <a:pt x="27" y="19"/>
                        </a:lnTo>
                        <a:lnTo>
                          <a:pt x="21" y="21"/>
                        </a:lnTo>
                        <a:lnTo>
                          <a:pt x="20" y="24"/>
                        </a:lnTo>
                        <a:lnTo>
                          <a:pt x="13" y="26"/>
                        </a:lnTo>
                      </a:path>
                    </a:pathLst>
                  </a:custGeom>
                  <a:solidFill>
                    <a:srgbClr val="000000"/>
                  </a:solidFill>
                  <a:ln w="12700" cap="rnd">
                    <a:solidFill>
                      <a:srgbClr val="000000"/>
                    </a:solidFill>
                    <a:round/>
                    <a:headEnd/>
                    <a:tailEnd/>
                  </a:ln>
                </p:spPr>
                <p:txBody>
                  <a:bodyPr/>
                  <a:lstStyle/>
                  <a:p>
                    <a:endParaRPr lang="en-US"/>
                  </a:p>
                </p:txBody>
              </p:sp>
              <p:sp>
                <p:nvSpPr>
                  <p:cNvPr id="962" name="Freeform 170"/>
                  <p:cNvSpPr>
                    <a:spLocks/>
                  </p:cNvSpPr>
                  <p:nvPr/>
                </p:nvSpPr>
                <p:spPr bwMode="auto">
                  <a:xfrm>
                    <a:off x="4063" y="2716"/>
                    <a:ext cx="29" cy="27"/>
                  </a:xfrm>
                  <a:custGeom>
                    <a:avLst/>
                    <a:gdLst>
                      <a:gd name="T0" fmla="*/ 14 w 29"/>
                      <a:gd name="T1" fmla="*/ 26 h 27"/>
                      <a:gd name="T2" fmla="*/ 10 w 29"/>
                      <a:gd name="T3" fmla="*/ 24 h 27"/>
                      <a:gd name="T4" fmla="*/ 5 w 29"/>
                      <a:gd name="T5" fmla="*/ 21 h 27"/>
                      <a:gd name="T6" fmla="*/ 1 w 29"/>
                      <a:gd name="T7" fmla="*/ 19 h 27"/>
                      <a:gd name="T8" fmla="*/ 0 w 29"/>
                      <a:gd name="T9" fmla="*/ 14 h 27"/>
                      <a:gd name="T10" fmla="*/ 0 w 29"/>
                      <a:gd name="T11" fmla="*/ 11 h 27"/>
                      <a:gd name="T12" fmla="*/ 1 w 29"/>
                      <a:gd name="T13" fmla="*/ 6 h 27"/>
                      <a:gd name="T14" fmla="*/ 5 w 29"/>
                      <a:gd name="T15" fmla="*/ 1 h 27"/>
                      <a:gd name="T16" fmla="*/ 10 w 29"/>
                      <a:gd name="T17" fmla="*/ 0 h 27"/>
                      <a:gd name="T18" fmla="*/ 14 w 29"/>
                      <a:gd name="T19" fmla="*/ 0 h 27"/>
                      <a:gd name="T20" fmla="*/ 19 w 29"/>
                      <a:gd name="T21" fmla="*/ 0 h 27"/>
                      <a:gd name="T22" fmla="*/ 22 w 29"/>
                      <a:gd name="T23" fmla="*/ 1 h 27"/>
                      <a:gd name="T24" fmla="*/ 28 w 29"/>
                      <a:gd name="T25" fmla="*/ 6 h 27"/>
                      <a:gd name="T26" fmla="*/ 28 w 29"/>
                      <a:gd name="T27" fmla="*/ 11 h 27"/>
                      <a:gd name="T28" fmla="*/ 28 w 29"/>
                      <a:gd name="T29" fmla="*/ 14 h 27"/>
                      <a:gd name="T30" fmla="*/ 28 w 29"/>
                      <a:gd name="T31" fmla="*/ 19 h 27"/>
                      <a:gd name="T32" fmla="*/ 22 w 29"/>
                      <a:gd name="T33" fmla="*/ 21 h 27"/>
                      <a:gd name="T34" fmla="*/ 19 w 29"/>
                      <a:gd name="T35" fmla="*/ 24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10" y="24"/>
                        </a:lnTo>
                        <a:lnTo>
                          <a:pt x="5" y="21"/>
                        </a:lnTo>
                        <a:lnTo>
                          <a:pt x="1" y="19"/>
                        </a:lnTo>
                        <a:lnTo>
                          <a:pt x="0" y="14"/>
                        </a:lnTo>
                        <a:lnTo>
                          <a:pt x="0" y="11"/>
                        </a:lnTo>
                        <a:lnTo>
                          <a:pt x="1" y="6"/>
                        </a:lnTo>
                        <a:lnTo>
                          <a:pt x="5" y="1"/>
                        </a:lnTo>
                        <a:lnTo>
                          <a:pt x="10" y="0"/>
                        </a:lnTo>
                        <a:lnTo>
                          <a:pt x="14" y="0"/>
                        </a:lnTo>
                        <a:lnTo>
                          <a:pt x="19" y="0"/>
                        </a:lnTo>
                        <a:lnTo>
                          <a:pt x="22" y="1"/>
                        </a:lnTo>
                        <a:lnTo>
                          <a:pt x="28" y="6"/>
                        </a:lnTo>
                        <a:lnTo>
                          <a:pt x="28" y="11"/>
                        </a:lnTo>
                        <a:lnTo>
                          <a:pt x="28" y="14"/>
                        </a:lnTo>
                        <a:lnTo>
                          <a:pt x="28" y="19"/>
                        </a:lnTo>
                        <a:lnTo>
                          <a:pt x="22" y="21"/>
                        </a:lnTo>
                        <a:lnTo>
                          <a:pt x="19" y="24"/>
                        </a:lnTo>
                        <a:lnTo>
                          <a:pt x="14" y="26"/>
                        </a:lnTo>
                      </a:path>
                    </a:pathLst>
                  </a:custGeom>
                  <a:solidFill>
                    <a:srgbClr val="000000"/>
                  </a:solidFill>
                  <a:ln w="12700" cap="rnd">
                    <a:solidFill>
                      <a:srgbClr val="000000"/>
                    </a:solidFill>
                    <a:round/>
                    <a:headEnd/>
                    <a:tailEnd/>
                  </a:ln>
                </p:spPr>
                <p:txBody>
                  <a:bodyPr/>
                  <a:lstStyle/>
                  <a:p>
                    <a:endParaRPr lang="en-US"/>
                  </a:p>
                </p:txBody>
              </p:sp>
              <p:sp>
                <p:nvSpPr>
                  <p:cNvPr id="963" name="Freeform 171"/>
                  <p:cNvSpPr>
                    <a:spLocks/>
                  </p:cNvSpPr>
                  <p:nvPr/>
                </p:nvSpPr>
                <p:spPr bwMode="auto">
                  <a:xfrm>
                    <a:off x="4068" y="2604"/>
                    <a:ext cx="43" cy="42"/>
                  </a:xfrm>
                  <a:custGeom>
                    <a:avLst/>
                    <a:gdLst>
                      <a:gd name="T0" fmla="*/ 21 w 43"/>
                      <a:gd name="T1" fmla="*/ 41 h 42"/>
                      <a:gd name="T2" fmla="*/ 14 w 43"/>
                      <a:gd name="T3" fmla="*/ 39 h 42"/>
                      <a:gd name="T4" fmla="*/ 7 w 43"/>
                      <a:gd name="T5" fmla="*/ 36 h 42"/>
                      <a:gd name="T6" fmla="*/ 1 w 43"/>
                      <a:gd name="T7" fmla="*/ 29 h 42"/>
                      <a:gd name="T8" fmla="*/ 0 w 43"/>
                      <a:gd name="T9" fmla="*/ 22 h 42"/>
                      <a:gd name="T10" fmla="*/ 0 w 43"/>
                      <a:gd name="T11" fmla="*/ 16 h 42"/>
                      <a:gd name="T12" fmla="*/ 1 w 43"/>
                      <a:gd name="T13" fmla="*/ 9 h 42"/>
                      <a:gd name="T14" fmla="*/ 7 w 43"/>
                      <a:gd name="T15" fmla="*/ 4 h 42"/>
                      <a:gd name="T16" fmla="*/ 14 w 43"/>
                      <a:gd name="T17" fmla="*/ 1 h 42"/>
                      <a:gd name="T18" fmla="*/ 21 w 43"/>
                      <a:gd name="T19" fmla="*/ 0 h 42"/>
                      <a:gd name="T20" fmla="*/ 28 w 43"/>
                      <a:gd name="T21" fmla="*/ 1 h 42"/>
                      <a:gd name="T22" fmla="*/ 33 w 43"/>
                      <a:gd name="T23" fmla="*/ 4 h 42"/>
                      <a:gd name="T24" fmla="*/ 38 w 43"/>
                      <a:gd name="T25" fmla="*/ 9 h 42"/>
                      <a:gd name="T26" fmla="*/ 42 w 43"/>
                      <a:gd name="T27" fmla="*/ 16 h 42"/>
                      <a:gd name="T28" fmla="*/ 42 w 43"/>
                      <a:gd name="T29" fmla="*/ 22 h 42"/>
                      <a:gd name="T30" fmla="*/ 38 w 43"/>
                      <a:gd name="T31" fmla="*/ 29 h 42"/>
                      <a:gd name="T32" fmla="*/ 33 w 43"/>
                      <a:gd name="T33" fmla="*/ 36 h 42"/>
                      <a:gd name="T34" fmla="*/ 28 w 43"/>
                      <a:gd name="T35" fmla="*/ 39 h 42"/>
                      <a:gd name="T36" fmla="*/ 21 w 43"/>
                      <a:gd name="T37" fmla="*/ 41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2"/>
                      <a:gd name="T59" fmla="*/ 43 w 43"/>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2">
                        <a:moveTo>
                          <a:pt x="21" y="41"/>
                        </a:moveTo>
                        <a:lnTo>
                          <a:pt x="14" y="39"/>
                        </a:lnTo>
                        <a:lnTo>
                          <a:pt x="7" y="36"/>
                        </a:lnTo>
                        <a:lnTo>
                          <a:pt x="1" y="29"/>
                        </a:lnTo>
                        <a:lnTo>
                          <a:pt x="0" y="22"/>
                        </a:lnTo>
                        <a:lnTo>
                          <a:pt x="0" y="16"/>
                        </a:lnTo>
                        <a:lnTo>
                          <a:pt x="1" y="9"/>
                        </a:lnTo>
                        <a:lnTo>
                          <a:pt x="7" y="4"/>
                        </a:lnTo>
                        <a:lnTo>
                          <a:pt x="14" y="1"/>
                        </a:lnTo>
                        <a:lnTo>
                          <a:pt x="21" y="0"/>
                        </a:lnTo>
                        <a:lnTo>
                          <a:pt x="28" y="1"/>
                        </a:lnTo>
                        <a:lnTo>
                          <a:pt x="33" y="4"/>
                        </a:lnTo>
                        <a:lnTo>
                          <a:pt x="38" y="9"/>
                        </a:lnTo>
                        <a:lnTo>
                          <a:pt x="42" y="16"/>
                        </a:lnTo>
                        <a:lnTo>
                          <a:pt x="42" y="22"/>
                        </a:lnTo>
                        <a:lnTo>
                          <a:pt x="38" y="29"/>
                        </a:lnTo>
                        <a:lnTo>
                          <a:pt x="33" y="36"/>
                        </a:lnTo>
                        <a:lnTo>
                          <a:pt x="28" y="39"/>
                        </a:lnTo>
                        <a:lnTo>
                          <a:pt x="21" y="41"/>
                        </a:lnTo>
                      </a:path>
                    </a:pathLst>
                  </a:custGeom>
                  <a:solidFill>
                    <a:srgbClr val="000000"/>
                  </a:solidFill>
                  <a:ln w="12700" cap="rnd">
                    <a:solidFill>
                      <a:srgbClr val="000000"/>
                    </a:solidFill>
                    <a:round/>
                    <a:headEnd/>
                    <a:tailEnd/>
                  </a:ln>
                </p:spPr>
                <p:txBody>
                  <a:bodyPr/>
                  <a:lstStyle/>
                  <a:p>
                    <a:endParaRPr lang="en-US"/>
                  </a:p>
                </p:txBody>
              </p:sp>
              <p:sp>
                <p:nvSpPr>
                  <p:cNvPr id="964" name="Freeform 172"/>
                  <p:cNvSpPr>
                    <a:spLocks/>
                  </p:cNvSpPr>
                  <p:nvPr/>
                </p:nvSpPr>
                <p:spPr bwMode="auto">
                  <a:xfrm>
                    <a:off x="4006" y="2654"/>
                    <a:ext cx="33" cy="31"/>
                  </a:xfrm>
                  <a:custGeom>
                    <a:avLst/>
                    <a:gdLst>
                      <a:gd name="T0" fmla="*/ 14 w 33"/>
                      <a:gd name="T1" fmla="*/ 30 h 31"/>
                      <a:gd name="T2" fmla="*/ 10 w 33"/>
                      <a:gd name="T3" fmla="*/ 28 h 31"/>
                      <a:gd name="T4" fmla="*/ 5 w 33"/>
                      <a:gd name="T5" fmla="*/ 25 h 31"/>
                      <a:gd name="T6" fmla="*/ 1 w 33"/>
                      <a:gd name="T7" fmla="*/ 21 h 31"/>
                      <a:gd name="T8" fmla="*/ 0 w 33"/>
                      <a:gd name="T9" fmla="*/ 16 h 31"/>
                      <a:gd name="T10" fmla="*/ 0 w 33"/>
                      <a:gd name="T11" fmla="*/ 10 h 31"/>
                      <a:gd name="T12" fmla="*/ 1 w 33"/>
                      <a:gd name="T13" fmla="*/ 5 h 31"/>
                      <a:gd name="T14" fmla="*/ 5 w 33"/>
                      <a:gd name="T15" fmla="*/ 3 h 31"/>
                      <a:gd name="T16" fmla="*/ 10 w 33"/>
                      <a:gd name="T17" fmla="*/ 0 h 31"/>
                      <a:gd name="T18" fmla="*/ 14 w 33"/>
                      <a:gd name="T19" fmla="*/ 0 h 31"/>
                      <a:gd name="T20" fmla="*/ 21 w 33"/>
                      <a:gd name="T21" fmla="*/ 0 h 31"/>
                      <a:gd name="T22" fmla="*/ 24 w 33"/>
                      <a:gd name="T23" fmla="*/ 3 h 31"/>
                      <a:gd name="T24" fmla="*/ 30 w 33"/>
                      <a:gd name="T25" fmla="*/ 5 h 31"/>
                      <a:gd name="T26" fmla="*/ 32 w 33"/>
                      <a:gd name="T27" fmla="*/ 10 h 31"/>
                      <a:gd name="T28" fmla="*/ 32 w 33"/>
                      <a:gd name="T29" fmla="*/ 16 h 31"/>
                      <a:gd name="T30" fmla="*/ 30 w 33"/>
                      <a:gd name="T31" fmla="*/ 21 h 31"/>
                      <a:gd name="T32" fmla="*/ 24 w 33"/>
                      <a:gd name="T33" fmla="*/ 25 h 31"/>
                      <a:gd name="T34" fmla="*/ 21 w 33"/>
                      <a:gd name="T35" fmla="*/ 28 h 31"/>
                      <a:gd name="T36" fmla="*/ 14 w 33"/>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1"/>
                      <a:gd name="T59" fmla="*/ 33 w 33"/>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1">
                        <a:moveTo>
                          <a:pt x="14" y="30"/>
                        </a:moveTo>
                        <a:lnTo>
                          <a:pt x="10" y="28"/>
                        </a:lnTo>
                        <a:lnTo>
                          <a:pt x="5" y="25"/>
                        </a:lnTo>
                        <a:lnTo>
                          <a:pt x="1" y="21"/>
                        </a:lnTo>
                        <a:lnTo>
                          <a:pt x="0" y="16"/>
                        </a:lnTo>
                        <a:lnTo>
                          <a:pt x="0" y="10"/>
                        </a:lnTo>
                        <a:lnTo>
                          <a:pt x="1" y="5"/>
                        </a:lnTo>
                        <a:lnTo>
                          <a:pt x="5" y="3"/>
                        </a:lnTo>
                        <a:lnTo>
                          <a:pt x="10" y="0"/>
                        </a:lnTo>
                        <a:lnTo>
                          <a:pt x="14" y="0"/>
                        </a:lnTo>
                        <a:lnTo>
                          <a:pt x="21" y="0"/>
                        </a:lnTo>
                        <a:lnTo>
                          <a:pt x="24" y="3"/>
                        </a:lnTo>
                        <a:lnTo>
                          <a:pt x="30" y="5"/>
                        </a:lnTo>
                        <a:lnTo>
                          <a:pt x="32" y="10"/>
                        </a:lnTo>
                        <a:lnTo>
                          <a:pt x="32" y="16"/>
                        </a:lnTo>
                        <a:lnTo>
                          <a:pt x="30" y="21"/>
                        </a:lnTo>
                        <a:lnTo>
                          <a:pt x="24" y="25"/>
                        </a:lnTo>
                        <a:lnTo>
                          <a:pt x="21" y="28"/>
                        </a:lnTo>
                        <a:lnTo>
                          <a:pt x="14" y="30"/>
                        </a:lnTo>
                      </a:path>
                    </a:pathLst>
                  </a:custGeom>
                  <a:solidFill>
                    <a:srgbClr val="000000"/>
                  </a:solidFill>
                  <a:ln w="12700" cap="rnd">
                    <a:solidFill>
                      <a:srgbClr val="000000"/>
                    </a:solidFill>
                    <a:round/>
                    <a:headEnd/>
                    <a:tailEnd/>
                  </a:ln>
                </p:spPr>
                <p:txBody>
                  <a:bodyPr/>
                  <a:lstStyle/>
                  <a:p>
                    <a:endParaRPr lang="en-US"/>
                  </a:p>
                </p:txBody>
              </p:sp>
              <p:sp>
                <p:nvSpPr>
                  <p:cNvPr id="965" name="Freeform 173"/>
                  <p:cNvSpPr>
                    <a:spLocks/>
                  </p:cNvSpPr>
                  <p:nvPr/>
                </p:nvSpPr>
                <p:spPr bwMode="auto">
                  <a:xfrm>
                    <a:off x="3955" y="2638"/>
                    <a:ext cx="42" cy="40"/>
                  </a:xfrm>
                  <a:custGeom>
                    <a:avLst/>
                    <a:gdLst>
                      <a:gd name="T0" fmla="*/ 20 w 42"/>
                      <a:gd name="T1" fmla="*/ 39 h 40"/>
                      <a:gd name="T2" fmla="*/ 13 w 42"/>
                      <a:gd name="T3" fmla="*/ 39 h 40"/>
                      <a:gd name="T4" fmla="*/ 6 w 42"/>
                      <a:gd name="T5" fmla="*/ 34 h 40"/>
                      <a:gd name="T6" fmla="*/ 1 w 42"/>
                      <a:gd name="T7" fmla="*/ 29 h 40"/>
                      <a:gd name="T8" fmla="*/ 0 w 42"/>
                      <a:gd name="T9" fmla="*/ 22 h 40"/>
                      <a:gd name="T10" fmla="*/ 0 w 42"/>
                      <a:gd name="T11" fmla="*/ 16 h 40"/>
                      <a:gd name="T12" fmla="*/ 1 w 42"/>
                      <a:gd name="T13" fmla="*/ 9 h 40"/>
                      <a:gd name="T14" fmla="*/ 6 w 42"/>
                      <a:gd name="T15" fmla="*/ 4 h 40"/>
                      <a:gd name="T16" fmla="*/ 13 w 42"/>
                      <a:gd name="T17" fmla="*/ 0 h 40"/>
                      <a:gd name="T18" fmla="*/ 20 w 42"/>
                      <a:gd name="T19" fmla="*/ 0 h 40"/>
                      <a:gd name="T20" fmla="*/ 27 w 42"/>
                      <a:gd name="T21" fmla="*/ 0 h 40"/>
                      <a:gd name="T22" fmla="*/ 32 w 42"/>
                      <a:gd name="T23" fmla="*/ 4 h 40"/>
                      <a:gd name="T24" fmla="*/ 37 w 42"/>
                      <a:gd name="T25" fmla="*/ 9 h 40"/>
                      <a:gd name="T26" fmla="*/ 41 w 42"/>
                      <a:gd name="T27" fmla="*/ 16 h 40"/>
                      <a:gd name="T28" fmla="*/ 41 w 42"/>
                      <a:gd name="T29" fmla="*/ 22 h 40"/>
                      <a:gd name="T30" fmla="*/ 37 w 42"/>
                      <a:gd name="T31" fmla="*/ 29 h 40"/>
                      <a:gd name="T32" fmla="*/ 32 w 42"/>
                      <a:gd name="T33" fmla="*/ 34 h 40"/>
                      <a:gd name="T34" fmla="*/ 27 w 42"/>
                      <a:gd name="T35" fmla="*/ 39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3" y="39"/>
                        </a:lnTo>
                        <a:lnTo>
                          <a:pt x="6" y="34"/>
                        </a:lnTo>
                        <a:lnTo>
                          <a:pt x="1" y="29"/>
                        </a:lnTo>
                        <a:lnTo>
                          <a:pt x="0" y="22"/>
                        </a:lnTo>
                        <a:lnTo>
                          <a:pt x="0" y="16"/>
                        </a:lnTo>
                        <a:lnTo>
                          <a:pt x="1" y="9"/>
                        </a:lnTo>
                        <a:lnTo>
                          <a:pt x="6" y="4"/>
                        </a:lnTo>
                        <a:lnTo>
                          <a:pt x="13" y="0"/>
                        </a:lnTo>
                        <a:lnTo>
                          <a:pt x="20" y="0"/>
                        </a:lnTo>
                        <a:lnTo>
                          <a:pt x="27" y="0"/>
                        </a:lnTo>
                        <a:lnTo>
                          <a:pt x="32" y="4"/>
                        </a:lnTo>
                        <a:lnTo>
                          <a:pt x="37" y="9"/>
                        </a:lnTo>
                        <a:lnTo>
                          <a:pt x="41" y="16"/>
                        </a:lnTo>
                        <a:lnTo>
                          <a:pt x="41" y="22"/>
                        </a:lnTo>
                        <a:lnTo>
                          <a:pt x="37" y="29"/>
                        </a:lnTo>
                        <a:lnTo>
                          <a:pt x="32" y="34"/>
                        </a:lnTo>
                        <a:lnTo>
                          <a:pt x="27" y="39"/>
                        </a:lnTo>
                        <a:lnTo>
                          <a:pt x="20" y="39"/>
                        </a:lnTo>
                      </a:path>
                    </a:pathLst>
                  </a:custGeom>
                  <a:solidFill>
                    <a:srgbClr val="000000"/>
                  </a:solidFill>
                  <a:ln w="12700" cap="rnd">
                    <a:solidFill>
                      <a:srgbClr val="000000"/>
                    </a:solidFill>
                    <a:round/>
                    <a:headEnd/>
                    <a:tailEnd/>
                  </a:ln>
                </p:spPr>
                <p:txBody>
                  <a:bodyPr/>
                  <a:lstStyle/>
                  <a:p>
                    <a:endParaRPr lang="en-US"/>
                  </a:p>
                </p:txBody>
              </p:sp>
              <p:sp>
                <p:nvSpPr>
                  <p:cNvPr id="966" name="Freeform 174"/>
                  <p:cNvSpPr>
                    <a:spLocks/>
                  </p:cNvSpPr>
                  <p:nvPr/>
                </p:nvSpPr>
                <p:spPr bwMode="auto">
                  <a:xfrm>
                    <a:off x="4032" y="2552"/>
                    <a:ext cx="29" cy="27"/>
                  </a:xfrm>
                  <a:custGeom>
                    <a:avLst/>
                    <a:gdLst>
                      <a:gd name="T0" fmla="*/ 15 w 29"/>
                      <a:gd name="T1" fmla="*/ 26 h 27"/>
                      <a:gd name="T2" fmla="*/ 12 w 29"/>
                      <a:gd name="T3" fmla="*/ 22 h 27"/>
                      <a:gd name="T4" fmla="*/ 3 w 29"/>
                      <a:gd name="T5" fmla="*/ 19 h 27"/>
                      <a:gd name="T6" fmla="*/ 3 w 29"/>
                      <a:gd name="T7" fmla="*/ 19 h 27"/>
                      <a:gd name="T8" fmla="*/ 0 w 29"/>
                      <a:gd name="T9" fmla="*/ 11 h 27"/>
                      <a:gd name="T10" fmla="*/ 0 w 29"/>
                      <a:gd name="T11" fmla="*/ 11 h 27"/>
                      <a:gd name="T12" fmla="*/ 3 w 29"/>
                      <a:gd name="T13" fmla="*/ 3 h 27"/>
                      <a:gd name="T14" fmla="*/ 3 w 29"/>
                      <a:gd name="T15" fmla="*/ 0 h 27"/>
                      <a:gd name="T16" fmla="*/ 12 w 29"/>
                      <a:gd name="T17" fmla="*/ 0 h 27"/>
                      <a:gd name="T18" fmla="*/ 15 w 29"/>
                      <a:gd name="T19" fmla="*/ 0 h 27"/>
                      <a:gd name="T20" fmla="*/ 21 w 29"/>
                      <a:gd name="T21" fmla="*/ 0 h 27"/>
                      <a:gd name="T22" fmla="*/ 24 w 29"/>
                      <a:gd name="T23" fmla="*/ 0 h 27"/>
                      <a:gd name="T24" fmla="*/ 28 w 29"/>
                      <a:gd name="T25" fmla="*/ 3 h 27"/>
                      <a:gd name="T26" fmla="*/ 28 w 29"/>
                      <a:gd name="T27" fmla="*/ 11 h 27"/>
                      <a:gd name="T28" fmla="*/ 28 w 29"/>
                      <a:gd name="T29" fmla="*/ 11 h 27"/>
                      <a:gd name="T30" fmla="*/ 28 w 29"/>
                      <a:gd name="T31" fmla="*/ 19 h 27"/>
                      <a:gd name="T32" fmla="*/ 24 w 29"/>
                      <a:gd name="T33" fmla="*/ 19 h 27"/>
                      <a:gd name="T34" fmla="*/ 21 w 29"/>
                      <a:gd name="T35" fmla="*/ 22 h 27"/>
                      <a:gd name="T36" fmla="*/ 15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5" y="26"/>
                        </a:moveTo>
                        <a:lnTo>
                          <a:pt x="12" y="22"/>
                        </a:lnTo>
                        <a:lnTo>
                          <a:pt x="3" y="19"/>
                        </a:lnTo>
                        <a:lnTo>
                          <a:pt x="0" y="11"/>
                        </a:lnTo>
                        <a:lnTo>
                          <a:pt x="3" y="3"/>
                        </a:lnTo>
                        <a:lnTo>
                          <a:pt x="3" y="0"/>
                        </a:lnTo>
                        <a:lnTo>
                          <a:pt x="12" y="0"/>
                        </a:lnTo>
                        <a:lnTo>
                          <a:pt x="15" y="0"/>
                        </a:lnTo>
                        <a:lnTo>
                          <a:pt x="21" y="0"/>
                        </a:lnTo>
                        <a:lnTo>
                          <a:pt x="24" y="0"/>
                        </a:lnTo>
                        <a:lnTo>
                          <a:pt x="28" y="3"/>
                        </a:lnTo>
                        <a:lnTo>
                          <a:pt x="28" y="11"/>
                        </a:lnTo>
                        <a:lnTo>
                          <a:pt x="28" y="19"/>
                        </a:lnTo>
                        <a:lnTo>
                          <a:pt x="24" y="19"/>
                        </a:lnTo>
                        <a:lnTo>
                          <a:pt x="21" y="22"/>
                        </a:lnTo>
                        <a:lnTo>
                          <a:pt x="15" y="26"/>
                        </a:lnTo>
                      </a:path>
                    </a:pathLst>
                  </a:custGeom>
                  <a:solidFill>
                    <a:srgbClr val="000000"/>
                  </a:solidFill>
                  <a:ln w="12700" cap="rnd">
                    <a:solidFill>
                      <a:srgbClr val="000000"/>
                    </a:solidFill>
                    <a:round/>
                    <a:headEnd/>
                    <a:tailEnd/>
                  </a:ln>
                </p:spPr>
                <p:txBody>
                  <a:bodyPr/>
                  <a:lstStyle/>
                  <a:p>
                    <a:endParaRPr lang="en-US"/>
                  </a:p>
                </p:txBody>
              </p:sp>
              <p:sp>
                <p:nvSpPr>
                  <p:cNvPr id="967" name="Freeform 175"/>
                  <p:cNvSpPr>
                    <a:spLocks/>
                  </p:cNvSpPr>
                  <p:nvPr/>
                </p:nvSpPr>
                <p:spPr bwMode="auto">
                  <a:xfrm>
                    <a:off x="4041" y="2772"/>
                    <a:ext cx="28" cy="27"/>
                  </a:xfrm>
                  <a:custGeom>
                    <a:avLst/>
                    <a:gdLst>
                      <a:gd name="T0" fmla="*/ 15 w 28"/>
                      <a:gd name="T1" fmla="*/ 26 h 27"/>
                      <a:gd name="T2" fmla="*/ 8 w 28"/>
                      <a:gd name="T3" fmla="*/ 22 h 27"/>
                      <a:gd name="T4" fmla="*/ 6 w 28"/>
                      <a:gd name="T5" fmla="*/ 20 h 27"/>
                      <a:gd name="T6" fmla="*/ 1 w 28"/>
                      <a:gd name="T7" fmla="*/ 19 h 27"/>
                      <a:gd name="T8" fmla="*/ 0 w 28"/>
                      <a:gd name="T9" fmla="*/ 13 h 27"/>
                      <a:gd name="T10" fmla="*/ 0 w 28"/>
                      <a:gd name="T11" fmla="*/ 10 h 27"/>
                      <a:gd name="T12" fmla="*/ 1 w 28"/>
                      <a:gd name="T13" fmla="*/ 5 h 27"/>
                      <a:gd name="T14" fmla="*/ 6 w 28"/>
                      <a:gd name="T15" fmla="*/ 1 h 27"/>
                      <a:gd name="T16" fmla="*/ 8 w 28"/>
                      <a:gd name="T17" fmla="*/ 0 h 27"/>
                      <a:gd name="T18" fmla="*/ 15 w 28"/>
                      <a:gd name="T19" fmla="*/ 0 h 27"/>
                      <a:gd name="T20" fmla="*/ 20 w 28"/>
                      <a:gd name="T21" fmla="*/ 0 h 27"/>
                      <a:gd name="T22" fmla="*/ 21 w 28"/>
                      <a:gd name="T23" fmla="*/ 1 h 27"/>
                      <a:gd name="T24" fmla="*/ 27 w 28"/>
                      <a:gd name="T25" fmla="*/ 5 h 27"/>
                      <a:gd name="T26" fmla="*/ 27 w 28"/>
                      <a:gd name="T27" fmla="*/ 10 h 27"/>
                      <a:gd name="T28" fmla="*/ 27 w 28"/>
                      <a:gd name="T29" fmla="*/ 13 h 27"/>
                      <a:gd name="T30" fmla="*/ 27 w 28"/>
                      <a:gd name="T31" fmla="*/ 19 h 27"/>
                      <a:gd name="T32" fmla="*/ 21 w 28"/>
                      <a:gd name="T33" fmla="*/ 20 h 27"/>
                      <a:gd name="T34" fmla="*/ 20 w 28"/>
                      <a:gd name="T35" fmla="*/ 22 h 27"/>
                      <a:gd name="T36" fmla="*/ 15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5" y="26"/>
                        </a:moveTo>
                        <a:lnTo>
                          <a:pt x="8" y="22"/>
                        </a:lnTo>
                        <a:lnTo>
                          <a:pt x="6" y="20"/>
                        </a:lnTo>
                        <a:lnTo>
                          <a:pt x="1" y="19"/>
                        </a:lnTo>
                        <a:lnTo>
                          <a:pt x="0" y="13"/>
                        </a:lnTo>
                        <a:lnTo>
                          <a:pt x="0" y="10"/>
                        </a:lnTo>
                        <a:lnTo>
                          <a:pt x="1" y="5"/>
                        </a:lnTo>
                        <a:lnTo>
                          <a:pt x="6" y="1"/>
                        </a:lnTo>
                        <a:lnTo>
                          <a:pt x="8" y="0"/>
                        </a:lnTo>
                        <a:lnTo>
                          <a:pt x="15" y="0"/>
                        </a:lnTo>
                        <a:lnTo>
                          <a:pt x="20" y="0"/>
                        </a:lnTo>
                        <a:lnTo>
                          <a:pt x="21" y="1"/>
                        </a:lnTo>
                        <a:lnTo>
                          <a:pt x="27" y="5"/>
                        </a:lnTo>
                        <a:lnTo>
                          <a:pt x="27" y="10"/>
                        </a:lnTo>
                        <a:lnTo>
                          <a:pt x="27" y="13"/>
                        </a:lnTo>
                        <a:lnTo>
                          <a:pt x="27" y="19"/>
                        </a:lnTo>
                        <a:lnTo>
                          <a:pt x="21" y="20"/>
                        </a:lnTo>
                        <a:lnTo>
                          <a:pt x="20" y="22"/>
                        </a:lnTo>
                        <a:lnTo>
                          <a:pt x="15" y="26"/>
                        </a:lnTo>
                      </a:path>
                    </a:pathLst>
                  </a:custGeom>
                  <a:solidFill>
                    <a:srgbClr val="000000"/>
                  </a:solidFill>
                  <a:ln w="12700" cap="rnd">
                    <a:solidFill>
                      <a:srgbClr val="000000"/>
                    </a:solidFill>
                    <a:round/>
                    <a:headEnd/>
                    <a:tailEnd/>
                  </a:ln>
                </p:spPr>
                <p:txBody>
                  <a:bodyPr/>
                  <a:lstStyle/>
                  <a:p>
                    <a:endParaRPr lang="en-US"/>
                  </a:p>
                </p:txBody>
              </p:sp>
              <p:sp>
                <p:nvSpPr>
                  <p:cNvPr id="968" name="Freeform 176"/>
                  <p:cNvSpPr>
                    <a:spLocks/>
                  </p:cNvSpPr>
                  <p:nvPr/>
                </p:nvSpPr>
                <p:spPr bwMode="auto">
                  <a:xfrm>
                    <a:off x="3975" y="2689"/>
                    <a:ext cx="29" cy="27"/>
                  </a:xfrm>
                  <a:custGeom>
                    <a:avLst/>
                    <a:gdLst>
                      <a:gd name="T0" fmla="*/ 12 w 29"/>
                      <a:gd name="T1" fmla="*/ 26 h 27"/>
                      <a:gd name="T2" fmla="*/ 7 w 29"/>
                      <a:gd name="T3" fmla="*/ 24 h 27"/>
                      <a:gd name="T4" fmla="*/ 1 w 29"/>
                      <a:gd name="T5" fmla="*/ 21 h 27"/>
                      <a:gd name="T6" fmla="*/ 1 w 29"/>
                      <a:gd name="T7" fmla="*/ 17 h 27"/>
                      <a:gd name="T8" fmla="*/ 0 w 29"/>
                      <a:gd name="T9" fmla="*/ 13 h 27"/>
                      <a:gd name="T10" fmla="*/ 0 w 29"/>
                      <a:gd name="T11" fmla="*/ 8 h 27"/>
                      <a:gd name="T12" fmla="*/ 1 w 29"/>
                      <a:gd name="T13" fmla="*/ 6 h 27"/>
                      <a:gd name="T14" fmla="*/ 1 w 29"/>
                      <a:gd name="T15" fmla="*/ 1 h 27"/>
                      <a:gd name="T16" fmla="*/ 7 w 29"/>
                      <a:gd name="T17" fmla="*/ 0 h 27"/>
                      <a:gd name="T18" fmla="*/ 12 w 29"/>
                      <a:gd name="T19" fmla="*/ 0 h 27"/>
                      <a:gd name="T20" fmla="*/ 19 w 29"/>
                      <a:gd name="T21" fmla="*/ 0 h 27"/>
                      <a:gd name="T22" fmla="*/ 21 w 29"/>
                      <a:gd name="T23" fmla="*/ 1 h 27"/>
                      <a:gd name="T24" fmla="*/ 26 w 29"/>
                      <a:gd name="T25" fmla="*/ 6 h 27"/>
                      <a:gd name="T26" fmla="*/ 28 w 29"/>
                      <a:gd name="T27" fmla="*/ 8 h 27"/>
                      <a:gd name="T28" fmla="*/ 28 w 29"/>
                      <a:gd name="T29" fmla="*/ 13 h 27"/>
                      <a:gd name="T30" fmla="*/ 26 w 29"/>
                      <a:gd name="T31" fmla="*/ 17 h 27"/>
                      <a:gd name="T32" fmla="*/ 21 w 29"/>
                      <a:gd name="T33" fmla="*/ 21 h 27"/>
                      <a:gd name="T34" fmla="*/ 19 w 29"/>
                      <a:gd name="T35" fmla="*/ 24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7" y="24"/>
                        </a:lnTo>
                        <a:lnTo>
                          <a:pt x="1" y="21"/>
                        </a:lnTo>
                        <a:lnTo>
                          <a:pt x="1" y="17"/>
                        </a:lnTo>
                        <a:lnTo>
                          <a:pt x="0" y="13"/>
                        </a:lnTo>
                        <a:lnTo>
                          <a:pt x="0" y="8"/>
                        </a:lnTo>
                        <a:lnTo>
                          <a:pt x="1" y="6"/>
                        </a:lnTo>
                        <a:lnTo>
                          <a:pt x="1" y="1"/>
                        </a:lnTo>
                        <a:lnTo>
                          <a:pt x="7" y="0"/>
                        </a:lnTo>
                        <a:lnTo>
                          <a:pt x="12" y="0"/>
                        </a:lnTo>
                        <a:lnTo>
                          <a:pt x="19" y="0"/>
                        </a:lnTo>
                        <a:lnTo>
                          <a:pt x="21" y="1"/>
                        </a:lnTo>
                        <a:lnTo>
                          <a:pt x="26" y="6"/>
                        </a:lnTo>
                        <a:lnTo>
                          <a:pt x="28" y="8"/>
                        </a:lnTo>
                        <a:lnTo>
                          <a:pt x="28" y="13"/>
                        </a:lnTo>
                        <a:lnTo>
                          <a:pt x="26" y="17"/>
                        </a:lnTo>
                        <a:lnTo>
                          <a:pt x="21" y="21"/>
                        </a:lnTo>
                        <a:lnTo>
                          <a:pt x="19" y="24"/>
                        </a:lnTo>
                        <a:lnTo>
                          <a:pt x="12" y="26"/>
                        </a:lnTo>
                      </a:path>
                    </a:pathLst>
                  </a:custGeom>
                  <a:solidFill>
                    <a:srgbClr val="000000"/>
                  </a:solidFill>
                  <a:ln w="12700" cap="rnd">
                    <a:solidFill>
                      <a:srgbClr val="000000"/>
                    </a:solidFill>
                    <a:round/>
                    <a:headEnd/>
                    <a:tailEnd/>
                  </a:ln>
                </p:spPr>
                <p:txBody>
                  <a:bodyPr/>
                  <a:lstStyle/>
                  <a:p>
                    <a:endParaRPr lang="en-US"/>
                  </a:p>
                </p:txBody>
              </p:sp>
              <p:sp>
                <p:nvSpPr>
                  <p:cNvPr id="969" name="Freeform 177"/>
                  <p:cNvSpPr>
                    <a:spLocks/>
                  </p:cNvSpPr>
                  <p:nvPr/>
                </p:nvSpPr>
                <p:spPr bwMode="auto">
                  <a:xfrm>
                    <a:off x="4043" y="2654"/>
                    <a:ext cx="31" cy="31"/>
                  </a:xfrm>
                  <a:custGeom>
                    <a:avLst/>
                    <a:gdLst>
                      <a:gd name="T0" fmla="*/ 13 w 31"/>
                      <a:gd name="T1" fmla="*/ 30 h 31"/>
                      <a:gd name="T2" fmla="*/ 10 w 31"/>
                      <a:gd name="T3" fmla="*/ 28 h 31"/>
                      <a:gd name="T4" fmla="*/ 5 w 31"/>
                      <a:gd name="T5" fmla="*/ 26 h 31"/>
                      <a:gd name="T6" fmla="*/ 1 w 31"/>
                      <a:gd name="T7" fmla="*/ 21 h 31"/>
                      <a:gd name="T8" fmla="*/ 0 w 31"/>
                      <a:gd name="T9" fmla="*/ 16 h 31"/>
                      <a:gd name="T10" fmla="*/ 0 w 31"/>
                      <a:gd name="T11" fmla="*/ 11 h 31"/>
                      <a:gd name="T12" fmla="*/ 1 w 31"/>
                      <a:gd name="T13" fmla="*/ 6 h 31"/>
                      <a:gd name="T14" fmla="*/ 5 w 31"/>
                      <a:gd name="T15" fmla="*/ 3 h 31"/>
                      <a:gd name="T16" fmla="*/ 10 w 31"/>
                      <a:gd name="T17" fmla="*/ 0 h 31"/>
                      <a:gd name="T18" fmla="*/ 13 w 31"/>
                      <a:gd name="T19" fmla="*/ 0 h 31"/>
                      <a:gd name="T20" fmla="*/ 20 w 31"/>
                      <a:gd name="T21" fmla="*/ 0 h 31"/>
                      <a:gd name="T22" fmla="*/ 23 w 31"/>
                      <a:gd name="T23" fmla="*/ 3 h 31"/>
                      <a:gd name="T24" fmla="*/ 28 w 31"/>
                      <a:gd name="T25" fmla="*/ 6 h 31"/>
                      <a:gd name="T26" fmla="*/ 30 w 31"/>
                      <a:gd name="T27" fmla="*/ 11 h 31"/>
                      <a:gd name="T28" fmla="*/ 30 w 31"/>
                      <a:gd name="T29" fmla="*/ 16 h 31"/>
                      <a:gd name="T30" fmla="*/ 28 w 31"/>
                      <a:gd name="T31" fmla="*/ 21 h 31"/>
                      <a:gd name="T32" fmla="*/ 23 w 31"/>
                      <a:gd name="T33" fmla="*/ 26 h 31"/>
                      <a:gd name="T34" fmla="*/ 20 w 31"/>
                      <a:gd name="T35" fmla="*/ 28 h 31"/>
                      <a:gd name="T36" fmla="*/ 13 w 31"/>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1"/>
                      <a:gd name="T59" fmla="*/ 31 w 31"/>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1">
                        <a:moveTo>
                          <a:pt x="13" y="30"/>
                        </a:moveTo>
                        <a:lnTo>
                          <a:pt x="10" y="28"/>
                        </a:lnTo>
                        <a:lnTo>
                          <a:pt x="5" y="26"/>
                        </a:lnTo>
                        <a:lnTo>
                          <a:pt x="1" y="21"/>
                        </a:lnTo>
                        <a:lnTo>
                          <a:pt x="0" y="16"/>
                        </a:lnTo>
                        <a:lnTo>
                          <a:pt x="0" y="11"/>
                        </a:lnTo>
                        <a:lnTo>
                          <a:pt x="1" y="6"/>
                        </a:lnTo>
                        <a:lnTo>
                          <a:pt x="5" y="3"/>
                        </a:lnTo>
                        <a:lnTo>
                          <a:pt x="10" y="0"/>
                        </a:lnTo>
                        <a:lnTo>
                          <a:pt x="13" y="0"/>
                        </a:lnTo>
                        <a:lnTo>
                          <a:pt x="20" y="0"/>
                        </a:lnTo>
                        <a:lnTo>
                          <a:pt x="23" y="3"/>
                        </a:lnTo>
                        <a:lnTo>
                          <a:pt x="28" y="6"/>
                        </a:lnTo>
                        <a:lnTo>
                          <a:pt x="30" y="11"/>
                        </a:lnTo>
                        <a:lnTo>
                          <a:pt x="30" y="16"/>
                        </a:lnTo>
                        <a:lnTo>
                          <a:pt x="28" y="21"/>
                        </a:lnTo>
                        <a:lnTo>
                          <a:pt x="23" y="26"/>
                        </a:lnTo>
                        <a:lnTo>
                          <a:pt x="20" y="28"/>
                        </a:lnTo>
                        <a:lnTo>
                          <a:pt x="13" y="30"/>
                        </a:lnTo>
                      </a:path>
                    </a:pathLst>
                  </a:custGeom>
                  <a:solidFill>
                    <a:srgbClr val="000000"/>
                  </a:solidFill>
                  <a:ln w="12700" cap="rnd">
                    <a:solidFill>
                      <a:srgbClr val="000000"/>
                    </a:solidFill>
                    <a:round/>
                    <a:headEnd/>
                    <a:tailEnd/>
                  </a:ln>
                </p:spPr>
                <p:txBody>
                  <a:bodyPr/>
                  <a:lstStyle/>
                  <a:p>
                    <a:endParaRPr lang="en-US"/>
                  </a:p>
                </p:txBody>
              </p:sp>
              <p:sp>
                <p:nvSpPr>
                  <p:cNvPr id="970" name="Freeform 178"/>
                  <p:cNvSpPr>
                    <a:spLocks/>
                  </p:cNvSpPr>
                  <p:nvPr/>
                </p:nvSpPr>
                <p:spPr bwMode="auto">
                  <a:xfrm>
                    <a:off x="4094" y="2645"/>
                    <a:ext cx="28" cy="27"/>
                  </a:xfrm>
                  <a:custGeom>
                    <a:avLst/>
                    <a:gdLst>
                      <a:gd name="T0" fmla="*/ 11 w 28"/>
                      <a:gd name="T1" fmla="*/ 26 h 27"/>
                      <a:gd name="T2" fmla="*/ 6 w 28"/>
                      <a:gd name="T3" fmla="*/ 22 h 27"/>
                      <a:gd name="T4" fmla="*/ 1 w 28"/>
                      <a:gd name="T5" fmla="*/ 21 h 27"/>
                      <a:gd name="T6" fmla="*/ 0 w 28"/>
                      <a:gd name="T7" fmla="*/ 17 h 27"/>
                      <a:gd name="T8" fmla="*/ 0 w 28"/>
                      <a:gd name="T9" fmla="*/ 14 h 27"/>
                      <a:gd name="T10" fmla="*/ 0 w 28"/>
                      <a:gd name="T11" fmla="*/ 11 h 27"/>
                      <a:gd name="T12" fmla="*/ 0 w 28"/>
                      <a:gd name="T13" fmla="*/ 8 h 27"/>
                      <a:gd name="T14" fmla="*/ 1 w 28"/>
                      <a:gd name="T15" fmla="*/ 3 h 27"/>
                      <a:gd name="T16" fmla="*/ 6 w 28"/>
                      <a:gd name="T17" fmla="*/ 1 h 27"/>
                      <a:gd name="T18" fmla="*/ 11 w 28"/>
                      <a:gd name="T19" fmla="*/ 0 h 27"/>
                      <a:gd name="T20" fmla="*/ 18 w 28"/>
                      <a:gd name="T21" fmla="*/ 1 h 27"/>
                      <a:gd name="T22" fmla="*/ 20 w 28"/>
                      <a:gd name="T23" fmla="*/ 3 h 27"/>
                      <a:gd name="T24" fmla="*/ 25 w 28"/>
                      <a:gd name="T25" fmla="*/ 8 h 27"/>
                      <a:gd name="T26" fmla="*/ 27 w 28"/>
                      <a:gd name="T27" fmla="*/ 11 h 27"/>
                      <a:gd name="T28" fmla="*/ 27 w 28"/>
                      <a:gd name="T29" fmla="*/ 14 h 27"/>
                      <a:gd name="T30" fmla="*/ 25 w 28"/>
                      <a:gd name="T31" fmla="*/ 17 h 27"/>
                      <a:gd name="T32" fmla="*/ 20 w 28"/>
                      <a:gd name="T33" fmla="*/ 21 h 27"/>
                      <a:gd name="T34" fmla="*/ 18 w 28"/>
                      <a:gd name="T35" fmla="*/ 22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6" y="22"/>
                        </a:lnTo>
                        <a:lnTo>
                          <a:pt x="1" y="21"/>
                        </a:lnTo>
                        <a:lnTo>
                          <a:pt x="0" y="17"/>
                        </a:lnTo>
                        <a:lnTo>
                          <a:pt x="0" y="14"/>
                        </a:lnTo>
                        <a:lnTo>
                          <a:pt x="0" y="11"/>
                        </a:lnTo>
                        <a:lnTo>
                          <a:pt x="0" y="8"/>
                        </a:lnTo>
                        <a:lnTo>
                          <a:pt x="1" y="3"/>
                        </a:lnTo>
                        <a:lnTo>
                          <a:pt x="6" y="1"/>
                        </a:lnTo>
                        <a:lnTo>
                          <a:pt x="11" y="0"/>
                        </a:lnTo>
                        <a:lnTo>
                          <a:pt x="18" y="1"/>
                        </a:lnTo>
                        <a:lnTo>
                          <a:pt x="20" y="3"/>
                        </a:lnTo>
                        <a:lnTo>
                          <a:pt x="25" y="8"/>
                        </a:lnTo>
                        <a:lnTo>
                          <a:pt x="27" y="11"/>
                        </a:lnTo>
                        <a:lnTo>
                          <a:pt x="27" y="14"/>
                        </a:lnTo>
                        <a:lnTo>
                          <a:pt x="25" y="17"/>
                        </a:lnTo>
                        <a:lnTo>
                          <a:pt x="20" y="21"/>
                        </a:lnTo>
                        <a:lnTo>
                          <a:pt x="18" y="22"/>
                        </a:lnTo>
                        <a:lnTo>
                          <a:pt x="11" y="26"/>
                        </a:lnTo>
                      </a:path>
                    </a:pathLst>
                  </a:custGeom>
                  <a:solidFill>
                    <a:srgbClr val="000000"/>
                  </a:solidFill>
                  <a:ln w="12700" cap="rnd">
                    <a:solidFill>
                      <a:srgbClr val="000000"/>
                    </a:solidFill>
                    <a:round/>
                    <a:headEnd/>
                    <a:tailEnd/>
                  </a:ln>
                </p:spPr>
                <p:txBody>
                  <a:bodyPr/>
                  <a:lstStyle/>
                  <a:p>
                    <a:endParaRPr lang="en-US"/>
                  </a:p>
                </p:txBody>
              </p:sp>
              <p:sp>
                <p:nvSpPr>
                  <p:cNvPr id="971" name="Freeform 179"/>
                  <p:cNvSpPr>
                    <a:spLocks/>
                  </p:cNvSpPr>
                  <p:nvPr/>
                </p:nvSpPr>
                <p:spPr bwMode="auto">
                  <a:xfrm>
                    <a:off x="4161" y="2650"/>
                    <a:ext cx="28" cy="27"/>
                  </a:xfrm>
                  <a:custGeom>
                    <a:avLst/>
                    <a:gdLst>
                      <a:gd name="T0" fmla="*/ 13 w 28"/>
                      <a:gd name="T1" fmla="*/ 26 h 27"/>
                      <a:gd name="T2" fmla="*/ 8 w 28"/>
                      <a:gd name="T3" fmla="*/ 24 h 27"/>
                      <a:gd name="T4" fmla="*/ 5 w 28"/>
                      <a:gd name="T5" fmla="*/ 21 h 27"/>
                      <a:gd name="T6" fmla="*/ 0 w 28"/>
                      <a:gd name="T7" fmla="*/ 17 h 27"/>
                      <a:gd name="T8" fmla="*/ 0 w 28"/>
                      <a:gd name="T9" fmla="*/ 13 h 27"/>
                      <a:gd name="T10" fmla="*/ 0 w 28"/>
                      <a:gd name="T11" fmla="*/ 11 h 27"/>
                      <a:gd name="T12" fmla="*/ 0 w 28"/>
                      <a:gd name="T13" fmla="*/ 6 h 27"/>
                      <a:gd name="T14" fmla="*/ 5 w 28"/>
                      <a:gd name="T15" fmla="*/ 1 h 27"/>
                      <a:gd name="T16" fmla="*/ 8 w 28"/>
                      <a:gd name="T17" fmla="*/ 0 h 27"/>
                      <a:gd name="T18" fmla="*/ 13 w 28"/>
                      <a:gd name="T19" fmla="*/ 0 h 27"/>
                      <a:gd name="T20" fmla="*/ 18 w 28"/>
                      <a:gd name="T21" fmla="*/ 0 h 27"/>
                      <a:gd name="T22" fmla="*/ 20 w 28"/>
                      <a:gd name="T23" fmla="*/ 1 h 27"/>
                      <a:gd name="T24" fmla="*/ 25 w 28"/>
                      <a:gd name="T25" fmla="*/ 6 h 27"/>
                      <a:gd name="T26" fmla="*/ 27 w 28"/>
                      <a:gd name="T27" fmla="*/ 11 h 27"/>
                      <a:gd name="T28" fmla="*/ 27 w 28"/>
                      <a:gd name="T29" fmla="*/ 13 h 27"/>
                      <a:gd name="T30" fmla="*/ 25 w 28"/>
                      <a:gd name="T31" fmla="*/ 17 h 27"/>
                      <a:gd name="T32" fmla="*/ 20 w 28"/>
                      <a:gd name="T33" fmla="*/ 21 h 27"/>
                      <a:gd name="T34" fmla="*/ 18 w 28"/>
                      <a:gd name="T35" fmla="*/ 24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4"/>
                        </a:lnTo>
                        <a:lnTo>
                          <a:pt x="5" y="21"/>
                        </a:lnTo>
                        <a:lnTo>
                          <a:pt x="0" y="17"/>
                        </a:lnTo>
                        <a:lnTo>
                          <a:pt x="0" y="13"/>
                        </a:lnTo>
                        <a:lnTo>
                          <a:pt x="0" y="11"/>
                        </a:lnTo>
                        <a:lnTo>
                          <a:pt x="0" y="6"/>
                        </a:lnTo>
                        <a:lnTo>
                          <a:pt x="5" y="1"/>
                        </a:lnTo>
                        <a:lnTo>
                          <a:pt x="8" y="0"/>
                        </a:lnTo>
                        <a:lnTo>
                          <a:pt x="13" y="0"/>
                        </a:lnTo>
                        <a:lnTo>
                          <a:pt x="18" y="0"/>
                        </a:lnTo>
                        <a:lnTo>
                          <a:pt x="20" y="1"/>
                        </a:lnTo>
                        <a:lnTo>
                          <a:pt x="25" y="6"/>
                        </a:lnTo>
                        <a:lnTo>
                          <a:pt x="27" y="11"/>
                        </a:lnTo>
                        <a:lnTo>
                          <a:pt x="27" y="13"/>
                        </a:lnTo>
                        <a:lnTo>
                          <a:pt x="25" y="17"/>
                        </a:lnTo>
                        <a:lnTo>
                          <a:pt x="20" y="21"/>
                        </a:lnTo>
                        <a:lnTo>
                          <a:pt x="18" y="24"/>
                        </a:lnTo>
                        <a:lnTo>
                          <a:pt x="13" y="26"/>
                        </a:lnTo>
                      </a:path>
                    </a:pathLst>
                  </a:custGeom>
                  <a:solidFill>
                    <a:srgbClr val="000000"/>
                  </a:solidFill>
                  <a:ln w="12700" cap="rnd">
                    <a:solidFill>
                      <a:srgbClr val="000000"/>
                    </a:solidFill>
                    <a:round/>
                    <a:headEnd/>
                    <a:tailEnd/>
                  </a:ln>
                </p:spPr>
                <p:txBody>
                  <a:bodyPr/>
                  <a:lstStyle/>
                  <a:p>
                    <a:endParaRPr lang="en-US"/>
                  </a:p>
                </p:txBody>
              </p:sp>
              <p:sp>
                <p:nvSpPr>
                  <p:cNvPr id="972" name="Freeform 180"/>
                  <p:cNvSpPr>
                    <a:spLocks/>
                  </p:cNvSpPr>
                  <p:nvPr/>
                </p:nvSpPr>
                <p:spPr bwMode="auto">
                  <a:xfrm>
                    <a:off x="4011" y="2751"/>
                    <a:ext cx="29" cy="27"/>
                  </a:xfrm>
                  <a:custGeom>
                    <a:avLst/>
                    <a:gdLst>
                      <a:gd name="T0" fmla="*/ 12 w 29"/>
                      <a:gd name="T1" fmla="*/ 26 h 27"/>
                      <a:gd name="T2" fmla="*/ 7 w 29"/>
                      <a:gd name="T3" fmla="*/ 26 h 27"/>
                      <a:gd name="T4" fmla="*/ 5 w 29"/>
                      <a:gd name="T5" fmla="*/ 24 h 27"/>
                      <a:gd name="T6" fmla="*/ 1 w 29"/>
                      <a:gd name="T7" fmla="*/ 21 h 27"/>
                      <a:gd name="T8" fmla="*/ 0 w 29"/>
                      <a:gd name="T9" fmla="*/ 17 h 27"/>
                      <a:gd name="T10" fmla="*/ 0 w 29"/>
                      <a:gd name="T11" fmla="*/ 11 h 27"/>
                      <a:gd name="T12" fmla="*/ 1 w 29"/>
                      <a:gd name="T13" fmla="*/ 6 h 27"/>
                      <a:gd name="T14" fmla="*/ 5 w 29"/>
                      <a:gd name="T15" fmla="*/ 1 h 27"/>
                      <a:gd name="T16" fmla="*/ 7 w 29"/>
                      <a:gd name="T17" fmla="*/ 0 h 27"/>
                      <a:gd name="T18" fmla="*/ 12 w 29"/>
                      <a:gd name="T19" fmla="*/ 0 h 27"/>
                      <a:gd name="T20" fmla="*/ 19 w 29"/>
                      <a:gd name="T21" fmla="*/ 0 h 27"/>
                      <a:gd name="T22" fmla="*/ 21 w 29"/>
                      <a:gd name="T23" fmla="*/ 1 h 27"/>
                      <a:gd name="T24" fmla="*/ 26 w 29"/>
                      <a:gd name="T25" fmla="*/ 6 h 27"/>
                      <a:gd name="T26" fmla="*/ 28 w 29"/>
                      <a:gd name="T27" fmla="*/ 11 h 27"/>
                      <a:gd name="T28" fmla="*/ 28 w 29"/>
                      <a:gd name="T29" fmla="*/ 17 h 27"/>
                      <a:gd name="T30" fmla="*/ 26 w 29"/>
                      <a:gd name="T31" fmla="*/ 21 h 27"/>
                      <a:gd name="T32" fmla="*/ 21 w 29"/>
                      <a:gd name="T33" fmla="*/ 24 h 27"/>
                      <a:gd name="T34" fmla="*/ 19 w 29"/>
                      <a:gd name="T35" fmla="*/ 26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7" y="26"/>
                        </a:lnTo>
                        <a:lnTo>
                          <a:pt x="5" y="24"/>
                        </a:lnTo>
                        <a:lnTo>
                          <a:pt x="1" y="21"/>
                        </a:lnTo>
                        <a:lnTo>
                          <a:pt x="0" y="17"/>
                        </a:lnTo>
                        <a:lnTo>
                          <a:pt x="0" y="11"/>
                        </a:lnTo>
                        <a:lnTo>
                          <a:pt x="1" y="6"/>
                        </a:lnTo>
                        <a:lnTo>
                          <a:pt x="5" y="1"/>
                        </a:lnTo>
                        <a:lnTo>
                          <a:pt x="7" y="0"/>
                        </a:lnTo>
                        <a:lnTo>
                          <a:pt x="12" y="0"/>
                        </a:lnTo>
                        <a:lnTo>
                          <a:pt x="19" y="0"/>
                        </a:lnTo>
                        <a:lnTo>
                          <a:pt x="21" y="1"/>
                        </a:lnTo>
                        <a:lnTo>
                          <a:pt x="26" y="6"/>
                        </a:lnTo>
                        <a:lnTo>
                          <a:pt x="28" y="11"/>
                        </a:lnTo>
                        <a:lnTo>
                          <a:pt x="28" y="17"/>
                        </a:lnTo>
                        <a:lnTo>
                          <a:pt x="26" y="21"/>
                        </a:lnTo>
                        <a:lnTo>
                          <a:pt x="21" y="24"/>
                        </a:lnTo>
                        <a:lnTo>
                          <a:pt x="19" y="26"/>
                        </a:lnTo>
                        <a:lnTo>
                          <a:pt x="12" y="26"/>
                        </a:lnTo>
                      </a:path>
                    </a:pathLst>
                  </a:custGeom>
                  <a:solidFill>
                    <a:srgbClr val="000000"/>
                  </a:solidFill>
                  <a:ln w="12700" cap="rnd">
                    <a:solidFill>
                      <a:srgbClr val="000000"/>
                    </a:solidFill>
                    <a:round/>
                    <a:headEnd/>
                    <a:tailEnd/>
                  </a:ln>
                </p:spPr>
                <p:txBody>
                  <a:bodyPr/>
                  <a:lstStyle/>
                  <a:p>
                    <a:endParaRPr lang="en-US"/>
                  </a:p>
                </p:txBody>
              </p:sp>
              <p:sp>
                <p:nvSpPr>
                  <p:cNvPr id="973" name="Freeform 181"/>
                  <p:cNvSpPr>
                    <a:spLocks/>
                  </p:cNvSpPr>
                  <p:nvPr/>
                </p:nvSpPr>
                <p:spPr bwMode="auto">
                  <a:xfrm>
                    <a:off x="4115" y="2625"/>
                    <a:ext cx="28" cy="27"/>
                  </a:xfrm>
                  <a:custGeom>
                    <a:avLst/>
                    <a:gdLst>
                      <a:gd name="T0" fmla="*/ 13 w 28"/>
                      <a:gd name="T1" fmla="*/ 26 h 27"/>
                      <a:gd name="T2" fmla="*/ 8 w 28"/>
                      <a:gd name="T3" fmla="*/ 22 h 27"/>
                      <a:gd name="T4" fmla="*/ 5 w 28"/>
                      <a:gd name="T5" fmla="*/ 21 h 27"/>
                      <a:gd name="T6" fmla="*/ 0 w 28"/>
                      <a:gd name="T7" fmla="*/ 17 h 27"/>
                      <a:gd name="T8" fmla="*/ 0 w 28"/>
                      <a:gd name="T9" fmla="*/ 13 h 27"/>
                      <a:gd name="T10" fmla="*/ 0 w 28"/>
                      <a:gd name="T11" fmla="*/ 9 h 27"/>
                      <a:gd name="T12" fmla="*/ 0 w 28"/>
                      <a:gd name="T13" fmla="*/ 4 h 27"/>
                      <a:gd name="T14" fmla="*/ 5 w 28"/>
                      <a:gd name="T15" fmla="*/ 1 h 27"/>
                      <a:gd name="T16" fmla="*/ 8 w 28"/>
                      <a:gd name="T17" fmla="*/ 0 h 27"/>
                      <a:gd name="T18" fmla="*/ 13 w 28"/>
                      <a:gd name="T19" fmla="*/ 0 h 27"/>
                      <a:gd name="T20" fmla="*/ 18 w 28"/>
                      <a:gd name="T21" fmla="*/ 0 h 27"/>
                      <a:gd name="T22" fmla="*/ 21 w 28"/>
                      <a:gd name="T23" fmla="*/ 1 h 27"/>
                      <a:gd name="T24" fmla="*/ 27 w 28"/>
                      <a:gd name="T25" fmla="*/ 4 h 27"/>
                      <a:gd name="T26" fmla="*/ 27 w 28"/>
                      <a:gd name="T27" fmla="*/ 9 h 27"/>
                      <a:gd name="T28" fmla="*/ 27 w 28"/>
                      <a:gd name="T29" fmla="*/ 13 h 27"/>
                      <a:gd name="T30" fmla="*/ 27 w 28"/>
                      <a:gd name="T31" fmla="*/ 17 h 27"/>
                      <a:gd name="T32" fmla="*/ 21 w 28"/>
                      <a:gd name="T33" fmla="*/ 21 h 27"/>
                      <a:gd name="T34" fmla="*/ 18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2"/>
                        </a:lnTo>
                        <a:lnTo>
                          <a:pt x="5" y="21"/>
                        </a:lnTo>
                        <a:lnTo>
                          <a:pt x="0" y="17"/>
                        </a:lnTo>
                        <a:lnTo>
                          <a:pt x="0" y="13"/>
                        </a:lnTo>
                        <a:lnTo>
                          <a:pt x="0" y="9"/>
                        </a:lnTo>
                        <a:lnTo>
                          <a:pt x="0" y="4"/>
                        </a:lnTo>
                        <a:lnTo>
                          <a:pt x="5" y="1"/>
                        </a:lnTo>
                        <a:lnTo>
                          <a:pt x="8" y="0"/>
                        </a:lnTo>
                        <a:lnTo>
                          <a:pt x="13" y="0"/>
                        </a:lnTo>
                        <a:lnTo>
                          <a:pt x="18" y="0"/>
                        </a:lnTo>
                        <a:lnTo>
                          <a:pt x="21" y="1"/>
                        </a:lnTo>
                        <a:lnTo>
                          <a:pt x="27" y="4"/>
                        </a:lnTo>
                        <a:lnTo>
                          <a:pt x="27" y="9"/>
                        </a:lnTo>
                        <a:lnTo>
                          <a:pt x="27" y="13"/>
                        </a:lnTo>
                        <a:lnTo>
                          <a:pt x="27" y="17"/>
                        </a:lnTo>
                        <a:lnTo>
                          <a:pt x="21" y="21"/>
                        </a:lnTo>
                        <a:lnTo>
                          <a:pt x="18" y="22"/>
                        </a:lnTo>
                        <a:lnTo>
                          <a:pt x="13" y="26"/>
                        </a:lnTo>
                      </a:path>
                    </a:pathLst>
                  </a:custGeom>
                  <a:solidFill>
                    <a:srgbClr val="000000"/>
                  </a:solidFill>
                  <a:ln w="12700" cap="rnd">
                    <a:solidFill>
                      <a:srgbClr val="000000"/>
                    </a:solidFill>
                    <a:round/>
                    <a:headEnd/>
                    <a:tailEnd/>
                  </a:ln>
                </p:spPr>
                <p:txBody>
                  <a:bodyPr/>
                  <a:lstStyle/>
                  <a:p>
                    <a:endParaRPr lang="en-US"/>
                  </a:p>
                </p:txBody>
              </p:sp>
              <p:sp>
                <p:nvSpPr>
                  <p:cNvPr id="974" name="Freeform 182"/>
                  <p:cNvSpPr>
                    <a:spLocks/>
                  </p:cNvSpPr>
                  <p:nvPr/>
                </p:nvSpPr>
                <p:spPr bwMode="auto">
                  <a:xfrm>
                    <a:off x="4006" y="2692"/>
                    <a:ext cx="28" cy="27"/>
                  </a:xfrm>
                  <a:custGeom>
                    <a:avLst/>
                    <a:gdLst>
                      <a:gd name="T0" fmla="*/ 13 w 28"/>
                      <a:gd name="T1" fmla="*/ 26 h 27"/>
                      <a:gd name="T2" fmla="*/ 8 w 28"/>
                      <a:gd name="T3" fmla="*/ 26 h 27"/>
                      <a:gd name="T4" fmla="*/ 5 w 28"/>
                      <a:gd name="T5" fmla="*/ 24 h 27"/>
                      <a:gd name="T6" fmla="*/ 0 w 28"/>
                      <a:gd name="T7" fmla="*/ 19 h 27"/>
                      <a:gd name="T8" fmla="*/ 0 w 28"/>
                      <a:gd name="T9" fmla="*/ 14 h 27"/>
                      <a:gd name="T10" fmla="*/ 0 w 28"/>
                      <a:gd name="T11" fmla="*/ 8 h 27"/>
                      <a:gd name="T12" fmla="*/ 0 w 28"/>
                      <a:gd name="T13" fmla="*/ 4 h 27"/>
                      <a:gd name="T14" fmla="*/ 5 w 28"/>
                      <a:gd name="T15" fmla="*/ 1 h 27"/>
                      <a:gd name="T16" fmla="*/ 8 w 28"/>
                      <a:gd name="T17" fmla="*/ 0 h 27"/>
                      <a:gd name="T18" fmla="*/ 13 w 28"/>
                      <a:gd name="T19" fmla="*/ 0 h 27"/>
                      <a:gd name="T20" fmla="*/ 18 w 28"/>
                      <a:gd name="T21" fmla="*/ 0 h 27"/>
                      <a:gd name="T22" fmla="*/ 21 w 28"/>
                      <a:gd name="T23" fmla="*/ 1 h 27"/>
                      <a:gd name="T24" fmla="*/ 25 w 28"/>
                      <a:gd name="T25" fmla="*/ 4 h 27"/>
                      <a:gd name="T26" fmla="*/ 27 w 28"/>
                      <a:gd name="T27" fmla="*/ 8 h 27"/>
                      <a:gd name="T28" fmla="*/ 27 w 28"/>
                      <a:gd name="T29" fmla="*/ 14 h 27"/>
                      <a:gd name="T30" fmla="*/ 25 w 28"/>
                      <a:gd name="T31" fmla="*/ 19 h 27"/>
                      <a:gd name="T32" fmla="*/ 21 w 28"/>
                      <a:gd name="T33" fmla="*/ 24 h 27"/>
                      <a:gd name="T34" fmla="*/ 18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6"/>
                        </a:lnTo>
                        <a:lnTo>
                          <a:pt x="5" y="24"/>
                        </a:lnTo>
                        <a:lnTo>
                          <a:pt x="0" y="19"/>
                        </a:lnTo>
                        <a:lnTo>
                          <a:pt x="0" y="14"/>
                        </a:lnTo>
                        <a:lnTo>
                          <a:pt x="0" y="8"/>
                        </a:lnTo>
                        <a:lnTo>
                          <a:pt x="0" y="4"/>
                        </a:lnTo>
                        <a:lnTo>
                          <a:pt x="5" y="1"/>
                        </a:lnTo>
                        <a:lnTo>
                          <a:pt x="8" y="0"/>
                        </a:lnTo>
                        <a:lnTo>
                          <a:pt x="13" y="0"/>
                        </a:lnTo>
                        <a:lnTo>
                          <a:pt x="18" y="0"/>
                        </a:lnTo>
                        <a:lnTo>
                          <a:pt x="21" y="1"/>
                        </a:lnTo>
                        <a:lnTo>
                          <a:pt x="25" y="4"/>
                        </a:lnTo>
                        <a:lnTo>
                          <a:pt x="27" y="8"/>
                        </a:lnTo>
                        <a:lnTo>
                          <a:pt x="27" y="14"/>
                        </a:lnTo>
                        <a:lnTo>
                          <a:pt x="25" y="19"/>
                        </a:lnTo>
                        <a:lnTo>
                          <a:pt x="21" y="24"/>
                        </a:lnTo>
                        <a:lnTo>
                          <a:pt x="18" y="26"/>
                        </a:lnTo>
                        <a:lnTo>
                          <a:pt x="13" y="26"/>
                        </a:lnTo>
                      </a:path>
                    </a:pathLst>
                  </a:custGeom>
                  <a:solidFill>
                    <a:srgbClr val="000000"/>
                  </a:solidFill>
                  <a:ln w="12700" cap="rnd">
                    <a:solidFill>
                      <a:srgbClr val="000000"/>
                    </a:solidFill>
                    <a:round/>
                    <a:headEnd/>
                    <a:tailEnd/>
                  </a:ln>
                </p:spPr>
                <p:txBody>
                  <a:bodyPr/>
                  <a:lstStyle/>
                  <a:p>
                    <a:endParaRPr lang="en-US"/>
                  </a:p>
                </p:txBody>
              </p:sp>
            </p:grpSp>
            <p:sp>
              <p:nvSpPr>
                <p:cNvPr id="930" name="Line 183"/>
                <p:cNvSpPr>
                  <a:spLocks noChangeShapeType="1"/>
                </p:cNvSpPr>
                <p:nvPr/>
              </p:nvSpPr>
              <p:spPr bwMode="auto">
                <a:xfrm>
                  <a:off x="4358" y="2801"/>
                  <a:ext cx="21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31" name="Freeform 184"/>
                <p:cNvSpPr>
                  <a:spLocks/>
                </p:cNvSpPr>
                <p:nvPr/>
              </p:nvSpPr>
              <p:spPr bwMode="auto">
                <a:xfrm>
                  <a:off x="4548" y="2772"/>
                  <a:ext cx="108" cy="61"/>
                </a:xfrm>
                <a:custGeom>
                  <a:avLst/>
                  <a:gdLst>
                    <a:gd name="T0" fmla="*/ 0 w 108"/>
                    <a:gd name="T1" fmla="*/ 0 h 61"/>
                    <a:gd name="T2" fmla="*/ 0 w 108"/>
                    <a:gd name="T3" fmla="*/ 60 h 61"/>
                    <a:gd name="T4" fmla="*/ 107 w 108"/>
                    <a:gd name="T5" fmla="*/ 29 h 61"/>
                    <a:gd name="T6" fmla="*/ 0 w 108"/>
                    <a:gd name="T7" fmla="*/ 0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0"/>
                      </a:moveTo>
                      <a:lnTo>
                        <a:pt x="0" y="60"/>
                      </a:lnTo>
                      <a:lnTo>
                        <a:pt x="107" y="29"/>
                      </a:lnTo>
                      <a:lnTo>
                        <a:pt x="0" y="0"/>
                      </a:lnTo>
                    </a:path>
                  </a:pathLst>
                </a:custGeom>
                <a:solidFill>
                  <a:srgbClr val="000000"/>
                </a:solidFill>
                <a:ln w="12700" cap="rnd">
                  <a:solidFill>
                    <a:srgbClr val="000000"/>
                  </a:solidFill>
                  <a:round/>
                  <a:headEnd/>
                  <a:tailEnd/>
                </a:ln>
              </p:spPr>
              <p:txBody>
                <a:bodyPr/>
                <a:lstStyle/>
                <a:p>
                  <a:endParaRPr lang="en-US"/>
                </a:p>
              </p:txBody>
            </p:sp>
          </p:grpSp>
          <p:grpSp>
            <p:nvGrpSpPr>
              <p:cNvPr id="842" name="Group 185"/>
              <p:cNvGrpSpPr>
                <a:grpSpLocks/>
              </p:cNvGrpSpPr>
              <p:nvPr/>
            </p:nvGrpSpPr>
            <p:grpSpPr bwMode="auto">
              <a:xfrm>
                <a:off x="7700989" y="4117975"/>
                <a:ext cx="606427" cy="679450"/>
                <a:chOff x="4851" y="2594"/>
                <a:chExt cx="382" cy="428"/>
              </a:xfrm>
            </p:grpSpPr>
            <p:sp>
              <p:nvSpPr>
                <p:cNvPr id="843" name="Freeform 186"/>
                <p:cNvSpPr>
                  <a:spLocks/>
                </p:cNvSpPr>
                <p:nvPr/>
              </p:nvSpPr>
              <p:spPr bwMode="auto">
                <a:xfrm>
                  <a:off x="4860" y="2602"/>
                  <a:ext cx="370" cy="420"/>
                </a:xfrm>
                <a:custGeom>
                  <a:avLst/>
                  <a:gdLst>
                    <a:gd name="T0" fmla="*/ 99 w 370"/>
                    <a:gd name="T1" fmla="*/ 233 h 420"/>
                    <a:gd name="T2" fmla="*/ 113 w 370"/>
                    <a:gd name="T3" fmla="*/ 254 h 420"/>
                    <a:gd name="T4" fmla="*/ 121 w 370"/>
                    <a:gd name="T5" fmla="*/ 301 h 420"/>
                    <a:gd name="T6" fmla="*/ 116 w 370"/>
                    <a:gd name="T7" fmla="*/ 353 h 420"/>
                    <a:gd name="T8" fmla="*/ 125 w 370"/>
                    <a:gd name="T9" fmla="*/ 392 h 420"/>
                    <a:gd name="T10" fmla="*/ 144 w 370"/>
                    <a:gd name="T11" fmla="*/ 412 h 420"/>
                    <a:gd name="T12" fmla="*/ 187 w 370"/>
                    <a:gd name="T13" fmla="*/ 419 h 420"/>
                    <a:gd name="T14" fmla="*/ 243 w 370"/>
                    <a:gd name="T15" fmla="*/ 417 h 420"/>
                    <a:gd name="T16" fmla="*/ 288 w 370"/>
                    <a:gd name="T17" fmla="*/ 412 h 420"/>
                    <a:gd name="T18" fmla="*/ 327 w 370"/>
                    <a:gd name="T19" fmla="*/ 401 h 420"/>
                    <a:gd name="T20" fmla="*/ 350 w 370"/>
                    <a:gd name="T21" fmla="*/ 384 h 420"/>
                    <a:gd name="T22" fmla="*/ 369 w 370"/>
                    <a:gd name="T23" fmla="*/ 347 h 420"/>
                    <a:gd name="T24" fmla="*/ 367 w 370"/>
                    <a:gd name="T25" fmla="*/ 314 h 420"/>
                    <a:gd name="T26" fmla="*/ 344 w 370"/>
                    <a:gd name="T27" fmla="*/ 273 h 420"/>
                    <a:gd name="T28" fmla="*/ 314 w 370"/>
                    <a:gd name="T29" fmla="*/ 249 h 420"/>
                    <a:gd name="T30" fmla="*/ 267 w 370"/>
                    <a:gd name="T31" fmla="*/ 226 h 420"/>
                    <a:gd name="T32" fmla="*/ 252 w 370"/>
                    <a:gd name="T33" fmla="*/ 187 h 420"/>
                    <a:gd name="T34" fmla="*/ 255 w 370"/>
                    <a:gd name="T35" fmla="*/ 130 h 420"/>
                    <a:gd name="T36" fmla="*/ 269 w 370"/>
                    <a:gd name="T37" fmla="*/ 86 h 420"/>
                    <a:gd name="T38" fmla="*/ 221 w 370"/>
                    <a:gd name="T39" fmla="*/ 34 h 420"/>
                    <a:gd name="T40" fmla="*/ 190 w 370"/>
                    <a:gd name="T41" fmla="*/ 17 h 420"/>
                    <a:gd name="T42" fmla="*/ 147 w 370"/>
                    <a:gd name="T43" fmla="*/ 4 h 420"/>
                    <a:gd name="T44" fmla="*/ 96 w 370"/>
                    <a:gd name="T45" fmla="*/ 0 h 420"/>
                    <a:gd name="T46" fmla="*/ 56 w 370"/>
                    <a:gd name="T47" fmla="*/ 3 h 420"/>
                    <a:gd name="T48" fmla="*/ 22 w 370"/>
                    <a:gd name="T49" fmla="*/ 22 h 420"/>
                    <a:gd name="T50" fmla="*/ 8 w 370"/>
                    <a:gd name="T51" fmla="*/ 55 h 420"/>
                    <a:gd name="T52" fmla="*/ 0 w 370"/>
                    <a:gd name="T53" fmla="*/ 91 h 420"/>
                    <a:gd name="T54" fmla="*/ 3 w 370"/>
                    <a:gd name="T55" fmla="*/ 130 h 420"/>
                    <a:gd name="T56" fmla="*/ 18 w 370"/>
                    <a:gd name="T57" fmla="*/ 167 h 420"/>
                    <a:gd name="T58" fmla="*/ 46 w 370"/>
                    <a:gd name="T59" fmla="*/ 200 h 420"/>
                    <a:gd name="T60" fmla="*/ 82 w 370"/>
                    <a:gd name="T61" fmla="*/ 215 h 420"/>
                    <a:gd name="T62" fmla="*/ 99 w 370"/>
                    <a:gd name="T63" fmla="*/ 233 h 4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420"/>
                    <a:gd name="T98" fmla="*/ 370 w 370"/>
                    <a:gd name="T99" fmla="*/ 420 h 4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420">
                      <a:moveTo>
                        <a:pt x="99" y="233"/>
                      </a:moveTo>
                      <a:lnTo>
                        <a:pt x="113" y="254"/>
                      </a:lnTo>
                      <a:lnTo>
                        <a:pt x="121" y="301"/>
                      </a:lnTo>
                      <a:lnTo>
                        <a:pt x="116" y="353"/>
                      </a:lnTo>
                      <a:lnTo>
                        <a:pt x="125" y="392"/>
                      </a:lnTo>
                      <a:lnTo>
                        <a:pt x="144" y="412"/>
                      </a:lnTo>
                      <a:lnTo>
                        <a:pt x="187" y="419"/>
                      </a:lnTo>
                      <a:lnTo>
                        <a:pt x="243" y="417"/>
                      </a:lnTo>
                      <a:lnTo>
                        <a:pt x="288" y="412"/>
                      </a:lnTo>
                      <a:lnTo>
                        <a:pt x="327" y="401"/>
                      </a:lnTo>
                      <a:lnTo>
                        <a:pt x="350" y="384"/>
                      </a:lnTo>
                      <a:lnTo>
                        <a:pt x="369" y="347"/>
                      </a:lnTo>
                      <a:lnTo>
                        <a:pt x="367" y="314"/>
                      </a:lnTo>
                      <a:lnTo>
                        <a:pt x="344" y="273"/>
                      </a:lnTo>
                      <a:lnTo>
                        <a:pt x="314" y="249"/>
                      </a:lnTo>
                      <a:lnTo>
                        <a:pt x="267" y="226"/>
                      </a:lnTo>
                      <a:lnTo>
                        <a:pt x="252" y="187"/>
                      </a:lnTo>
                      <a:lnTo>
                        <a:pt x="255" y="130"/>
                      </a:lnTo>
                      <a:lnTo>
                        <a:pt x="269" y="86"/>
                      </a:lnTo>
                      <a:lnTo>
                        <a:pt x="221" y="34"/>
                      </a:lnTo>
                      <a:lnTo>
                        <a:pt x="190" y="17"/>
                      </a:lnTo>
                      <a:lnTo>
                        <a:pt x="147" y="4"/>
                      </a:lnTo>
                      <a:lnTo>
                        <a:pt x="96" y="0"/>
                      </a:lnTo>
                      <a:lnTo>
                        <a:pt x="56" y="3"/>
                      </a:lnTo>
                      <a:lnTo>
                        <a:pt x="22" y="22"/>
                      </a:lnTo>
                      <a:lnTo>
                        <a:pt x="8" y="55"/>
                      </a:lnTo>
                      <a:lnTo>
                        <a:pt x="0" y="91"/>
                      </a:lnTo>
                      <a:lnTo>
                        <a:pt x="3" y="130"/>
                      </a:lnTo>
                      <a:lnTo>
                        <a:pt x="18" y="167"/>
                      </a:lnTo>
                      <a:lnTo>
                        <a:pt x="46" y="200"/>
                      </a:lnTo>
                      <a:lnTo>
                        <a:pt x="82" y="215"/>
                      </a:lnTo>
                      <a:lnTo>
                        <a:pt x="99" y="233"/>
                      </a:lnTo>
                    </a:path>
                  </a:pathLst>
                </a:custGeom>
                <a:solidFill>
                  <a:schemeClr val="accent2"/>
                </a:solidFill>
                <a:ln w="12700" cap="rnd">
                  <a:solidFill>
                    <a:srgbClr val="000000"/>
                  </a:solidFill>
                  <a:round/>
                  <a:headEnd/>
                  <a:tailEnd/>
                </a:ln>
              </p:spPr>
              <p:txBody>
                <a:bodyPr/>
                <a:lstStyle/>
                <a:p>
                  <a:endParaRPr lang="en-US"/>
                </a:p>
              </p:txBody>
            </p:sp>
            <p:sp>
              <p:nvSpPr>
                <p:cNvPr id="844" name="Freeform 187"/>
                <p:cNvSpPr>
                  <a:spLocks/>
                </p:cNvSpPr>
                <p:nvPr/>
              </p:nvSpPr>
              <p:spPr bwMode="auto">
                <a:xfrm>
                  <a:off x="5004" y="2638"/>
                  <a:ext cx="42" cy="40"/>
                </a:xfrm>
                <a:custGeom>
                  <a:avLst/>
                  <a:gdLst>
                    <a:gd name="T0" fmla="*/ 22 w 42"/>
                    <a:gd name="T1" fmla="*/ 39 h 40"/>
                    <a:gd name="T2" fmla="*/ 13 w 42"/>
                    <a:gd name="T3" fmla="*/ 37 h 40"/>
                    <a:gd name="T4" fmla="*/ 8 w 42"/>
                    <a:gd name="T5" fmla="*/ 34 h 40"/>
                    <a:gd name="T6" fmla="*/ 3 w 42"/>
                    <a:gd name="T7" fmla="*/ 27 h 40"/>
                    <a:gd name="T8" fmla="*/ 0 w 42"/>
                    <a:gd name="T9" fmla="*/ 22 h 40"/>
                    <a:gd name="T10" fmla="*/ 0 w 42"/>
                    <a:gd name="T11" fmla="*/ 16 h 40"/>
                    <a:gd name="T12" fmla="*/ 3 w 42"/>
                    <a:gd name="T13" fmla="*/ 8 h 40"/>
                    <a:gd name="T14" fmla="*/ 8 w 42"/>
                    <a:gd name="T15" fmla="*/ 3 h 40"/>
                    <a:gd name="T16" fmla="*/ 13 w 42"/>
                    <a:gd name="T17" fmla="*/ 0 h 40"/>
                    <a:gd name="T18" fmla="*/ 22 w 42"/>
                    <a:gd name="T19" fmla="*/ 0 h 40"/>
                    <a:gd name="T20" fmla="*/ 30 w 42"/>
                    <a:gd name="T21" fmla="*/ 0 h 40"/>
                    <a:gd name="T22" fmla="*/ 35 w 42"/>
                    <a:gd name="T23" fmla="*/ 3 h 40"/>
                    <a:gd name="T24" fmla="*/ 39 w 42"/>
                    <a:gd name="T25" fmla="*/ 8 h 40"/>
                    <a:gd name="T26" fmla="*/ 41 w 42"/>
                    <a:gd name="T27" fmla="*/ 16 h 40"/>
                    <a:gd name="T28" fmla="*/ 41 w 42"/>
                    <a:gd name="T29" fmla="*/ 22 h 40"/>
                    <a:gd name="T30" fmla="*/ 39 w 42"/>
                    <a:gd name="T31" fmla="*/ 27 h 40"/>
                    <a:gd name="T32" fmla="*/ 35 w 42"/>
                    <a:gd name="T33" fmla="*/ 34 h 40"/>
                    <a:gd name="T34" fmla="*/ 30 w 42"/>
                    <a:gd name="T35" fmla="*/ 37 h 40"/>
                    <a:gd name="T36" fmla="*/ 22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2" y="39"/>
                      </a:moveTo>
                      <a:lnTo>
                        <a:pt x="13" y="37"/>
                      </a:lnTo>
                      <a:lnTo>
                        <a:pt x="8" y="34"/>
                      </a:lnTo>
                      <a:lnTo>
                        <a:pt x="3" y="27"/>
                      </a:lnTo>
                      <a:lnTo>
                        <a:pt x="0" y="22"/>
                      </a:lnTo>
                      <a:lnTo>
                        <a:pt x="0" y="16"/>
                      </a:lnTo>
                      <a:lnTo>
                        <a:pt x="3" y="8"/>
                      </a:lnTo>
                      <a:lnTo>
                        <a:pt x="8" y="3"/>
                      </a:lnTo>
                      <a:lnTo>
                        <a:pt x="13" y="0"/>
                      </a:lnTo>
                      <a:lnTo>
                        <a:pt x="22" y="0"/>
                      </a:lnTo>
                      <a:lnTo>
                        <a:pt x="30" y="0"/>
                      </a:lnTo>
                      <a:lnTo>
                        <a:pt x="35" y="3"/>
                      </a:lnTo>
                      <a:lnTo>
                        <a:pt x="39" y="8"/>
                      </a:lnTo>
                      <a:lnTo>
                        <a:pt x="41" y="16"/>
                      </a:lnTo>
                      <a:lnTo>
                        <a:pt x="41" y="22"/>
                      </a:lnTo>
                      <a:lnTo>
                        <a:pt x="39" y="27"/>
                      </a:lnTo>
                      <a:lnTo>
                        <a:pt x="35" y="34"/>
                      </a:lnTo>
                      <a:lnTo>
                        <a:pt x="30" y="37"/>
                      </a:lnTo>
                      <a:lnTo>
                        <a:pt x="22" y="39"/>
                      </a:lnTo>
                    </a:path>
                  </a:pathLst>
                </a:custGeom>
                <a:solidFill>
                  <a:srgbClr val="000000"/>
                </a:solidFill>
                <a:ln w="12700" cap="rnd">
                  <a:solidFill>
                    <a:srgbClr val="000000"/>
                  </a:solidFill>
                  <a:round/>
                  <a:headEnd/>
                  <a:tailEnd/>
                </a:ln>
              </p:spPr>
              <p:txBody>
                <a:bodyPr/>
                <a:lstStyle/>
                <a:p>
                  <a:endParaRPr lang="en-US"/>
                </a:p>
              </p:txBody>
            </p:sp>
            <p:sp>
              <p:nvSpPr>
                <p:cNvPr id="845" name="Freeform 188"/>
                <p:cNvSpPr>
                  <a:spLocks/>
                </p:cNvSpPr>
                <p:nvPr/>
              </p:nvSpPr>
              <p:spPr bwMode="auto">
                <a:xfrm>
                  <a:off x="4949" y="2615"/>
                  <a:ext cx="30" cy="31"/>
                </a:xfrm>
                <a:custGeom>
                  <a:avLst/>
                  <a:gdLst>
                    <a:gd name="T0" fmla="*/ 15 w 30"/>
                    <a:gd name="T1" fmla="*/ 30 h 31"/>
                    <a:gd name="T2" fmla="*/ 10 w 30"/>
                    <a:gd name="T3" fmla="*/ 28 h 31"/>
                    <a:gd name="T4" fmla="*/ 5 w 30"/>
                    <a:gd name="T5" fmla="*/ 25 h 31"/>
                    <a:gd name="T6" fmla="*/ 1 w 30"/>
                    <a:gd name="T7" fmla="*/ 21 h 31"/>
                    <a:gd name="T8" fmla="*/ 0 w 30"/>
                    <a:gd name="T9" fmla="*/ 16 h 31"/>
                    <a:gd name="T10" fmla="*/ 0 w 30"/>
                    <a:gd name="T11" fmla="*/ 10 h 31"/>
                    <a:gd name="T12" fmla="*/ 1 w 30"/>
                    <a:gd name="T13" fmla="*/ 5 h 31"/>
                    <a:gd name="T14" fmla="*/ 5 w 30"/>
                    <a:gd name="T15" fmla="*/ 3 h 31"/>
                    <a:gd name="T16" fmla="*/ 10 w 30"/>
                    <a:gd name="T17" fmla="*/ 0 h 31"/>
                    <a:gd name="T18" fmla="*/ 15 w 30"/>
                    <a:gd name="T19" fmla="*/ 0 h 31"/>
                    <a:gd name="T20" fmla="*/ 20 w 30"/>
                    <a:gd name="T21" fmla="*/ 0 h 31"/>
                    <a:gd name="T22" fmla="*/ 23 w 30"/>
                    <a:gd name="T23" fmla="*/ 3 h 31"/>
                    <a:gd name="T24" fmla="*/ 27 w 30"/>
                    <a:gd name="T25" fmla="*/ 5 h 31"/>
                    <a:gd name="T26" fmla="*/ 29 w 30"/>
                    <a:gd name="T27" fmla="*/ 10 h 31"/>
                    <a:gd name="T28" fmla="*/ 29 w 30"/>
                    <a:gd name="T29" fmla="*/ 16 h 31"/>
                    <a:gd name="T30" fmla="*/ 27 w 30"/>
                    <a:gd name="T31" fmla="*/ 21 h 31"/>
                    <a:gd name="T32" fmla="*/ 23 w 30"/>
                    <a:gd name="T33" fmla="*/ 25 h 31"/>
                    <a:gd name="T34" fmla="*/ 20 w 30"/>
                    <a:gd name="T35" fmla="*/ 28 h 31"/>
                    <a:gd name="T36" fmla="*/ 15 w 30"/>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1"/>
                    <a:gd name="T59" fmla="*/ 30 w 30"/>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1">
                      <a:moveTo>
                        <a:pt x="15" y="30"/>
                      </a:moveTo>
                      <a:lnTo>
                        <a:pt x="10" y="28"/>
                      </a:lnTo>
                      <a:lnTo>
                        <a:pt x="5" y="25"/>
                      </a:lnTo>
                      <a:lnTo>
                        <a:pt x="1" y="21"/>
                      </a:lnTo>
                      <a:lnTo>
                        <a:pt x="0" y="16"/>
                      </a:lnTo>
                      <a:lnTo>
                        <a:pt x="0" y="10"/>
                      </a:lnTo>
                      <a:lnTo>
                        <a:pt x="1" y="5"/>
                      </a:lnTo>
                      <a:lnTo>
                        <a:pt x="5" y="3"/>
                      </a:lnTo>
                      <a:lnTo>
                        <a:pt x="10" y="0"/>
                      </a:lnTo>
                      <a:lnTo>
                        <a:pt x="15" y="0"/>
                      </a:lnTo>
                      <a:lnTo>
                        <a:pt x="20" y="0"/>
                      </a:lnTo>
                      <a:lnTo>
                        <a:pt x="23" y="3"/>
                      </a:lnTo>
                      <a:lnTo>
                        <a:pt x="27" y="5"/>
                      </a:lnTo>
                      <a:lnTo>
                        <a:pt x="29" y="10"/>
                      </a:lnTo>
                      <a:lnTo>
                        <a:pt x="29" y="16"/>
                      </a:lnTo>
                      <a:lnTo>
                        <a:pt x="27" y="21"/>
                      </a:lnTo>
                      <a:lnTo>
                        <a:pt x="23" y="25"/>
                      </a:lnTo>
                      <a:lnTo>
                        <a:pt x="20" y="28"/>
                      </a:lnTo>
                      <a:lnTo>
                        <a:pt x="15" y="30"/>
                      </a:lnTo>
                    </a:path>
                  </a:pathLst>
                </a:custGeom>
                <a:solidFill>
                  <a:srgbClr val="000000"/>
                </a:solidFill>
                <a:ln w="12700" cap="rnd">
                  <a:solidFill>
                    <a:srgbClr val="000000"/>
                  </a:solidFill>
                  <a:round/>
                  <a:headEnd/>
                  <a:tailEnd/>
                </a:ln>
              </p:spPr>
              <p:txBody>
                <a:bodyPr/>
                <a:lstStyle/>
                <a:p>
                  <a:endParaRPr lang="en-US"/>
                </a:p>
              </p:txBody>
            </p:sp>
            <p:sp>
              <p:nvSpPr>
                <p:cNvPr id="846" name="Freeform 189"/>
                <p:cNvSpPr>
                  <a:spLocks/>
                </p:cNvSpPr>
                <p:nvPr/>
              </p:nvSpPr>
              <p:spPr bwMode="auto">
                <a:xfrm>
                  <a:off x="4882" y="2594"/>
                  <a:ext cx="42" cy="40"/>
                </a:xfrm>
                <a:custGeom>
                  <a:avLst/>
                  <a:gdLst>
                    <a:gd name="T0" fmla="*/ 20 w 42"/>
                    <a:gd name="T1" fmla="*/ 39 h 40"/>
                    <a:gd name="T2" fmla="*/ 11 w 42"/>
                    <a:gd name="T3" fmla="*/ 39 h 40"/>
                    <a:gd name="T4" fmla="*/ 6 w 42"/>
                    <a:gd name="T5" fmla="*/ 34 h 40"/>
                    <a:gd name="T6" fmla="*/ 1 w 42"/>
                    <a:gd name="T7" fmla="*/ 29 h 40"/>
                    <a:gd name="T8" fmla="*/ 0 w 42"/>
                    <a:gd name="T9" fmla="*/ 24 h 40"/>
                    <a:gd name="T10" fmla="*/ 0 w 42"/>
                    <a:gd name="T11" fmla="*/ 16 h 40"/>
                    <a:gd name="T12" fmla="*/ 1 w 42"/>
                    <a:gd name="T13" fmla="*/ 9 h 40"/>
                    <a:gd name="T14" fmla="*/ 6 w 42"/>
                    <a:gd name="T15" fmla="*/ 4 h 40"/>
                    <a:gd name="T16" fmla="*/ 11 w 42"/>
                    <a:gd name="T17" fmla="*/ 0 h 40"/>
                    <a:gd name="T18" fmla="*/ 20 w 42"/>
                    <a:gd name="T19" fmla="*/ 0 h 40"/>
                    <a:gd name="T20" fmla="*/ 29 w 42"/>
                    <a:gd name="T21" fmla="*/ 0 h 40"/>
                    <a:gd name="T22" fmla="*/ 34 w 42"/>
                    <a:gd name="T23" fmla="*/ 4 h 40"/>
                    <a:gd name="T24" fmla="*/ 39 w 42"/>
                    <a:gd name="T25" fmla="*/ 9 h 40"/>
                    <a:gd name="T26" fmla="*/ 41 w 42"/>
                    <a:gd name="T27" fmla="*/ 16 h 40"/>
                    <a:gd name="T28" fmla="*/ 41 w 42"/>
                    <a:gd name="T29" fmla="*/ 24 h 40"/>
                    <a:gd name="T30" fmla="*/ 39 w 42"/>
                    <a:gd name="T31" fmla="*/ 29 h 40"/>
                    <a:gd name="T32" fmla="*/ 34 w 42"/>
                    <a:gd name="T33" fmla="*/ 34 h 40"/>
                    <a:gd name="T34" fmla="*/ 29 w 42"/>
                    <a:gd name="T35" fmla="*/ 39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1" y="39"/>
                      </a:lnTo>
                      <a:lnTo>
                        <a:pt x="6" y="34"/>
                      </a:lnTo>
                      <a:lnTo>
                        <a:pt x="1" y="29"/>
                      </a:lnTo>
                      <a:lnTo>
                        <a:pt x="0" y="24"/>
                      </a:lnTo>
                      <a:lnTo>
                        <a:pt x="0" y="16"/>
                      </a:lnTo>
                      <a:lnTo>
                        <a:pt x="1" y="9"/>
                      </a:lnTo>
                      <a:lnTo>
                        <a:pt x="6" y="4"/>
                      </a:lnTo>
                      <a:lnTo>
                        <a:pt x="11" y="0"/>
                      </a:lnTo>
                      <a:lnTo>
                        <a:pt x="20" y="0"/>
                      </a:lnTo>
                      <a:lnTo>
                        <a:pt x="29" y="0"/>
                      </a:lnTo>
                      <a:lnTo>
                        <a:pt x="34" y="4"/>
                      </a:lnTo>
                      <a:lnTo>
                        <a:pt x="39" y="9"/>
                      </a:lnTo>
                      <a:lnTo>
                        <a:pt x="41" y="16"/>
                      </a:lnTo>
                      <a:lnTo>
                        <a:pt x="41" y="24"/>
                      </a:lnTo>
                      <a:lnTo>
                        <a:pt x="39" y="29"/>
                      </a:lnTo>
                      <a:lnTo>
                        <a:pt x="34" y="34"/>
                      </a:lnTo>
                      <a:lnTo>
                        <a:pt x="29" y="39"/>
                      </a:lnTo>
                      <a:lnTo>
                        <a:pt x="20" y="39"/>
                      </a:lnTo>
                    </a:path>
                  </a:pathLst>
                </a:custGeom>
                <a:solidFill>
                  <a:srgbClr val="000000"/>
                </a:solidFill>
                <a:ln w="12700" cap="rnd">
                  <a:solidFill>
                    <a:srgbClr val="000000"/>
                  </a:solidFill>
                  <a:round/>
                  <a:headEnd/>
                  <a:tailEnd/>
                </a:ln>
              </p:spPr>
              <p:txBody>
                <a:bodyPr/>
                <a:lstStyle/>
                <a:p>
                  <a:endParaRPr lang="en-US"/>
                </a:p>
              </p:txBody>
            </p:sp>
            <p:sp>
              <p:nvSpPr>
                <p:cNvPr id="847" name="Freeform 190"/>
                <p:cNvSpPr>
                  <a:spLocks/>
                </p:cNvSpPr>
                <p:nvPr/>
              </p:nvSpPr>
              <p:spPr bwMode="auto">
                <a:xfrm>
                  <a:off x="4933" y="2679"/>
                  <a:ext cx="28" cy="27"/>
                </a:xfrm>
                <a:custGeom>
                  <a:avLst/>
                  <a:gdLst>
                    <a:gd name="T0" fmla="*/ 11 w 28"/>
                    <a:gd name="T1" fmla="*/ 26 h 27"/>
                    <a:gd name="T2" fmla="*/ 8 w 28"/>
                    <a:gd name="T3" fmla="*/ 26 h 27"/>
                    <a:gd name="T4" fmla="*/ 3 w 28"/>
                    <a:gd name="T5" fmla="*/ 22 h 27"/>
                    <a:gd name="T6" fmla="*/ 0 w 28"/>
                    <a:gd name="T7" fmla="*/ 19 h 27"/>
                    <a:gd name="T8" fmla="*/ 0 w 28"/>
                    <a:gd name="T9" fmla="*/ 14 h 27"/>
                    <a:gd name="T10" fmla="*/ 0 w 28"/>
                    <a:gd name="T11" fmla="*/ 11 h 27"/>
                    <a:gd name="T12" fmla="*/ 0 w 28"/>
                    <a:gd name="T13" fmla="*/ 8 h 27"/>
                    <a:gd name="T14" fmla="*/ 3 w 28"/>
                    <a:gd name="T15" fmla="*/ 3 h 27"/>
                    <a:gd name="T16" fmla="*/ 8 w 28"/>
                    <a:gd name="T17" fmla="*/ 0 h 27"/>
                    <a:gd name="T18" fmla="*/ 11 w 28"/>
                    <a:gd name="T19" fmla="*/ 0 h 27"/>
                    <a:gd name="T20" fmla="*/ 20 w 28"/>
                    <a:gd name="T21" fmla="*/ 0 h 27"/>
                    <a:gd name="T22" fmla="*/ 23 w 28"/>
                    <a:gd name="T23" fmla="*/ 3 h 27"/>
                    <a:gd name="T24" fmla="*/ 23 w 28"/>
                    <a:gd name="T25" fmla="*/ 8 h 27"/>
                    <a:gd name="T26" fmla="*/ 27 w 28"/>
                    <a:gd name="T27" fmla="*/ 11 h 27"/>
                    <a:gd name="T28" fmla="*/ 27 w 28"/>
                    <a:gd name="T29" fmla="*/ 14 h 27"/>
                    <a:gd name="T30" fmla="*/ 23 w 28"/>
                    <a:gd name="T31" fmla="*/ 19 h 27"/>
                    <a:gd name="T32" fmla="*/ 23 w 28"/>
                    <a:gd name="T33" fmla="*/ 22 h 27"/>
                    <a:gd name="T34" fmla="*/ 20 w 28"/>
                    <a:gd name="T35" fmla="*/ 26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8" y="26"/>
                      </a:lnTo>
                      <a:lnTo>
                        <a:pt x="3" y="22"/>
                      </a:lnTo>
                      <a:lnTo>
                        <a:pt x="0" y="19"/>
                      </a:lnTo>
                      <a:lnTo>
                        <a:pt x="0" y="14"/>
                      </a:lnTo>
                      <a:lnTo>
                        <a:pt x="0" y="11"/>
                      </a:lnTo>
                      <a:lnTo>
                        <a:pt x="0" y="8"/>
                      </a:lnTo>
                      <a:lnTo>
                        <a:pt x="3" y="3"/>
                      </a:lnTo>
                      <a:lnTo>
                        <a:pt x="8" y="0"/>
                      </a:lnTo>
                      <a:lnTo>
                        <a:pt x="11" y="0"/>
                      </a:lnTo>
                      <a:lnTo>
                        <a:pt x="20" y="0"/>
                      </a:lnTo>
                      <a:lnTo>
                        <a:pt x="23" y="3"/>
                      </a:lnTo>
                      <a:lnTo>
                        <a:pt x="23" y="8"/>
                      </a:lnTo>
                      <a:lnTo>
                        <a:pt x="27" y="11"/>
                      </a:lnTo>
                      <a:lnTo>
                        <a:pt x="27" y="14"/>
                      </a:lnTo>
                      <a:lnTo>
                        <a:pt x="23" y="19"/>
                      </a:lnTo>
                      <a:lnTo>
                        <a:pt x="23" y="22"/>
                      </a:lnTo>
                      <a:lnTo>
                        <a:pt x="20" y="26"/>
                      </a:lnTo>
                      <a:lnTo>
                        <a:pt x="11" y="26"/>
                      </a:lnTo>
                    </a:path>
                  </a:pathLst>
                </a:custGeom>
                <a:solidFill>
                  <a:srgbClr val="000000"/>
                </a:solidFill>
                <a:ln w="12700" cap="rnd">
                  <a:solidFill>
                    <a:srgbClr val="000000"/>
                  </a:solidFill>
                  <a:round/>
                  <a:headEnd/>
                  <a:tailEnd/>
                </a:ln>
              </p:spPr>
              <p:txBody>
                <a:bodyPr/>
                <a:lstStyle/>
                <a:p>
                  <a:endParaRPr lang="en-US"/>
                </a:p>
              </p:txBody>
            </p:sp>
            <p:sp>
              <p:nvSpPr>
                <p:cNvPr id="848" name="Freeform 191"/>
                <p:cNvSpPr>
                  <a:spLocks/>
                </p:cNvSpPr>
                <p:nvPr/>
              </p:nvSpPr>
              <p:spPr bwMode="auto">
                <a:xfrm>
                  <a:off x="4923" y="2692"/>
                  <a:ext cx="29" cy="27"/>
                </a:xfrm>
                <a:custGeom>
                  <a:avLst/>
                  <a:gdLst>
                    <a:gd name="T0" fmla="*/ 14 w 29"/>
                    <a:gd name="T1" fmla="*/ 26 h 27"/>
                    <a:gd name="T2" fmla="*/ 8 w 29"/>
                    <a:gd name="T3" fmla="*/ 26 h 27"/>
                    <a:gd name="T4" fmla="*/ 5 w 29"/>
                    <a:gd name="T5" fmla="*/ 24 h 27"/>
                    <a:gd name="T6" fmla="*/ 0 w 29"/>
                    <a:gd name="T7" fmla="*/ 19 h 27"/>
                    <a:gd name="T8" fmla="*/ 0 w 29"/>
                    <a:gd name="T9" fmla="*/ 14 h 27"/>
                    <a:gd name="T10" fmla="*/ 0 w 29"/>
                    <a:gd name="T11" fmla="*/ 8 h 27"/>
                    <a:gd name="T12" fmla="*/ 0 w 29"/>
                    <a:gd name="T13" fmla="*/ 4 h 27"/>
                    <a:gd name="T14" fmla="*/ 5 w 29"/>
                    <a:gd name="T15" fmla="*/ 1 h 27"/>
                    <a:gd name="T16" fmla="*/ 8 w 29"/>
                    <a:gd name="T17" fmla="*/ 0 h 27"/>
                    <a:gd name="T18" fmla="*/ 14 w 29"/>
                    <a:gd name="T19" fmla="*/ 0 h 27"/>
                    <a:gd name="T20" fmla="*/ 21 w 29"/>
                    <a:gd name="T21" fmla="*/ 0 h 27"/>
                    <a:gd name="T22" fmla="*/ 22 w 29"/>
                    <a:gd name="T23" fmla="*/ 1 h 27"/>
                    <a:gd name="T24" fmla="*/ 28 w 29"/>
                    <a:gd name="T25" fmla="*/ 4 h 27"/>
                    <a:gd name="T26" fmla="*/ 28 w 29"/>
                    <a:gd name="T27" fmla="*/ 8 h 27"/>
                    <a:gd name="T28" fmla="*/ 28 w 29"/>
                    <a:gd name="T29" fmla="*/ 14 h 27"/>
                    <a:gd name="T30" fmla="*/ 28 w 29"/>
                    <a:gd name="T31" fmla="*/ 19 h 27"/>
                    <a:gd name="T32" fmla="*/ 22 w 29"/>
                    <a:gd name="T33" fmla="*/ 24 h 27"/>
                    <a:gd name="T34" fmla="*/ 21 w 29"/>
                    <a:gd name="T35" fmla="*/ 26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6"/>
                      </a:lnTo>
                      <a:lnTo>
                        <a:pt x="5" y="24"/>
                      </a:lnTo>
                      <a:lnTo>
                        <a:pt x="0" y="19"/>
                      </a:lnTo>
                      <a:lnTo>
                        <a:pt x="0" y="14"/>
                      </a:lnTo>
                      <a:lnTo>
                        <a:pt x="0" y="8"/>
                      </a:lnTo>
                      <a:lnTo>
                        <a:pt x="0" y="4"/>
                      </a:lnTo>
                      <a:lnTo>
                        <a:pt x="5" y="1"/>
                      </a:lnTo>
                      <a:lnTo>
                        <a:pt x="8" y="0"/>
                      </a:lnTo>
                      <a:lnTo>
                        <a:pt x="14" y="0"/>
                      </a:lnTo>
                      <a:lnTo>
                        <a:pt x="21" y="0"/>
                      </a:lnTo>
                      <a:lnTo>
                        <a:pt x="22" y="1"/>
                      </a:lnTo>
                      <a:lnTo>
                        <a:pt x="28" y="4"/>
                      </a:lnTo>
                      <a:lnTo>
                        <a:pt x="28" y="8"/>
                      </a:lnTo>
                      <a:lnTo>
                        <a:pt x="28" y="14"/>
                      </a:lnTo>
                      <a:lnTo>
                        <a:pt x="28" y="19"/>
                      </a:lnTo>
                      <a:lnTo>
                        <a:pt x="22" y="24"/>
                      </a:lnTo>
                      <a:lnTo>
                        <a:pt x="21" y="26"/>
                      </a:lnTo>
                      <a:lnTo>
                        <a:pt x="14" y="26"/>
                      </a:lnTo>
                    </a:path>
                  </a:pathLst>
                </a:custGeom>
                <a:solidFill>
                  <a:srgbClr val="000000"/>
                </a:solidFill>
                <a:ln w="12700" cap="rnd">
                  <a:solidFill>
                    <a:srgbClr val="000000"/>
                  </a:solidFill>
                  <a:round/>
                  <a:headEnd/>
                  <a:tailEnd/>
                </a:ln>
              </p:spPr>
              <p:txBody>
                <a:bodyPr/>
                <a:lstStyle/>
                <a:p>
                  <a:endParaRPr lang="en-US"/>
                </a:p>
              </p:txBody>
            </p:sp>
            <p:sp>
              <p:nvSpPr>
                <p:cNvPr id="849" name="Freeform 192"/>
                <p:cNvSpPr>
                  <a:spLocks/>
                </p:cNvSpPr>
                <p:nvPr/>
              </p:nvSpPr>
              <p:spPr bwMode="auto">
                <a:xfrm>
                  <a:off x="4940" y="2658"/>
                  <a:ext cx="29" cy="27"/>
                </a:xfrm>
                <a:custGeom>
                  <a:avLst/>
                  <a:gdLst>
                    <a:gd name="T0" fmla="*/ 12 w 29"/>
                    <a:gd name="T1" fmla="*/ 26 h 27"/>
                    <a:gd name="T2" fmla="*/ 8 w 29"/>
                    <a:gd name="T3" fmla="*/ 26 h 27"/>
                    <a:gd name="T4" fmla="*/ 3 w 29"/>
                    <a:gd name="T5" fmla="*/ 24 h 27"/>
                    <a:gd name="T6" fmla="*/ 0 w 29"/>
                    <a:gd name="T7" fmla="*/ 19 h 27"/>
                    <a:gd name="T8" fmla="*/ 0 w 29"/>
                    <a:gd name="T9" fmla="*/ 14 h 27"/>
                    <a:gd name="T10" fmla="*/ 0 w 29"/>
                    <a:gd name="T11" fmla="*/ 8 h 27"/>
                    <a:gd name="T12" fmla="*/ 0 w 29"/>
                    <a:gd name="T13" fmla="*/ 4 h 27"/>
                    <a:gd name="T14" fmla="*/ 3 w 29"/>
                    <a:gd name="T15" fmla="*/ 1 h 27"/>
                    <a:gd name="T16" fmla="*/ 8 w 29"/>
                    <a:gd name="T17" fmla="*/ 0 h 27"/>
                    <a:gd name="T18" fmla="*/ 12 w 29"/>
                    <a:gd name="T19" fmla="*/ 0 h 27"/>
                    <a:gd name="T20" fmla="*/ 15 w 29"/>
                    <a:gd name="T21" fmla="*/ 0 h 27"/>
                    <a:gd name="T22" fmla="*/ 21 w 29"/>
                    <a:gd name="T23" fmla="*/ 1 h 27"/>
                    <a:gd name="T24" fmla="*/ 24 w 29"/>
                    <a:gd name="T25" fmla="*/ 4 h 27"/>
                    <a:gd name="T26" fmla="*/ 28 w 29"/>
                    <a:gd name="T27" fmla="*/ 8 h 27"/>
                    <a:gd name="T28" fmla="*/ 28 w 29"/>
                    <a:gd name="T29" fmla="*/ 14 h 27"/>
                    <a:gd name="T30" fmla="*/ 24 w 29"/>
                    <a:gd name="T31" fmla="*/ 19 h 27"/>
                    <a:gd name="T32" fmla="*/ 21 w 29"/>
                    <a:gd name="T33" fmla="*/ 24 h 27"/>
                    <a:gd name="T34" fmla="*/ 15 w 29"/>
                    <a:gd name="T35" fmla="*/ 26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8" y="26"/>
                      </a:lnTo>
                      <a:lnTo>
                        <a:pt x="3" y="24"/>
                      </a:lnTo>
                      <a:lnTo>
                        <a:pt x="0" y="19"/>
                      </a:lnTo>
                      <a:lnTo>
                        <a:pt x="0" y="14"/>
                      </a:lnTo>
                      <a:lnTo>
                        <a:pt x="0" y="8"/>
                      </a:lnTo>
                      <a:lnTo>
                        <a:pt x="0" y="4"/>
                      </a:lnTo>
                      <a:lnTo>
                        <a:pt x="3" y="1"/>
                      </a:lnTo>
                      <a:lnTo>
                        <a:pt x="8" y="0"/>
                      </a:lnTo>
                      <a:lnTo>
                        <a:pt x="12" y="0"/>
                      </a:lnTo>
                      <a:lnTo>
                        <a:pt x="15" y="0"/>
                      </a:lnTo>
                      <a:lnTo>
                        <a:pt x="21" y="1"/>
                      </a:lnTo>
                      <a:lnTo>
                        <a:pt x="24" y="4"/>
                      </a:lnTo>
                      <a:lnTo>
                        <a:pt x="28" y="8"/>
                      </a:lnTo>
                      <a:lnTo>
                        <a:pt x="28" y="14"/>
                      </a:lnTo>
                      <a:lnTo>
                        <a:pt x="24" y="19"/>
                      </a:lnTo>
                      <a:lnTo>
                        <a:pt x="21" y="24"/>
                      </a:lnTo>
                      <a:lnTo>
                        <a:pt x="15" y="26"/>
                      </a:lnTo>
                      <a:lnTo>
                        <a:pt x="12" y="26"/>
                      </a:lnTo>
                    </a:path>
                  </a:pathLst>
                </a:custGeom>
                <a:solidFill>
                  <a:srgbClr val="000000"/>
                </a:solidFill>
                <a:ln w="12700" cap="rnd">
                  <a:solidFill>
                    <a:srgbClr val="000000"/>
                  </a:solidFill>
                  <a:round/>
                  <a:headEnd/>
                  <a:tailEnd/>
                </a:ln>
              </p:spPr>
              <p:txBody>
                <a:bodyPr/>
                <a:lstStyle/>
                <a:p>
                  <a:endParaRPr lang="en-US"/>
                </a:p>
              </p:txBody>
            </p:sp>
            <p:sp>
              <p:nvSpPr>
                <p:cNvPr id="850" name="Freeform 193"/>
                <p:cNvSpPr>
                  <a:spLocks/>
                </p:cNvSpPr>
                <p:nvPr/>
              </p:nvSpPr>
              <p:spPr bwMode="auto">
                <a:xfrm>
                  <a:off x="4975" y="2604"/>
                  <a:ext cx="31" cy="32"/>
                </a:xfrm>
                <a:custGeom>
                  <a:avLst/>
                  <a:gdLst>
                    <a:gd name="T0" fmla="*/ 15 w 31"/>
                    <a:gd name="T1" fmla="*/ 31 h 32"/>
                    <a:gd name="T2" fmla="*/ 10 w 31"/>
                    <a:gd name="T3" fmla="*/ 29 h 32"/>
                    <a:gd name="T4" fmla="*/ 5 w 31"/>
                    <a:gd name="T5" fmla="*/ 26 h 32"/>
                    <a:gd name="T6" fmla="*/ 1 w 31"/>
                    <a:gd name="T7" fmla="*/ 22 h 32"/>
                    <a:gd name="T8" fmla="*/ 0 w 31"/>
                    <a:gd name="T9" fmla="*/ 17 h 32"/>
                    <a:gd name="T10" fmla="*/ 0 w 31"/>
                    <a:gd name="T11" fmla="*/ 13 h 32"/>
                    <a:gd name="T12" fmla="*/ 1 w 31"/>
                    <a:gd name="T13" fmla="*/ 8 h 32"/>
                    <a:gd name="T14" fmla="*/ 5 w 31"/>
                    <a:gd name="T15" fmla="*/ 4 h 32"/>
                    <a:gd name="T16" fmla="*/ 10 w 31"/>
                    <a:gd name="T17" fmla="*/ 0 h 32"/>
                    <a:gd name="T18" fmla="*/ 15 w 31"/>
                    <a:gd name="T19" fmla="*/ 0 h 32"/>
                    <a:gd name="T20" fmla="*/ 21 w 31"/>
                    <a:gd name="T21" fmla="*/ 0 h 32"/>
                    <a:gd name="T22" fmla="*/ 25 w 31"/>
                    <a:gd name="T23" fmla="*/ 4 h 32"/>
                    <a:gd name="T24" fmla="*/ 28 w 31"/>
                    <a:gd name="T25" fmla="*/ 8 h 32"/>
                    <a:gd name="T26" fmla="*/ 30 w 31"/>
                    <a:gd name="T27" fmla="*/ 13 h 32"/>
                    <a:gd name="T28" fmla="*/ 30 w 31"/>
                    <a:gd name="T29" fmla="*/ 17 h 32"/>
                    <a:gd name="T30" fmla="*/ 28 w 31"/>
                    <a:gd name="T31" fmla="*/ 22 h 32"/>
                    <a:gd name="T32" fmla="*/ 25 w 31"/>
                    <a:gd name="T33" fmla="*/ 26 h 32"/>
                    <a:gd name="T34" fmla="*/ 21 w 31"/>
                    <a:gd name="T35" fmla="*/ 29 h 32"/>
                    <a:gd name="T36" fmla="*/ 15 w 31"/>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2"/>
                    <a:gd name="T59" fmla="*/ 31 w 31"/>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2">
                      <a:moveTo>
                        <a:pt x="15" y="31"/>
                      </a:moveTo>
                      <a:lnTo>
                        <a:pt x="10" y="29"/>
                      </a:lnTo>
                      <a:lnTo>
                        <a:pt x="5" y="26"/>
                      </a:lnTo>
                      <a:lnTo>
                        <a:pt x="1" y="22"/>
                      </a:lnTo>
                      <a:lnTo>
                        <a:pt x="0" y="17"/>
                      </a:lnTo>
                      <a:lnTo>
                        <a:pt x="0" y="13"/>
                      </a:lnTo>
                      <a:lnTo>
                        <a:pt x="1" y="8"/>
                      </a:lnTo>
                      <a:lnTo>
                        <a:pt x="5" y="4"/>
                      </a:lnTo>
                      <a:lnTo>
                        <a:pt x="10" y="0"/>
                      </a:lnTo>
                      <a:lnTo>
                        <a:pt x="15" y="0"/>
                      </a:lnTo>
                      <a:lnTo>
                        <a:pt x="21" y="0"/>
                      </a:lnTo>
                      <a:lnTo>
                        <a:pt x="25" y="4"/>
                      </a:lnTo>
                      <a:lnTo>
                        <a:pt x="28" y="8"/>
                      </a:lnTo>
                      <a:lnTo>
                        <a:pt x="30" y="13"/>
                      </a:lnTo>
                      <a:lnTo>
                        <a:pt x="30" y="17"/>
                      </a:lnTo>
                      <a:lnTo>
                        <a:pt x="28" y="22"/>
                      </a:lnTo>
                      <a:lnTo>
                        <a:pt x="25" y="26"/>
                      </a:lnTo>
                      <a:lnTo>
                        <a:pt x="21" y="29"/>
                      </a:lnTo>
                      <a:lnTo>
                        <a:pt x="15" y="31"/>
                      </a:lnTo>
                    </a:path>
                  </a:pathLst>
                </a:custGeom>
                <a:solidFill>
                  <a:srgbClr val="000000"/>
                </a:solidFill>
                <a:ln w="12700" cap="rnd">
                  <a:solidFill>
                    <a:srgbClr val="000000"/>
                  </a:solidFill>
                  <a:round/>
                  <a:headEnd/>
                  <a:tailEnd/>
                </a:ln>
              </p:spPr>
              <p:txBody>
                <a:bodyPr/>
                <a:lstStyle/>
                <a:p>
                  <a:endParaRPr lang="en-US"/>
                </a:p>
              </p:txBody>
            </p:sp>
            <p:sp>
              <p:nvSpPr>
                <p:cNvPr id="851" name="Freeform 194"/>
                <p:cNvSpPr>
                  <a:spLocks/>
                </p:cNvSpPr>
                <p:nvPr/>
              </p:nvSpPr>
              <p:spPr bwMode="auto">
                <a:xfrm>
                  <a:off x="5000" y="2627"/>
                  <a:ext cx="29" cy="27"/>
                </a:xfrm>
                <a:custGeom>
                  <a:avLst/>
                  <a:gdLst>
                    <a:gd name="T0" fmla="*/ 14 w 29"/>
                    <a:gd name="T1" fmla="*/ 26 h 27"/>
                    <a:gd name="T2" fmla="*/ 7 w 29"/>
                    <a:gd name="T3" fmla="*/ 24 h 27"/>
                    <a:gd name="T4" fmla="*/ 5 w 29"/>
                    <a:gd name="T5" fmla="*/ 22 h 27"/>
                    <a:gd name="T6" fmla="*/ 1 w 29"/>
                    <a:gd name="T7" fmla="*/ 17 h 27"/>
                    <a:gd name="T8" fmla="*/ 0 w 29"/>
                    <a:gd name="T9" fmla="*/ 14 h 27"/>
                    <a:gd name="T10" fmla="*/ 0 w 29"/>
                    <a:gd name="T11" fmla="*/ 11 h 27"/>
                    <a:gd name="T12" fmla="*/ 1 w 29"/>
                    <a:gd name="T13" fmla="*/ 8 h 27"/>
                    <a:gd name="T14" fmla="*/ 5 w 29"/>
                    <a:gd name="T15" fmla="*/ 3 h 27"/>
                    <a:gd name="T16" fmla="*/ 7 w 29"/>
                    <a:gd name="T17" fmla="*/ 1 h 27"/>
                    <a:gd name="T18" fmla="*/ 14 w 29"/>
                    <a:gd name="T19" fmla="*/ 0 h 27"/>
                    <a:gd name="T20" fmla="*/ 19 w 29"/>
                    <a:gd name="T21" fmla="*/ 1 h 27"/>
                    <a:gd name="T22" fmla="*/ 22 w 29"/>
                    <a:gd name="T23" fmla="*/ 3 h 27"/>
                    <a:gd name="T24" fmla="*/ 28 w 29"/>
                    <a:gd name="T25" fmla="*/ 8 h 27"/>
                    <a:gd name="T26" fmla="*/ 28 w 29"/>
                    <a:gd name="T27" fmla="*/ 11 h 27"/>
                    <a:gd name="T28" fmla="*/ 28 w 29"/>
                    <a:gd name="T29" fmla="*/ 14 h 27"/>
                    <a:gd name="T30" fmla="*/ 28 w 29"/>
                    <a:gd name="T31" fmla="*/ 17 h 27"/>
                    <a:gd name="T32" fmla="*/ 22 w 29"/>
                    <a:gd name="T33" fmla="*/ 22 h 27"/>
                    <a:gd name="T34" fmla="*/ 19 w 29"/>
                    <a:gd name="T35" fmla="*/ 24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7" y="24"/>
                      </a:lnTo>
                      <a:lnTo>
                        <a:pt x="5" y="22"/>
                      </a:lnTo>
                      <a:lnTo>
                        <a:pt x="1" y="17"/>
                      </a:lnTo>
                      <a:lnTo>
                        <a:pt x="0" y="14"/>
                      </a:lnTo>
                      <a:lnTo>
                        <a:pt x="0" y="11"/>
                      </a:lnTo>
                      <a:lnTo>
                        <a:pt x="1" y="8"/>
                      </a:lnTo>
                      <a:lnTo>
                        <a:pt x="5" y="3"/>
                      </a:lnTo>
                      <a:lnTo>
                        <a:pt x="7" y="1"/>
                      </a:lnTo>
                      <a:lnTo>
                        <a:pt x="14" y="0"/>
                      </a:lnTo>
                      <a:lnTo>
                        <a:pt x="19" y="1"/>
                      </a:lnTo>
                      <a:lnTo>
                        <a:pt x="22" y="3"/>
                      </a:lnTo>
                      <a:lnTo>
                        <a:pt x="28" y="8"/>
                      </a:lnTo>
                      <a:lnTo>
                        <a:pt x="28" y="11"/>
                      </a:lnTo>
                      <a:lnTo>
                        <a:pt x="28" y="14"/>
                      </a:lnTo>
                      <a:lnTo>
                        <a:pt x="28" y="17"/>
                      </a:lnTo>
                      <a:lnTo>
                        <a:pt x="22" y="22"/>
                      </a:lnTo>
                      <a:lnTo>
                        <a:pt x="19" y="24"/>
                      </a:lnTo>
                      <a:lnTo>
                        <a:pt x="14" y="26"/>
                      </a:lnTo>
                    </a:path>
                  </a:pathLst>
                </a:custGeom>
                <a:solidFill>
                  <a:srgbClr val="000000"/>
                </a:solidFill>
                <a:ln w="12700" cap="rnd">
                  <a:solidFill>
                    <a:srgbClr val="000000"/>
                  </a:solidFill>
                  <a:round/>
                  <a:headEnd/>
                  <a:tailEnd/>
                </a:ln>
              </p:spPr>
              <p:txBody>
                <a:bodyPr/>
                <a:lstStyle/>
                <a:p>
                  <a:endParaRPr lang="en-US"/>
                </a:p>
              </p:txBody>
            </p:sp>
            <p:sp>
              <p:nvSpPr>
                <p:cNvPr id="852" name="Freeform 195"/>
                <p:cNvSpPr>
                  <a:spLocks/>
                </p:cNvSpPr>
                <p:nvPr/>
              </p:nvSpPr>
              <p:spPr bwMode="auto">
                <a:xfrm>
                  <a:off x="4882" y="2638"/>
                  <a:ext cx="28" cy="27"/>
                </a:xfrm>
                <a:custGeom>
                  <a:avLst/>
                  <a:gdLst>
                    <a:gd name="T0" fmla="*/ 13 w 28"/>
                    <a:gd name="T1" fmla="*/ 26 h 27"/>
                    <a:gd name="T2" fmla="*/ 8 w 28"/>
                    <a:gd name="T3" fmla="*/ 26 h 27"/>
                    <a:gd name="T4" fmla="*/ 5 w 28"/>
                    <a:gd name="T5" fmla="*/ 26 h 27"/>
                    <a:gd name="T6" fmla="*/ 1 w 28"/>
                    <a:gd name="T7" fmla="*/ 21 h 27"/>
                    <a:gd name="T8" fmla="*/ 0 w 28"/>
                    <a:gd name="T9" fmla="*/ 17 h 27"/>
                    <a:gd name="T10" fmla="*/ 0 w 28"/>
                    <a:gd name="T11" fmla="*/ 11 h 27"/>
                    <a:gd name="T12" fmla="*/ 1 w 28"/>
                    <a:gd name="T13" fmla="*/ 6 h 27"/>
                    <a:gd name="T14" fmla="*/ 5 w 28"/>
                    <a:gd name="T15" fmla="*/ 1 h 27"/>
                    <a:gd name="T16" fmla="*/ 8 w 28"/>
                    <a:gd name="T17" fmla="*/ 0 h 27"/>
                    <a:gd name="T18" fmla="*/ 13 w 28"/>
                    <a:gd name="T19" fmla="*/ 0 h 27"/>
                    <a:gd name="T20" fmla="*/ 18 w 28"/>
                    <a:gd name="T21" fmla="*/ 0 h 27"/>
                    <a:gd name="T22" fmla="*/ 21 w 28"/>
                    <a:gd name="T23" fmla="*/ 1 h 27"/>
                    <a:gd name="T24" fmla="*/ 27 w 28"/>
                    <a:gd name="T25" fmla="*/ 6 h 27"/>
                    <a:gd name="T26" fmla="*/ 27 w 28"/>
                    <a:gd name="T27" fmla="*/ 11 h 27"/>
                    <a:gd name="T28" fmla="*/ 27 w 28"/>
                    <a:gd name="T29" fmla="*/ 17 h 27"/>
                    <a:gd name="T30" fmla="*/ 27 w 28"/>
                    <a:gd name="T31" fmla="*/ 21 h 27"/>
                    <a:gd name="T32" fmla="*/ 21 w 28"/>
                    <a:gd name="T33" fmla="*/ 26 h 27"/>
                    <a:gd name="T34" fmla="*/ 18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6"/>
                      </a:lnTo>
                      <a:lnTo>
                        <a:pt x="5" y="26"/>
                      </a:lnTo>
                      <a:lnTo>
                        <a:pt x="1" y="21"/>
                      </a:lnTo>
                      <a:lnTo>
                        <a:pt x="0" y="17"/>
                      </a:lnTo>
                      <a:lnTo>
                        <a:pt x="0" y="11"/>
                      </a:lnTo>
                      <a:lnTo>
                        <a:pt x="1" y="6"/>
                      </a:lnTo>
                      <a:lnTo>
                        <a:pt x="5" y="1"/>
                      </a:lnTo>
                      <a:lnTo>
                        <a:pt x="8" y="0"/>
                      </a:lnTo>
                      <a:lnTo>
                        <a:pt x="13" y="0"/>
                      </a:lnTo>
                      <a:lnTo>
                        <a:pt x="18" y="0"/>
                      </a:lnTo>
                      <a:lnTo>
                        <a:pt x="21" y="1"/>
                      </a:lnTo>
                      <a:lnTo>
                        <a:pt x="27" y="6"/>
                      </a:lnTo>
                      <a:lnTo>
                        <a:pt x="27" y="11"/>
                      </a:lnTo>
                      <a:lnTo>
                        <a:pt x="27" y="17"/>
                      </a:lnTo>
                      <a:lnTo>
                        <a:pt x="27" y="21"/>
                      </a:lnTo>
                      <a:lnTo>
                        <a:pt x="21" y="26"/>
                      </a:lnTo>
                      <a:lnTo>
                        <a:pt x="18"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853" name="Freeform 196"/>
                <p:cNvSpPr>
                  <a:spLocks/>
                </p:cNvSpPr>
                <p:nvPr/>
              </p:nvSpPr>
              <p:spPr bwMode="auto">
                <a:xfrm>
                  <a:off x="4912" y="2643"/>
                  <a:ext cx="29" cy="27"/>
                </a:xfrm>
                <a:custGeom>
                  <a:avLst/>
                  <a:gdLst>
                    <a:gd name="T0" fmla="*/ 14 w 29"/>
                    <a:gd name="T1" fmla="*/ 26 h 27"/>
                    <a:gd name="T2" fmla="*/ 8 w 29"/>
                    <a:gd name="T3" fmla="*/ 26 h 27"/>
                    <a:gd name="T4" fmla="*/ 5 w 29"/>
                    <a:gd name="T5" fmla="*/ 24 h 27"/>
                    <a:gd name="T6" fmla="*/ 1 w 29"/>
                    <a:gd name="T7" fmla="*/ 19 h 27"/>
                    <a:gd name="T8" fmla="*/ 0 w 29"/>
                    <a:gd name="T9" fmla="*/ 17 h 27"/>
                    <a:gd name="T10" fmla="*/ 0 w 29"/>
                    <a:gd name="T11" fmla="*/ 11 h 27"/>
                    <a:gd name="T12" fmla="*/ 1 w 29"/>
                    <a:gd name="T13" fmla="*/ 6 h 27"/>
                    <a:gd name="T14" fmla="*/ 5 w 29"/>
                    <a:gd name="T15" fmla="*/ 1 h 27"/>
                    <a:gd name="T16" fmla="*/ 8 w 29"/>
                    <a:gd name="T17" fmla="*/ 0 h 27"/>
                    <a:gd name="T18" fmla="*/ 14 w 29"/>
                    <a:gd name="T19" fmla="*/ 0 h 27"/>
                    <a:gd name="T20" fmla="*/ 19 w 29"/>
                    <a:gd name="T21" fmla="*/ 0 h 27"/>
                    <a:gd name="T22" fmla="*/ 21 w 29"/>
                    <a:gd name="T23" fmla="*/ 1 h 27"/>
                    <a:gd name="T24" fmla="*/ 26 w 29"/>
                    <a:gd name="T25" fmla="*/ 6 h 27"/>
                    <a:gd name="T26" fmla="*/ 28 w 29"/>
                    <a:gd name="T27" fmla="*/ 11 h 27"/>
                    <a:gd name="T28" fmla="*/ 28 w 29"/>
                    <a:gd name="T29" fmla="*/ 17 h 27"/>
                    <a:gd name="T30" fmla="*/ 26 w 29"/>
                    <a:gd name="T31" fmla="*/ 19 h 27"/>
                    <a:gd name="T32" fmla="*/ 21 w 29"/>
                    <a:gd name="T33" fmla="*/ 24 h 27"/>
                    <a:gd name="T34" fmla="*/ 19 w 29"/>
                    <a:gd name="T35" fmla="*/ 26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6"/>
                      </a:lnTo>
                      <a:lnTo>
                        <a:pt x="5" y="24"/>
                      </a:lnTo>
                      <a:lnTo>
                        <a:pt x="1" y="19"/>
                      </a:lnTo>
                      <a:lnTo>
                        <a:pt x="0" y="17"/>
                      </a:lnTo>
                      <a:lnTo>
                        <a:pt x="0" y="11"/>
                      </a:lnTo>
                      <a:lnTo>
                        <a:pt x="1" y="6"/>
                      </a:lnTo>
                      <a:lnTo>
                        <a:pt x="5" y="1"/>
                      </a:lnTo>
                      <a:lnTo>
                        <a:pt x="8" y="0"/>
                      </a:lnTo>
                      <a:lnTo>
                        <a:pt x="14" y="0"/>
                      </a:lnTo>
                      <a:lnTo>
                        <a:pt x="19" y="0"/>
                      </a:lnTo>
                      <a:lnTo>
                        <a:pt x="21" y="1"/>
                      </a:lnTo>
                      <a:lnTo>
                        <a:pt x="26" y="6"/>
                      </a:lnTo>
                      <a:lnTo>
                        <a:pt x="28" y="11"/>
                      </a:lnTo>
                      <a:lnTo>
                        <a:pt x="28" y="17"/>
                      </a:lnTo>
                      <a:lnTo>
                        <a:pt x="26" y="19"/>
                      </a:lnTo>
                      <a:lnTo>
                        <a:pt x="21" y="24"/>
                      </a:lnTo>
                      <a:lnTo>
                        <a:pt x="19" y="26"/>
                      </a:lnTo>
                      <a:lnTo>
                        <a:pt x="14" y="26"/>
                      </a:lnTo>
                    </a:path>
                  </a:pathLst>
                </a:custGeom>
                <a:solidFill>
                  <a:srgbClr val="000000"/>
                </a:solidFill>
                <a:ln w="12700" cap="rnd">
                  <a:solidFill>
                    <a:srgbClr val="000000"/>
                  </a:solidFill>
                  <a:round/>
                  <a:headEnd/>
                  <a:tailEnd/>
                </a:ln>
              </p:spPr>
              <p:txBody>
                <a:bodyPr/>
                <a:lstStyle/>
                <a:p>
                  <a:endParaRPr lang="en-US"/>
                </a:p>
              </p:txBody>
            </p:sp>
            <p:sp>
              <p:nvSpPr>
                <p:cNvPr id="854" name="Freeform 197"/>
                <p:cNvSpPr>
                  <a:spLocks/>
                </p:cNvSpPr>
                <p:nvPr/>
              </p:nvSpPr>
              <p:spPr bwMode="auto">
                <a:xfrm>
                  <a:off x="4887" y="2674"/>
                  <a:ext cx="28" cy="27"/>
                </a:xfrm>
                <a:custGeom>
                  <a:avLst/>
                  <a:gdLst>
                    <a:gd name="T0" fmla="*/ 13 w 28"/>
                    <a:gd name="T1" fmla="*/ 26 h 27"/>
                    <a:gd name="T2" fmla="*/ 10 w 28"/>
                    <a:gd name="T3" fmla="*/ 22 h 27"/>
                    <a:gd name="T4" fmla="*/ 5 w 28"/>
                    <a:gd name="T5" fmla="*/ 21 h 27"/>
                    <a:gd name="T6" fmla="*/ 1 w 28"/>
                    <a:gd name="T7" fmla="*/ 17 h 27"/>
                    <a:gd name="T8" fmla="*/ 0 w 28"/>
                    <a:gd name="T9" fmla="*/ 13 h 27"/>
                    <a:gd name="T10" fmla="*/ 0 w 28"/>
                    <a:gd name="T11" fmla="*/ 9 h 27"/>
                    <a:gd name="T12" fmla="*/ 1 w 28"/>
                    <a:gd name="T13" fmla="*/ 4 h 27"/>
                    <a:gd name="T14" fmla="*/ 5 w 28"/>
                    <a:gd name="T15" fmla="*/ 1 h 27"/>
                    <a:gd name="T16" fmla="*/ 10 w 28"/>
                    <a:gd name="T17" fmla="*/ 0 h 27"/>
                    <a:gd name="T18" fmla="*/ 13 w 28"/>
                    <a:gd name="T19" fmla="*/ 0 h 27"/>
                    <a:gd name="T20" fmla="*/ 18 w 28"/>
                    <a:gd name="T21" fmla="*/ 0 h 27"/>
                    <a:gd name="T22" fmla="*/ 21 w 28"/>
                    <a:gd name="T23" fmla="*/ 1 h 27"/>
                    <a:gd name="T24" fmla="*/ 27 w 28"/>
                    <a:gd name="T25" fmla="*/ 4 h 27"/>
                    <a:gd name="T26" fmla="*/ 27 w 28"/>
                    <a:gd name="T27" fmla="*/ 9 h 27"/>
                    <a:gd name="T28" fmla="*/ 27 w 28"/>
                    <a:gd name="T29" fmla="*/ 13 h 27"/>
                    <a:gd name="T30" fmla="*/ 27 w 28"/>
                    <a:gd name="T31" fmla="*/ 17 h 27"/>
                    <a:gd name="T32" fmla="*/ 21 w 28"/>
                    <a:gd name="T33" fmla="*/ 21 h 27"/>
                    <a:gd name="T34" fmla="*/ 18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10" y="22"/>
                      </a:lnTo>
                      <a:lnTo>
                        <a:pt x="5" y="21"/>
                      </a:lnTo>
                      <a:lnTo>
                        <a:pt x="1" y="17"/>
                      </a:lnTo>
                      <a:lnTo>
                        <a:pt x="0" y="13"/>
                      </a:lnTo>
                      <a:lnTo>
                        <a:pt x="0" y="9"/>
                      </a:lnTo>
                      <a:lnTo>
                        <a:pt x="1" y="4"/>
                      </a:lnTo>
                      <a:lnTo>
                        <a:pt x="5" y="1"/>
                      </a:lnTo>
                      <a:lnTo>
                        <a:pt x="10" y="0"/>
                      </a:lnTo>
                      <a:lnTo>
                        <a:pt x="13" y="0"/>
                      </a:lnTo>
                      <a:lnTo>
                        <a:pt x="18" y="0"/>
                      </a:lnTo>
                      <a:lnTo>
                        <a:pt x="21" y="1"/>
                      </a:lnTo>
                      <a:lnTo>
                        <a:pt x="27" y="4"/>
                      </a:lnTo>
                      <a:lnTo>
                        <a:pt x="27" y="9"/>
                      </a:lnTo>
                      <a:lnTo>
                        <a:pt x="27" y="13"/>
                      </a:lnTo>
                      <a:lnTo>
                        <a:pt x="27" y="17"/>
                      </a:lnTo>
                      <a:lnTo>
                        <a:pt x="21" y="21"/>
                      </a:lnTo>
                      <a:lnTo>
                        <a:pt x="18" y="22"/>
                      </a:lnTo>
                      <a:lnTo>
                        <a:pt x="13" y="26"/>
                      </a:lnTo>
                    </a:path>
                  </a:pathLst>
                </a:custGeom>
                <a:solidFill>
                  <a:srgbClr val="000000"/>
                </a:solidFill>
                <a:ln w="12700" cap="rnd">
                  <a:solidFill>
                    <a:srgbClr val="000000"/>
                  </a:solidFill>
                  <a:round/>
                  <a:headEnd/>
                  <a:tailEnd/>
                </a:ln>
              </p:spPr>
              <p:txBody>
                <a:bodyPr/>
                <a:lstStyle/>
                <a:p>
                  <a:endParaRPr lang="en-US"/>
                </a:p>
              </p:txBody>
            </p:sp>
            <p:sp>
              <p:nvSpPr>
                <p:cNvPr id="855" name="Freeform 198"/>
                <p:cNvSpPr>
                  <a:spLocks/>
                </p:cNvSpPr>
                <p:nvPr/>
              </p:nvSpPr>
              <p:spPr bwMode="auto">
                <a:xfrm>
                  <a:off x="5047" y="2653"/>
                  <a:ext cx="28" cy="27"/>
                </a:xfrm>
                <a:custGeom>
                  <a:avLst/>
                  <a:gdLst>
                    <a:gd name="T0" fmla="*/ 13 w 28"/>
                    <a:gd name="T1" fmla="*/ 26 h 27"/>
                    <a:gd name="T2" fmla="*/ 8 w 28"/>
                    <a:gd name="T3" fmla="*/ 26 h 27"/>
                    <a:gd name="T4" fmla="*/ 5 w 28"/>
                    <a:gd name="T5" fmla="*/ 24 h 27"/>
                    <a:gd name="T6" fmla="*/ 1 w 28"/>
                    <a:gd name="T7" fmla="*/ 19 h 27"/>
                    <a:gd name="T8" fmla="*/ 0 w 28"/>
                    <a:gd name="T9" fmla="*/ 14 h 27"/>
                    <a:gd name="T10" fmla="*/ 0 w 28"/>
                    <a:gd name="T11" fmla="*/ 8 h 27"/>
                    <a:gd name="T12" fmla="*/ 1 w 28"/>
                    <a:gd name="T13" fmla="*/ 6 h 27"/>
                    <a:gd name="T14" fmla="*/ 5 w 28"/>
                    <a:gd name="T15" fmla="*/ 1 h 27"/>
                    <a:gd name="T16" fmla="*/ 8 w 28"/>
                    <a:gd name="T17" fmla="*/ 0 h 27"/>
                    <a:gd name="T18" fmla="*/ 13 w 28"/>
                    <a:gd name="T19" fmla="*/ 0 h 27"/>
                    <a:gd name="T20" fmla="*/ 18 w 28"/>
                    <a:gd name="T21" fmla="*/ 0 h 27"/>
                    <a:gd name="T22" fmla="*/ 21 w 28"/>
                    <a:gd name="T23" fmla="*/ 1 h 27"/>
                    <a:gd name="T24" fmla="*/ 27 w 28"/>
                    <a:gd name="T25" fmla="*/ 6 h 27"/>
                    <a:gd name="T26" fmla="*/ 27 w 28"/>
                    <a:gd name="T27" fmla="*/ 8 h 27"/>
                    <a:gd name="T28" fmla="*/ 27 w 28"/>
                    <a:gd name="T29" fmla="*/ 14 h 27"/>
                    <a:gd name="T30" fmla="*/ 27 w 28"/>
                    <a:gd name="T31" fmla="*/ 19 h 27"/>
                    <a:gd name="T32" fmla="*/ 21 w 28"/>
                    <a:gd name="T33" fmla="*/ 24 h 27"/>
                    <a:gd name="T34" fmla="*/ 18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6"/>
                      </a:lnTo>
                      <a:lnTo>
                        <a:pt x="5" y="24"/>
                      </a:lnTo>
                      <a:lnTo>
                        <a:pt x="1" y="19"/>
                      </a:lnTo>
                      <a:lnTo>
                        <a:pt x="0" y="14"/>
                      </a:lnTo>
                      <a:lnTo>
                        <a:pt x="0" y="8"/>
                      </a:lnTo>
                      <a:lnTo>
                        <a:pt x="1" y="6"/>
                      </a:lnTo>
                      <a:lnTo>
                        <a:pt x="5" y="1"/>
                      </a:lnTo>
                      <a:lnTo>
                        <a:pt x="8" y="0"/>
                      </a:lnTo>
                      <a:lnTo>
                        <a:pt x="13" y="0"/>
                      </a:lnTo>
                      <a:lnTo>
                        <a:pt x="18" y="0"/>
                      </a:lnTo>
                      <a:lnTo>
                        <a:pt x="21" y="1"/>
                      </a:lnTo>
                      <a:lnTo>
                        <a:pt x="27" y="6"/>
                      </a:lnTo>
                      <a:lnTo>
                        <a:pt x="27" y="8"/>
                      </a:lnTo>
                      <a:lnTo>
                        <a:pt x="27" y="14"/>
                      </a:lnTo>
                      <a:lnTo>
                        <a:pt x="27" y="19"/>
                      </a:lnTo>
                      <a:lnTo>
                        <a:pt x="21" y="24"/>
                      </a:lnTo>
                      <a:lnTo>
                        <a:pt x="18"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856" name="Freeform 199"/>
                <p:cNvSpPr>
                  <a:spLocks/>
                </p:cNvSpPr>
                <p:nvPr/>
              </p:nvSpPr>
              <p:spPr bwMode="auto">
                <a:xfrm>
                  <a:off x="4970" y="2726"/>
                  <a:ext cx="41" cy="40"/>
                </a:xfrm>
                <a:custGeom>
                  <a:avLst/>
                  <a:gdLst>
                    <a:gd name="T0" fmla="*/ 20 w 41"/>
                    <a:gd name="T1" fmla="*/ 39 h 40"/>
                    <a:gd name="T2" fmla="*/ 13 w 41"/>
                    <a:gd name="T3" fmla="*/ 39 h 40"/>
                    <a:gd name="T4" fmla="*/ 6 w 41"/>
                    <a:gd name="T5" fmla="*/ 34 h 40"/>
                    <a:gd name="T6" fmla="*/ 1 w 41"/>
                    <a:gd name="T7" fmla="*/ 29 h 40"/>
                    <a:gd name="T8" fmla="*/ 0 w 41"/>
                    <a:gd name="T9" fmla="*/ 22 h 40"/>
                    <a:gd name="T10" fmla="*/ 0 w 41"/>
                    <a:gd name="T11" fmla="*/ 14 h 40"/>
                    <a:gd name="T12" fmla="*/ 1 w 41"/>
                    <a:gd name="T13" fmla="*/ 8 h 40"/>
                    <a:gd name="T14" fmla="*/ 6 w 41"/>
                    <a:gd name="T15" fmla="*/ 4 h 40"/>
                    <a:gd name="T16" fmla="*/ 13 w 41"/>
                    <a:gd name="T17" fmla="*/ 0 h 40"/>
                    <a:gd name="T18" fmla="*/ 20 w 41"/>
                    <a:gd name="T19" fmla="*/ 0 h 40"/>
                    <a:gd name="T20" fmla="*/ 28 w 41"/>
                    <a:gd name="T21" fmla="*/ 0 h 40"/>
                    <a:gd name="T22" fmla="*/ 33 w 41"/>
                    <a:gd name="T23" fmla="*/ 4 h 40"/>
                    <a:gd name="T24" fmla="*/ 36 w 41"/>
                    <a:gd name="T25" fmla="*/ 8 h 40"/>
                    <a:gd name="T26" fmla="*/ 40 w 41"/>
                    <a:gd name="T27" fmla="*/ 14 h 40"/>
                    <a:gd name="T28" fmla="*/ 40 w 41"/>
                    <a:gd name="T29" fmla="*/ 22 h 40"/>
                    <a:gd name="T30" fmla="*/ 36 w 41"/>
                    <a:gd name="T31" fmla="*/ 29 h 40"/>
                    <a:gd name="T32" fmla="*/ 33 w 41"/>
                    <a:gd name="T33" fmla="*/ 34 h 40"/>
                    <a:gd name="T34" fmla="*/ 28 w 41"/>
                    <a:gd name="T35" fmla="*/ 39 h 40"/>
                    <a:gd name="T36" fmla="*/ 20 w 41"/>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0"/>
                    <a:gd name="T59" fmla="*/ 41 w 4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0">
                      <a:moveTo>
                        <a:pt x="20" y="39"/>
                      </a:moveTo>
                      <a:lnTo>
                        <a:pt x="13" y="39"/>
                      </a:lnTo>
                      <a:lnTo>
                        <a:pt x="6" y="34"/>
                      </a:lnTo>
                      <a:lnTo>
                        <a:pt x="1" y="29"/>
                      </a:lnTo>
                      <a:lnTo>
                        <a:pt x="0" y="22"/>
                      </a:lnTo>
                      <a:lnTo>
                        <a:pt x="0" y="14"/>
                      </a:lnTo>
                      <a:lnTo>
                        <a:pt x="1" y="8"/>
                      </a:lnTo>
                      <a:lnTo>
                        <a:pt x="6" y="4"/>
                      </a:lnTo>
                      <a:lnTo>
                        <a:pt x="13" y="0"/>
                      </a:lnTo>
                      <a:lnTo>
                        <a:pt x="20" y="0"/>
                      </a:lnTo>
                      <a:lnTo>
                        <a:pt x="28" y="0"/>
                      </a:lnTo>
                      <a:lnTo>
                        <a:pt x="33" y="4"/>
                      </a:lnTo>
                      <a:lnTo>
                        <a:pt x="36" y="8"/>
                      </a:lnTo>
                      <a:lnTo>
                        <a:pt x="40" y="14"/>
                      </a:lnTo>
                      <a:lnTo>
                        <a:pt x="40" y="22"/>
                      </a:lnTo>
                      <a:lnTo>
                        <a:pt x="36" y="29"/>
                      </a:lnTo>
                      <a:lnTo>
                        <a:pt x="33" y="34"/>
                      </a:lnTo>
                      <a:lnTo>
                        <a:pt x="28" y="39"/>
                      </a:lnTo>
                      <a:lnTo>
                        <a:pt x="20" y="39"/>
                      </a:lnTo>
                    </a:path>
                  </a:pathLst>
                </a:custGeom>
                <a:solidFill>
                  <a:srgbClr val="000000"/>
                </a:solidFill>
                <a:ln w="12700" cap="rnd">
                  <a:solidFill>
                    <a:srgbClr val="000000"/>
                  </a:solidFill>
                  <a:round/>
                  <a:headEnd/>
                  <a:tailEnd/>
                </a:ln>
              </p:spPr>
              <p:txBody>
                <a:bodyPr/>
                <a:lstStyle/>
                <a:p>
                  <a:endParaRPr lang="en-US"/>
                </a:p>
              </p:txBody>
            </p:sp>
            <p:sp>
              <p:nvSpPr>
                <p:cNvPr id="857" name="Freeform 200"/>
                <p:cNvSpPr>
                  <a:spLocks/>
                </p:cNvSpPr>
                <p:nvPr/>
              </p:nvSpPr>
              <p:spPr bwMode="auto">
                <a:xfrm>
                  <a:off x="5037" y="2672"/>
                  <a:ext cx="31" cy="31"/>
                </a:xfrm>
                <a:custGeom>
                  <a:avLst/>
                  <a:gdLst>
                    <a:gd name="T0" fmla="*/ 13 w 31"/>
                    <a:gd name="T1" fmla="*/ 30 h 31"/>
                    <a:gd name="T2" fmla="*/ 8 w 31"/>
                    <a:gd name="T3" fmla="*/ 30 h 31"/>
                    <a:gd name="T4" fmla="*/ 5 w 31"/>
                    <a:gd name="T5" fmla="*/ 26 h 31"/>
                    <a:gd name="T6" fmla="*/ 1 w 31"/>
                    <a:gd name="T7" fmla="*/ 23 h 31"/>
                    <a:gd name="T8" fmla="*/ 0 w 31"/>
                    <a:gd name="T9" fmla="*/ 18 h 31"/>
                    <a:gd name="T10" fmla="*/ 0 w 31"/>
                    <a:gd name="T11" fmla="*/ 13 h 31"/>
                    <a:gd name="T12" fmla="*/ 1 w 31"/>
                    <a:gd name="T13" fmla="*/ 8 h 31"/>
                    <a:gd name="T14" fmla="*/ 5 w 31"/>
                    <a:gd name="T15" fmla="*/ 3 h 31"/>
                    <a:gd name="T16" fmla="*/ 8 w 31"/>
                    <a:gd name="T17" fmla="*/ 0 h 31"/>
                    <a:gd name="T18" fmla="*/ 13 w 31"/>
                    <a:gd name="T19" fmla="*/ 0 h 31"/>
                    <a:gd name="T20" fmla="*/ 20 w 31"/>
                    <a:gd name="T21" fmla="*/ 0 h 31"/>
                    <a:gd name="T22" fmla="*/ 23 w 31"/>
                    <a:gd name="T23" fmla="*/ 3 h 31"/>
                    <a:gd name="T24" fmla="*/ 28 w 31"/>
                    <a:gd name="T25" fmla="*/ 8 h 31"/>
                    <a:gd name="T26" fmla="*/ 30 w 31"/>
                    <a:gd name="T27" fmla="*/ 13 h 31"/>
                    <a:gd name="T28" fmla="*/ 30 w 31"/>
                    <a:gd name="T29" fmla="*/ 18 h 31"/>
                    <a:gd name="T30" fmla="*/ 28 w 31"/>
                    <a:gd name="T31" fmla="*/ 23 h 31"/>
                    <a:gd name="T32" fmla="*/ 23 w 31"/>
                    <a:gd name="T33" fmla="*/ 26 h 31"/>
                    <a:gd name="T34" fmla="*/ 20 w 31"/>
                    <a:gd name="T35" fmla="*/ 30 h 31"/>
                    <a:gd name="T36" fmla="*/ 13 w 31"/>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1"/>
                    <a:gd name="T59" fmla="*/ 31 w 31"/>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1">
                      <a:moveTo>
                        <a:pt x="13" y="30"/>
                      </a:moveTo>
                      <a:lnTo>
                        <a:pt x="8" y="30"/>
                      </a:lnTo>
                      <a:lnTo>
                        <a:pt x="5" y="26"/>
                      </a:lnTo>
                      <a:lnTo>
                        <a:pt x="1" y="23"/>
                      </a:lnTo>
                      <a:lnTo>
                        <a:pt x="0" y="18"/>
                      </a:lnTo>
                      <a:lnTo>
                        <a:pt x="0" y="13"/>
                      </a:lnTo>
                      <a:lnTo>
                        <a:pt x="1" y="8"/>
                      </a:lnTo>
                      <a:lnTo>
                        <a:pt x="5" y="3"/>
                      </a:lnTo>
                      <a:lnTo>
                        <a:pt x="8" y="0"/>
                      </a:lnTo>
                      <a:lnTo>
                        <a:pt x="13" y="0"/>
                      </a:lnTo>
                      <a:lnTo>
                        <a:pt x="20" y="0"/>
                      </a:lnTo>
                      <a:lnTo>
                        <a:pt x="23" y="3"/>
                      </a:lnTo>
                      <a:lnTo>
                        <a:pt x="28" y="8"/>
                      </a:lnTo>
                      <a:lnTo>
                        <a:pt x="30" y="13"/>
                      </a:lnTo>
                      <a:lnTo>
                        <a:pt x="30" y="18"/>
                      </a:lnTo>
                      <a:lnTo>
                        <a:pt x="28" y="23"/>
                      </a:lnTo>
                      <a:lnTo>
                        <a:pt x="23" y="26"/>
                      </a:lnTo>
                      <a:lnTo>
                        <a:pt x="20" y="30"/>
                      </a:lnTo>
                      <a:lnTo>
                        <a:pt x="13" y="30"/>
                      </a:lnTo>
                    </a:path>
                  </a:pathLst>
                </a:custGeom>
                <a:solidFill>
                  <a:srgbClr val="000000"/>
                </a:solidFill>
                <a:ln w="12700" cap="rnd">
                  <a:solidFill>
                    <a:srgbClr val="000000"/>
                  </a:solidFill>
                  <a:round/>
                  <a:headEnd/>
                  <a:tailEnd/>
                </a:ln>
              </p:spPr>
              <p:txBody>
                <a:bodyPr/>
                <a:lstStyle/>
                <a:p>
                  <a:endParaRPr lang="en-US"/>
                </a:p>
              </p:txBody>
            </p:sp>
            <p:sp>
              <p:nvSpPr>
                <p:cNvPr id="858" name="Freeform 201"/>
                <p:cNvSpPr>
                  <a:spLocks/>
                </p:cNvSpPr>
                <p:nvPr/>
              </p:nvSpPr>
              <p:spPr bwMode="auto">
                <a:xfrm>
                  <a:off x="5062" y="2721"/>
                  <a:ext cx="42" cy="40"/>
                </a:xfrm>
                <a:custGeom>
                  <a:avLst/>
                  <a:gdLst>
                    <a:gd name="T0" fmla="*/ 20 w 42"/>
                    <a:gd name="T1" fmla="*/ 39 h 40"/>
                    <a:gd name="T2" fmla="*/ 13 w 42"/>
                    <a:gd name="T3" fmla="*/ 39 h 40"/>
                    <a:gd name="T4" fmla="*/ 6 w 42"/>
                    <a:gd name="T5" fmla="*/ 34 h 40"/>
                    <a:gd name="T6" fmla="*/ 3 w 42"/>
                    <a:gd name="T7" fmla="*/ 29 h 40"/>
                    <a:gd name="T8" fmla="*/ 0 w 42"/>
                    <a:gd name="T9" fmla="*/ 22 h 40"/>
                    <a:gd name="T10" fmla="*/ 0 w 42"/>
                    <a:gd name="T11" fmla="*/ 14 h 40"/>
                    <a:gd name="T12" fmla="*/ 3 w 42"/>
                    <a:gd name="T13" fmla="*/ 9 h 40"/>
                    <a:gd name="T14" fmla="*/ 6 w 42"/>
                    <a:gd name="T15" fmla="*/ 4 h 40"/>
                    <a:gd name="T16" fmla="*/ 13 w 42"/>
                    <a:gd name="T17" fmla="*/ 0 h 40"/>
                    <a:gd name="T18" fmla="*/ 20 w 42"/>
                    <a:gd name="T19" fmla="*/ 0 h 40"/>
                    <a:gd name="T20" fmla="*/ 27 w 42"/>
                    <a:gd name="T21" fmla="*/ 0 h 40"/>
                    <a:gd name="T22" fmla="*/ 34 w 42"/>
                    <a:gd name="T23" fmla="*/ 4 h 40"/>
                    <a:gd name="T24" fmla="*/ 39 w 42"/>
                    <a:gd name="T25" fmla="*/ 9 h 40"/>
                    <a:gd name="T26" fmla="*/ 41 w 42"/>
                    <a:gd name="T27" fmla="*/ 14 h 40"/>
                    <a:gd name="T28" fmla="*/ 41 w 42"/>
                    <a:gd name="T29" fmla="*/ 22 h 40"/>
                    <a:gd name="T30" fmla="*/ 39 w 42"/>
                    <a:gd name="T31" fmla="*/ 29 h 40"/>
                    <a:gd name="T32" fmla="*/ 34 w 42"/>
                    <a:gd name="T33" fmla="*/ 34 h 40"/>
                    <a:gd name="T34" fmla="*/ 27 w 42"/>
                    <a:gd name="T35" fmla="*/ 39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3" y="39"/>
                      </a:lnTo>
                      <a:lnTo>
                        <a:pt x="6" y="34"/>
                      </a:lnTo>
                      <a:lnTo>
                        <a:pt x="3" y="29"/>
                      </a:lnTo>
                      <a:lnTo>
                        <a:pt x="0" y="22"/>
                      </a:lnTo>
                      <a:lnTo>
                        <a:pt x="0" y="14"/>
                      </a:lnTo>
                      <a:lnTo>
                        <a:pt x="3" y="9"/>
                      </a:lnTo>
                      <a:lnTo>
                        <a:pt x="6" y="4"/>
                      </a:lnTo>
                      <a:lnTo>
                        <a:pt x="13" y="0"/>
                      </a:lnTo>
                      <a:lnTo>
                        <a:pt x="20" y="0"/>
                      </a:lnTo>
                      <a:lnTo>
                        <a:pt x="27" y="0"/>
                      </a:lnTo>
                      <a:lnTo>
                        <a:pt x="34" y="4"/>
                      </a:lnTo>
                      <a:lnTo>
                        <a:pt x="39" y="9"/>
                      </a:lnTo>
                      <a:lnTo>
                        <a:pt x="41" y="14"/>
                      </a:lnTo>
                      <a:lnTo>
                        <a:pt x="41" y="22"/>
                      </a:lnTo>
                      <a:lnTo>
                        <a:pt x="39" y="29"/>
                      </a:lnTo>
                      <a:lnTo>
                        <a:pt x="34" y="34"/>
                      </a:lnTo>
                      <a:lnTo>
                        <a:pt x="27" y="39"/>
                      </a:lnTo>
                      <a:lnTo>
                        <a:pt x="20" y="39"/>
                      </a:lnTo>
                    </a:path>
                  </a:pathLst>
                </a:custGeom>
                <a:solidFill>
                  <a:srgbClr val="000000"/>
                </a:solidFill>
                <a:ln w="12700" cap="rnd">
                  <a:solidFill>
                    <a:srgbClr val="000000"/>
                  </a:solidFill>
                  <a:round/>
                  <a:headEnd/>
                  <a:tailEnd/>
                </a:ln>
              </p:spPr>
              <p:txBody>
                <a:bodyPr/>
                <a:lstStyle/>
                <a:p>
                  <a:endParaRPr lang="en-US"/>
                </a:p>
              </p:txBody>
            </p:sp>
            <p:sp>
              <p:nvSpPr>
                <p:cNvPr id="859" name="Freeform 202"/>
                <p:cNvSpPr>
                  <a:spLocks/>
                </p:cNvSpPr>
                <p:nvPr/>
              </p:nvSpPr>
              <p:spPr bwMode="auto">
                <a:xfrm>
                  <a:off x="4992" y="2791"/>
                  <a:ext cx="28" cy="27"/>
                </a:xfrm>
                <a:custGeom>
                  <a:avLst/>
                  <a:gdLst>
                    <a:gd name="T0" fmla="*/ 11 w 28"/>
                    <a:gd name="T1" fmla="*/ 26 h 27"/>
                    <a:gd name="T2" fmla="*/ 8 w 28"/>
                    <a:gd name="T3" fmla="*/ 22 h 27"/>
                    <a:gd name="T4" fmla="*/ 3 w 28"/>
                    <a:gd name="T5" fmla="*/ 19 h 27"/>
                    <a:gd name="T6" fmla="*/ 0 w 28"/>
                    <a:gd name="T7" fmla="*/ 19 h 27"/>
                    <a:gd name="T8" fmla="*/ 0 w 28"/>
                    <a:gd name="T9" fmla="*/ 10 h 27"/>
                    <a:gd name="T10" fmla="*/ 0 w 28"/>
                    <a:gd name="T11" fmla="*/ 10 h 27"/>
                    <a:gd name="T12" fmla="*/ 0 w 28"/>
                    <a:gd name="T13" fmla="*/ 1 h 27"/>
                    <a:gd name="T14" fmla="*/ 3 w 28"/>
                    <a:gd name="T15" fmla="*/ 0 h 27"/>
                    <a:gd name="T16" fmla="*/ 8 w 28"/>
                    <a:gd name="T17" fmla="*/ 0 h 27"/>
                    <a:gd name="T18" fmla="*/ 11 w 28"/>
                    <a:gd name="T19" fmla="*/ 0 h 27"/>
                    <a:gd name="T20" fmla="*/ 20 w 28"/>
                    <a:gd name="T21" fmla="*/ 0 h 27"/>
                    <a:gd name="T22" fmla="*/ 23 w 28"/>
                    <a:gd name="T23" fmla="*/ 0 h 27"/>
                    <a:gd name="T24" fmla="*/ 23 w 28"/>
                    <a:gd name="T25" fmla="*/ 1 h 27"/>
                    <a:gd name="T26" fmla="*/ 27 w 28"/>
                    <a:gd name="T27" fmla="*/ 10 h 27"/>
                    <a:gd name="T28" fmla="*/ 27 w 28"/>
                    <a:gd name="T29" fmla="*/ 10 h 27"/>
                    <a:gd name="T30" fmla="*/ 23 w 28"/>
                    <a:gd name="T31" fmla="*/ 19 h 27"/>
                    <a:gd name="T32" fmla="*/ 23 w 28"/>
                    <a:gd name="T33" fmla="*/ 19 h 27"/>
                    <a:gd name="T34" fmla="*/ 20 w 28"/>
                    <a:gd name="T35" fmla="*/ 22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8" y="22"/>
                      </a:lnTo>
                      <a:lnTo>
                        <a:pt x="3" y="19"/>
                      </a:lnTo>
                      <a:lnTo>
                        <a:pt x="0" y="19"/>
                      </a:lnTo>
                      <a:lnTo>
                        <a:pt x="0" y="10"/>
                      </a:lnTo>
                      <a:lnTo>
                        <a:pt x="0" y="1"/>
                      </a:lnTo>
                      <a:lnTo>
                        <a:pt x="3" y="0"/>
                      </a:lnTo>
                      <a:lnTo>
                        <a:pt x="8" y="0"/>
                      </a:lnTo>
                      <a:lnTo>
                        <a:pt x="11" y="0"/>
                      </a:lnTo>
                      <a:lnTo>
                        <a:pt x="20" y="0"/>
                      </a:lnTo>
                      <a:lnTo>
                        <a:pt x="23" y="0"/>
                      </a:lnTo>
                      <a:lnTo>
                        <a:pt x="23" y="1"/>
                      </a:lnTo>
                      <a:lnTo>
                        <a:pt x="27" y="10"/>
                      </a:lnTo>
                      <a:lnTo>
                        <a:pt x="23" y="19"/>
                      </a:lnTo>
                      <a:lnTo>
                        <a:pt x="20" y="22"/>
                      </a:lnTo>
                      <a:lnTo>
                        <a:pt x="11" y="26"/>
                      </a:lnTo>
                    </a:path>
                  </a:pathLst>
                </a:custGeom>
                <a:solidFill>
                  <a:srgbClr val="000000"/>
                </a:solidFill>
                <a:ln w="12700" cap="rnd">
                  <a:solidFill>
                    <a:srgbClr val="000000"/>
                  </a:solidFill>
                  <a:round/>
                  <a:headEnd/>
                  <a:tailEnd/>
                </a:ln>
              </p:spPr>
              <p:txBody>
                <a:bodyPr/>
                <a:lstStyle/>
                <a:p>
                  <a:endParaRPr lang="en-US"/>
                </a:p>
              </p:txBody>
            </p:sp>
            <p:sp>
              <p:nvSpPr>
                <p:cNvPr id="860" name="Freeform 203"/>
                <p:cNvSpPr>
                  <a:spLocks/>
                </p:cNvSpPr>
                <p:nvPr/>
              </p:nvSpPr>
              <p:spPr bwMode="auto">
                <a:xfrm>
                  <a:off x="4935" y="2790"/>
                  <a:ext cx="28" cy="27"/>
                </a:xfrm>
                <a:custGeom>
                  <a:avLst/>
                  <a:gdLst>
                    <a:gd name="T0" fmla="*/ 11 w 28"/>
                    <a:gd name="T1" fmla="*/ 26 h 27"/>
                    <a:gd name="T2" fmla="*/ 8 w 28"/>
                    <a:gd name="T3" fmla="*/ 24 h 27"/>
                    <a:gd name="T4" fmla="*/ 3 w 28"/>
                    <a:gd name="T5" fmla="*/ 20 h 27"/>
                    <a:gd name="T6" fmla="*/ 0 w 28"/>
                    <a:gd name="T7" fmla="*/ 19 h 27"/>
                    <a:gd name="T8" fmla="*/ 0 w 28"/>
                    <a:gd name="T9" fmla="*/ 13 h 27"/>
                    <a:gd name="T10" fmla="*/ 0 w 28"/>
                    <a:gd name="T11" fmla="*/ 10 h 27"/>
                    <a:gd name="T12" fmla="*/ 0 w 28"/>
                    <a:gd name="T13" fmla="*/ 5 h 27"/>
                    <a:gd name="T14" fmla="*/ 3 w 28"/>
                    <a:gd name="T15" fmla="*/ 1 h 27"/>
                    <a:gd name="T16" fmla="*/ 8 w 28"/>
                    <a:gd name="T17" fmla="*/ 0 h 27"/>
                    <a:gd name="T18" fmla="*/ 11 w 28"/>
                    <a:gd name="T19" fmla="*/ 0 h 27"/>
                    <a:gd name="T20" fmla="*/ 18 w 28"/>
                    <a:gd name="T21" fmla="*/ 0 h 27"/>
                    <a:gd name="T22" fmla="*/ 20 w 28"/>
                    <a:gd name="T23" fmla="*/ 1 h 27"/>
                    <a:gd name="T24" fmla="*/ 23 w 28"/>
                    <a:gd name="T25" fmla="*/ 5 h 27"/>
                    <a:gd name="T26" fmla="*/ 27 w 28"/>
                    <a:gd name="T27" fmla="*/ 10 h 27"/>
                    <a:gd name="T28" fmla="*/ 27 w 28"/>
                    <a:gd name="T29" fmla="*/ 13 h 27"/>
                    <a:gd name="T30" fmla="*/ 23 w 28"/>
                    <a:gd name="T31" fmla="*/ 19 h 27"/>
                    <a:gd name="T32" fmla="*/ 20 w 28"/>
                    <a:gd name="T33" fmla="*/ 20 h 27"/>
                    <a:gd name="T34" fmla="*/ 18 w 28"/>
                    <a:gd name="T35" fmla="*/ 24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8" y="24"/>
                      </a:lnTo>
                      <a:lnTo>
                        <a:pt x="3" y="20"/>
                      </a:lnTo>
                      <a:lnTo>
                        <a:pt x="0" y="19"/>
                      </a:lnTo>
                      <a:lnTo>
                        <a:pt x="0" y="13"/>
                      </a:lnTo>
                      <a:lnTo>
                        <a:pt x="0" y="10"/>
                      </a:lnTo>
                      <a:lnTo>
                        <a:pt x="0" y="5"/>
                      </a:lnTo>
                      <a:lnTo>
                        <a:pt x="3" y="1"/>
                      </a:lnTo>
                      <a:lnTo>
                        <a:pt x="8" y="0"/>
                      </a:lnTo>
                      <a:lnTo>
                        <a:pt x="11" y="0"/>
                      </a:lnTo>
                      <a:lnTo>
                        <a:pt x="18" y="0"/>
                      </a:lnTo>
                      <a:lnTo>
                        <a:pt x="20" y="1"/>
                      </a:lnTo>
                      <a:lnTo>
                        <a:pt x="23" y="5"/>
                      </a:lnTo>
                      <a:lnTo>
                        <a:pt x="27" y="10"/>
                      </a:lnTo>
                      <a:lnTo>
                        <a:pt x="27" y="13"/>
                      </a:lnTo>
                      <a:lnTo>
                        <a:pt x="23" y="19"/>
                      </a:lnTo>
                      <a:lnTo>
                        <a:pt x="20" y="20"/>
                      </a:lnTo>
                      <a:lnTo>
                        <a:pt x="18" y="24"/>
                      </a:lnTo>
                      <a:lnTo>
                        <a:pt x="11" y="26"/>
                      </a:lnTo>
                    </a:path>
                  </a:pathLst>
                </a:custGeom>
                <a:solidFill>
                  <a:srgbClr val="000000"/>
                </a:solidFill>
                <a:ln w="12700" cap="rnd">
                  <a:solidFill>
                    <a:srgbClr val="000000"/>
                  </a:solidFill>
                  <a:round/>
                  <a:headEnd/>
                  <a:tailEnd/>
                </a:ln>
              </p:spPr>
              <p:txBody>
                <a:bodyPr/>
                <a:lstStyle/>
                <a:p>
                  <a:endParaRPr lang="en-US"/>
                </a:p>
              </p:txBody>
            </p:sp>
            <p:sp>
              <p:nvSpPr>
                <p:cNvPr id="861" name="Freeform 204"/>
                <p:cNvSpPr>
                  <a:spLocks/>
                </p:cNvSpPr>
                <p:nvPr/>
              </p:nvSpPr>
              <p:spPr bwMode="auto">
                <a:xfrm>
                  <a:off x="4940" y="2765"/>
                  <a:ext cx="29" cy="27"/>
                </a:xfrm>
                <a:custGeom>
                  <a:avLst/>
                  <a:gdLst>
                    <a:gd name="T0" fmla="*/ 12 w 29"/>
                    <a:gd name="T1" fmla="*/ 26 h 27"/>
                    <a:gd name="T2" fmla="*/ 8 w 29"/>
                    <a:gd name="T3" fmla="*/ 26 h 27"/>
                    <a:gd name="T4" fmla="*/ 3 w 29"/>
                    <a:gd name="T5" fmla="*/ 24 h 27"/>
                    <a:gd name="T6" fmla="*/ 1 w 29"/>
                    <a:gd name="T7" fmla="*/ 19 h 27"/>
                    <a:gd name="T8" fmla="*/ 0 w 29"/>
                    <a:gd name="T9" fmla="*/ 13 h 27"/>
                    <a:gd name="T10" fmla="*/ 0 w 29"/>
                    <a:gd name="T11" fmla="*/ 8 h 27"/>
                    <a:gd name="T12" fmla="*/ 1 w 29"/>
                    <a:gd name="T13" fmla="*/ 4 h 27"/>
                    <a:gd name="T14" fmla="*/ 3 w 29"/>
                    <a:gd name="T15" fmla="*/ 1 h 27"/>
                    <a:gd name="T16" fmla="*/ 8 w 29"/>
                    <a:gd name="T17" fmla="*/ 0 h 27"/>
                    <a:gd name="T18" fmla="*/ 12 w 29"/>
                    <a:gd name="T19" fmla="*/ 0 h 27"/>
                    <a:gd name="T20" fmla="*/ 19 w 29"/>
                    <a:gd name="T21" fmla="*/ 0 h 27"/>
                    <a:gd name="T22" fmla="*/ 21 w 29"/>
                    <a:gd name="T23" fmla="*/ 1 h 27"/>
                    <a:gd name="T24" fmla="*/ 24 w 29"/>
                    <a:gd name="T25" fmla="*/ 4 h 27"/>
                    <a:gd name="T26" fmla="*/ 28 w 29"/>
                    <a:gd name="T27" fmla="*/ 8 h 27"/>
                    <a:gd name="T28" fmla="*/ 28 w 29"/>
                    <a:gd name="T29" fmla="*/ 13 h 27"/>
                    <a:gd name="T30" fmla="*/ 24 w 29"/>
                    <a:gd name="T31" fmla="*/ 19 h 27"/>
                    <a:gd name="T32" fmla="*/ 21 w 29"/>
                    <a:gd name="T33" fmla="*/ 24 h 27"/>
                    <a:gd name="T34" fmla="*/ 19 w 29"/>
                    <a:gd name="T35" fmla="*/ 26 h 27"/>
                    <a:gd name="T36" fmla="*/ 12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2" y="26"/>
                      </a:moveTo>
                      <a:lnTo>
                        <a:pt x="8" y="26"/>
                      </a:lnTo>
                      <a:lnTo>
                        <a:pt x="3" y="24"/>
                      </a:lnTo>
                      <a:lnTo>
                        <a:pt x="1" y="19"/>
                      </a:lnTo>
                      <a:lnTo>
                        <a:pt x="0" y="13"/>
                      </a:lnTo>
                      <a:lnTo>
                        <a:pt x="0" y="8"/>
                      </a:lnTo>
                      <a:lnTo>
                        <a:pt x="1" y="4"/>
                      </a:lnTo>
                      <a:lnTo>
                        <a:pt x="3" y="1"/>
                      </a:lnTo>
                      <a:lnTo>
                        <a:pt x="8" y="0"/>
                      </a:lnTo>
                      <a:lnTo>
                        <a:pt x="12" y="0"/>
                      </a:lnTo>
                      <a:lnTo>
                        <a:pt x="19" y="0"/>
                      </a:lnTo>
                      <a:lnTo>
                        <a:pt x="21" y="1"/>
                      </a:lnTo>
                      <a:lnTo>
                        <a:pt x="24" y="4"/>
                      </a:lnTo>
                      <a:lnTo>
                        <a:pt x="28" y="8"/>
                      </a:lnTo>
                      <a:lnTo>
                        <a:pt x="28" y="13"/>
                      </a:lnTo>
                      <a:lnTo>
                        <a:pt x="24" y="19"/>
                      </a:lnTo>
                      <a:lnTo>
                        <a:pt x="21" y="24"/>
                      </a:lnTo>
                      <a:lnTo>
                        <a:pt x="19" y="26"/>
                      </a:lnTo>
                      <a:lnTo>
                        <a:pt x="12" y="26"/>
                      </a:lnTo>
                    </a:path>
                  </a:pathLst>
                </a:custGeom>
                <a:solidFill>
                  <a:srgbClr val="000000"/>
                </a:solidFill>
                <a:ln w="12700" cap="rnd">
                  <a:solidFill>
                    <a:srgbClr val="000000"/>
                  </a:solidFill>
                  <a:round/>
                  <a:headEnd/>
                  <a:tailEnd/>
                </a:ln>
              </p:spPr>
              <p:txBody>
                <a:bodyPr/>
                <a:lstStyle/>
                <a:p>
                  <a:endParaRPr lang="en-US"/>
                </a:p>
              </p:txBody>
            </p:sp>
            <p:sp>
              <p:nvSpPr>
                <p:cNvPr id="862" name="Freeform 205"/>
                <p:cNvSpPr>
                  <a:spLocks/>
                </p:cNvSpPr>
                <p:nvPr/>
              </p:nvSpPr>
              <p:spPr bwMode="auto">
                <a:xfrm>
                  <a:off x="5021" y="2721"/>
                  <a:ext cx="32" cy="32"/>
                </a:xfrm>
                <a:custGeom>
                  <a:avLst/>
                  <a:gdLst>
                    <a:gd name="T0" fmla="*/ 17 w 32"/>
                    <a:gd name="T1" fmla="*/ 31 h 32"/>
                    <a:gd name="T2" fmla="*/ 10 w 32"/>
                    <a:gd name="T3" fmla="*/ 29 h 32"/>
                    <a:gd name="T4" fmla="*/ 6 w 32"/>
                    <a:gd name="T5" fmla="*/ 26 h 32"/>
                    <a:gd name="T6" fmla="*/ 1 w 32"/>
                    <a:gd name="T7" fmla="*/ 22 h 32"/>
                    <a:gd name="T8" fmla="*/ 0 w 32"/>
                    <a:gd name="T9" fmla="*/ 17 h 32"/>
                    <a:gd name="T10" fmla="*/ 0 w 32"/>
                    <a:gd name="T11" fmla="*/ 11 h 32"/>
                    <a:gd name="T12" fmla="*/ 1 w 32"/>
                    <a:gd name="T13" fmla="*/ 8 h 32"/>
                    <a:gd name="T14" fmla="*/ 6 w 32"/>
                    <a:gd name="T15" fmla="*/ 4 h 32"/>
                    <a:gd name="T16" fmla="*/ 10 w 32"/>
                    <a:gd name="T17" fmla="*/ 0 h 32"/>
                    <a:gd name="T18" fmla="*/ 17 w 32"/>
                    <a:gd name="T19" fmla="*/ 0 h 32"/>
                    <a:gd name="T20" fmla="*/ 22 w 32"/>
                    <a:gd name="T21" fmla="*/ 0 h 32"/>
                    <a:gd name="T22" fmla="*/ 25 w 32"/>
                    <a:gd name="T23" fmla="*/ 4 h 32"/>
                    <a:gd name="T24" fmla="*/ 29 w 32"/>
                    <a:gd name="T25" fmla="*/ 8 h 32"/>
                    <a:gd name="T26" fmla="*/ 31 w 32"/>
                    <a:gd name="T27" fmla="*/ 11 h 32"/>
                    <a:gd name="T28" fmla="*/ 31 w 32"/>
                    <a:gd name="T29" fmla="*/ 17 h 32"/>
                    <a:gd name="T30" fmla="*/ 29 w 32"/>
                    <a:gd name="T31" fmla="*/ 22 h 32"/>
                    <a:gd name="T32" fmla="*/ 25 w 32"/>
                    <a:gd name="T33" fmla="*/ 26 h 32"/>
                    <a:gd name="T34" fmla="*/ 22 w 32"/>
                    <a:gd name="T35" fmla="*/ 29 h 32"/>
                    <a:gd name="T36" fmla="*/ 17 w 32"/>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17" y="31"/>
                      </a:moveTo>
                      <a:lnTo>
                        <a:pt x="10" y="29"/>
                      </a:lnTo>
                      <a:lnTo>
                        <a:pt x="6" y="26"/>
                      </a:lnTo>
                      <a:lnTo>
                        <a:pt x="1" y="22"/>
                      </a:lnTo>
                      <a:lnTo>
                        <a:pt x="0" y="17"/>
                      </a:lnTo>
                      <a:lnTo>
                        <a:pt x="0" y="11"/>
                      </a:lnTo>
                      <a:lnTo>
                        <a:pt x="1" y="8"/>
                      </a:lnTo>
                      <a:lnTo>
                        <a:pt x="6" y="4"/>
                      </a:lnTo>
                      <a:lnTo>
                        <a:pt x="10" y="0"/>
                      </a:lnTo>
                      <a:lnTo>
                        <a:pt x="17" y="0"/>
                      </a:lnTo>
                      <a:lnTo>
                        <a:pt x="22" y="0"/>
                      </a:lnTo>
                      <a:lnTo>
                        <a:pt x="25" y="4"/>
                      </a:lnTo>
                      <a:lnTo>
                        <a:pt x="29" y="8"/>
                      </a:lnTo>
                      <a:lnTo>
                        <a:pt x="31" y="11"/>
                      </a:lnTo>
                      <a:lnTo>
                        <a:pt x="31" y="17"/>
                      </a:lnTo>
                      <a:lnTo>
                        <a:pt x="29" y="22"/>
                      </a:lnTo>
                      <a:lnTo>
                        <a:pt x="25" y="26"/>
                      </a:lnTo>
                      <a:lnTo>
                        <a:pt x="22" y="29"/>
                      </a:lnTo>
                      <a:lnTo>
                        <a:pt x="17" y="31"/>
                      </a:lnTo>
                    </a:path>
                  </a:pathLst>
                </a:custGeom>
                <a:solidFill>
                  <a:srgbClr val="000000"/>
                </a:solidFill>
                <a:ln w="12700" cap="rnd">
                  <a:solidFill>
                    <a:srgbClr val="000000"/>
                  </a:solidFill>
                  <a:round/>
                  <a:headEnd/>
                  <a:tailEnd/>
                </a:ln>
              </p:spPr>
              <p:txBody>
                <a:bodyPr/>
                <a:lstStyle/>
                <a:p>
                  <a:endParaRPr lang="en-US"/>
                </a:p>
              </p:txBody>
            </p:sp>
            <p:sp>
              <p:nvSpPr>
                <p:cNvPr id="863" name="Freeform 206"/>
                <p:cNvSpPr>
                  <a:spLocks/>
                </p:cNvSpPr>
                <p:nvPr/>
              </p:nvSpPr>
              <p:spPr bwMode="auto">
                <a:xfrm>
                  <a:off x="5083" y="2669"/>
                  <a:ext cx="28" cy="27"/>
                </a:xfrm>
                <a:custGeom>
                  <a:avLst/>
                  <a:gdLst>
                    <a:gd name="T0" fmla="*/ 13 w 28"/>
                    <a:gd name="T1" fmla="*/ 26 h 27"/>
                    <a:gd name="T2" fmla="*/ 8 w 28"/>
                    <a:gd name="T3" fmla="*/ 22 h 27"/>
                    <a:gd name="T4" fmla="*/ 5 w 28"/>
                    <a:gd name="T5" fmla="*/ 21 h 27"/>
                    <a:gd name="T6" fmla="*/ 0 w 28"/>
                    <a:gd name="T7" fmla="*/ 19 h 27"/>
                    <a:gd name="T8" fmla="*/ 0 w 28"/>
                    <a:gd name="T9" fmla="*/ 14 h 27"/>
                    <a:gd name="T10" fmla="*/ 0 w 28"/>
                    <a:gd name="T11" fmla="*/ 9 h 27"/>
                    <a:gd name="T12" fmla="*/ 0 w 28"/>
                    <a:gd name="T13" fmla="*/ 4 h 27"/>
                    <a:gd name="T14" fmla="*/ 5 w 28"/>
                    <a:gd name="T15" fmla="*/ 1 h 27"/>
                    <a:gd name="T16" fmla="*/ 8 w 28"/>
                    <a:gd name="T17" fmla="*/ 0 h 27"/>
                    <a:gd name="T18" fmla="*/ 13 w 28"/>
                    <a:gd name="T19" fmla="*/ 0 h 27"/>
                    <a:gd name="T20" fmla="*/ 20 w 28"/>
                    <a:gd name="T21" fmla="*/ 0 h 27"/>
                    <a:gd name="T22" fmla="*/ 21 w 28"/>
                    <a:gd name="T23" fmla="*/ 1 h 27"/>
                    <a:gd name="T24" fmla="*/ 27 w 28"/>
                    <a:gd name="T25" fmla="*/ 4 h 27"/>
                    <a:gd name="T26" fmla="*/ 27 w 28"/>
                    <a:gd name="T27" fmla="*/ 9 h 27"/>
                    <a:gd name="T28" fmla="*/ 27 w 28"/>
                    <a:gd name="T29" fmla="*/ 14 h 27"/>
                    <a:gd name="T30" fmla="*/ 27 w 28"/>
                    <a:gd name="T31" fmla="*/ 19 h 27"/>
                    <a:gd name="T32" fmla="*/ 21 w 28"/>
                    <a:gd name="T33" fmla="*/ 21 h 27"/>
                    <a:gd name="T34" fmla="*/ 20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2"/>
                      </a:lnTo>
                      <a:lnTo>
                        <a:pt x="5" y="21"/>
                      </a:lnTo>
                      <a:lnTo>
                        <a:pt x="0" y="19"/>
                      </a:lnTo>
                      <a:lnTo>
                        <a:pt x="0" y="14"/>
                      </a:lnTo>
                      <a:lnTo>
                        <a:pt x="0" y="9"/>
                      </a:lnTo>
                      <a:lnTo>
                        <a:pt x="0" y="4"/>
                      </a:lnTo>
                      <a:lnTo>
                        <a:pt x="5" y="1"/>
                      </a:lnTo>
                      <a:lnTo>
                        <a:pt x="8" y="0"/>
                      </a:lnTo>
                      <a:lnTo>
                        <a:pt x="13" y="0"/>
                      </a:lnTo>
                      <a:lnTo>
                        <a:pt x="20" y="0"/>
                      </a:lnTo>
                      <a:lnTo>
                        <a:pt x="21" y="1"/>
                      </a:lnTo>
                      <a:lnTo>
                        <a:pt x="27" y="4"/>
                      </a:lnTo>
                      <a:lnTo>
                        <a:pt x="27" y="9"/>
                      </a:lnTo>
                      <a:lnTo>
                        <a:pt x="27" y="14"/>
                      </a:lnTo>
                      <a:lnTo>
                        <a:pt x="27" y="19"/>
                      </a:lnTo>
                      <a:lnTo>
                        <a:pt x="21" y="21"/>
                      </a:lnTo>
                      <a:lnTo>
                        <a:pt x="20" y="22"/>
                      </a:lnTo>
                      <a:lnTo>
                        <a:pt x="13" y="26"/>
                      </a:lnTo>
                    </a:path>
                  </a:pathLst>
                </a:custGeom>
                <a:solidFill>
                  <a:srgbClr val="000000"/>
                </a:solidFill>
                <a:ln w="12700" cap="rnd">
                  <a:solidFill>
                    <a:srgbClr val="000000"/>
                  </a:solidFill>
                  <a:round/>
                  <a:headEnd/>
                  <a:tailEnd/>
                </a:ln>
              </p:spPr>
              <p:txBody>
                <a:bodyPr/>
                <a:lstStyle/>
                <a:p>
                  <a:endParaRPr lang="en-US"/>
                </a:p>
              </p:txBody>
            </p:sp>
            <p:sp>
              <p:nvSpPr>
                <p:cNvPr id="864" name="Freeform 207"/>
                <p:cNvSpPr>
                  <a:spLocks/>
                </p:cNvSpPr>
                <p:nvPr/>
              </p:nvSpPr>
              <p:spPr bwMode="auto">
                <a:xfrm>
                  <a:off x="5031" y="2760"/>
                  <a:ext cx="29" cy="27"/>
                </a:xfrm>
                <a:custGeom>
                  <a:avLst/>
                  <a:gdLst>
                    <a:gd name="T0" fmla="*/ 14 w 29"/>
                    <a:gd name="T1" fmla="*/ 26 h 27"/>
                    <a:gd name="T2" fmla="*/ 8 w 29"/>
                    <a:gd name="T3" fmla="*/ 26 h 27"/>
                    <a:gd name="T4" fmla="*/ 5 w 29"/>
                    <a:gd name="T5" fmla="*/ 24 h 27"/>
                    <a:gd name="T6" fmla="*/ 0 w 29"/>
                    <a:gd name="T7" fmla="*/ 19 h 27"/>
                    <a:gd name="T8" fmla="*/ 0 w 29"/>
                    <a:gd name="T9" fmla="*/ 14 h 27"/>
                    <a:gd name="T10" fmla="*/ 0 w 29"/>
                    <a:gd name="T11" fmla="*/ 11 h 27"/>
                    <a:gd name="T12" fmla="*/ 0 w 29"/>
                    <a:gd name="T13" fmla="*/ 6 h 27"/>
                    <a:gd name="T14" fmla="*/ 5 w 29"/>
                    <a:gd name="T15" fmla="*/ 4 h 27"/>
                    <a:gd name="T16" fmla="*/ 8 w 29"/>
                    <a:gd name="T17" fmla="*/ 0 h 27"/>
                    <a:gd name="T18" fmla="*/ 14 w 29"/>
                    <a:gd name="T19" fmla="*/ 0 h 27"/>
                    <a:gd name="T20" fmla="*/ 19 w 29"/>
                    <a:gd name="T21" fmla="*/ 0 h 27"/>
                    <a:gd name="T22" fmla="*/ 21 w 29"/>
                    <a:gd name="T23" fmla="*/ 4 h 27"/>
                    <a:gd name="T24" fmla="*/ 26 w 29"/>
                    <a:gd name="T25" fmla="*/ 6 h 27"/>
                    <a:gd name="T26" fmla="*/ 28 w 29"/>
                    <a:gd name="T27" fmla="*/ 11 h 27"/>
                    <a:gd name="T28" fmla="*/ 28 w 29"/>
                    <a:gd name="T29" fmla="*/ 14 h 27"/>
                    <a:gd name="T30" fmla="*/ 26 w 29"/>
                    <a:gd name="T31" fmla="*/ 19 h 27"/>
                    <a:gd name="T32" fmla="*/ 21 w 29"/>
                    <a:gd name="T33" fmla="*/ 24 h 27"/>
                    <a:gd name="T34" fmla="*/ 19 w 29"/>
                    <a:gd name="T35" fmla="*/ 26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6"/>
                      </a:lnTo>
                      <a:lnTo>
                        <a:pt x="5" y="24"/>
                      </a:lnTo>
                      <a:lnTo>
                        <a:pt x="0" y="19"/>
                      </a:lnTo>
                      <a:lnTo>
                        <a:pt x="0" y="14"/>
                      </a:lnTo>
                      <a:lnTo>
                        <a:pt x="0" y="11"/>
                      </a:lnTo>
                      <a:lnTo>
                        <a:pt x="0" y="6"/>
                      </a:lnTo>
                      <a:lnTo>
                        <a:pt x="5" y="4"/>
                      </a:lnTo>
                      <a:lnTo>
                        <a:pt x="8" y="0"/>
                      </a:lnTo>
                      <a:lnTo>
                        <a:pt x="14" y="0"/>
                      </a:lnTo>
                      <a:lnTo>
                        <a:pt x="19" y="0"/>
                      </a:lnTo>
                      <a:lnTo>
                        <a:pt x="21" y="4"/>
                      </a:lnTo>
                      <a:lnTo>
                        <a:pt x="26" y="6"/>
                      </a:lnTo>
                      <a:lnTo>
                        <a:pt x="28" y="11"/>
                      </a:lnTo>
                      <a:lnTo>
                        <a:pt x="28" y="14"/>
                      </a:lnTo>
                      <a:lnTo>
                        <a:pt x="26" y="19"/>
                      </a:lnTo>
                      <a:lnTo>
                        <a:pt x="21" y="24"/>
                      </a:lnTo>
                      <a:lnTo>
                        <a:pt x="19" y="26"/>
                      </a:lnTo>
                      <a:lnTo>
                        <a:pt x="14" y="26"/>
                      </a:lnTo>
                    </a:path>
                  </a:pathLst>
                </a:custGeom>
                <a:solidFill>
                  <a:srgbClr val="000000"/>
                </a:solidFill>
                <a:ln w="12700" cap="rnd">
                  <a:solidFill>
                    <a:srgbClr val="000000"/>
                  </a:solidFill>
                  <a:round/>
                  <a:headEnd/>
                  <a:tailEnd/>
                </a:ln>
              </p:spPr>
              <p:txBody>
                <a:bodyPr/>
                <a:lstStyle/>
                <a:p>
                  <a:endParaRPr lang="en-US"/>
                </a:p>
              </p:txBody>
            </p:sp>
            <p:sp>
              <p:nvSpPr>
                <p:cNvPr id="865" name="Freeform 208"/>
                <p:cNvSpPr>
                  <a:spLocks/>
                </p:cNvSpPr>
                <p:nvPr/>
              </p:nvSpPr>
              <p:spPr bwMode="auto">
                <a:xfrm>
                  <a:off x="4990" y="2827"/>
                  <a:ext cx="29" cy="27"/>
                </a:xfrm>
                <a:custGeom>
                  <a:avLst/>
                  <a:gdLst>
                    <a:gd name="T0" fmla="*/ 14 w 29"/>
                    <a:gd name="T1" fmla="*/ 26 h 27"/>
                    <a:gd name="T2" fmla="*/ 8 w 29"/>
                    <a:gd name="T3" fmla="*/ 24 h 27"/>
                    <a:gd name="T4" fmla="*/ 5 w 29"/>
                    <a:gd name="T5" fmla="*/ 21 h 27"/>
                    <a:gd name="T6" fmla="*/ 1 w 29"/>
                    <a:gd name="T7" fmla="*/ 17 h 27"/>
                    <a:gd name="T8" fmla="*/ 0 w 29"/>
                    <a:gd name="T9" fmla="*/ 14 h 27"/>
                    <a:gd name="T10" fmla="*/ 0 w 29"/>
                    <a:gd name="T11" fmla="*/ 11 h 27"/>
                    <a:gd name="T12" fmla="*/ 1 w 29"/>
                    <a:gd name="T13" fmla="*/ 6 h 27"/>
                    <a:gd name="T14" fmla="*/ 5 w 29"/>
                    <a:gd name="T15" fmla="*/ 1 h 27"/>
                    <a:gd name="T16" fmla="*/ 8 w 29"/>
                    <a:gd name="T17" fmla="*/ 0 h 27"/>
                    <a:gd name="T18" fmla="*/ 14 w 29"/>
                    <a:gd name="T19" fmla="*/ 0 h 27"/>
                    <a:gd name="T20" fmla="*/ 19 w 29"/>
                    <a:gd name="T21" fmla="*/ 0 h 27"/>
                    <a:gd name="T22" fmla="*/ 21 w 29"/>
                    <a:gd name="T23" fmla="*/ 1 h 27"/>
                    <a:gd name="T24" fmla="*/ 26 w 29"/>
                    <a:gd name="T25" fmla="*/ 6 h 27"/>
                    <a:gd name="T26" fmla="*/ 28 w 29"/>
                    <a:gd name="T27" fmla="*/ 11 h 27"/>
                    <a:gd name="T28" fmla="*/ 28 w 29"/>
                    <a:gd name="T29" fmla="*/ 14 h 27"/>
                    <a:gd name="T30" fmla="*/ 26 w 29"/>
                    <a:gd name="T31" fmla="*/ 17 h 27"/>
                    <a:gd name="T32" fmla="*/ 21 w 29"/>
                    <a:gd name="T33" fmla="*/ 21 h 27"/>
                    <a:gd name="T34" fmla="*/ 19 w 29"/>
                    <a:gd name="T35" fmla="*/ 24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4"/>
                      </a:lnTo>
                      <a:lnTo>
                        <a:pt x="5" y="21"/>
                      </a:lnTo>
                      <a:lnTo>
                        <a:pt x="1" y="17"/>
                      </a:lnTo>
                      <a:lnTo>
                        <a:pt x="0" y="14"/>
                      </a:lnTo>
                      <a:lnTo>
                        <a:pt x="0" y="11"/>
                      </a:lnTo>
                      <a:lnTo>
                        <a:pt x="1" y="6"/>
                      </a:lnTo>
                      <a:lnTo>
                        <a:pt x="5" y="1"/>
                      </a:lnTo>
                      <a:lnTo>
                        <a:pt x="8" y="0"/>
                      </a:lnTo>
                      <a:lnTo>
                        <a:pt x="14" y="0"/>
                      </a:lnTo>
                      <a:lnTo>
                        <a:pt x="19" y="0"/>
                      </a:lnTo>
                      <a:lnTo>
                        <a:pt x="21" y="1"/>
                      </a:lnTo>
                      <a:lnTo>
                        <a:pt x="26" y="6"/>
                      </a:lnTo>
                      <a:lnTo>
                        <a:pt x="28" y="11"/>
                      </a:lnTo>
                      <a:lnTo>
                        <a:pt x="28" y="14"/>
                      </a:lnTo>
                      <a:lnTo>
                        <a:pt x="26" y="17"/>
                      </a:lnTo>
                      <a:lnTo>
                        <a:pt x="21" y="21"/>
                      </a:lnTo>
                      <a:lnTo>
                        <a:pt x="19" y="24"/>
                      </a:lnTo>
                      <a:lnTo>
                        <a:pt x="14" y="26"/>
                      </a:lnTo>
                    </a:path>
                  </a:pathLst>
                </a:custGeom>
                <a:solidFill>
                  <a:srgbClr val="000000"/>
                </a:solidFill>
                <a:ln w="12700" cap="rnd">
                  <a:solidFill>
                    <a:srgbClr val="000000"/>
                  </a:solidFill>
                  <a:round/>
                  <a:headEnd/>
                  <a:tailEnd/>
                </a:ln>
              </p:spPr>
              <p:txBody>
                <a:bodyPr/>
                <a:lstStyle/>
                <a:p>
                  <a:endParaRPr lang="en-US"/>
                </a:p>
              </p:txBody>
            </p:sp>
            <p:sp>
              <p:nvSpPr>
                <p:cNvPr id="866" name="Freeform 209"/>
                <p:cNvSpPr>
                  <a:spLocks/>
                </p:cNvSpPr>
                <p:nvPr/>
              </p:nvSpPr>
              <p:spPr bwMode="auto">
                <a:xfrm>
                  <a:off x="5005" y="2760"/>
                  <a:ext cx="28" cy="27"/>
                </a:xfrm>
                <a:custGeom>
                  <a:avLst/>
                  <a:gdLst>
                    <a:gd name="T0" fmla="*/ 13 w 28"/>
                    <a:gd name="T1" fmla="*/ 26 h 27"/>
                    <a:gd name="T2" fmla="*/ 8 w 28"/>
                    <a:gd name="T3" fmla="*/ 26 h 27"/>
                    <a:gd name="T4" fmla="*/ 5 w 28"/>
                    <a:gd name="T5" fmla="*/ 24 h 27"/>
                    <a:gd name="T6" fmla="*/ 0 w 28"/>
                    <a:gd name="T7" fmla="*/ 19 h 27"/>
                    <a:gd name="T8" fmla="*/ 0 w 28"/>
                    <a:gd name="T9" fmla="*/ 14 h 27"/>
                    <a:gd name="T10" fmla="*/ 0 w 28"/>
                    <a:gd name="T11" fmla="*/ 11 h 27"/>
                    <a:gd name="T12" fmla="*/ 0 w 28"/>
                    <a:gd name="T13" fmla="*/ 6 h 27"/>
                    <a:gd name="T14" fmla="*/ 5 w 28"/>
                    <a:gd name="T15" fmla="*/ 1 h 27"/>
                    <a:gd name="T16" fmla="*/ 8 w 28"/>
                    <a:gd name="T17" fmla="*/ 0 h 27"/>
                    <a:gd name="T18" fmla="*/ 13 w 28"/>
                    <a:gd name="T19" fmla="*/ 0 h 27"/>
                    <a:gd name="T20" fmla="*/ 18 w 28"/>
                    <a:gd name="T21" fmla="*/ 0 h 27"/>
                    <a:gd name="T22" fmla="*/ 21 w 28"/>
                    <a:gd name="T23" fmla="*/ 1 h 27"/>
                    <a:gd name="T24" fmla="*/ 27 w 28"/>
                    <a:gd name="T25" fmla="*/ 6 h 27"/>
                    <a:gd name="T26" fmla="*/ 27 w 28"/>
                    <a:gd name="T27" fmla="*/ 11 h 27"/>
                    <a:gd name="T28" fmla="*/ 27 w 28"/>
                    <a:gd name="T29" fmla="*/ 14 h 27"/>
                    <a:gd name="T30" fmla="*/ 27 w 28"/>
                    <a:gd name="T31" fmla="*/ 19 h 27"/>
                    <a:gd name="T32" fmla="*/ 21 w 28"/>
                    <a:gd name="T33" fmla="*/ 24 h 27"/>
                    <a:gd name="T34" fmla="*/ 18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6"/>
                      </a:lnTo>
                      <a:lnTo>
                        <a:pt x="5" y="24"/>
                      </a:lnTo>
                      <a:lnTo>
                        <a:pt x="0" y="19"/>
                      </a:lnTo>
                      <a:lnTo>
                        <a:pt x="0" y="14"/>
                      </a:lnTo>
                      <a:lnTo>
                        <a:pt x="0" y="11"/>
                      </a:lnTo>
                      <a:lnTo>
                        <a:pt x="0" y="6"/>
                      </a:lnTo>
                      <a:lnTo>
                        <a:pt x="5" y="1"/>
                      </a:lnTo>
                      <a:lnTo>
                        <a:pt x="8" y="0"/>
                      </a:lnTo>
                      <a:lnTo>
                        <a:pt x="13" y="0"/>
                      </a:lnTo>
                      <a:lnTo>
                        <a:pt x="18" y="0"/>
                      </a:lnTo>
                      <a:lnTo>
                        <a:pt x="21" y="1"/>
                      </a:lnTo>
                      <a:lnTo>
                        <a:pt x="27" y="6"/>
                      </a:lnTo>
                      <a:lnTo>
                        <a:pt x="27" y="11"/>
                      </a:lnTo>
                      <a:lnTo>
                        <a:pt x="27" y="14"/>
                      </a:lnTo>
                      <a:lnTo>
                        <a:pt x="27" y="19"/>
                      </a:lnTo>
                      <a:lnTo>
                        <a:pt x="21" y="24"/>
                      </a:lnTo>
                      <a:lnTo>
                        <a:pt x="18"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867" name="Freeform 210"/>
                <p:cNvSpPr>
                  <a:spLocks/>
                </p:cNvSpPr>
                <p:nvPr/>
              </p:nvSpPr>
              <p:spPr bwMode="auto">
                <a:xfrm>
                  <a:off x="5053" y="2747"/>
                  <a:ext cx="28" cy="27"/>
                </a:xfrm>
                <a:custGeom>
                  <a:avLst/>
                  <a:gdLst>
                    <a:gd name="T0" fmla="*/ 11 w 28"/>
                    <a:gd name="T1" fmla="*/ 26 h 27"/>
                    <a:gd name="T2" fmla="*/ 5 w 28"/>
                    <a:gd name="T3" fmla="*/ 26 h 27"/>
                    <a:gd name="T4" fmla="*/ 3 w 28"/>
                    <a:gd name="T5" fmla="*/ 21 h 27"/>
                    <a:gd name="T6" fmla="*/ 0 w 28"/>
                    <a:gd name="T7" fmla="*/ 19 h 27"/>
                    <a:gd name="T8" fmla="*/ 0 w 28"/>
                    <a:gd name="T9" fmla="*/ 13 h 27"/>
                    <a:gd name="T10" fmla="*/ 0 w 28"/>
                    <a:gd name="T11" fmla="*/ 9 h 27"/>
                    <a:gd name="T12" fmla="*/ 0 w 28"/>
                    <a:gd name="T13" fmla="*/ 4 h 27"/>
                    <a:gd name="T14" fmla="*/ 3 w 28"/>
                    <a:gd name="T15" fmla="*/ 1 h 27"/>
                    <a:gd name="T16" fmla="*/ 5 w 28"/>
                    <a:gd name="T17" fmla="*/ 0 h 27"/>
                    <a:gd name="T18" fmla="*/ 11 w 28"/>
                    <a:gd name="T19" fmla="*/ 0 h 27"/>
                    <a:gd name="T20" fmla="*/ 15 w 28"/>
                    <a:gd name="T21" fmla="*/ 0 h 27"/>
                    <a:gd name="T22" fmla="*/ 20 w 28"/>
                    <a:gd name="T23" fmla="*/ 1 h 27"/>
                    <a:gd name="T24" fmla="*/ 23 w 28"/>
                    <a:gd name="T25" fmla="*/ 4 h 27"/>
                    <a:gd name="T26" fmla="*/ 27 w 28"/>
                    <a:gd name="T27" fmla="*/ 9 h 27"/>
                    <a:gd name="T28" fmla="*/ 27 w 28"/>
                    <a:gd name="T29" fmla="*/ 13 h 27"/>
                    <a:gd name="T30" fmla="*/ 23 w 28"/>
                    <a:gd name="T31" fmla="*/ 19 h 27"/>
                    <a:gd name="T32" fmla="*/ 20 w 28"/>
                    <a:gd name="T33" fmla="*/ 21 h 27"/>
                    <a:gd name="T34" fmla="*/ 15 w 28"/>
                    <a:gd name="T35" fmla="*/ 26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5" y="26"/>
                      </a:lnTo>
                      <a:lnTo>
                        <a:pt x="3" y="21"/>
                      </a:lnTo>
                      <a:lnTo>
                        <a:pt x="0" y="19"/>
                      </a:lnTo>
                      <a:lnTo>
                        <a:pt x="0" y="13"/>
                      </a:lnTo>
                      <a:lnTo>
                        <a:pt x="0" y="9"/>
                      </a:lnTo>
                      <a:lnTo>
                        <a:pt x="0" y="4"/>
                      </a:lnTo>
                      <a:lnTo>
                        <a:pt x="3" y="1"/>
                      </a:lnTo>
                      <a:lnTo>
                        <a:pt x="5" y="0"/>
                      </a:lnTo>
                      <a:lnTo>
                        <a:pt x="11" y="0"/>
                      </a:lnTo>
                      <a:lnTo>
                        <a:pt x="15" y="0"/>
                      </a:lnTo>
                      <a:lnTo>
                        <a:pt x="20" y="1"/>
                      </a:lnTo>
                      <a:lnTo>
                        <a:pt x="23" y="4"/>
                      </a:lnTo>
                      <a:lnTo>
                        <a:pt x="27" y="9"/>
                      </a:lnTo>
                      <a:lnTo>
                        <a:pt x="27" y="13"/>
                      </a:lnTo>
                      <a:lnTo>
                        <a:pt x="23" y="19"/>
                      </a:lnTo>
                      <a:lnTo>
                        <a:pt x="20" y="21"/>
                      </a:lnTo>
                      <a:lnTo>
                        <a:pt x="15" y="26"/>
                      </a:lnTo>
                      <a:lnTo>
                        <a:pt x="11" y="26"/>
                      </a:lnTo>
                    </a:path>
                  </a:pathLst>
                </a:custGeom>
                <a:solidFill>
                  <a:srgbClr val="000000"/>
                </a:solidFill>
                <a:ln w="12700" cap="rnd">
                  <a:solidFill>
                    <a:srgbClr val="000000"/>
                  </a:solidFill>
                  <a:round/>
                  <a:headEnd/>
                  <a:tailEnd/>
                </a:ln>
              </p:spPr>
              <p:txBody>
                <a:bodyPr/>
                <a:lstStyle/>
                <a:p>
                  <a:endParaRPr lang="en-US"/>
                </a:p>
              </p:txBody>
            </p:sp>
            <p:sp>
              <p:nvSpPr>
                <p:cNvPr id="868" name="Freeform 211"/>
                <p:cNvSpPr>
                  <a:spLocks/>
                </p:cNvSpPr>
                <p:nvPr/>
              </p:nvSpPr>
              <p:spPr bwMode="auto">
                <a:xfrm>
                  <a:off x="4856" y="2773"/>
                  <a:ext cx="43" cy="39"/>
                </a:xfrm>
                <a:custGeom>
                  <a:avLst/>
                  <a:gdLst>
                    <a:gd name="T0" fmla="*/ 22 w 43"/>
                    <a:gd name="T1" fmla="*/ 38 h 39"/>
                    <a:gd name="T2" fmla="*/ 14 w 43"/>
                    <a:gd name="T3" fmla="*/ 38 h 39"/>
                    <a:gd name="T4" fmla="*/ 8 w 43"/>
                    <a:gd name="T5" fmla="*/ 33 h 39"/>
                    <a:gd name="T6" fmla="*/ 3 w 43"/>
                    <a:gd name="T7" fmla="*/ 29 h 39"/>
                    <a:gd name="T8" fmla="*/ 0 w 43"/>
                    <a:gd name="T9" fmla="*/ 23 h 39"/>
                    <a:gd name="T10" fmla="*/ 0 w 43"/>
                    <a:gd name="T11" fmla="*/ 16 h 39"/>
                    <a:gd name="T12" fmla="*/ 3 w 43"/>
                    <a:gd name="T13" fmla="*/ 9 h 39"/>
                    <a:gd name="T14" fmla="*/ 8 w 43"/>
                    <a:gd name="T15" fmla="*/ 4 h 39"/>
                    <a:gd name="T16" fmla="*/ 14 w 43"/>
                    <a:gd name="T17" fmla="*/ 0 h 39"/>
                    <a:gd name="T18" fmla="*/ 22 w 43"/>
                    <a:gd name="T19" fmla="*/ 0 h 39"/>
                    <a:gd name="T20" fmla="*/ 29 w 43"/>
                    <a:gd name="T21" fmla="*/ 0 h 39"/>
                    <a:gd name="T22" fmla="*/ 35 w 43"/>
                    <a:gd name="T23" fmla="*/ 4 h 39"/>
                    <a:gd name="T24" fmla="*/ 40 w 43"/>
                    <a:gd name="T25" fmla="*/ 9 h 39"/>
                    <a:gd name="T26" fmla="*/ 42 w 43"/>
                    <a:gd name="T27" fmla="*/ 16 h 39"/>
                    <a:gd name="T28" fmla="*/ 42 w 43"/>
                    <a:gd name="T29" fmla="*/ 23 h 39"/>
                    <a:gd name="T30" fmla="*/ 40 w 43"/>
                    <a:gd name="T31" fmla="*/ 29 h 39"/>
                    <a:gd name="T32" fmla="*/ 35 w 43"/>
                    <a:gd name="T33" fmla="*/ 33 h 39"/>
                    <a:gd name="T34" fmla="*/ 29 w 43"/>
                    <a:gd name="T35" fmla="*/ 38 h 39"/>
                    <a:gd name="T36" fmla="*/ 22 w 43"/>
                    <a:gd name="T37" fmla="*/ 3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39"/>
                    <a:gd name="T59" fmla="*/ 43 w 4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39">
                      <a:moveTo>
                        <a:pt x="22" y="38"/>
                      </a:moveTo>
                      <a:lnTo>
                        <a:pt x="14" y="38"/>
                      </a:lnTo>
                      <a:lnTo>
                        <a:pt x="8" y="33"/>
                      </a:lnTo>
                      <a:lnTo>
                        <a:pt x="3" y="29"/>
                      </a:lnTo>
                      <a:lnTo>
                        <a:pt x="0" y="23"/>
                      </a:lnTo>
                      <a:lnTo>
                        <a:pt x="0" y="16"/>
                      </a:lnTo>
                      <a:lnTo>
                        <a:pt x="3" y="9"/>
                      </a:lnTo>
                      <a:lnTo>
                        <a:pt x="8" y="4"/>
                      </a:lnTo>
                      <a:lnTo>
                        <a:pt x="14" y="0"/>
                      </a:lnTo>
                      <a:lnTo>
                        <a:pt x="22" y="0"/>
                      </a:lnTo>
                      <a:lnTo>
                        <a:pt x="29" y="0"/>
                      </a:lnTo>
                      <a:lnTo>
                        <a:pt x="35" y="4"/>
                      </a:lnTo>
                      <a:lnTo>
                        <a:pt x="40" y="9"/>
                      </a:lnTo>
                      <a:lnTo>
                        <a:pt x="42" y="16"/>
                      </a:lnTo>
                      <a:lnTo>
                        <a:pt x="42" y="23"/>
                      </a:lnTo>
                      <a:lnTo>
                        <a:pt x="40" y="29"/>
                      </a:lnTo>
                      <a:lnTo>
                        <a:pt x="35" y="33"/>
                      </a:lnTo>
                      <a:lnTo>
                        <a:pt x="29" y="38"/>
                      </a:lnTo>
                      <a:lnTo>
                        <a:pt x="22" y="38"/>
                      </a:lnTo>
                    </a:path>
                  </a:pathLst>
                </a:custGeom>
                <a:solidFill>
                  <a:srgbClr val="000000"/>
                </a:solidFill>
                <a:ln w="12700" cap="rnd">
                  <a:solidFill>
                    <a:srgbClr val="000000"/>
                  </a:solidFill>
                  <a:round/>
                  <a:headEnd/>
                  <a:tailEnd/>
                </a:ln>
              </p:spPr>
              <p:txBody>
                <a:bodyPr/>
                <a:lstStyle/>
                <a:p>
                  <a:endParaRPr lang="en-US"/>
                </a:p>
              </p:txBody>
            </p:sp>
            <p:sp>
              <p:nvSpPr>
                <p:cNvPr id="869" name="Freeform 212"/>
                <p:cNvSpPr>
                  <a:spLocks/>
                </p:cNvSpPr>
                <p:nvPr/>
              </p:nvSpPr>
              <p:spPr bwMode="auto">
                <a:xfrm>
                  <a:off x="4959" y="2806"/>
                  <a:ext cx="32" cy="32"/>
                </a:xfrm>
                <a:custGeom>
                  <a:avLst/>
                  <a:gdLst>
                    <a:gd name="T0" fmla="*/ 15 w 32"/>
                    <a:gd name="T1" fmla="*/ 31 h 32"/>
                    <a:gd name="T2" fmla="*/ 10 w 32"/>
                    <a:gd name="T3" fmla="*/ 31 h 32"/>
                    <a:gd name="T4" fmla="*/ 5 w 32"/>
                    <a:gd name="T5" fmla="*/ 27 h 32"/>
                    <a:gd name="T6" fmla="*/ 3 w 32"/>
                    <a:gd name="T7" fmla="*/ 22 h 32"/>
                    <a:gd name="T8" fmla="*/ 0 w 32"/>
                    <a:gd name="T9" fmla="*/ 17 h 32"/>
                    <a:gd name="T10" fmla="*/ 0 w 32"/>
                    <a:gd name="T11" fmla="*/ 13 h 32"/>
                    <a:gd name="T12" fmla="*/ 3 w 32"/>
                    <a:gd name="T13" fmla="*/ 8 h 32"/>
                    <a:gd name="T14" fmla="*/ 5 w 32"/>
                    <a:gd name="T15" fmla="*/ 3 h 32"/>
                    <a:gd name="T16" fmla="*/ 10 w 32"/>
                    <a:gd name="T17" fmla="*/ 0 h 32"/>
                    <a:gd name="T18" fmla="*/ 15 w 32"/>
                    <a:gd name="T19" fmla="*/ 0 h 32"/>
                    <a:gd name="T20" fmla="*/ 20 w 32"/>
                    <a:gd name="T21" fmla="*/ 0 h 32"/>
                    <a:gd name="T22" fmla="*/ 25 w 32"/>
                    <a:gd name="T23" fmla="*/ 3 h 32"/>
                    <a:gd name="T24" fmla="*/ 29 w 32"/>
                    <a:gd name="T25" fmla="*/ 8 h 32"/>
                    <a:gd name="T26" fmla="*/ 31 w 32"/>
                    <a:gd name="T27" fmla="*/ 13 h 32"/>
                    <a:gd name="T28" fmla="*/ 31 w 32"/>
                    <a:gd name="T29" fmla="*/ 17 h 32"/>
                    <a:gd name="T30" fmla="*/ 29 w 32"/>
                    <a:gd name="T31" fmla="*/ 22 h 32"/>
                    <a:gd name="T32" fmla="*/ 25 w 32"/>
                    <a:gd name="T33" fmla="*/ 27 h 32"/>
                    <a:gd name="T34" fmla="*/ 20 w 32"/>
                    <a:gd name="T35" fmla="*/ 31 h 32"/>
                    <a:gd name="T36" fmla="*/ 15 w 32"/>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15" y="31"/>
                      </a:moveTo>
                      <a:lnTo>
                        <a:pt x="10" y="31"/>
                      </a:lnTo>
                      <a:lnTo>
                        <a:pt x="5" y="27"/>
                      </a:lnTo>
                      <a:lnTo>
                        <a:pt x="3" y="22"/>
                      </a:lnTo>
                      <a:lnTo>
                        <a:pt x="0" y="17"/>
                      </a:lnTo>
                      <a:lnTo>
                        <a:pt x="0" y="13"/>
                      </a:lnTo>
                      <a:lnTo>
                        <a:pt x="3" y="8"/>
                      </a:lnTo>
                      <a:lnTo>
                        <a:pt x="5" y="3"/>
                      </a:lnTo>
                      <a:lnTo>
                        <a:pt x="10" y="0"/>
                      </a:lnTo>
                      <a:lnTo>
                        <a:pt x="15" y="0"/>
                      </a:lnTo>
                      <a:lnTo>
                        <a:pt x="20" y="0"/>
                      </a:lnTo>
                      <a:lnTo>
                        <a:pt x="25" y="3"/>
                      </a:lnTo>
                      <a:lnTo>
                        <a:pt x="29" y="8"/>
                      </a:lnTo>
                      <a:lnTo>
                        <a:pt x="31" y="13"/>
                      </a:lnTo>
                      <a:lnTo>
                        <a:pt x="31" y="17"/>
                      </a:lnTo>
                      <a:lnTo>
                        <a:pt x="29" y="22"/>
                      </a:lnTo>
                      <a:lnTo>
                        <a:pt x="25" y="27"/>
                      </a:lnTo>
                      <a:lnTo>
                        <a:pt x="20" y="31"/>
                      </a:lnTo>
                      <a:lnTo>
                        <a:pt x="15" y="31"/>
                      </a:lnTo>
                    </a:path>
                  </a:pathLst>
                </a:custGeom>
                <a:solidFill>
                  <a:srgbClr val="000000"/>
                </a:solidFill>
                <a:ln w="12700" cap="rnd">
                  <a:solidFill>
                    <a:srgbClr val="000000"/>
                  </a:solidFill>
                  <a:round/>
                  <a:headEnd/>
                  <a:tailEnd/>
                </a:ln>
              </p:spPr>
              <p:txBody>
                <a:bodyPr/>
                <a:lstStyle/>
                <a:p>
                  <a:endParaRPr lang="en-US"/>
                </a:p>
              </p:txBody>
            </p:sp>
            <p:sp>
              <p:nvSpPr>
                <p:cNvPr id="870" name="Freeform 213"/>
                <p:cNvSpPr>
                  <a:spLocks/>
                </p:cNvSpPr>
                <p:nvPr/>
              </p:nvSpPr>
              <p:spPr bwMode="auto">
                <a:xfrm>
                  <a:off x="4903" y="2760"/>
                  <a:ext cx="42" cy="39"/>
                </a:xfrm>
                <a:custGeom>
                  <a:avLst/>
                  <a:gdLst>
                    <a:gd name="T0" fmla="*/ 20 w 42"/>
                    <a:gd name="T1" fmla="*/ 38 h 39"/>
                    <a:gd name="T2" fmla="*/ 13 w 42"/>
                    <a:gd name="T3" fmla="*/ 38 h 39"/>
                    <a:gd name="T4" fmla="*/ 6 w 42"/>
                    <a:gd name="T5" fmla="*/ 33 h 39"/>
                    <a:gd name="T6" fmla="*/ 3 w 42"/>
                    <a:gd name="T7" fmla="*/ 29 h 39"/>
                    <a:gd name="T8" fmla="*/ 0 w 42"/>
                    <a:gd name="T9" fmla="*/ 23 h 39"/>
                    <a:gd name="T10" fmla="*/ 0 w 42"/>
                    <a:gd name="T11" fmla="*/ 14 h 39"/>
                    <a:gd name="T12" fmla="*/ 3 w 42"/>
                    <a:gd name="T13" fmla="*/ 8 h 39"/>
                    <a:gd name="T14" fmla="*/ 6 w 42"/>
                    <a:gd name="T15" fmla="*/ 4 h 39"/>
                    <a:gd name="T16" fmla="*/ 13 w 42"/>
                    <a:gd name="T17" fmla="*/ 0 h 39"/>
                    <a:gd name="T18" fmla="*/ 20 w 42"/>
                    <a:gd name="T19" fmla="*/ 0 h 39"/>
                    <a:gd name="T20" fmla="*/ 27 w 42"/>
                    <a:gd name="T21" fmla="*/ 0 h 39"/>
                    <a:gd name="T22" fmla="*/ 34 w 42"/>
                    <a:gd name="T23" fmla="*/ 4 h 39"/>
                    <a:gd name="T24" fmla="*/ 39 w 42"/>
                    <a:gd name="T25" fmla="*/ 8 h 39"/>
                    <a:gd name="T26" fmla="*/ 41 w 42"/>
                    <a:gd name="T27" fmla="*/ 14 h 39"/>
                    <a:gd name="T28" fmla="*/ 41 w 42"/>
                    <a:gd name="T29" fmla="*/ 23 h 39"/>
                    <a:gd name="T30" fmla="*/ 39 w 42"/>
                    <a:gd name="T31" fmla="*/ 29 h 39"/>
                    <a:gd name="T32" fmla="*/ 34 w 42"/>
                    <a:gd name="T33" fmla="*/ 33 h 39"/>
                    <a:gd name="T34" fmla="*/ 27 w 42"/>
                    <a:gd name="T35" fmla="*/ 38 h 39"/>
                    <a:gd name="T36" fmla="*/ 20 w 42"/>
                    <a:gd name="T37" fmla="*/ 3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39"/>
                    <a:gd name="T59" fmla="*/ 42 w 42"/>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39">
                      <a:moveTo>
                        <a:pt x="20" y="38"/>
                      </a:moveTo>
                      <a:lnTo>
                        <a:pt x="13" y="38"/>
                      </a:lnTo>
                      <a:lnTo>
                        <a:pt x="6" y="33"/>
                      </a:lnTo>
                      <a:lnTo>
                        <a:pt x="3" y="29"/>
                      </a:lnTo>
                      <a:lnTo>
                        <a:pt x="0" y="23"/>
                      </a:lnTo>
                      <a:lnTo>
                        <a:pt x="0" y="14"/>
                      </a:lnTo>
                      <a:lnTo>
                        <a:pt x="3" y="8"/>
                      </a:lnTo>
                      <a:lnTo>
                        <a:pt x="6" y="4"/>
                      </a:lnTo>
                      <a:lnTo>
                        <a:pt x="13" y="0"/>
                      </a:lnTo>
                      <a:lnTo>
                        <a:pt x="20" y="0"/>
                      </a:lnTo>
                      <a:lnTo>
                        <a:pt x="27" y="0"/>
                      </a:lnTo>
                      <a:lnTo>
                        <a:pt x="34" y="4"/>
                      </a:lnTo>
                      <a:lnTo>
                        <a:pt x="39" y="8"/>
                      </a:lnTo>
                      <a:lnTo>
                        <a:pt x="41" y="14"/>
                      </a:lnTo>
                      <a:lnTo>
                        <a:pt x="41" y="23"/>
                      </a:lnTo>
                      <a:lnTo>
                        <a:pt x="39" y="29"/>
                      </a:lnTo>
                      <a:lnTo>
                        <a:pt x="34" y="33"/>
                      </a:lnTo>
                      <a:lnTo>
                        <a:pt x="27" y="38"/>
                      </a:lnTo>
                      <a:lnTo>
                        <a:pt x="20" y="38"/>
                      </a:lnTo>
                    </a:path>
                  </a:pathLst>
                </a:custGeom>
                <a:solidFill>
                  <a:srgbClr val="000000"/>
                </a:solidFill>
                <a:ln w="12700" cap="rnd">
                  <a:solidFill>
                    <a:srgbClr val="000000"/>
                  </a:solidFill>
                  <a:round/>
                  <a:headEnd/>
                  <a:tailEnd/>
                </a:ln>
              </p:spPr>
              <p:txBody>
                <a:bodyPr/>
                <a:lstStyle/>
                <a:p>
                  <a:endParaRPr lang="en-US"/>
                </a:p>
              </p:txBody>
            </p:sp>
            <p:sp>
              <p:nvSpPr>
                <p:cNvPr id="871" name="Freeform 214"/>
                <p:cNvSpPr>
                  <a:spLocks/>
                </p:cNvSpPr>
                <p:nvPr/>
              </p:nvSpPr>
              <p:spPr bwMode="auto">
                <a:xfrm>
                  <a:off x="5031" y="2785"/>
                  <a:ext cx="32" cy="29"/>
                </a:xfrm>
                <a:custGeom>
                  <a:avLst/>
                  <a:gdLst>
                    <a:gd name="T0" fmla="*/ 13 w 32"/>
                    <a:gd name="T1" fmla="*/ 28 h 29"/>
                    <a:gd name="T2" fmla="*/ 10 w 32"/>
                    <a:gd name="T3" fmla="*/ 26 h 29"/>
                    <a:gd name="T4" fmla="*/ 5 w 32"/>
                    <a:gd name="T5" fmla="*/ 24 h 29"/>
                    <a:gd name="T6" fmla="*/ 1 w 32"/>
                    <a:gd name="T7" fmla="*/ 19 h 29"/>
                    <a:gd name="T8" fmla="*/ 0 w 32"/>
                    <a:gd name="T9" fmla="*/ 16 h 29"/>
                    <a:gd name="T10" fmla="*/ 0 w 32"/>
                    <a:gd name="T11" fmla="*/ 11 h 29"/>
                    <a:gd name="T12" fmla="*/ 1 w 32"/>
                    <a:gd name="T13" fmla="*/ 6 h 29"/>
                    <a:gd name="T14" fmla="*/ 5 w 32"/>
                    <a:gd name="T15" fmla="*/ 3 h 29"/>
                    <a:gd name="T16" fmla="*/ 10 w 32"/>
                    <a:gd name="T17" fmla="*/ 0 h 29"/>
                    <a:gd name="T18" fmla="*/ 13 w 32"/>
                    <a:gd name="T19" fmla="*/ 0 h 29"/>
                    <a:gd name="T20" fmla="*/ 20 w 32"/>
                    <a:gd name="T21" fmla="*/ 0 h 29"/>
                    <a:gd name="T22" fmla="*/ 24 w 32"/>
                    <a:gd name="T23" fmla="*/ 3 h 29"/>
                    <a:gd name="T24" fmla="*/ 29 w 32"/>
                    <a:gd name="T25" fmla="*/ 6 h 29"/>
                    <a:gd name="T26" fmla="*/ 31 w 32"/>
                    <a:gd name="T27" fmla="*/ 11 h 29"/>
                    <a:gd name="T28" fmla="*/ 31 w 32"/>
                    <a:gd name="T29" fmla="*/ 16 h 29"/>
                    <a:gd name="T30" fmla="*/ 29 w 32"/>
                    <a:gd name="T31" fmla="*/ 19 h 29"/>
                    <a:gd name="T32" fmla="*/ 24 w 32"/>
                    <a:gd name="T33" fmla="*/ 24 h 29"/>
                    <a:gd name="T34" fmla="*/ 20 w 32"/>
                    <a:gd name="T35" fmla="*/ 26 h 29"/>
                    <a:gd name="T36" fmla="*/ 13 w 32"/>
                    <a:gd name="T37" fmla="*/ 28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9"/>
                    <a:gd name="T59" fmla="*/ 32 w 3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9">
                      <a:moveTo>
                        <a:pt x="13" y="28"/>
                      </a:moveTo>
                      <a:lnTo>
                        <a:pt x="10" y="26"/>
                      </a:lnTo>
                      <a:lnTo>
                        <a:pt x="5" y="24"/>
                      </a:lnTo>
                      <a:lnTo>
                        <a:pt x="1" y="19"/>
                      </a:lnTo>
                      <a:lnTo>
                        <a:pt x="0" y="16"/>
                      </a:lnTo>
                      <a:lnTo>
                        <a:pt x="0" y="11"/>
                      </a:lnTo>
                      <a:lnTo>
                        <a:pt x="1" y="6"/>
                      </a:lnTo>
                      <a:lnTo>
                        <a:pt x="5" y="3"/>
                      </a:lnTo>
                      <a:lnTo>
                        <a:pt x="10" y="0"/>
                      </a:lnTo>
                      <a:lnTo>
                        <a:pt x="13" y="0"/>
                      </a:lnTo>
                      <a:lnTo>
                        <a:pt x="20" y="0"/>
                      </a:lnTo>
                      <a:lnTo>
                        <a:pt x="24" y="3"/>
                      </a:lnTo>
                      <a:lnTo>
                        <a:pt x="29" y="6"/>
                      </a:lnTo>
                      <a:lnTo>
                        <a:pt x="31" y="11"/>
                      </a:lnTo>
                      <a:lnTo>
                        <a:pt x="31" y="16"/>
                      </a:lnTo>
                      <a:lnTo>
                        <a:pt x="29" y="19"/>
                      </a:lnTo>
                      <a:lnTo>
                        <a:pt x="24" y="24"/>
                      </a:lnTo>
                      <a:lnTo>
                        <a:pt x="20" y="26"/>
                      </a:lnTo>
                      <a:lnTo>
                        <a:pt x="13" y="28"/>
                      </a:lnTo>
                    </a:path>
                  </a:pathLst>
                </a:custGeom>
                <a:solidFill>
                  <a:srgbClr val="000000"/>
                </a:solidFill>
                <a:ln w="12700" cap="rnd">
                  <a:solidFill>
                    <a:srgbClr val="000000"/>
                  </a:solidFill>
                  <a:round/>
                  <a:headEnd/>
                  <a:tailEnd/>
                </a:ln>
              </p:spPr>
              <p:txBody>
                <a:bodyPr/>
                <a:lstStyle/>
                <a:p>
                  <a:endParaRPr lang="en-US"/>
                </a:p>
              </p:txBody>
            </p:sp>
            <p:sp>
              <p:nvSpPr>
                <p:cNvPr id="872" name="Freeform 215"/>
                <p:cNvSpPr>
                  <a:spLocks/>
                </p:cNvSpPr>
                <p:nvPr/>
              </p:nvSpPr>
              <p:spPr bwMode="auto">
                <a:xfrm>
                  <a:off x="5010" y="2808"/>
                  <a:ext cx="29" cy="27"/>
                </a:xfrm>
                <a:custGeom>
                  <a:avLst/>
                  <a:gdLst>
                    <a:gd name="T0" fmla="*/ 14 w 29"/>
                    <a:gd name="T1" fmla="*/ 26 h 27"/>
                    <a:gd name="T2" fmla="*/ 10 w 29"/>
                    <a:gd name="T3" fmla="*/ 22 h 27"/>
                    <a:gd name="T4" fmla="*/ 5 w 29"/>
                    <a:gd name="T5" fmla="*/ 21 h 27"/>
                    <a:gd name="T6" fmla="*/ 1 w 29"/>
                    <a:gd name="T7" fmla="*/ 19 h 27"/>
                    <a:gd name="T8" fmla="*/ 0 w 29"/>
                    <a:gd name="T9" fmla="*/ 14 h 27"/>
                    <a:gd name="T10" fmla="*/ 0 w 29"/>
                    <a:gd name="T11" fmla="*/ 9 h 27"/>
                    <a:gd name="T12" fmla="*/ 1 w 29"/>
                    <a:gd name="T13" fmla="*/ 4 h 27"/>
                    <a:gd name="T14" fmla="*/ 5 w 29"/>
                    <a:gd name="T15" fmla="*/ 1 h 27"/>
                    <a:gd name="T16" fmla="*/ 10 w 29"/>
                    <a:gd name="T17" fmla="*/ 0 h 27"/>
                    <a:gd name="T18" fmla="*/ 14 w 29"/>
                    <a:gd name="T19" fmla="*/ 0 h 27"/>
                    <a:gd name="T20" fmla="*/ 21 w 29"/>
                    <a:gd name="T21" fmla="*/ 0 h 27"/>
                    <a:gd name="T22" fmla="*/ 22 w 29"/>
                    <a:gd name="T23" fmla="*/ 1 h 27"/>
                    <a:gd name="T24" fmla="*/ 28 w 29"/>
                    <a:gd name="T25" fmla="*/ 4 h 27"/>
                    <a:gd name="T26" fmla="*/ 28 w 29"/>
                    <a:gd name="T27" fmla="*/ 9 h 27"/>
                    <a:gd name="T28" fmla="*/ 28 w 29"/>
                    <a:gd name="T29" fmla="*/ 14 h 27"/>
                    <a:gd name="T30" fmla="*/ 28 w 29"/>
                    <a:gd name="T31" fmla="*/ 19 h 27"/>
                    <a:gd name="T32" fmla="*/ 22 w 29"/>
                    <a:gd name="T33" fmla="*/ 21 h 27"/>
                    <a:gd name="T34" fmla="*/ 21 w 29"/>
                    <a:gd name="T35" fmla="*/ 22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10" y="22"/>
                      </a:lnTo>
                      <a:lnTo>
                        <a:pt x="5" y="21"/>
                      </a:lnTo>
                      <a:lnTo>
                        <a:pt x="1" y="19"/>
                      </a:lnTo>
                      <a:lnTo>
                        <a:pt x="0" y="14"/>
                      </a:lnTo>
                      <a:lnTo>
                        <a:pt x="0" y="9"/>
                      </a:lnTo>
                      <a:lnTo>
                        <a:pt x="1" y="4"/>
                      </a:lnTo>
                      <a:lnTo>
                        <a:pt x="5" y="1"/>
                      </a:lnTo>
                      <a:lnTo>
                        <a:pt x="10" y="0"/>
                      </a:lnTo>
                      <a:lnTo>
                        <a:pt x="14" y="0"/>
                      </a:lnTo>
                      <a:lnTo>
                        <a:pt x="21" y="0"/>
                      </a:lnTo>
                      <a:lnTo>
                        <a:pt x="22" y="1"/>
                      </a:lnTo>
                      <a:lnTo>
                        <a:pt x="28" y="4"/>
                      </a:lnTo>
                      <a:lnTo>
                        <a:pt x="28" y="9"/>
                      </a:lnTo>
                      <a:lnTo>
                        <a:pt x="28" y="14"/>
                      </a:lnTo>
                      <a:lnTo>
                        <a:pt x="28" y="19"/>
                      </a:lnTo>
                      <a:lnTo>
                        <a:pt x="22" y="21"/>
                      </a:lnTo>
                      <a:lnTo>
                        <a:pt x="21" y="22"/>
                      </a:lnTo>
                      <a:lnTo>
                        <a:pt x="14" y="26"/>
                      </a:lnTo>
                    </a:path>
                  </a:pathLst>
                </a:custGeom>
                <a:solidFill>
                  <a:srgbClr val="000000"/>
                </a:solidFill>
                <a:ln w="12700" cap="rnd">
                  <a:solidFill>
                    <a:srgbClr val="000000"/>
                  </a:solidFill>
                  <a:round/>
                  <a:headEnd/>
                  <a:tailEnd/>
                </a:ln>
              </p:spPr>
              <p:txBody>
                <a:bodyPr/>
                <a:lstStyle/>
                <a:p>
                  <a:endParaRPr lang="en-US"/>
                </a:p>
              </p:txBody>
            </p:sp>
            <p:sp>
              <p:nvSpPr>
                <p:cNvPr id="873" name="Freeform 216"/>
                <p:cNvSpPr>
                  <a:spLocks/>
                </p:cNvSpPr>
                <p:nvPr/>
              </p:nvSpPr>
              <p:spPr bwMode="auto">
                <a:xfrm>
                  <a:off x="4959" y="2770"/>
                  <a:ext cx="28" cy="27"/>
                </a:xfrm>
                <a:custGeom>
                  <a:avLst/>
                  <a:gdLst>
                    <a:gd name="T0" fmla="*/ 13 w 28"/>
                    <a:gd name="T1" fmla="*/ 26 h 27"/>
                    <a:gd name="T2" fmla="*/ 8 w 28"/>
                    <a:gd name="T3" fmla="*/ 22 h 27"/>
                    <a:gd name="T4" fmla="*/ 6 w 28"/>
                    <a:gd name="T5" fmla="*/ 22 h 27"/>
                    <a:gd name="T6" fmla="*/ 1 w 28"/>
                    <a:gd name="T7" fmla="*/ 19 h 27"/>
                    <a:gd name="T8" fmla="*/ 0 w 28"/>
                    <a:gd name="T9" fmla="*/ 13 h 27"/>
                    <a:gd name="T10" fmla="*/ 0 w 28"/>
                    <a:gd name="T11" fmla="*/ 10 h 27"/>
                    <a:gd name="T12" fmla="*/ 1 w 28"/>
                    <a:gd name="T13" fmla="*/ 5 h 27"/>
                    <a:gd name="T14" fmla="*/ 6 w 28"/>
                    <a:gd name="T15" fmla="*/ 1 h 27"/>
                    <a:gd name="T16" fmla="*/ 8 w 28"/>
                    <a:gd name="T17" fmla="*/ 0 h 27"/>
                    <a:gd name="T18" fmla="*/ 13 w 28"/>
                    <a:gd name="T19" fmla="*/ 0 h 27"/>
                    <a:gd name="T20" fmla="*/ 18 w 28"/>
                    <a:gd name="T21" fmla="*/ 0 h 27"/>
                    <a:gd name="T22" fmla="*/ 21 w 28"/>
                    <a:gd name="T23" fmla="*/ 1 h 27"/>
                    <a:gd name="T24" fmla="*/ 27 w 28"/>
                    <a:gd name="T25" fmla="*/ 5 h 27"/>
                    <a:gd name="T26" fmla="*/ 27 w 28"/>
                    <a:gd name="T27" fmla="*/ 10 h 27"/>
                    <a:gd name="T28" fmla="*/ 27 w 28"/>
                    <a:gd name="T29" fmla="*/ 13 h 27"/>
                    <a:gd name="T30" fmla="*/ 27 w 28"/>
                    <a:gd name="T31" fmla="*/ 19 h 27"/>
                    <a:gd name="T32" fmla="*/ 21 w 28"/>
                    <a:gd name="T33" fmla="*/ 22 h 27"/>
                    <a:gd name="T34" fmla="*/ 18 w 28"/>
                    <a:gd name="T35" fmla="*/ 22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2"/>
                      </a:lnTo>
                      <a:lnTo>
                        <a:pt x="6" y="22"/>
                      </a:lnTo>
                      <a:lnTo>
                        <a:pt x="1" y="19"/>
                      </a:lnTo>
                      <a:lnTo>
                        <a:pt x="0" y="13"/>
                      </a:lnTo>
                      <a:lnTo>
                        <a:pt x="0" y="10"/>
                      </a:lnTo>
                      <a:lnTo>
                        <a:pt x="1" y="5"/>
                      </a:lnTo>
                      <a:lnTo>
                        <a:pt x="6" y="1"/>
                      </a:lnTo>
                      <a:lnTo>
                        <a:pt x="8" y="0"/>
                      </a:lnTo>
                      <a:lnTo>
                        <a:pt x="13" y="0"/>
                      </a:lnTo>
                      <a:lnTo>
                        <a:pt x="18" y="0"/>
                      </a:lnTo>
                      <a:lnTo>
                        <a:pt x="21" y="1"/>
                      </a:lnTo>
                      <a:lnTo>
                        <a:pt x="27" y="5"/>
                      </a:lnTo>
                      <a:lnTo>
                        <a:pt x="27" y="10"/>
                      </a:lnTo>
                      <a:lnTo>
                        <a:pt x="27" y="13"/>
                      </a:lnTo>
                      <a:lnTo>
                        <a:pt x="27" y="19"/>
                      </a:lnTo>
                      <a:lnTo>
                        <a:pt x="21" y="22"/>
                      </a:lnTo>
                      <a:lnTo>
                        <a:pt x="18" y="22"/>
                      </a:lnTo>
                      <a:lnTo>
                        <a:pt x="13" y="26"/>
                      </a:lnTo>
                    </a:path>
                  </a:pathLst>
                </a:custGeom>
                <a:solidFill>
                  <a:srgbClr val="000000"/>
                </a:solidFill>
                <a:ln w="12700" cap="rnd">
                  <a:solidFill>
                    <a:srgbClr val="000000"/>
                  </a:solidFill>
                  <a:round/>
                  <a:headEnd/>
                  <a:tailEnd/>
                </a:ln>
              </p:spPr>
              <p:txBody>
                <a:bodyPr/>
                <a:lstStyle/>
                <a:p>
                  <a:endParaRPr lang="en-US"/>
                </a:p>
              </p:txBody>
            </p:sp>
            <p:sp>
              <p:nvSpPr>
                <p:cNvPr id="874" name="Freeform 217"/>
                <p:cNvSpPr>
                  <a:spLocks/>
                </p:cNvSpPr>
                <p:nvPr/>
              </p:nvSpPr>
              <p:spPr bwMode="auto">
                <a:xfrm>
                  <a:off x="4964" y="2658"/>
                  <a:ext cx="42" cy="40"/>
                </a:xfrm>
                <a:custGeom>
                  <a:avLst/>
                  <a:gdLst>
                    <a:gd name="T0" fmla="*/ 20 w 42"/>
                    <a:gd name="T1" fmla="*/ 39 h 40"/>
                    <a:gd name="T2" fmla="*/ 13 w 42"/>
                    <a:gd name="T3" fmla="*/ 37 h 40"/>
                    <a:gd name="T4" fmla="*/ 6 w 42"/>
                    <a:gd name="T5" fmla="*/ 35 h 40"/>
                    <a:gd name="T6" fmla="*/ 1 w 42"/>
                    <a:gd name="T7" fmla="*/ 29 h 40"/>
                    <a:gd name="T8" fmla="*/ 0 w 42"/>
                    <a:gd name="T9" fmla="*/ 22 h 40"/>
                    <a:gd name="T10" fmla="*/ 0 w 42"/>
                    <a:gd name="T11" fmla="*/ 16 h 40"/>
                    <a:gd name="T12" fmla="*/ 1 w 42"/>
                    <a:gd name="T13" fmla="*/ 8 h 40"/>
                    <a:gd name="T14" fmla="*/ 6 w 42"/>
                    <a:gd name="T15" fmla="*/ 3 h 40"/>
                    <a:gd name="T16" fmla="*/ 13 w 42"/>
                    <a:gd name="T17" fmla="*/ 0 h 40"/>
                    <a:gd name="T18" fmla="*/ 20 w 42"/>
                    <a:gd name="T19" fmla="*/ 0 h 40"/>
                    <a:gd name="T20" fmla="*/ 29 w 42"/>
                    <a:gd name="T21" fmla="*/ 0 h 40"/>
                    <a:gd name="T22" fmla="*/ 34 w 42"/>
                    <a:gd name="T23" fmla="*/ 3 h 40"/>
                    <a:gd name="T24" fmla="*/ 39 w 42"/>
                    <a:gd name="T25" fmla="*/ 8 h 40"/>
                    <a:gd name="T26" fmla="*/ 41 w 42"/>
                    <a:gd name="T27" fmla="*/ 16 h 40"/>
                    <a:gd name="T28" fmla="*/ 41 w 42"/>
                    <a:gd name="T29" fmla="*/ 22 h 40"/>
                    <a:gd name="T30" fmla="*/ 39 w 42"/>
                    <a:gd name="T31" fmla="*/ 29 h 40"/>
                    <a:gd name="T32" fmla="*/ 34 w 42"/>
                    <a:gd name="T33" fmla="*/ 35 h 40"/>
                    <a:gd name="T34" fmla="*/ 29 w 42"/>
                    <a:gd name="T35" fmla="*/ 37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3" y="37"/>
                      </a:lnTo>
                      <a:lnTo>
                        <a:pt x="6" y="35"/>
                      </a:lnTo>
                      <a:lnTo>
                        <a:pt x="1" y="29"/>
                      </a:lnTo>
                      <a:lnTo>
                        <a:pt x="0" y="22"/>
                      </a:lnTo>
                      <a:lnTo>
                        <a:pt x="0" y="16"/>
                      </a:lnTo>
                      <a:lnTo>
                        <a:pt x="1" y="8"/>
                      </a:lnTo>
                      <a:lnTo>
                        <a:pt x="6" y="3"/>
                      </a:lnTo>
                      <a:lnTo>
                        <a:pt x="13" y="0"/>
                      </a:lnTo>
                      <a:lnTo>
                        <a:pt x="20" y="0"/>
                      </a:lnTo>
                      <a:lnTo>
                        <a:pt x="29" y="0"/>
                      </a:lnTo>
                      <a:lnTo>
                        <a:pt x="34" y="3"/>
                      </a:lnTo>
                      <a:lnTo>
                        <a:pt x="39" y="8"/>
                      </a:lnTo>
                      <a:lnTo>
                        <a:pt x="41" y="16"/>
                      </a:lnTo>
                      <a:lnTo>
                        <a:pt x="41" y="22"/>
                      </a:lnTo>
                      <a:lnTo>
                        <a:pt x="39" y="29"/>
                      </a:lnTo>
                      <a:lnTo>
                        <a:pt x="34" y="35"/>
                      </a:lnTo>
                      <a:lnTo>
                        <a:pt x="29" y="37"/>
                      </a:lnTo>
                      <a:lnTo>
                        <a:pt x="20" y="39"/>
                      </a:lnTo>
                    </a:path>
                  </a:pathLst>
                </a:custGeom>
                <a:solidFill>
                  <a:srgbClr val="000000"/>
                </a:solidFill>
                <a:ln w="12700" cap="rnd">
                  <a:solidFill>
                    <a:srgbClr val="000000"/>
                  </a:solidFill>
                  <a:round/>
                  <a:headEnd/>
                  <a:tailEnd/>
                </a:ln>
              </p:spPr>
              <p:txBody>
                <a:bodyPr/>
                <a:lstStyle/>
                <a:p>
                  <a:endParaRPr lang="en-US"/>
                </a:p>
              </p:txBody>
            </p:sp>
            <p:sp>
              <p:nvSpPr>
                <p:cNvPr id="875" name="Freeform 218"/>
                <p:cNvSpPr>
                  <a:spLocks/>
                </p:cNvSpPr>
                <p:nvPr/>
              </p:nvSpPr>
              <p:spPr bwMode="auto">
                <a:xfrm>
                  <a:off x="4903" y="2707"/>
                  <a:ext cx="31" cy="30"/>
                </a:xfrm>
                <a:custGeom>
                  <a:avLst/>
                  <a:gdLst>
                    <a:gd name="T0" fmla="*/ 15 w 31"/>
                    <a:gd name="T1" fmla="*/ 29 h 30"/>
                    <a:gd name="T2" fmla="*/ 10 w 31"/>
                    <a:gd name="T3" fmla="*/ 27 h 30"/>
                    <a:gd name="T4" fmla="*/ 5 w 31"/>
                    <a:gd name="T5" fmla="*/ 24 h 30"/>
                    <a:gd name="T6" fmla="*/ 1 w 31"/>
                    <a:gd name="T7" fmla="*/ 22 h 30"/>
                    <a:gd name="T8" fmla="*/ 0 w 31"/>
                    <a:gd name="T9" fmla="*/ 17 h 30"/>
                    <a:gd name="T10" fmla="*/ 0 w 31"/>
                    <a:gd name="T11" fmla="*/ 11 h 30"/>
                    <a:gd name="T12" fmla="*/ 1 w 31"/>
                    <a:gd name="T13" fmla="*/ 6 h 30"/>
                    <a:gd name="T14" fmla="*/ 5 w 31"/>
                    <a:gd name="T15" fmla="*/ 3 h 30"/>
                    <a:gd name="T16" fmla="*/ 10 w 31"/>
                    <a:gd name="T17" fmla="*/ 0 h 30"/>
                    <a:gd name="T18" fmla="*/ 15 w 31"/>
                    <a:gd name="T19" fmla="*/ 0 h 30"/>
                    <a:gd name="T20" fmla="*/ 20 w 31"/>
                    <a:gd name="T21" fmla="*/ 0 h 30"/>
                    <a:gd name="T22" fmla="*/ 23 w 31"/>
                    <a:gd name="T23" fmla="*/ 3 h 30"/>
                    <a:gd name="T24" fmla="*/ 28 w 31"/>
                    <a:gd name="T25" fmla="*/ 6 h 30"/>
                    <a:gd name="T26" fmla="*/ 30 w 31"/>
                    <a:gd name="T27" fmla="*/ 11 h 30"/>
                    <a:gd name="T28" fmla="*/ 30 w 31"/>
                    <a:gd name="T29" fmla="*/ 17 h 30"/>
                    <a:gd name="T30" fmla="*/ 28 w 31"/>
                    <a:gd name="T31" fmla="*/ 22 h 30"/>
                    <a:gd name="T32" fmla="*/ 23 w 31"/>
                    <a:gd name="T33" fmla="*/ 24 h 30"/>
                    <a:gd name="T34" fmla="*/ 20 w 31"/>
                    <a:gd name="T35" fmla="*/ 27 h 30"/>
                    <a:gd name="T36" fmla="*/ 15 w 31"/>
                    <a:gd name="T37" fmla="*/ 29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0"/>
                    <a:gd name="T59" fmla="*/ 31 w 3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0">
                      <a:moveTo>
                        <a:pt x="15" y="29"/>
                      </a:moveTo>
                      <a:lnTo>
                        <a:pt x="10" y="27"/>
                      </a:lnTo>
                      <a:lnTo>
                        <a:pt x="5" y="24"/>
                      </a:lnTo>
                      <a:lnTo>
                        <a:pt x="1" y="22"/>
                      </a:lnTo>
                      <a:lnTo>
                        <a:pt x="0" y="17"/>
                      </a:lnTo>
                      <a:lnTo>
                        <a:pt x="0" y="11"/>
                      </a:lnTo>
                      <a:lnTo>
                        <a:pt x="1" y="6"/>
                      </a:lnTo>
                      <a:lnTo>
                        <a:pt x="5" y="3"/>
                      </a:lnTo>
                      <a:lnTo>
                        <a:pt x="10" y="0"/>
                      </a:lnTo>
                      <a:lnTo>
                        <a:pt x="15" y="0"/>
                      </a:lnTo>
                      <a:lnTo>
                        <a:pt x="20" y="0"/>
                      </a:lnTo>
                      <a:lnTo>
                        <a:pt x="23" y="3"/>
                      </a:lnTo>
                      <a:lnTo>
                        <a:pt x="28" y="6"/>
                      </a:lnTo>
                      <a:lnTo>
                        <a:pt x="30" y="11"/>
                      </a:lnTo>
                      <a:lnTo>
                        <a:pt x="30" y="17"/>
                      </a:lnTo>
                      <a:lnTo>
                        <a:pt x="28" y="22"/>
                      </a:lnTo>
                      <a:lnTo>
                        <a:pt x="23" y="24"/>
                      </a:lnTo>
                      <a:lnTo>
                        <a:pt x="20" y="27"/>
                      </a:lnTo>
                      <a:lnTo>
                        <a:pt x="15" y="29"/>
                      </a:lnTo>
                    </a:path>
                  </a:pathLst>
                </a:custGeom>
                <a:solidFill>
                  <a:srgbClr val="000000"/>
                </a:solidFill>
                <a:ln w="12700" cap="rnd">
                  <a:solidFill>
                    <a:srgbClr val="000000"/>
                  </a:solidFill>
                  <a:round/>
                  <a:headEnd/>
                  <a:tailEnd/>
                </a:ln>
              </p:spPr>
              <p:txBody>
                <a:bodyPr/>
                <a:lstStyle/>
                <a:p>
                  <a:endParaRPr lang="en-US"/>
                </a:p>
              </p:txBody>
            </p:sp>
            <p:sp>
              <p:nvSpPr>
                <p:cNvPr id="876" name="Freeform 219"/>
                <p:cNvSpPr>
                  <a:spLocks/>
                </p:cNvSpPr>
                <p:nvPr/>
              </p:nvSpPr>
              <p:spPr bwMode="auto">
                <a:xfrm>
                  <a:off x="4851" y="2692"/>
                  <a:ext cx="42" cy="40"/>
                </a:xfrm>
                <a:custGeom>
                  <a:avLst/>
                  <a:gdLst>
                    <a:gd name="T0" fmla="*/ 20 w 42"/>
                    <a:gd name="T1" fmla="*/ 39 h 40"/>
                    <a:gd name="T2" fmla="*/ 13 w 42"/>
                    <a:gd name="T3" fmla="*/ 39 h 40"/>
                    <a:gd name="T4" fmla="*/ 6 w 42"/>
                    <a:gd name="T5" fmla="*/ 34 h 40"/>
                    <a:gd name="T6" fmla="*/ 1 w 42"/>
                    <a:gd name="T7" fmla="*/ 29 h 40"/>
                    <a:gd name="T8" fmla="*/ 0 w 42"/>
                    <a:gd name="T9" fmla="*/ 22 h 40"/>
                    <a:gd name="T10" fmla="*/ 0 w 42"/>
                    <a:gd name="T11" fmla="*/ 14 h 40"/>
                    <a:gd name="T12" fmla="*/ 1 w 42"/>
                    <a:gd name="T13" fmla="*/ 8 h 40"/>
                    <a:gd name="T14" fmla="*/ 6 w 42"/>
                    <a:gd name="T15" fmla="*/ 3 h 40"/>
                    <a:gd name="T16" fmla="*/ 13 w 42"/>
                    <a:gd name="T17" fmla="*/ 0 h 40"/>
                    <a:gd name="T18" fmla="*/ 20 w 42"/>
                    <a:gd name="T19" fmla="*/ 0 h 40"/>
                    <a:gd name="T20" fmla="*/ 29 w 42"/>
                    <a:gd name="T21" fmla="*/ 0 h 40"/>
                    <a:gd name="T22" fmla="*/ 32 w 42"/>
                    <a:gd name="T23" fmla="*/ 3 h 40"/>
                    <a:gd name="T24" fmla="*/ 37 w 42"/>
                    <a:gd name="T25" fmla="*/ 8 h 40"/>
                    <a:gd name="T26" fmla="*/ 41 w 42"/>
                    <a:gd name="T27" fmla="*/ 14 h 40"/>
                    <a:gd name="T28" fmla="*/ 41 w 42"/>
                    <a:gd name="T29" fmla="*/ 22 h 40"/>
                    <a:gd name="T30" fmla="*/ 37 w 42"/>
                    <a:gd name="T31" fmla="*/ 29 h 40"/>
                    <a:gd name="T32" fmla="*/ 32 w 42"/>
                    <a:gd name="T33" fmla="*/ 34 h 40"/>
                    <a:gd name="T34" fmla="*/ 29 w 42"/>
                    <a:gd name="T35" fmla="*/ 39 h 40"/>
                    <a:gd name="T36" fmla="*/ 20 w 42"/>
                    <a:gd name="T37" fmla="*/ 3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20" y="39"/>
                      </a:moveTo>
                      <a:lnTo>
                        <a:pt x="13" y="39"/>
                      </a:lnTo>
                      <a:lnTo>
                        <a:pt x="6" y="34"/>
                      </a:lnTo>
                      <a:lnTo>
                        <a:pt x="1" y="29"/>
                      </a:lnTo>
                      <a:lnTo>
                        <a:pt x="0" y="22"/>
                      </a:lnTo>
                      <a:lnTo>
                        <a:pt x="0" y="14"/>
                      </a:lnTo>
                      <a:lnTo>
                        <a:pt x="1" y="8"/>
                      </a:lnTo>
                      <a:lnTo>
                        <a:pt x="6" y="3"/>
                      </a:lnTo>
                      <a:lnTo>
                        <a:pt x="13" y="0"/>
                      </a:lnTo>
                      <a:lnTo>
                        <a:pt x="20" y="0"/>
                      </a:lnTo>
                      <a:lnTo>
                        <a:pt x="29" y="0"/>
                      </a:lnTo>
                      <a:lnTo>
                        <a:pt x="32" y="3"/>
                      </a:lnTo>
                      <a:lnTo>
                        <a:pt x="37" y="8"/>
                      </a:lnTo>
                      <a:lnTo>
                        <a:pt x="41" y="14"/>
                      </a:lnTo>
                      <a:lnTo>
                        <a:pt x="41" y="22"/>
                      </a:lnTo>
                      <a:lnTo>
                        <a:pt x="37" y="29"/>
                      </a:lnTo>
                      <a:lnTo>
                        <a:pt x="32" y="34"/>
                      </a:lnTo>
                      <a:lnTo>
                        <a:pt x="29" y="39"/>
                      </a:lnTo>
                      <a:lnTo>
                        <a:pt x="20" y="39"/>
                      </a:lnTo>
                    </a:path>
                  </a:pathLst>
                </a:custGeom>
                <a:solidFill>
                  <a:srgbClr val="000000"/>
                </a:solidFill>
                <a:ln w="12700" cap="rnd">
                  <a:solidFill>
                    <a:srgbClr val="000000"/>
                  </a:solidFill>
                  <a:round/>
                  <a:headEnd/>
                  <a:tailEnd/>
                </a:ln>
              </p:spPr>
              <p:txBody>
                <a:bodyPr/>
                <a:lstStyle/>
                <a:p>
                  <a:endParaRPr lang="en-US"/>
                </a:p>
              </p:txBody>
            </p:sp>
            <p:sp>
              <p:nvSpPr>
                <p:cNvPr id="877" name="Freeform 220"/>
                <p:cNvSpPr>
                  <a:spLocks/>
                </p:cNvSpPr>
                <p:nvPr/>
              </p:nvSpPr>
              <p:spPr bwMode="auto">
                <a:xfrm>
                  <a:off x="4928" y="2606"/>
                  <a:ext cx="29" cy="27"/>
                </a:xfrm>
                <a:custGeom>
                  <a:avLst/>
                  <a:gdLst>
                    <a:gd name="T0" fmla="*/ 15 w 29"/>
                    <a:gd name="T1" fmla="*/ 26 h 27"/>
                    <a:gd name="T2" fmla="*/ 12 w 29"/>
                    <a:gd name="T3" fmla="*/ 26 h 27"/>
                    <a:gd name="T4" fmla="*/ 3 w 29"/>
                    <a:gd name="T5" fmla="*/ 22 h 27"/>
                    <a:gd name="T6" fmla="*/ 3 w 29"/>
                    <a:gd name="T7" fmla="*/ 19 h 27"/>
                    <a:gd name="T8" fmla="*/ 0 w 29"/>
                    <a:gd name="T9" fmla="*/ 14 h 27"/>
                    <a:gd name="T10" fmla="*/ 0 w 29"/>
                    <a:gd name="T11" fmla="*/ 11 h 27"/>
                    <a:gd name="T12" fmla="*/ 3 w 29"/>
                    <a:gd name="T13" fmla="*/ 8 h 27"/>
                    <a:gd name="T14" fmla="*/ 3 w 29"/>
                    <a:gd name="T15" fmla="*/ 3 h 27"/>
                    <a:gd name="T16" fmla="*/ 12 w 29"/>
                    <a:gd name="T17" fmla="*/ 0 h 27"/>
                    <a:gd name="T18" fmla="*/ 15 w 29"/>
                    <a:gd name="T19" fmla="*/ 0 h 27"/>
                    <a:gd name="T20" fmla="*/ 21 w 29"/>
                    <a:gd name="T21" fmla="*/ 0 h 27"/>
                    <a:gd name="T22" fmla="*/ 24 w 29"/>
                    <a:gd name="T23" fmla="*/ 3 h 27"/>
                    <a:gd name="T24" fmla="*/ 28 w 29"/>
                    <a:gd name="T25" fmla="*/ 8 h 27"/>
                    <a:gd name="T26" fmla="*/ 28 w 29"/>
                    <a:gd name="T27" fmla="*/ 11 h 27"/>
                    <a:gd name="T28" fmla="*/ 28 w 29"/>
                    <a:gd name="T29" fmla="*/ 14 h 27"/>
                    <a:gd name="T30" fmla="*/ 28 w 29"/>
                    <a:gd name="T31" fmla="*/ 19 h 27"/>
                    <a:gd name="T32" fmla="*/ 24 w 29"/>
                    <a:gd name="T33" fmla="*/ 22 h 27"/>
                    <a:gd name="T34" fmla="*/ 21 w 29"/>
                    <a:gd name="T35" fmla="*/ 26 h 27"/>
                    <a:gd name="T36" fmla="*/ 15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5" y="26"/>
                      </a:moveTo>
                      <a:lnTo>
                        <a:pt x="12" y="26"/>
                      </a:lnTo>
                      <a:lnTo>
                        <a:pt x="3" y="22"/>
                      </a:lnTo>
                      <a:lnTo>
                        <a:pt x="3" y="19"/>
                      </a:lnTo>
                      <a:lnTo>
                        <a:pt x="0" y="14"/>
                      </a:lnTo>
                      <a:lnTo>
                        <a:pt x="0" y="11"/>
                      </a:lnTo>
                      <a:lnTo>
                        <a:pt x="3" y="8"/>
                      </a:lnTo>
                      <a:lnTo>
                        <a:pt x="3" y="3"/>
                      </a:lnTo>
                      <a:lnTo>
                        <a:pt x="12" y="0"/>
                      </a:lnTo>
                      <a:lnTo>
                        <a:pt x="15" y="0"/>
                      </a:lnTo>
                      <a:lnTo>
                        <a:pt x="21" y="0"/>
                      </a:lnTo>
                      <a:lnTo>
                        <a:pt x="24" y="3"/>
                      </a:lnTo>
                      <a:lnTo>
                        <a:pt x="28" y="8"/>
                      </a:lnTo>
                      <a:lnTo>
                        <a:pt x="28" y="11"/>
                      </a:lnTo>
                      <a:lnTo>
                        <a:pt x="28" y="14"/>
                      </a:lnTo>
                      <a:lnTo>
                        <a:pt x="28" y="19"/>
                      </a:lnTo>
                      <a:lnTo>
                        <a:pt x="24" y="22"/>
                      </a:lnTo>
                      <a:lnTo>
                        <a:pt x="21" y="26"/>
                      </a:lnTo>
                      <a:lnTo>
                        <a:pt x="15" y="26"/>
                      </a:lnTo>
                    </a:path>
                  </a:pathLst>
                </a:custGeom>
                <a:solidFill>
                  <a:srgbClr val="000000"/>
                </a:solidFill>
                <a:ln w="12700" cap="rnd">
                  <a:solidFill>
                    <a:srgbClr val="000000"/>
                  </a:solidFill>
                  <a:round/>
                  <a:headEnd/>
                  <a:tailEnd/>
                </a:ln>
              </p:spPr>
              <p:txBody>
                <a:bodyPr/>
                <a:lstStyle/>
                <a:p>
                  <a:endParaRPr lang="en-US"/>
                </a:p>
              </p:txBody>
            </p:sp>
            <p:sp>
              <p:nvSpPr>
                <p:cNvPr id="878" name="Freeform 221"/>
                <p:cNvSpPr>
                  <a:spLocks/>
                </p:cNvSpPr>
                <p:nvPr/>
              </p:nvSpPr>
              <p:spPr bwMode="auto">
                <a:xfrm>
                  <a:off x="4938" y="2822"/>
                  <a:ext cx="29" cy="27"/>
                </a:xfrm>
                <a:custGeom>
                  <a:avLst/>
                  <a:gdLst>
                    <a:gd name="T0" fmla="*/ 14 w 29"/>
                    <a:gd name="T1" fmla="*/ 26 h 27"/>
                    <a:gd name="T2" fmla="*/ 8 w 29"/>
                    <a:gd name="T3" fmla="*/ 24 h 27"/>
                    <a:gd name="T4" fmla="*/ 5 w 29"/>
                    <a:gd name="T5" fmla="*/ 24 h 27"/>
                    <a:gd name="T6" fmla="*/ 1 w 29"/>
                    <a:gd name="T7" fmla="*/ 19 h 27"/>
                    <a:gd name="T8" fmla="*/ 0 w 29"/>
                    <a:gd name="T9" fmla="*/ 14 h 27"/>
                    <a:gd name="T10" fmla="*/ 0 w 29"/>
                    <a:gd name="T11" fmla="*/ 11 h 27"/>
                    <a:gd name="T12" fmla="*/ 1 w 29"/>
                    <a:gd name="T13" fmla="*/ 6 h 27"/>
                    <a:gd name="T14" fmla="*/ 5 w 29"/>
                    <a:gd name="T15" fmla="*/ 1 h 27"/>
                    <a:gd name="T16" fmla="*/ 8 w 29"/>
                    <a:gd name="T17" fmla="*/ 0 h 27"/>
                    <a:gd name="T18" fmla="*/ 14 w 29"/>
                    <a:gd name="T19" fmla="*/ 0 h 27"/>
                    <a:gd name="T20" fmla="*/ 19 w 29"/>
                    <a:gd name="T21" fmla="*/ 0 h 27"/>
                    <a:gd name="T22" fmla="*/ 22 w 29"/>
                    <a:gd name="T23" fmla="*/ 1 h 27"/>
                    <a:gd name="T24" fmla="*/ 28 w 29"/>
                    <a:gd name="T25" fmla="*/ 6 h 27"/>
                    <a:gd name="T26" fmla="*/ 28 w 29"/>
                    <a:gd name="T27" fmla="*/ 11 h 27"/>
                    <a:gd name="T28" fmla="*/ 28 w 29"/>
                    <a:gd name="T29" fmla="*/ 14 h 27"/>
                    <a:gd name="T30" fmla="*/ 28 w 29"/>
                    <a:gd name="T31" fmla="*/ 19 h 27"/>
                    <a:gd name="T32" fmla="*/ 22 w 29"/>
                    <a:gd name="T33" fmla="*/ 24 h 27"/>
                    <a:gd name="T34" fmla="*/ 19 w 29"/>
                    <a:gd name="T35" fmla="*/ 24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4"/>
                      </a:lnTo>
                      <a:lnTo>
                        <a:pt x="5" y="24"/>
                      </a:lnTo>
                      <a:lnTo>
                        <a:pt x="1" y="19"/>
                      </a:lnTo>
                      <a:lnTo>
                        <a:pt x="0" y="14"/>
                      </a:lnTo>
                      <a:lnTo>
                        <a:pt x="0" y="11"/>
                      </a:lnTo>
                      <a:lnTo>
                        <a:pt x="1" y="6"/>
                      </a:lnTo>
                      <a:lnTo>
                        <a:pt x="5" y="1"/>
                      </a:lnTo>
                      <a:lnTo>
                        <a:pt x="8" y="0"/>
                      </a:lnTo>
                      <a:lnTo>
                        <a:pt x="14" y="0"/>
                      </a:lnTo>
                      <a:lnTo>
                        <a:pt x="19" y="0"/>
                      </a:lnTo>
                      <a:lnTo>
                        <a:pt x="22" y="1"/>
                      </a:lnTo>
                      <a:lnTo>
                        <a:pt x="28" y="6"/>
                      </a:lnTo>
                      <a:lnTo>
                        <a:pt x="28" y="11"/>
                      </a:lnTo>
                      <a:lnTo>
                        <a:pt x="28" y="14"/>
                      </a:lnTo>
                      <a:lnTo>
                        <a:pt x="28" y="19"/>
                      </a:lnTo>
                      <a:lnTo>
                        <a:pt x="22" y="24"/>
                      </a:lnTo>
                      <a:lnTo>
                        <a:pt x="19" y="24"/>
                      </a:lnTo>
                      <a:lnTo>
                        <a:pt x="14" y="26"/>
                      </a:lnTo>
                    </a:path>
                  </a:pathLst>
                </a:custGeom>
                <a:solidFill>
                  <a:srgbClr val="000000"/>
                </a:solidFill>
                <a:ln w="12700" cap="rnd">
                  <a:solidFill>
                    <a:srgbClr val="000000"/>
                  </a:solidFill>
                  <a:round/>
                  <a:headEnd/>
                  <a:tailEnd/>
                </a:ln>
              </p:spPr>
              <p:txBody>
                <a:bodyPr/>
                <a:lstStyle/>
                <a:p>
                  <a:endParaRPr lang="en-US"/>
                </a:p>
              </p:txBody>
            </p:sp>
            <p:sp>
              <p:nvSpPr>
                <p:cNvPr id="879" name="Freeform 222"/>
                <p:cNvSpPr>
                  <a:spLocks/>
                </p:cNvSpPr>
                <p:nvPr/>
              </p:nvSpPr>
              <p:spPr bwMode="auto">
                <a:xfrm>
                  <a:off x="4871" y="2742"/>
                  <a:ext cx="29" cy="28"/>
                </a:xfrm>
                <a:custGeom>
                  <a:avLst/>
                  <a:gdLst>
                    <a:gd name="T0" fmla="*/ 14 w 29"/>
                    <a:gd name="T1" fmla="*/ 27 h 28"/>
                    <a:gd name="T2" fmla="*/ 8 w 29"/>
                    <a:gd name="T3" fmla="*/ 23 h 28"/>
                    <a:gd name="T4" fmla="*/ 5 w 29"/>
                    <a:gd name="T5" fmla="*/ 21 h 28"/>
                    <a:gd name="T6" fmla="*/ 1 w 29"/>
                    <a:gd name="T7" fmla="*/ 18 h 28"/>
                    <a:gd name="T8" fmla="*/ 0 w 29"/>
                    <a:gd name="T9" fmla="*/ 13 h 28"/>
                    <a:gd name="T10" fmla="*/ 0 w 29"/>
                    <a:gd name="T11" fmla="*/ 10 h 28"/>
                    <a:gd name="T12" fmla="*/ 1 w 29"/>
                    <a:gd name="T13" fmla="*/ 5 h 28"/>
                    <a:gd name="T14" fmla="*/ 5 w 29"/>
                    <a:gd name="T15" fmla="*/ 1 h 28"/>
                    <a:gd name="T16" fmla="*/ 8 w 29"/>
                    <a:gd name="T17" fmla="*/ 0 h 28"/>
                    <a:gd name="T18" fmla="*/ 14 w 29"/>
                    <a:gd name="T19" fmla="*/ 0 h 28"/>
                    <a:gd name="T20" fmla="*/ 19 w 29"/>
                    <a:gd name="T21" fmla="*/ 0 h 28"/>
                    <a:gd name="T22" fmla="*/ 21 w 29"/>
                    <a:gd name="T23" fmla="*/ 1 h 28"/>
                    <a:gd name="T24" fmla="*/ 26 w 29"/>
                    <a:gd name="T25" fmla="*/ 5 h 28"/>
                    <a:gd name="T26" fmla="*/ 28 w 29"/>
                    <a:gd name="T27" fmla="*/ 10 h 28"/>
                    <a:gd name="T28" fmla="*/ 28 w 29"/>
                    <a:gd name="T29" fmla="*/ 13 h 28"/>
                    <a:gd name="T30" fmla="*/ 26 w 29"/>
                    <a:gd name="T31" fmla="*/ 18 h 28"/>
                    <a:gd name="T32" fmla="*/ 21 w 29"/>
                    <a:gd name="T33" fmla="*/ 21 h 28"/>
                    <a:gd name="T34" fmla="*/ 19 w 29"/>
                    <a:gd name="T35" fmla="*/ 23 h 28"/>
                    <a:gd name="T36" fmla="*/ 14 w 29"/>
                    <a:gd name="T37" fmla="*/ 2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8"/>
                    <a:gd name="T59" fmla="*/ 29 w 29"/>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8">
                      <a:moveTo>
                        <a:pt x="14" y="27"/>
                      </a:moveTo>
                      <a:lnTo>
                        <a:pt x="8" y="23"/>
                      </a:lnTo>
                      <a:lnTo>
                        <a:pt x="5" y="21"/>
                      </a:lnTo>
                      <a:lnTo>
                        <a:pt x="1" y="18"/>
                      </a:lnTo>
                      <a:lnTo>
                        <a:pt x="0" y="13"/>
                      </a:lnTo>
                      <a:lnTo>
                        <a:pt x="0" y="10"/>
                      </a:lnTo>
                      <a:lnTo>
                        <a:pt x="1" y="5"/>
                      </a:lnTo>
                      <a:lnTo>
                        <a:pt x="5" y="1"/>
                      </a:lnTo>
                      <a:lnTo>
                        <a:pt x="8" y="0"/>
                      </a:lnTo>
                      <a:lnTo>
                        <a:pt x="14" y="0"/>
                      </a:lnTo>
                      <a:lnTo>
                        <a:pt x="19" y="0"/>
                      </a:lnTo>
                      <a:lnTo>
                        <a:pt x="21" y="1"/>
                      </a:lnTo>
                      <a:lnTo>
                        <a:pt x="26" y="5"/>
                      </a:lnTo>
                      <a:lnTo>
                        <a:pt x="28" y="10"/>
                      </a:lnTo>
                      <a:lnTo>
                        <a:pt x="28" y="13"/>
                      </a:lnTo>
                      <a:lnTo>
                        <a:pt x="26" y="18"/>
                      </a:lnTo>
                      <a:lnTo>
                        <a:pt x="21" y="21"/>
                      </a:lnTo>
                      <a:lnTo>
                        <a:pt x="19" y="23"/>
                      </a:lnTo>
                      <a:lnTo>
                        <a:pt x="14" y="27"/>
                      </a:lnTo>
                    </a:path>
                  </a:pathLst>
                </a:custGeom>
                <a:solidFill>
                  <a:srgbClr val="000000"/>
                </a:solidFill>
                <a:ln w="12700" cap="rnd">
                  <a:solidFill>
                    <a:srgbClr val="000000"/>
                  </a:solidFill>
                  <a:round/>
                  <a:headEnd/>
                  <a:tailEnd/>
                </a:ln>
              </p:spPr>
              <p:txBody>
                <a:bodyPr/>
                <a:lstStyle/>
                <a:p>
                  <a:endParaRPr lang="en-US"/>
                </a:p>
              </p:txBody>
            </p:sp>
            <p:sp>
              <p:nvSpPr>
                <p:cNvPr id="880" name="Freeform 223"/>
                <p:cNvSpPr>
                  <a:spLocks/>
                </p:cNvSpPr>
                <p:nvPr/>
              </p:nvSpPr>
              <p:spPr bwMode="auto">
                <a:xfrm>
                  <a:off x="4938" y="2707"/>
                  <a:ext cx="33" cy="30"/>
                </a:xfrm>
                <a:custGeom>
                  <a:avLst/>
                  <a:gdLst>
                    <a:gd name="T0" fmla="*/ 16 w 33"/>
                    <a:gd name="T1" fmla="*/ 29 h 30"/>
                    <a:gd name="T2" fmla="*/ 10 w 33"/>
                    <a:gd name="T3" fmla="*/ 27 h 30"/>
                    <a:gd name="T4" fmla="*/ 5 w 33"/>
                    <a:gd name="T5" fmla="*/ 25 h 30"/>
                    <a:gd name="T6" fmla="*/ 1 w 33"/>
                    <a:gd name="T7" fmla="*/ 22 h 30"/>
                    <a:gd name="T8" fmla="*/ 0 w 33"/>
                    <a:gd name="T9" fmla="*/ 17 h 30"/>
                    <a:gd name="T10" fmla="*/ 0 w 33"/>
                    <a:gd name="T11" fmla="*/ 12 h 30"/>
                    <a:gd name="T12" fmla="*/ 1 w 33"/>
                    <a:gd name="T13" fmla="*/ 8 h 30"/>
                    <a:gd name="T14" fmla="*/ 5 w 33"/>
                    <a:gd name="T15" fmla="*/ 3 h 30"/>
                    <a:gd name="T16" fmla="*/ 10 w 33"/>
                    <a:gd name="T17" fmla="*/ 0 h 30"/>
                    <a:gd name="T18" fmla="*/ 16 w 33"/>
                    <a:gd name="T19" fmla="*/ 0 h 30"/>
                    <a:gd name="T20" fmla="*/ 23 w 33"/>
                    <a:gd name="T21" fmla="*/ 0 h 30"/>
                    <a:gd name="T22" fmla="*/ 26 w 33"/>
                    <a:gd name="T23" fmla="*/ 3 h 30"/>
                    <a:gd name="T24" fmla="*/ 30 w 33"/>
                    <a:gd name="T25" fmla="*/ 8 h 30"/>
                    <a:gd name="T26" fmla="*/ 32 w 33"/>
                    <a:gd name="T27" fmla="*/ 12 h 30"/>
                    <a:gd name="T28" fmla="*/ 32 w 33"/>
                    <a:gd name="T29" fmla="*/ 17 h 30"/>
                    <a:gd name="T30" fmla="*/ 30 w 33"/>
                    <a:gd name="T31" fmla="*/ 22 h 30"/>
                    <a:gd name="T32" fmla="*/ 26 w 33"/>
                    <a:gd name="T33" fmla="*/ 25 h 30"/>
                    <a:gd name="T34" fmla="*/ 23 w 33"/>
                    <a:gd name="T35" fmla="*/ 27 h 30"/>
                    <a:gd name="T36" fmla="*/ 16 w 33"/>
                    <a:gd name="T37" fmla="*/ 29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0"/>
                    <a:gd name="T59" fmla="*/ 33 w 3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0">
                      <a:moveTo>
                        <a:pt x="16" y="29"/>
                      </a:moveTo>
                      <a:lnTo>
                        <a:pt x="10" y="27"/>
                      </a:lnTo>
                      <a:lnTo>
                        <a:pt x="5" y="25"/>
                      </a:lnTo>
                      <a:lnTo>
                        <a:pt x="1" y="22"/>
                      </a:lnTo>
                      <a:lnTo>
                        <a:pt x="0" y="17"/>
                      </a:lnTo>
                      <a:lnTo>
                        <a:pt x="0" y="12"/>
                      </a:lnTo>
                      <a:lnTo>
                        <a:pt x="1" y="8"/>
                      </a:lnTo>
                      <a:lnTo>
                        <a:pt x="5" y="3"/>
                      </a:lnTo>
                      <a:lnTo>
                        <a:pt x="10" y="0"/>
                      </a:lnTo>
                      <a:lnTo>
                        <a:pt x="16" y="0"/>
                      </a:lnTo>
                      <a:lnTo>
                        <a:pt x="23" y="0"/>
                      </a:lnTo>
                      <a:lnTo>
                        <a:pt x="26" y="3"/>
                      </a:lnTo>
                      <a:lnTo>
                        <a:pt x="30" y="8"/>
                      </a:lnTo>
                      <a:lnTo>
                        <a:pt x="32" y="12"/>
                      </a:lnTo>
                      <a:lnTo>
                        <a:pt x="32" y="17"/>
                      </a:lnTo>
                      <a:lnTo>
                        <a:pt x="30" y="22"/>
                      </a:lnTo>
                      <a:lnTo>
                        <a:pt x="26" y="25"/>
                      </a:lnTo>
                      <a:lnTo>
                        <a:pt x="23" y="27"/>
                      </a:lnTo>
                      <a:lnTo>
                        <a:pt x="16" y="29"/>
                      </a:lnTo>
                    </a:path>
                  </a:pathLst>
                </a:custGeom>
                <a:solidFill>
                  <a:srgbClr val="000000"/>
                </a:solidFill>
                <a:ln w="12700" cap="rnd">
                  <a:solidFill>
                    <a:srgbClr val="000000"/>
                  </a:solidFill>
                  <a:round/>
                  <a:headEnd/>
                  <a:tailEnd/>
                </a:ln>
              </p:spPr>
              <p:txBody>
                <a:bodyPr/>
                <a:lstStyle/>
                <a:p>
                  <a:endParaRPr lang="en-US"/>
                </a:p>
              </p:txBody>
            </p:sp>
            <p:sp>
              <p:nvSpPr>
                <p:cNvPr id="881" name="Freeform 224"/>
                <p:cNvSpPr>
                  <a:spLocks/>
                </p:cNvSpPr>
                <p:nvPr/>
              </p:nvSpPr>
              <p:spPr bwMode="auto">
                <a:xfrm>
                  <a:off x="4990" y="2695"/>
                  <a:ext cx="29" cy="27"/>
                </a:xfrm>
                <a:custGeom>
                  <a:avLst/>
                  <a:gdLst>
                    <a:gd name="T0" fmla="*/ 14 w 29"/>
                    <a:gd name="T1" fmla="*/ 26 h 27"/>
                    <a:gd name="T2" fmla="*/ 8 w 29"/>
                    <a:gd name="T3" fmla="*/ 24 h 27"/>
                    <a:gd name="T4" fmla="*/ 5 w 29"/>
                    <a:gd name="T5" fmla="*/ 22 h 27"/>
                    <a:gd name="T6" fmla="*/ 0 w 29"/>
                    <a:gd name="T7" fmla="*/ 17 h 27"/>
                    <a:gd name="T8" fmla="*/ 0 w 29"/>
                    <a:gd name="T9" fmla="*/ 14 h 27"/>
                    <a:gd name="T10" fmla="*/ 0 w 29"/>
                    <a:gd name="T11" fmla="*/ 11 h 27"/>
                    <a:gd name="T12" fmla="*/ 0 w 29"/>
                    <a:gd name="T13" fmla="*/ 8 h 27"/>
                    <a:gd name="T14" fmla="*/ 5 w 29"/>
                    <a:gd name="T15" fmla="*/ 3 h 27"/>
                    <a:gd name="T16" fmla="*/ 8 w 29"/>
                    <a:gd name="T17" fmla="*/ 1 h 27"/>
                    <a:gd name="T18" fmla="*/ 14 w 29"/>
                    <a:gd name="T19" fmla="*/ 0 h 27"/>
                    <a:gd name="T20" fmla="*/ 19 w 29"/>
                    <a:gd name="T21" fmla="*/ 1 h 27"/>
                    <a:gd name="T22" fmla="*/ 21 w 29"/>
                    <a:gd name="T23" fmla="*/ 3 h 27"/>
                    <a:gd name="T24" fmla="*/ 26 w 29"/>
                    <a:gd name="T25" fmla="*/ 8 h 27"/>
                    <a:gd name="T26" fmla="*/ 28 w 29"/>
                    <a:gd name="T27" fmla="*/ 11 h 27"/>
                    <a:gd name="T28" fmla="*/ 28 w 29"/>
                    <a:gd name="T29" fmla="*/ 14 h 27"/>
                    <a:gd name="T30" fmla="*/ 26 w 29"/>
                    <a:gd name="T31" fmla="*/ 17 h 27"/>
                    <a:gd name="T32" fmla="*/ 21 w 29"/>
                    <a:gd name="T33" fmla="*/ 22 h 27"/>
                    <a:gd name="T34" fmla="*/ 19 w 29"/>
                    <a:gd name="T35" fmla="*/ 24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4"/>
                      </a:lnTo>
                      <a:lnTo>
                        <a:pt x="5" y="22"/>
                      </a:lnTo>
                      <a:lnTo>
                        <a:pt x="0" y="17"/>
                      </a:lnTo>
                      <a:lnTo>
                        <a:pt x="0" y="14"/>
                      </a:lnTo>
                      <a:lnTo>
                        <a:pt x="0" y="11"/>
                      </a:lnTo>
                      <a:lnTo>
                        <a:pt x="0" y="8"/>
                      </a:lnTo>
                      <a:lnTo>
                        <a:pt x="5" y="3"/>
                      </a:lnTo>
                      <a:lnTo>
                        <a:pt x="8" y="1"/>
                      </a:lnTo>
                      <a:lnTo>
                        <a:pt x="14" y="0"/>
                      </a:lnTo>
                      <a:lnTo>
                        <a:pt x="19" y="1"/>
                      </a:lnTo>
                      <a:lnTo>
                        <a:pt x="21" y="3"/>
                      </a:lnTo>
                      <a:lnTo>
                        <a:pt x="26" y="8"/>
                      </a:lnTo>
                      <a:lnTo>
                        <a:pt x="28" y="11"/>
                      </a:lnTo>
                      <a:lnTo>
                        <a:pt x="28" y="14"/>
                      </a:lnTo>
                      <a:lnTo>
                        <a:pt x="26" y="17"/>
                      </a:lnTo>
                      <a:lnTo>
                        <a:pt x="21" y="22"/>
                      </a:lnTo>
                      <a:lnTo>
                        <a:pt x="19" y="24"/>
                      </a:lnTo>
                      <a:lnTo>
                        <a:pt x="14" y="26"/>
                      </a:lnTo>
                    </a:path>
                  </a:pathLst>
                </a:custGeom>
                <a:solidFill>
                  <a:srgbClr val="000000"/>
                </a:solidFill>
                <a:ln w="12700" cap="rnd">
                  <a:solidFill>
                    <a:srgbClr val="000000"/>
                  </a:solidFill>
                  <a:round/>
                  <a:headEnd/>
                  <a:tailEnd/>
                </a:ln>
              </p:spPr>
              <p:txBody>
                <a:bodyPr/>
                <a:lstStyle/>
                <a:p>
                  <a:endParaRPr lang="en-US"/>
                </a:p>
              </p:txBody>
            </p:sp>
            <p:sp>
              <p:nvSpPr>
                <p:cNvPr id="882" name="Freeform 225"/>
                <p:cNvSpPr>
                  <a:spLocks/>
                </p:cNvSpPr>
                <p:nvPr/>
              </p:nvSpPr>
              <p:spPr bwMode="auto">
                <a:xfrm>
                  <a:off x="5059" y="2703"/>
                  <a:ext cx="28" cy="27"/>
                </a:xfrm>
                <a:custGeom>
                  <a:avLst/>
                  <a:gdLst>
                    <a:gd name="T0" fmla="*/ 11 w 28"/>
                    <a:gd name="T1" fmla="*/ 26 h 27"/>
                    <a:gd name="T2" fmla="*/ 8 w 28"/>
                    <a:gd name="T3" fmla="*/ 22 h 27"/>
                    <a:gd name="T4" fmla="*/ 3 w 28"/>
                    <a:gd name="T5" fmla="*/ 21 h 27"/>
                    <a:gd name="T6" fmla="*/ 0 w 28"/>
                    <a:gd name="T7" fmla="*/ 17 h 27"/>
                    <a:gd name="T8" fmla="*/ 0 w 28"/>
                    <a:gd name="T9" fmla="*/ 13 h 27"/>
                    <a:gd name="T10" fmla="*/ 0 w 28"/>
                    <a:gd name="T11" fmla="*/ 9 h 27"/>
                    <a:gd name="T12" fmla="*/ 0 w 28"/>
                    <a:gd name="T13" fmla="*/ 4 h 27"/>
                    <a:gd name="T14" fmla="*/ 3 w 28"/>
                    <a:gd name="T15" fmla="*/ 1 h 27"/>
                    <a:gd name="T16" fmla="*/ 8 w 28"/>
                    <a:gd name="T17" fmla="*/ 0 h 27"/>
                    <a:gd name="T18" fmla="*/ 11 w 28"/>
                    <a:gd name="T19" fmla="*/ 0 h 27"/>
                    <a:gd name="T20" fmla="*/ 15 w 28"/>
                    <a:gd name="T21" fmla="*/ 0 h 27"/>
                    <a:gd name="T22" fmla="*/ 20 w 28"/>
                    <a:gd name="T23" fmla="*/ 1 h 27"/>
                    <a:gd name="T24" fmla="*/ 23 w 28"/>
                    <a:gd name="T25" fmla="*/ 4 h 27"/>
                    <a:gd name="T26" fmla="*/ 27 w 28"/>
                    <a:gd name="T27" fmla="*/ 9 h 27"/>
                    <a:gd name="T28" fmla="*/ 27 w 28"/>
                    <a:gd name="T29" fmla="*/ 13 h 27"/>
                    <a:gd name="T30" fmla="*/ 23 w 28"/>
                    <a:gd name="T31" fmla="*/ 17 h 27"/>
                    <a:gd name="T32" fmla="*/ 20 w 28"/>
                    <a:gd name="T33" fmla="*/ 21 h 27"/>
                    <a:gd name="T34" fmla="*/ 15 w 28"/>
                    <a:gd name="T35" fmla="*/ 22 h 27"/>
                    <a:gd name="T36" fmla="*/ 11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1" y="26"/>
                      </a:moveTo>
                      <a:lnTo>
                        <a:pt x="8" y="22"/>
                      </a:lnTo>
                      <a:lnTo>
                        <a:pt x="3" y="21"/>
                      </a:lnTo>
                      <a:lnTo>
                        <a:pt x="0" y="17"/>
                      </a:lnTo>
                      <a:lnTo>
                        <a:pt x="0" y="13"/>
                      </a:lnTo>
                      <a:lnTo>
                        <a:pt x="0" y="9"/>
                      </a:lnTo>
                      <a:lnTo>
                        <a:pt x="0" y="4"/>
                      </a:lnTo>
                      <a:lnTo>
                        <a:pt x="3" y="1"/>
                      </a:lnTo>
                      <a:lnTo>
                        <a:pt x="8" y="0"/>
                      </a:lnTo>
                      <a:lnTo>
                        <a:pt x="11" y="0"/>
                      </a:lnTo>
                      <a:lnTo>
                        <a:pt x="15" y="0"/>
                      </a:lnTo>
                      <a:lnTo>
                        <a:pt x="20" y="1"/>
                      </a:lnTo>
                      <a:lnTo>
                        <a:pt x="23" y="4"/>
                      </a:lnTo>
                      <a:lnTo>
                        <a:pt x="27" y="9"/>
                      </a:lnTo>
                      <a:lnTo>
                        <a:pt x="27" y="13"/>
                      </a:lnTo>
                      <a:lnTo>
                        <a:pt x="23" y="17"/>
                      </a:lnTo>
                      <a:lnTo>
                        <a:pt x="20" y="21"/>
                      </a:lnTo>
                      <a:lnTo>
                        <a:pt x="15" y="22"/>
                      </a:lnTo>
                      <a:lnTo>
                        <a:pt x="11" y="26"/>
                      </a:lnTo>
                    </a:path>
                  </a:pathLst>
                </a:custGeom>
                <a:solidFill>
                  <a:srgbClr val="000000"/>
                </a:solidFill>
                <a:ln w="12700" cap="rnd">
                  <a:solidFill>
                    <a:srgbClr val="000000"/>
                  </a:solidFill>
                  <a:round/>
                  <a:headEnd/>
                  <a:tailEnd/>
                </a:ln>
              </p:spPr>
              <p:txBody>
                <a:bodyPr/>
                <a:lstStyle/>
                <a:p>
                  <a:endParaRPr lang="en-US"/>
                </a:p>
              </p:txBody>
            </p:sp>
            <p:sp>
              <p:nvSpPr>
                <p:cNvPr id="883" name="Freeform 226"/>
                <p:cNvSpPr>
                  <a:spLocks/>
                </p:cNvSpPr>
                <p:nvPr/>
              </p:nvSpPr>
              <p:spPr bwMode="auto">
                <a:xfrm>
                  <a:off x="4908" y="2803"/>
                  <a:ext cx="28" cy="27"/>
                </a:xfrm>
                <a:custGeom>
                  <a:avLst/>
                  <a:gdLst>
                    <a:gd name="T0" fmla="*/ 13 w 28"/>
                    <a:gd name="T1" fmla="*/ 26 h 27"/>
                    <a:gd name="T2" fmla="*/ 8 w 28"/>
                    <a:gd name="T3" fmla="*/ 26 h 27"/>
                    <a:gd name="T4" fmla="*/ 5 w 28"/>
                    <a:gd name="T5" fmla="*/ 24 h 27"/>
                    <a:gd name="T6" fmla="*/ 1 w 28"/>
                    <a:gd name="T7" fmla="*/ 19 h 27"/>
                    <a:gd name="T8" fmla="*/ 0 w 28"/>
                    <a:gd name="T9" fmla="*/ 14 h 27"/>
                    <a:gd name="T10" fmla="*/ 0 w 28"/>
                    <a:gd name="T11" fmla="*/ 8 h 27"/>
                    <a:gd name="T12" fmla="*/ 1 w 28"/>
                    <a:gd name="T13" fmla="*/ 4 h 27"/>
                    <a:gd name="T14" fmla="*/ 5 w 28"/>
                    <a:gd name="T15" fmla="*/ 0 h 27"/>
                    <a:gd name="T16" fmla="*/ 8 w 28"/>
                    <a:gd name="T17" fmla="*/ 0 h 27"/>
                    <a:gd name="T18" fmla="*/ 13 w 28"/>
                    <a:gd name="T19" fmla="*/ 0 h 27"/>
                    <a:gd name="T20" fmla="*/ 20 w 28"/>
                    <a:gd name="T21" fmla="*/ 0 h 27"/>
                    <a:gd name="T22" fmla="*/ 20 w 28"/>
                    <a:gd name="T23" fmla="*/ 0 h 27"/>
                    <a:gd name="T24" fmla="*/ 25 w 28"/>
                    <a:gd name="T25" fmla="*/ 4 h 27"/>
                    <a:gd name="T26" fmla="*/ 27 w 28"/>
                    <a:gd name="T27" fmla="*/ 8 h 27"/>
                    <a:gd name="T28" fmla="*/ 27 w 28"/>
                    <a:gd name="T29" fmla="*/ 14 h 27"/>
                    <a:gd name="T30" fmla="*/ 25 w 28"/>
                    <a:gd name="T31" fmla="*/ 19 h 27"/>
                    <a:gd name="T32" fmla="*/ 20 w 28"/>
                    <a:gd name="T33" fmla="*/ 24 h 27"/>
                    <a:gd name="T34" fmla="*/ 20 w 28"/>
                    <a:gd name="T35" fmla="*/ 26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6"/>
                      </a:lnTo>
                      <a:lnTo>
                        <a:pt x="5" y="24"/>
                      </a:lnTo>
                      <a:lnTo>
                        <a:pt x="1" y="19"/>
                      </a:lnTo>
                      <a:lnTo>
                        <a:pt x="0" y="14"/>
                      </a:lnTo>
                      <a:lnTo>
                        <a:pt x="0" y="8"/>
                      </a:lnTo>
                      <a:lnTo>
                        <a:pt x="1" y="4"/>
                      </a:lnTo>
                      <a:lnTo>
                        <a:pt x="5" y="0"/>
                      </a:lnTo>
                      <a:lnTo>
                        <a:pt x="8" y="0"/>
                      </a:lnTo>
                      <a:lnTo>
                        <a:pt x="13" y="0"/>
                      </a:lnTo>
                      <a:lnTo>
                        <a:pt x="20" y="0"/>
                      </a:lnTo>
                      <a:lnTo>
                        <a:pt x="25" y="4"/>
                      </a:lnTo>
                      <a:lnTo>
                        <a:pt x="27" y="8"/>
                      </a:lnTo>
                      <a:lnTo>
                        <a:pt x="27" y="14"/>
                      </a:lnTo>
                      <a:lnTo>
                        <a:pt x="25" y="19"/>
                      </a:lnTo>
                      <a:lnTo>
                        <a:pt x="20" y="24"/>
                      </a:lnTo>
                      <a:lnTo>
                        <a:pt x="20" y="26"/>
                      </a:lnTo>
                      <a:lnTo>
                        <a:pt x="13" y="26"/>
                      </a:lnTo>
                    </a:path>
                  </a:pathLst>
                </a:custGeom>
                <a:solidFill>
                  <a:srgbClr val="000000"/>
                </a:solidFill>
                <a:ln w="12700" cap="rnd">
                  <a:solidFill>
                    <a:srgbClr val="000000"/>
                  </a:solidFill>
                  <a:round/>
                  <a:headEnd/>
                  <a:tailEnd/>
                </a:ln>
              </p:spPr>
              <p:txBody>
                <a:bodyPr/>
                <a:lstStyle/>
                <a:p>
                  <a:endParaRPr lang="en-US"/>
                </a:p>
              </p:txBody>
            </p:sp>
            <p:sp>
              <p:nvSpPr>
                <p:cNvPr id="884" name="Freeform 227"/>
                <p:cNvSpPr>
                  <a:spLocks/>
                </p:cNvSpPr>
                <p:nvPr/>
              </p:nvSpPr>
              <p:spPr bwMode="auto">
                <a:xfrm>
                  <a:off x="5010" y="2677"/>
                  <a:ext cx="29" cy="27"/>
                </a:xfrm>
                <a:custGeom>
                  <a:avLst/>
                  <a:gdLst>
                    <a:gd name="T0" fmla="*/ 14 w 29"/>
                    <a:gd name="T1" fmla="*/ 26 h 27"/>
                    <a:gd name="T2" fmla="*/ 8 w 29"/>
                    <a:gd name="T3" fmla="*/ 26 h 27"/>
                    <a:gd name="T4" fmla="*/ 5 w 29"/>
                    <a:gd name="T5" fmla="*/ 24 h 27"/>
                    <a:gd name="T6" fmla="*/ 0 w 29"/>
                    <a:gd name="T7" fmla="*/ 21 h 27"/>
                    <a:gd name="T8" fmla="*/ 0 w 29"/>
                    <a:gd name="T9" fmla="*/ 17 h 27"/>
                    <a:gd name="T10" fmla="*/ 0 w 29"/>
                    <a:gd name="T11" fmla="*/ 11 h 27"/>
                    <a:gd name="T12" fmla="*/ 0 w 29"/>
                    <a:gd name="T13" fmla="*/ 6 h 27"/>
                    <a:gd name="T14" fmla="*/ 5 w 29"/>
                    <a:gd name="T15" fmla="*/ 1 h 27"/>
                    <a:gd name="T16" fmla="*/ 8 w 29"/>
                    <a:gd name="T17" fmla="*/ 0 h 27"/>
                    <a:gd name="T18" fmla="*/ 14 w 29"/>
                    <a:gd name="T19" fmla="*/ 0 h 27"/>
                    <a:gd name="T20" fmla="*/ 19 w 29"/>
                    <a:gd name="T21" fmla="*/ 0 h 27"/>
                    <a:gd name="T22" fmla="*/ 22 w 29"/>
                    <a:gd name="T23" fmla="*/ 1 h 27"/>
                    <a:gd name="T24" fmla="*/ 28 w 29"/>
                    <a:gd name="T25" fmla="*/ 6 h 27"/>
                    <a:gd name="T26" fmla="*/ 28 w 29"/>
                    <a:gd name="T27" fmla="*/ 11 h 27"/>
                    <a:gd name="T28" fmla="*/ 28 w 29"/>
                    <a:gd name="T29" fmla="*/ 17 h 27"/>
                    <a:gd name="T30" fmla="*/ 28 w 29"/>
                    <a:gd name="T31" fmla="*/ 21 h 27"/>
                    <a:gd name="T32" fmla="*/ 22 w 29"/>
                    <a:gd name="T33" fmla="*/ 24 h 27"/>
                    <a:gd name="T34" fmla="*/ 19 w 29"/>
                    <a:gd name="T35" fmla="*/ 26 h 27"/>
                    <a:gd name="T36" fmla="*/ 14 w 29"/>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14" y="26"/>
                      </a:moveTo>
                      <a:lnTo>
                        <a:pt x="8" y="26"/>
                      </a:lnTo>
                      <a:lnTo>
                        <a:pt x="5" y="24"/>
                      </a:lnTo>
                      <a:lnTo>
                        <a:pt x="0" y="21"/>
                      </a:lnTo>
                      <a:lnTo>
                        <a:pt x="0" y="17"/>
                      </a:lnTo>
                      <a:lnTo>
                        <a:pt x="0" y="11"/>
                      </a:lnTo>
                      <a:lnTo>
                        <a:pt x="0" y="6"/>
                      </a:lnTo>
                      <a:lnTo>
                        <a:pt x="5" y="1"/>
                      </a:lnTo>
                      <a:lnTo>
                        <a:pt x="8" y="0"/>
                      </a:lnTo>
                      <a:lnTo>
                        <a:pt x="14" y="0"/>
                      </a:lnTo>
                      <a:lnTo>
                        <a:pt x="19" y="0"/>
                      </a:lnTo>
                      <a:lnTo>
                        <a:pt x="22" y="1"/>
                      </a:lnTo>
                      <a:lnTo>
                        <a:pt x="28" y="6"/>
                      </a:lnTo>
                      <a:lnTo>
                        <a:pt x="28" y="11"/>
                      </a:lnTo>
                      <a:lnTo>
                        <a:pt x="28" y="17"/>
                      </a:lnTo>
                      <a:lnTo>
                        <a:pt x="28" y="21"/>
                      </a:lnTo>
                      <a:lnTo>
                        <a:pt x="22" y="24"/>
                      </a:lnTo>
                      <a:lnTo>
                        <a:pt x="19" y="26"/>
                      </a:lnTo>
                      <a:lnTo>
                        <a:pt x="14" y="26"/>
                      </a:lnTo>
                    </a:path>
                  </a:pathLst>
                </a:custGeom>
                <a:solidFill>
                  <a:srgbClr val="000000"/>
                </a:solidFill>
                <a:ln w="12700" cap="rnd">
                  <a:solidFill>
                    <a:srgbClr val="000000"/>
                  </a:solidFill>
                  <a:round/>
                  <a:headEnd/>
                  <a:tailEnd/>
                </a:ln>
              </p:spPr>
              <p:txBody>
                <a:bodyPr/>
                <a:lstStyle/>
                <a:p>
                  <a:endParaRPr lang="en-US"/>
                </a:p>
              </p:txBody>
            </p:sp>
            <p:sp>
              <p:nvSpPr>
                <p:cNvPr id="885" name="Freeform 228"/>
                <p:cNvSpPr>
                  <a:spLocks/>
                </p:cNvSpPr>
                <p:nvPr/>
              </p:nvSpPr>
              <p:spPr bwMode="auto">
                <a:xfrm>
                  <a:off x="4903" y="2744"/>
                  <a:ext cx="28" cy="27"/>
                </a:xfrm>
                <a:custGeom>
                  <a:avLst/>
                  <a:gdLst>
                    <a:gd name="T0" fmla="*/ 13 w 28"/>
                    <a:gd name="T1" fmla="*/ 26 h 27"/>
                    <a:gd name="T2" fmla="*/ 8 w 28"/>
                    <a:gd name="T3" fmla="*/ 24 h 27"/>
                    <a:gd name="T4" fmla="*/ 5 w 28"/>
                    <a:gd name="T5" fmla="*/ 22 h 27"/>
                    <a:gd name="T6" fmla="*/ 0 w 28"/>
                    <a:gd name="T7" fmla="*/ 17 h 27"/>
                    <a:gd name="T8" fmla="*/ 0 w 28"/>
                    <a:gd name="T9" fmla="*/ 14 h 27"/>
                    <a:gd name="T10" fmla="*/ 0 w 28"/>
                    <a:gd name="T11" fmla="*/ 11 h 27"/>
                    <a:gd name="T12" fmla="*/ 0 w 28"/>
                    <a:gd name="T13" fmla="*/ 8 h 27"/>
                    <a:gd name="T14" fmla="*/ 5 w 28"/>
                    <a:gd name="T15" fmla="*/ 3 h 27"/>
                    <a:gd name="T16" fmla="*/ 8 w 28"/>
                    <a:gd name="T17" fmla="*/ 1 h 27"/>
                    <a:gd name="T18" fmla="*/ 13 w 28"/>
                    <a:gd name="T19" fmla="*/ 0 h 27"/>
                    <a:gd name="T20" fmla="*/ 20 w 28"/>
                    <a:gd name="T21" fmla="*/ 1 h 27"/>
                    <a:gd name="T22" fmla="*/ 25 w 28"/>
                    <a:gd name="T23" fmla="*/ 3 h 27"/>
                    <a:gd name="T24" fmla="*/ 27 w 28"/>
                    <a:gd name="T25" fmla="*/ 8 h 27"/>
                    <a:gd name="T26" fmla="*/ 27 w 28"/>
                    <a:gd name="T27" fmla="*/ 11 h 27"/>
                    <a:gd name="T28" fmla="*/ 27 w 28"/>
                    <a:gd name="T29" fmla="*/ 14 h 27"/>
                    <a:gd name="T30" fmla="*/ 27 w 28"/>
                    <a:gd name="T31" fmla="*/ 17 h 27"/>
                    <a:gd name="T32" fmla="*/ 25 w 28"/>
                    <a:gd name="T33" fmla="*/ 22 h 27"/>
                    <a:gd name="T34" fmla="*/ 20 w 28"/>
                    <a:gd name="T35" fmla="*/ 24 h 27"/>
                    <a:gd name="T36" fmla="*/ 13 w 28"/>
                    <a:gd name="T37" fmla="*/ 26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13" y="26"/>
                      </a:moveTo>
                      <a:lnTo>
                        <a:pt x="8" y="24"/>
                      </a:lnTo>
                      <a:lnTo>
                        <a:pt x="5" y="22"/>
                      </a:lnTo>
                      <a:lnTo>
                        <a:pt x="0" y="17"/>
                      </a:lnTo>
                      <a:lnTo>
                        <a:pt x="0" y="14"/>
                      </a:lnTo>
                      <a:lnTo>
                        <a:pt x="0" y="11"/>
                      </a:lnTo>
                      <a:lnTo>
                        <a:pt x="0" y="8"/>
                      </a:lnTo>
                      <a:lnTo>
                        <a:pt x="5" y="3"/>
                      </a:lnTo>
                      <a:lnTo>
                        <a:pt x="8" y="1"/>
                      </a:lnTo>
                      <a:lnTo>
                        <a:pt x="13" y="0"/>
                      </a:lnTo>
                      <a:lnTo>
                        <a:pt x="20" y="1"/>
                      </a:lnTo>
                      <a:lnTo>
                        <a:pt x="25" y="3"/>
                      </a:lnTo>
                      <a:lnTo>
                        <a:pt x="27" y="8"/>
                      </a:lnTo>
                      <a:lnTo>
                        <a:pt x="27" y="11"/>
                      </a:lnTo>
                      <a:lnTo>
                        <a:pt x="27" y="14"/>
                      </a:lnTo>
                      <a:lnTo>
                        <a:pt x="27" y="17"/>
                      </a:lnTo>
                      <a:lnTo>
                        <a:pt x="25" y="22"/>
                      </a:lnTo>
                      <a:lnTo>
                        <a:pt x="20" y="24"/>
                      </a:lnTo>
                      <a:lnTo>
                        <a:pt x="13" y="26"/>
                      </a:lnTo>
                    </a:path>
                  </a:pathLst>
                </a:custGeom>
                <a:solidFill>
                  <a:srgbClr val="000000"/>
                </a:solidFill>
                <a:ln w="12700" cap="rnd">
                  <a:solidFill>
                    <a:srgbClr val="000000"/>
                  </a:solidFill>
                  <a:round/>
                  <a:headEnd/>
                  <a:tailEnd/>
                </a:ln>
              </p:spPr>
              <p:txBody>
                <a:bodyPr/>
                <a:lstStyle/>
                <a:p>
                  <a:endParaRPr lang="en-US"/>
                </a:p>
              </p:txBody>
            </p:sp>
            <p:sp>
              <p:nvSpPr>
                <p:cNvPr id="886" name="Freeform 229"/>
                <p:cNvSpPr>
                  <a:spLocks/>
                </p:cNvSpPr>
                <p:nvPr/>
              </p:nvSpPr>
              <p:spPr bwMode="auto">
                <a:xfrm>
                  <a:off x="5160" y="2824"/>
                  <a:ext cx="41" cy="40"/>
                </a:xfrm>
                <a:custGeom>
                  <a:avLst/>
                  <a:gdLst>
                    <a:gd name="T0" fmla="*/ 40 w 41"/>
                    <a:gd name="T1" fmla="*/ 17 h 40"/>
                    <a:gd name="T2" fmla="*/ 38 w 41"/>
                    <a:gd name="T3" fmla="*/ 26 h 40"/>
                    <a:gd name="T4" fmla="*/ 34 w 41"/>
                    <a:gd name="T5" fmla="*/ 30 h 40"/>
                    <a:gd name="T6" fmla="*/ 27 w 41"/>
                    <a:gd name="T7" fmla="*/ 35 h 40"/>
                    <a:gd name="T8" fmla="*/ 22 w 41"/>
                    <a:gd name="T9" fmla="*/ 39 h 40"/>
                    <a:gd name="T10" fmla="*/ 13 w 41"/>
                    <a:gd name="T11" fmla="*/ 39 h 40"/>
                    <a:gd name="T12" fmla="*/ 6 w 41"/>
                    <a:gd name="T13" fmla="*/ 35 h 40"/>
                    <a:gd name="T14" fmla="*/ 1 w 41"/>
                    <a:gd name="T15" fmla="*/ 30 h 40"/>
                    <a:gd name="T16" fmla="*/ 0 w 41"/>
                    <a:gd name="T17" fmla="*/ 26 h 40"/>
                    <a:gd name="T18" fmla="*/ 0 w 41"/>
                    <a:gd name="T19" fmla="*/ 17 h 40"/>
                    <a:gd name="T20" fmla="*/ 0 w 41"/>
                    <a:gd name="T21" fmla="*/ 13 h 40"/>
                    <a:gd name="T22" fmla="*/ 1 w 41"/>
                    <a:gd name="T23" fmla="*/ 6 h 40"/>
                    <a:gd name="T24" fmla="*/ 6 w 41"/>
                    <a:gd name="T25" fmla="*/ 1 h 40"/>
                    <a:gd name="T26" fmla="*/ 13 w 41"/>
                    <a:gd name="T27" fmla="*/ 0 h 40"/>
                    <a:gd name="T28" fmla="*/ 22 w 41"/>
                    <a:gd name="T29" fmla="*/ 0 h 40"/>
                    <a:gd name="T30" fmla="*/ 27 w 41"/>
                    <a:gd name="T31" fmla="*/ 1 h 40"/>
                    <a:gd name="T32" fmla="*/ 34 w 41"/>
                    <a:gd name="T33" fmla="*/ 6 h 40"/>
                    <a:gd name="T34" fmla="*/ 38 w 41"/>
                    <a:gd name="T35" fmla="*/ 13 h 40"/>
                    <a:gd name="T36" fmla="*/ 40 w 41"/>
                    <a:gd name="T37" fmla="*/ 1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0"/>
                    <a:gd name="T59" fmla="*/ 41 w 4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0">
                      <a:moveTo>
                        <a:pt x="40" y="17"/>
                      </a:moveTo>
                      <a:lnTo>
                        <a:pt x="38" y="26"/>
                      </a:lnTo>
                      <a:lnTo>
                        <a:pt x="34" y="30"/>
                      </a:lnTo>
                      <a:lnTo>
                        <a:pt x="27" y="35"/>
                      </a:lnTo>
                      <a:lnTo>
                        <a:pt x="22" y="39"/>
                      </a:lnTo>
                      <a:lnTo>
                        <a:pt x="13" y="39"/>
                      </a:lnTo>
                      <a:lnTo>
                        <a:pt x="6" y="35"/>
                      </a:lnTo>
                      <a:lnTo>
                        <a:pt x="1" y="30"/>
                      </a:lnTo>
                      <a:lnTo>
                        <a:pt x="0" y="26"/>
                      </a:lnTo>
                      <a:lnTo>
                        <a:pt x="0" y="17"/>
                      </a:lnTo>
                      <a:lnTo>
                        <a:pt x="0" y="13"/>
                      </a:lnTo>
                      <a:lnTo>
                        <a:pt x="1" y="6"/>
                      </a:lnTo>
                      <a:lnTo>
                        <a:pt x="6" y="1"/>
                      </a:lnTo>
                      <a:lnTo>
                        <a:pt x="13" y="0"/>
                      </a:lnTo>
                      <a:lnTo>
                        <a:pt x="22" y="0"/>
                      </a:lnTo>
                      <a:lnTo>
                        <a:pt x="27" y="1"/>
                      </a:lnTo>
                      <a:lnTo>
                        <a:pt x="34" y="6"/>
                      </a:lnTo>
                      <a:lnTo>
                        <a:pt x="38" y="13"/>
                      </a:lnTo>
                      <a:lnTo>
                        <a:pt x="40" y="17"/>
                      </a:lnTo>
                    </a:path>
                  </a:pathLst>
                </a:custGeom>
                <a:solidFill>
                  <a:srgbClr val="000000"/>
                </a:solidFill>
                <a:ln w="12700" cap="rnd">
                  <a:solidFill>
                    <a:srgbClr val="000000"/>
                  </a:solidFill>
                  <a:round/>
                  <a:headEnd/>
                  <a:tailEnd/>
                </a:ln>
              </p:spPr>
              <p:txBody>
                <a:bodyPr/>
                <a:lstStyle/>
                <a:p>
                  <a:endParaRPr lang="en-US"/>
                </a:p>
              </p:txBody>
            </p:sp>
            <p:sp>
              <p:nvSpPr>
                <p:cNvPr id="887" name="Freeform 230"/>
                <p:cNvSpPr>
                  <a:spLocks/>
                </p:cNvSpPr>
                <p:nvPr/>
              </p:nvSpPr>
              <p:spPr bwMode="auto">
                <a:xfrm>
                  <a:off x="5103" y="2822"/>
                  <a:ext cx="29" cy="27"/>
                </a:xfrm>
                <a:custGeom>
                  <a:avLst/>
                  <a:gdLst>
                    <a:gd name="T0" fmla="*/ 28 w 29"/>
                    <a:gd name="T1" fmla="*/ 13 h 27"/>
                    <a:gd name="T2" fmla="*/ 26 w 29"/>
                    <a:gd name="T3" fmla="*/ 19 h 27"/>
                    <a:gd name="T4" fmla="*/ 26 w 29"/>
                    <a:gd name="T5" fmla="*/ 24 h 27"/>
                    <a:gd name="T6" fmla="*/ 22 w 29"/>
                    <a:gd name="T7" fmla="*/ 24 h 27"/>
                    <a:gd name="T8" fmla="*/ 19 w 29"/>
                    <a:gd name="T9" fmla="*/ 26 h 27"/>
                    <a:gd name="T10" fmla="*/ 12 w 29"/>
                    <a:gd name="T11" fmla="*/ 26 h 27"/>
                    <a:gd name="T12" fmla="*/ 7 w 29"/>
                    <a:gd name="T13" fmla="*/ 24 h 27"/>
                    <a:gd name="T14" fmla="*/ 1 w 29"/>
                    <a:gd name="T15" fmla="*/ 24 h 27"/>
                    <a:gd name="T16" fmla="*/ 0 w 29"/>
                    <a:gd name="T17" fmla="*/ 19 h 27"/>
                    <a:gd name="T18" fmla="*/ 0 w 29"/>
                    <a:gd name="T19" fmla="*/ 13 h 27"/>
                    <a:gd name="T20" fmla="*/ 0 w 29"/>
                    <a:gd name="T21" fmla="*/ 8 h 27"/>
                    <a:gd name="T22" fmla="*/ 1 w 29"/>
                    <a:gd name="T23" fmla="*/ 4 h 27"/>
                    <a:gd name="T24" fmla="*/ 7 w 29"/>
                    <a:gd name="T25" fmla="*/ 0 h 27"/>
                    <a:gd name="T26" fmla="*/ 12 w 29"/>
                    <a:gd name="T27" fmla="*/ 0 h 27"/>
                    <a:gd name="T28" fmla="*/ 19 w 29"/>
                    <a:gd name="T29" fmla="*/ 0 h 27"/>
                    <a:gd name="T30" fmla="*/ 22 w 29"/>
                    <a:gd name="T31" fmla="*/ 0 h 27"/>
                    <a:gd name="T32" fmla="*/ 26 w 29"/>
                    <a:gd name="T33" fmla="*/ 4 h 27"/>
                    <a:gd name="T34" fmla="*/ 26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6" y="19"/>
                      </a:lnTo>
                      <a:lnTo>
                        <a:pt x="26" y="24"/>
                      </a:lnTo>
                      <a:lnTo>
                        <a:pt x="22" y="24"/>
                      </a:lnTo>
                      <a:lnTo>
                        <a:pt x="19" y="26"/>
                      </a:lnTo>
                      <a:lnTo>
                        <a:pt x="12" y="26"/>
                      </a:lnTo>
                      <a:lnTo>
                        <a:pt x="7" y="24"/>
                      </a:lnTo>
                      <a:lnTo>
                        <a:pt x="1" y="24"/>
                      </a:lnTo>
                      <a:lnTo>
                        <a:pt x="0" y="19"/>
                      </a:lnTo>
                      <a:lnTo>
                        <a:pt x="0" y="13"/>
                      </a:lnTo>
                      <a:lnTo>
                        <a:pt x="0" y="8"/>
                      </a:lnTo>
                      <a:lnTo>
                        <a:pt x="1" y="4"/>
                      </a:lnTo>
                      <a:lnTo>
                        <a:pt x="7" y="0"/>
                      </a:lnTo>
                      <a:lnTo>
                        <a:pt x="12" y="0"/>
                      </a:lnTo>
                      <a:lnTo>
                        <a:pt x="19" y="0"/>
                      </a:lnTo>
                      <a:lnTo>
                        <a:pt x="22" y="0"/>
                      </a:lnTo>
                      <a:lnTo>
                        <a:pt x="26" y="4"/>
                      </a:lnTo>
                      <a:lnTo>
                        <a:pt x="26"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888" name="Freeform 231"/>
                <p:cNvSpPr>
                  <a:spLocks/>
                </p:cNvSpPr>
                <p:nvPr/>
              </p:nvSpPr>
              <p:spPr bwMode="auto">
                <a:xfrm>
                  <a:off x="5004" y="2829"/>
                  <a:ext cx="42" cy="40"/>
                </a:xfrm>
                <a:custGeom>
                  <a:avLst/>
                  <a:gdLst>
                    <a:gd name="T0" fmla="*/ 41 w 42"/>
                    <a:gd name="T1" fmla="*/ 19 h 40"/>
                    <a:gd name="T2" fmla="*/ 39 w 42"/>
                    <a:gd name="T3" fmla="*/ 26 h 40"/>
                    <a:gd name="T4" fmla="*/ 37 w 42"/>
                    <a:gd name="T5" fmla="*/ 32 h 40"/>
                    <a:gd name="T6" fmla="*/ 30 w 42"/>
                    <a:gd name="T7" fmla="*/ 37 h 40"/>
                    <a:gd name="T8" fmla="*/ 25 w 42"/>
                    <a:gd name="T9" fmla="*/ 39 h 40"/>
                    <a:gd name="T10" fmla="*/ 17 w 42"/>
                    <a:gd name="T11" fmla="*/ 39 h 40"/>
                    <a:gd name="T12" fmla="*/ 8 w 42"/>
                    <a:gd name="T13" fmla="*/ 37 h 40"/>
                    <a:gd name="T14" fmla="*/ 3 w 42"/>
                    <a:gd name="T15" fmla="*/ 32 h 40"/>
                    <a:gd name="T16" fmla="*/ 0 w 42"/>
                    <a:gd name="T17" fmla="*/ 26 h 40"/>
                    <a:gd name="T18" fmla="*/ 0 w 42"/>
                    <a:gd name="T19" fmla="*/ 19 h 40"/>
                    <a:gd name="T20" fmla="*/ 0 w 42"/>
                    <a:gd name="T21" fmla="*/ 11 h 40"/>
                    <a:gd name="T22" fmla="*/ 3 w 42"/>
                    <a:gd name="T23" fmla="*/ 6 h 40"/>
                    <a:gd name="T24" fmla="*/ 8 w 42"/>
                    <a:gd name="T25" fmla="*/ 3 h 40"/>
                    <a:gd name="T26" fmla="*/ 17 w 42"/>
                    <a:gd name="T27" fmla="*/ 0 h 40"/>
                    <a:gd name="T28" fmla="*/ 25 w 42"/>
                    <a:gd name="T29" fmla="*/ 0 h 40"/>
                    <a:gd name="T30" fmla="*/ 30 w 42"/>
                    <a:gd name="T31" fmla="*/ 3 h 40"/>
                    <a:gd name="T32" fmla="*/ 37 w 42"/>
                    <a:gd name="T33" fmla="*/ 6 h 40"/>
                    <a:gd name="T34" fmla="*/ 39 w 42"/>
                    <a:gd name="T35" fmla="*/ 11 h 40"/>
                    <a:gd name="T36" fmla="*/ 41 w 42"/>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0"/>
                    <a:gd name="T59" fmla="*/ 42 w 4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0">
                      <a:moveTo>
                        <a:pt x="41" y="19"/>
                      </a:moveTo>
                      <a:lnTo>
                        <a:pt x="39" y="26"/>
                      </a:lnTo>
                      <a:lnTo>
                        <a:pt x="37" y="32"/>
                      </a:lnTo>
                      <a:lnTo>
                        <a:pt x="30" y="37"/>
                      </a:lnTo>
                      <a:lnTo>
                        <a:pt x="25" y="39"/>
                      </a:lnTo>
                      <a:lnTo>
                        <a:pt x="17" y="39"/>
                      </a:lnTo>
                      <a:lnTo>
                        <a:pt x="8" y="37"/>
                      </a:lnTo>
                      <a:lnTo>
                        <a:pt x="3" y="32"/>
                      </a:lnTo>
                      <a:lnTo>
                        <a:pt x="0" y="26"/>
                      </a:lnTo>
                      <a:lnTo>
                        <a:pt x="0" y="19"/>
                      </a:lnTo>
                      <a:lnTo>
                        <a:pt x="0" y="11"/>
                      </a:lnTo>
                      <a:lnTo>
                        <a:pt x="3" y="6"/>
                      </a:lnTo>
                      <a:lnTo>
                        <a:pt x="8" y="3"/>
                      </a:lnTo>
                      <a:lnTo>
                        <a:pt x="17" y="0"/>
                      </a:lnTo>
                      <a:lnTo>
                        <a:pt x="25" y="0"/>
                      </a:lnTo>
                      <a:lnTo>
                        <a:pt x="30" y="3"/>
                      </a:lnTo>
                      <a:lnTo>
                        <a:pt x="37" y="6"/>
                      </a:lnTo>
                      <a:lnTo>
                        <a:pt x="39" y="11"/>
                      </a:lnTo>
                      <a:lnTo>
                        <a:pt x="41" y="19"/>
                      </a:lnTo>
                    </a:path>
                  </a:pathLst>
                </a:custGeom>
                <a:solidFill>
                  <a:srgbClr val="000000"/>
                </a:solidFill>
                <a:ln w="12700" cap="rnd">
                  <a:solidFill>
                    <a:srgbClr val="000000"/>
                  </a:solidFill>
                  <a:round/>
                  <a:headEnd/>
                  <a:tailEnd/>
                </a:ln>
              </p:spPr>
              <p:txBody>
                <a:bodyPr/>
                <a:lstStyle/>
                <a:p>
                  <a:endParaRPr lang="en-US"/>
                </a:p>
              </p:txBody>
            </p:sp>
            <p:sp>
              <p:nvSpPr>
                <p:cNvPr id="889" name="Freeform 232"/>
                <p:cNvSpPr>
                  <a:spLocks/>
                </p:cNvSpPr>
                <p:nvPr/>
              </p:nvSpPr>
              <p:spPr bwMode="auto">
                <a:xfrm>
                  <a:off x="4980" y="2892"/>
                  <a:ext cx="31" cy="29"/>
                </a:xfrm>
                <a:custGeom>
                  <a:avLst/>
                  <a:gdLst>
                    <a:gd name="T0" fmla="*/ 30 w 31"/>
                    <a:gd name="T1" fmla="*/ 14 h 29"/>
                    <a:gd name="T2" fmla="*/ 28 w 31"/>
                    <a:gd name="T3" fmla="*/ 19 h 29"/>
                    <a:gd name="T4" fmla="*/ 25 w 31"/>
                    <a:gd name="T5" fmla="*/ 23 h 29"/>
                    <a:gd name="T6" fmla="*/ 23 w 31"/>
                    <a:gd name="T7" fmla="*/ 26 h 29"/>
                    <a:gd name="T8" fmla="*/ 18 w 31"/>
                    <a:gd name="T9" fmla="*/ 28 h 29"/>
                    <a:gd name="T10" fmla="*/ 11 w 31"/>
                    <a:gd name="T11" fmla="*/ 28 h 29"/>
                    <a:gd name="T12" fmla="*/ 6 w 31"/>
                    <a:gd name="T13" fmla="*/ 26 h 29"/>
                    <a:gd name="T14" fmla="*/ 3 w 31"/>
                    <a:gd name="T15" fmla="*/ 23 h 29"/>
                    <a:gd name="T16" fmla="*/ 0 w 31"/>
                    <a:gd name="T17" fmla="*/ 19 h 29"/>
                    <a:gd name="T18" fmla="*/ 0 w 31"/>
                    <a:gd name="T19" fmla="*/ 14 h 29"/>
                    <a:gd name="T20" fmla="*/ 0 w 31"/>
                    <a:gd name="T21" fmla="*/ 8 h 29"/>
                    <a:gd name="T22" fmla="*/ 3 w 31"/>
                    <a:gd name="T23" fmla="*/ 4 h 29"/>
                    <a:gd name="T24" fmla="*/ 6 w 31"/>
                    <a:gd name="T25" fmla="*/ 1 h 29"/>
                    <a:gd name="T26" fmla="*/ 11 w 31"/>
                    <a:gd name="T27" fmla="*/ 0 h 29"/>
                    <a:gd name="T28" fmla="*/ 18 w 31"/>
                    <a:gd name="T29" fmla="*/ 0 h 29"/>
                    <a:gd name="T30" fmla="*/ 23 w 31"/>
                    <a:gd name="T31" fmla="*/ 1 h 29"/>
                    <a:gd name="T32" fmla="*/ 25 w 31"/>
                    <a:gd name="T33" fmla="*/ 4 h 29"/>
                    <a:gd name="T34" fmla="*/ 28 w 31"/>
                    <a:gd name="T35" fmla="*/ 8 h 29"/>
                    <a:gd name="T36" fmla="*/ 30 w 31"/>
                    <a:gd name="T37" fmla="*/ 14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9"/>
                    <a:gd name="T59" fmla="*/ 31 w 31"/>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9">
                      <a:moveTo>
                        <a:pt x="30" y="14"/>
                      </a:moveTo>
                      <a:lnTo>
                        <a:pt x="28" y="19"/>
                      </a:lnTo>
                      <a:lnTo>
                        <a:pt x="25" y="23"/>
                      </a:lnTo>
                      <a:lnTo>
                        <a:pt x="23" y="26"/>
                      </a:lnTo>
                      <a:lnTo>
                        <a:pt x="18" y="28"/>
                      </a:lnTo>
                      <a:lnTo>
                        <a:pt x="11" y="28"/>
                      </a:lnTo>
                      <a:lnTo>
                        <a:pt x="6" y="26"/>
                      </a:lnTo>
                      <a:lnTo>
                        <a:pt x="3" y="23"/>
                      </a:lnTo>
                      <a:lnTo>
                        <a:pt x="0" y="19"/>
                      </a:lnTo>
                      <a:lnTo>
                        <a:pt x="0" y="14"/>
                      </a:lnTo>
                      <a:lnTo>
                        <a:pt x="0" y="8"/>
                      </a:lnTo>
                      <a:lnTo>
                        <a:pt x="3" y="4"/>
                      </a:lnTo>
                      <a:lnTo>
                        <a:pt x="6" y="1"/>
                      </a:lnTo>
                      <a:lnTo>
                        <a:pt x="11" y="0"/>
                      </a:lnTo>
                      <a:lnTo>
                        <a:pt x="18" y="0"/>
                      </a:lnTo>
                      <a:lnTo>
                        <a:pt x="23" y="1"/>
                      </a:lnTo>
                      <a:lnTo>
                        <a:pt x="25" y="4"/>
                      </a:lnTo>
                      <a:lnTo>
                        <a:pt x="28" y="8"/>
                      </a:lnTo>
                      <a:lnTo>
                        <a:pt x="30" y="14"/>
                      </a:lnTo>
                    </a:path>
                  </a:pathLst>
                </a:custGeom>
                <a:solidFill>
                  <a:srgbClr val="000000"/>
                </a:solidFill>
                <a:ln w="12700" cap="rnd">
                  <a:solidFill>
                    <a:srgbClr val="000000"/>
                  </a:solidFill>
                  <a:round/>
                  <a:headEnd/>
                  <a:tailEnd/>
                </a:ln>
              </p:spPr>
              <p:txBody>
                <a:bodyPr/>
                <a:lstStyle/>
                <a:p>
                  <a:endParaRPr lang="en-US"/>
                </a:p>
              </p:txBody>
            </p:sp>
            <p:sp>
              <p:nvSpPr>
                <p:cNvPr id="890" name="Freeform 233"/>
                <p:cNvSpPr>
                  <a:spLocks/>
                </p:cNvSpPr>
                <p:nvPr/>
              </p:nvSpPr>
              <p:spPr bwMode="auto">
                <a:xfrm>
                  <a:off x="5091" y="2770"/>
                  <a:ext cx="44" cy="39"/>
                </a:xfrm>
                <a:custGeom>
                  <a:avLst/>
                  <a:gdLst>
                    <a:gd name="T0" fmla="*/ 43 w 44"/>
                    <a:gd name="T1" fmla="*/ 21 h 39"/>
                    <a:gd name="T2" fmla="*/ 41 w 44"/>
                    <a:gd name="T3" fmla="*/ 28 h 39"/>
                    <a:gd name="T4" fmla="*/ 37 w 44"/>
                    <a:gd name="T5" fmla="*/ 33 h 39"/>
                    <a:gd name="T6" fmla="*/ 30 w 44"/>
                    <a:gd name="T7" fmla="*/ 36 h 39"/>
                    <a:gd name="T8" fmla="*/ 25 w 44"/>
                    <a:gd name="T9" fmla="*/ 38 h 39"/>
                    <a:gd name="T10" fmla="*/ 18 w 44"/>
                    <a:gd name="T11" fmla="*/ 38 h 39"/>
                    <a:gd name="T12" fmla="*/ 10 w 44"/>
                    <a:gd name="T13" fmla="*/ 36 h 39"/>
                    <a:gd name="T14" fmla="*/ 5 w 44"/>
                    <a:gd name="T15" fmla="*/ 33 h 39"/>
                    <a:gd name="T16" fmla="*/ 1 w 44"/>
                    <a:gd name="T17" fmla="*/ 28 h 39"/>
                    <a:gd name="T18" fmla="*/ 0 w 44"/>
                    <a:gd name="T19" fmla="*/ 21 h 39"/>
                    <a:gd name="T20" fmla="*/ 1 w 44"/>
                    <a:gd name="T21" fmla="*/ 13 h 39"/>
                    <a:gd name="T22" fmla="*/ 5 w 44"/>
                    <a:gd name="T23" fmla="*/ 8 h 39"/>
                    <a:gd name="T24" fmla="*/ 10 w 44"/>
                    <a:gd name="T25" fmla="*/ 3 h 39"/>
                    <a:gd name="T26" fmla="*/ 18 w 44"/>
                    <a:gd name="T27" fmla="*/ 0 h 39"/>
                    <a:gd name="T28" fmla="*/ 25 w 44"/>
                    <a:gd name="T29" fmla="*/ 0 h 39"/>
                    <a:gd name="T30" fmla="*/ 30 w 44"/>
                    <a:gd name="T31" fmla="*/ 3 h 39"/>
                    <a:gd name="T32" fmla="*/ 37 w 44"/>
                    <a:gd name="T33" fmla="*/ 8 h 39"/>
                    <a:gd name="T34" fmla="*/ 41 w 44"/>
                    <a:gd name="T35" fmla="*/ 13 h 39"/>
                    <a:gd name="T36" fmla="*/ 43 w 44"/>
                    <a:gd name="T37" fmla="*/ 21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39"/>
                    <a:gd name="T59" fmla="*/ 44 w 44"/>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39">
                      <a:moveTo>
                        <a:pt x="43" y="21"/>
                      </a:moveTo>
                      <a:lnTo>
                        <a:pt x="41" y="28"/>
                      </a:lnTo>
                      <a:lnTo>
                        <a:pt x="37" y="33"/>
                      </a:lnTo>
                      <a:lnTo>
                        <a:pt x="30" y="36"/>
                      </a:lnTo>
                      <a:lnTo>
                        <a:pt x="25" y="38"/>
                      </a:lnTo>
                      <a:lnTo>
                        <a:pt x="18" y="38"/>
                      </a:lnTo>
                      <a:lnTo>
                        <a:pt x="10" y="36"/>
                      </a:lnTo>
                      <a:lnTo>
                        <a:pt x="5" y="33"/>
                      </a:lnTo>
                      <a:lnTo>
                        <a:pt x="1" y="28"/>
                      </a:lnTo>
                      <a:lnTo>
                        <a:pt x="0" y="21"/>
                      </a:lnTo>
                      <a:lnTo>
                        <a:pt x="1" y="13"/>
                      </a:lnTo>
                      <a:lnTo>
                        <a:pt x="5" y="8"/>
                      </a:lnTo>
                      <a:lnTo>
                        <a:pt x="10" y="3"/>
                      </a:lnTo>
                      <a:lnTo>
                        <a:pt x="18" y="0"/>
                      </a:lnTo>
                      <a:lnTo>
                        <a:pt x="25" y="0"/>
                      </a:lnTo>
                      <a:lnTo>
                        <a:pt x="30" y="3"/>
                      </a:lnTo>
                      <a:lnTo>
                        <a:pt x="37" y="8"/>
                      </a:lnTo>
                      <a:lnTo>
                        <a:pt x="41" y="13"/>
                      </a:lnTo>
                      <a:lnTo>
                        <a:pt x="43" y="21"/>
                      </a:lnTo>
                    </a:path>
                  </a:pathLst>
                </a:custGeom>
                <a:solidFill>
                  <a:srgbClr val="000000"/>
                </a:solidFill>
                <a:ln w="12700" cap="rnd">
                  <a:solidFill>
                    <a:srgbClr val="000000"/>
                  </a:solidFill>
                  <a:round/>
                  <a:headEnd/>
                  <a:tailEnd/>
                </a:ln>
              </p:spPr>
              <p:txBody>
                <a:bodyPr/>
                <a:lstStyle/>
                <a:p>
                  <a:endParaRPr lang="en-US"/>
                </a:p>
              </p:txBody>
            </p:sp>
            <p:sp>
              <p:nvSpPr>
                <p:cNvPr id="891" name="Freeform 234"/>
                <p:cNvSpPr>
                  <a:spLocks/>
                </p:cNvSpPr>
                <p:nvPr/>
              </p:nvSpPr>
              <p:spPr bwMode="auto">
                <a:xfrm>
                  <a:off x="5047" y="2927"/>
                  <a:ext cx="28" cy="27"/>
                </a:xfrm>
                <a:custGeom>
                  <a:avLst/>
                  <a:gdLst>
                    <a:gd name="T0" fmla="*/ 27 w 28"/>
                    <a:gd name="T1" fmla="*/ 14 h 27"/>
                    <a:gd name="T2" fmla="*/ 27 w 28"/>
                    <a:gd name="T3" fmla="*/ 19 h 27"/>
                    <a:gd name="T4" fmla="*/ 23 w 28"/>
                    <a:gd name="T5" fmla="*/ 22 h 27"/>
                    <a:gd name="T6" fmla="*/ 20 w 28"/>
                    <a:gd name="T7" fmla="*/ 26 h 27"/>
                    <a:gd name="T8" fmla="*/ 15 w 28"/>
                    <a:gd name="T9" fmla="*/ 26 h 27"/>
                    <a:gd name="T10" fmla="*/ 11 w 28"/>
                    <a:gd name="T11" fmla="*/ 26 h 27"/>
                    <a:gd name="T12" fmla="*/ 8 w 28"/>
                    <a:gd name="T13" fmla="*/ 26 h 27"/>
                    <a:gd name="T14" fmla="*/ 3 w 28"/>
                    <a:gd name="T15" fmla="*/ 22 h 27"/>
                    <a:gd name="T16" fmla="*/ 0 w 28"/>
                    <a:gd name="T17" fmla="*/ 19 h 27"/>
                    <a:gd name="T18" fmla="*/ 0 w 28"/>
                    <a:gd name="T19" fmla="*/ 14 h 27"/>
                    <a:gd name="T20" fmla="*/ 0 w 28"/>
                    <a:gd name="T21" fmla="*/ 11 h 27"/>
                    <a:gd name="T22" fmla="*/ 3 w 28"/>
                    <a:gd name="T23" fmla="*/ 3 h 27"/>
                    <a:gd name="T24" fmla="*/ 8 w 28"/>
                    <a:gd name="T25" fmla="*/ 3 h 27"/>
                    <a:gd name="T26" fmla="*/ 11 w 28"/>
                    <a:gd name="T27" fmla="*/ 0 h 27"/>
                    <a:gd name="T28" fmla="*/ 15 w 28"/>
                    <a:gd name="T29" fmla="*/ 0 h 27"/>
                    <a:gd name="T30" fmla="*/ 20 w 28"/>
                    <a:gd name="T31" fmla="*/ 3 h 27"/>
                    <a:gd name="T32" fmla="*/ 23 w 28"/>
                    <a:gd name="T33" fmla="*/ 3 h 27"/>
                    <a:gd name="T34" fmla="*/ 27 w 28"/>
                    <a:gd name="T35" fmla="*/ 11 h 27"/>
                    <a:gd name="T36" fmla="*/ 27 w 28"/>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4"/>
                      </a:moveTo>
                      <a:lnTo>
                        <a:pt x="27" y="19"/>
                      </a:lnTo>
                      <a:lnTo>
                        <a:pt x="23" y="22"/>
                      </a:lnTo>
                      <a:lnTo>
                        <a:pt x="20" y="26"/>
                      </a:lnTo>
                      <a:lnTo>
                        <a:pt x="15" y="26"/>
                      </a:lnTo>
                      <a:lnTo>
                        <a:pt x="11" y="26"/>
                      </a:lnTo>
                      <a:lnTo>
                        <a:pt x="8" y="26"/>
                      </a:lnTo>
                      <a:lnTo>
                        <a:pt x="3" y="22"/>
                      </a:lnTo>
                      <a:lnTo>
                        <a:pt x="0" y="19"/>
                      </a:lnTo>
                      <a:lnTo>
                        <a:pt x="0" y="14"/>
                      </a:lnTo>
                      <a:lnTo>
                        <a:pt x="0" y="11"/>
                      </a:lnTo>
                      <a:lnTo>
                        <a:pt x="3" y="3"/>
                      </a:lnTo>
                      <a:lnTo>
                        <a:pt x="8" y="3"/>
                      </a:lnTo>
                      <a:lnTo>
                        <a:pt x="11" y="0"/>
                      </a:lnTo>
                      <a:lnTo>
                        <a:pt x="15" y="0"/>
                      </a:lnTo>
                      <a:lnTo>
                        <a:pt x="20" y="3"/>
                      </a:lnTo>
                      <a:lnTo>
                        <a:pt x="23" y="3"/>
                      </a:lnTo>
                      <a:lnTo>
                        <a:pt x="27" y="11"/>
                      </a:lnTo>
                      <a:lnTo>
                        <a:pt x="27" y="14"/>
                      </a:lnTo>
                    </a:path>
                  </a:pathLst>
                </a:custGeom>
                <a:solidFill>
                  <a:srgbClr val="000000"/>
                </a:solidFill>
                <a:ln w="12700" cap="rnd">
                  <a:solidFill>
                    <a:srgbClr val="000000"/>
                  </a:solidFill>
                  <a:round/>
                  <a:headEnd/>
                  <a:tailEnd/>
                </a:ln>
              </p:spPr>
              <p:txBody>
                <a:bodyPr/>
                <a:lstStyle/>
                <a:p>
                  <a:endParaRPr lang="en-US"/>
                </a:p>
              </p:txBody>
            </p:sp>
            <p:sp>
              <p:nvSpPr>
                <p:cNvPr id="892" name="Freeform 235"/>
                <p:cNvSpPr>
                  <a:spLocks/>
                </p:cNvSpPr>
                <p:nvPr/>
              </p:nvSpPr>
              <p:spPr bwMode="auto">
                <a:xfrm>
                  <a:off x="5062" y="2927"/>
                  <a:ext cx="29" cy="27"/>
                </a:xfrm>
                <a:custGeom>
                  <a:avLst/>
                  <a:gdLst>
                    <a:gd name="T0" fmla="*/ 28 w 29"/>
                    <a:gd name="T1" fmla="*/ 11 h 27"/>
                    <a:gd name="T2" fmla="*/ 28 w 29"/>
                    <a:gd name="T3" fmla="*/ 17 h 27"/>
                    <a:gd name="T4" fmla="*/ 24 w 29"/>
                    <a:gd name="T5" fmla="*/ 19 h 27"/>
                    <a:gd name="T6" fmla="*/ 21 w 29"/>
                    <a:gd name="T7" fmla="*/ 22 h 27"/>
                    <a:gd name="T8" fmla="*/ 15 w 29"/>
                    <a:gd name="T9" fmla="*/ 26 h 27"/>
                    <a:gd name="T10" fmla="*/ 10 w 29"/>
                    <a:gd name="T11" fmla="*/ 26 h 27"/>
                    <a:gd name="T12" fmla="*/ 5 w 29"/>
                    <a:gd name="T13" fmla="*/ 22 h 27"/>
                    <a:gd name="T14" fmla="*/ 1 w 29"/>
                    <a:gd name="T15" fmla="*/ 19 h 27"/>
                    <a:gd name="T16" fmla="*/ 0 w 29"/>
                    <a:gd name="T17" fmla="*/ 17 h 27"/>
                    <a:gd name="T18" fmla="*/ 0 w 29"/>
                    <a:gd name="T19" fmla="*/ 11 h 27"/>
                    <a:gd name="T20" fmla="*/ 0 w 29"/>
                    <a:gd name="T21" fmla="*/ 8 h 27"/>
                    <a:gd name="T22" fmla="*/ 1 w 29"/>
                    <a:gd name="T23" fmla="*/ 3 h 27"/>
                    <a:gd name="T24" fmla="*/ 5 w 29"/>
                    <a:gd name="T25" fmla="*/ 0 h 27"/>
                    <a:gd name="T26" fmla="*/ 10 w 29"/>
                    <a:gd name="T27" fmla="*/ 0 h 27"/>
                    <a:gd name="T28" fmla="*/ 15 w 29"/>
                    <a:gd name="T29" fmla="*/ 0 h 27"/>
                    <a:gd name="T30" fmla="*/ 21 w 29"/>
                    <a:gd name="T31" fmla="*/ 0 h 27"/>
                    <a:gd name="T32" fmla="*/ 24 w 29"/>
                    <a:gd name="T33" fmla="*/ 3 h 27"/>
                    <a:gd name="T34" fmla="*/ 28 w 29"/>
                    <a:gd name="T35" fmla="*/ 8 h 27"/>
                    <a:gd name="T36" fmla="*/ 28 w 29"/>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1"/>
                      </a:moveTo>
                      <a:lnTo>
                        <a:pt x="28" y="17"/>
                      </a:lnTo>
                      <a:lnTo>
                        <a:pt x="24" y="19"/>
                      </a:lnTo>
                      <a:lnTo>
                        <a:pt x="21" y="22"/>
                      </a:lnTo>
                      <a:lnTo>
                        <a:pt x="15" y="26"/>
                      </a:lnTo>
                      <a:lnTo>
                        <a:pt x="10" y="26"/>
                      </a:lnTo>
                      <a:lnTo>
                        <a:pt x="5" y="22"/>
                      </a:lnTo>
                      <a:lnTo>
                        <a:pt x="1" y="19"/>
                      </a:lnTo>
                      <a:lnTo>
                        <a:pt x="0" y="17"/>
                      </a:lnTo>
                      <a:lnTo>
                        <a:pt x="0" y="11"/>
                      </a:lnTo>
                      <a:lnTo>
                        <a:pt x="0" y="8"/>
                      </a:lnTo>
                      <a:lnTo>
                        <a:pt x="1" y="3"/>
                      </a:lnTo>
                      <a:lnTo>
                        <a:pt x="5" y="0"/>
                      </a:lnTo>
                      <a:lnTo>
                        <a:pt x="10" y="0"/>
                      </a:lnTo>
                      <a:lnTo>
                        <a:pt x="15" y="0"/>
                      </a:lnTo>
                      <a:lnTo>
                        <a:pt x="21" y="0"/>
                      </a:lnTo>
                      <a:lnTo>
                        <a:pt x="24" y="3"/>
                      </a:lnTo>
                      <a:lnTo>
                        <a:pt x="28" y="8"/>
                      </a:lnTo>
                      <a:lnTo>
                        <a:pt x="28" y="11"/>
                      </a:lnTo>
                    </a:path>
                  </a:pathLst>
                </a:custGeom>
                <a:solidFill>
                  <a:srgbClr val="000000"/>
                </a:solidFill>
                <a:ln w="12700" cap="rnd">
                  <a:solidFill>
                    <a:srgbClr val="000000"/>
                  </a:solidFill>
                  <a:round/>
                  <a:headEnd/>
                  <a:tailEnd/>
                </a:ln>
              </p:spPr>
              <p:txBody>
                <a:bodyPr/>
                <a:lstStyle/>
                <a:p>
                  <a:endParaRPr lang="en-US"/>
                </a:p>
              </p:txBody>
            </p:sp>
            <p:sp>
              <p:nvSpPr>
                <p:cNvPr id="893" name="Freeform 236"/>
                <p:cNvSpPr>
                  <a:spLocks/>
                </p:cNvSpPr>
                <p:nvPr/>
              </p:nvSpPr>
              <p:spPr bwMode="auto">
                <a:xfrm>
                  <a:off x="5024" y="2912"/>
                  <a:ext cx="29" cy="27"/>
                </a:xfrm>
                <a:custGeom>
                  <a:avLst/>
                  <a:gdLst>
                    <a:gd name="T0" fmla="*/ 28 w 29"/>
                    <a:gd name="T1" fmla="*/ 11 h 27"/>
                    <a:gd name="T2" fmla="*/ 28 w 29"/>
                    <a:gd name="T3" fmla="*/ 14 h 27"/>
                    <a:gd name="T4" fmla="*/ 26 w 29"/>
                    <a:gd name="T5" fmla="*/ 19 h 27"/>
                    <a:gd name="T6" fmla="*/ 22 w 29"/>
                    <a:gd name="T7" fmla="*/ 24 h 27"/>
                    <a:gd name="T8" fmla="*/ 19 w 29"/>
                    <a:gd name="T9" fmla="*/ 26 h 27"/>
                    <a:gd name="T10" fmla="*/ 12 w 29"/>
                    <a:gd name="T11" fmla="*/ 26 h 27"/>
                    <a:gd name="T12" fmla="*/ 7 w 29"/>
                    <a:gd name="T13" fmla="*/ 24 h 27"/>
                    <a:gd name="T14" fmla="*/ 5 w 29"/>
                    <a:gd name="T15" fmla="*/ 19 h 27"/>
                    <a:gd name="T16" fmla="*/ 0 w 29"/>
                    <a:gd name="T17" fmla="*/ 14 h 27"/>
                    <a:gd name="T18" fmla="*/ 0 w 29"/>
                    <a:gd name="T19" fmla="*/ 11 h 27"/>
                    <a:gd name="T20" fmla="*/ 0 w 29"/>
                    <a:gd name="T21" fmla="*/ 6 h 27"/>
                    <a:gd name="T22" fmla="*/ 5 w 29"/>
                    <a:gd name="T23" fmla="*/ 1 h 27"/>
                    <a:gd name="T24" fmla="*/ 7 w 29"/>
                    <a:gd name="T25" fmla="*/ 0 h 27"/>
                    <a:gd name="T26" fmla="*/ 12 w 29"/>
                    <a:gd name="T27" fmla="*/ 0 h 27"/>
                    <a:gd name="T28" fmla="*/ 19 w 29"/>
                    <a:gd name="T29" fmla="*/ 0 h 27"/>
                    <a:gd name="T30" fmla="*/ 22 w 29"/>
                    <a:gd name="T31" fmla="*/ 0 h 27"/>
                    <a:gd name="T32" fmla="*/ 26 w 29"/>
                    <a:gd name="T33" fmla="*/ 1 h 27"/>
                    <a:gd name="T34" fmla="*/ 28 w 29"/>
                    <a:gd name="T35" fmla="*/ 6 h 27"/>
                    <a:gd name="T36" fmla="*/ 28 w 29"/>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1"/>
                      </a:moveTo>
                      <a:lnTo>
                        <a:pt x="28" y="14"/>
                      </a:lnTo>
                      <a:lnTo>
                        <a:pt x="26" y="19"/>
                      </a:lnTo>
                      <a:lnTo>
                        <a:pt x="22" y="24"/>
                      </a:lnTo>
                      <a:lnTo>
                        <a:pt x="19" y="26"/>
                      </a:lnTo>
                      <a:lnTo>
                        <a:pt x="12" y="26"/>
                      </a:lnTo>
                      <a:lnTo>
                        <a:pt x="7" y="24"/>
                      </a:lnTo>
                      <a:lnTo>
                        <a:pt x="5" y="19"/>
                      </a:lnTo>
                      <a:lnTo>
                        <a:pt x="0" y="14"/>
                      </a:lnTo>
                      <a:lnTo>
                        <a:pt x="0" y="11"/>
                      </a:lnTo>
                      <a:lnTo>
                        <a:pt x="0" y="6"/>
                      </a:lnTo>
                      <a:lnTo>
                        <a:pt x="5" y="1"/>
                      </a:lnTo>
                      <a:lnTo>
                        <a:pt x="7" y="0"/>
                      </a:lnTo>
                      <a:lnTo>
                        <a:pt x="12" y="0"/>
                      </a:lnTo>
                      <a:lnTo>
                        <a:pt x="19" y="0"/>
                      </a:lnTo>
                      <a:lnTo>
                        <a:pt x="22" y="0"/>
                      </a:lnTo>
                      <a:lnTo>
                        <a:pt x="26" y="1"/>
                      </a:lnTo>
                      <a:lnTo>
                        <a:pt x="28" y="6"/>
                      </a:lnTo>
                      <a:lnTo>
                        <a:pt x="28" y="11"/>
                      </a:lnTo>
                    </a:path>
                  </a:pathLst>
                </a:custGeom>
                <a:solidFill>
                  <a:srgbClr val="000000"/>
                </a:solidFill>
                <a:ln w="12700" cap="rnd">
                  <a:solidFill>
                    <a:srgbClr val="000000"/>
                  </a:solidFill>
                  <a:round/>
                  <a:headEnd/>
                  <a:tailEnd/>
                </a:ln>
              </p:spPr>
              <p:txBody>
                <a:bodyPr/>
                <a:lstStyle/>
                <a:p>
                  <a:endParaRPr lang="en-US"/>
                </a:p>
              </p:txBody>
            </p:sp>
            <p:sp>
              <p:nvSpPr>
                <p:cNvPr id="894" name="Freeform 237"/>
                <p:cNvSpPr>
                  <a:spLocks/>
                </p:cNvSpPr>
                <p:nvPr/>
              </p:nvSpPr>
              <p:spPr bwMode="auto">
                <a:xfrm>
                  <a:off x="4968" y="2866"/>
                  <a:ext cx="35" cy="31"/>
                </a:xfrm>
                <a:custGeom>
                  <a:avLst/>
                  <a:gdLst>
                    <a:gd name="T0" fmla="*/ 34 w 35"/>
                    <a:gd name="T1" fmla="*/ 15 h 31"/>
                    <a:gd name="T2" fmla="*/ 32 w 35"/>
                    <a:gd name="T3" fmla="*/ 20 h 31"/>
                    <a:gd name="T4" fmla="*/ 28 w 35"/>
                    <a:gd name="T5" fmla="*/ 25 h 31"/>
                    <a:gd name="T6" fmla="*/ 25 w 35"/>
                    <a:gd name="T7" fmla="*/ 28 h 31"/>
                    <a:gd name="T8" fmla="*/ 20 w 35"/>
                    <a:gd name="T9" fmla="*/ 30 h 31"/>
                    <a:gd name="T10" fmla="*/ 13 w 35"/>
                    <a:gd name="T11" fmla="*/ 30 h 31"/>
                    <a:gd name="T12" fmla="*/ 8 w 35"/>
                    <a:gd name="T13" fmla="*/ 28 h 31"/>
                    <a:gd name="T14" fmla="*/ 5 w 35"/>
                    <a:gd name="T15" fmla="*/ 25 h 31"/>
                    <a:gd name="T16" fmla="*/ 0 w 35"/>
                    <a:gd name="T17" fmla="*/ 20 h 31"/>
                    <a:gd name="T18" fmla="*/ 0 w 35"/>
                    <a:gd name="T19" fmla="*/ 15 h 31"/>
                    <a:gd name="T20" fmla="*/ 0 w 35"/>
                    <a:gd name="T21" fmla="*/ 10 h 31"/>
                    <a:gd name="T22" fmla="*/ 5 w 35"/>
                    <a:gd name="T23" fmla="*/ 6 h 31"/>
                    <a:gd name="T24" fmla="*/ 8 w 35"/>
                    <a:gd name="T25" fmla="*/ 3 h 31"/>
                    <a:gd name="T26" fmla="*/ 13 w 35"/>
                    <a:gd name="T27" fmla="*/ 0 h 31"/>
                    <a:gd name="T28" fmla="*/ 20 w 35"/>
                    <a:gd name="T29" fmla="*/ 0 h 31"/>
                    <a:gd name="T30" fmla="*/ 25 w 35"/>
                    <a:gd name="T31" fmla="*/ 3 h 31"/>
                    <a:gd name="T32" fmla="*/ 28 w 35"/>
                    <a:gd name="T33" fmla="*/ 6 h 31"/>
                    <a:gd name="T34" fmla="*/ 32 w 35"/>
                    <a:gd name="T35" fmla="*/ 10 h 31"/>
                    <a:gd name="T36" fmla="*/ 34 w 35"/>
                    <a:gd name="T37" fmla="*/ 1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1"/>
                    <a:gd name="T59" fmla="*/ 35 w 35"/>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1">
                      <a:moveTo>
                        <a:pt x="34" y="15"/>
                      </a:moveTo>
                      <a:lnTo>
                        <a:pt x="32" y="20"/>
                      </a:lnTo>
                      <a:lnTo>
                        <a:pt x="28" y="25"/>
                      </a:lnTo>
                      <a:lnTo>
                        <a:pt x="25" y="28"/>
                      </a:lnTo>
                      <a:lnTo>
                        <a:pt x="20" y="30"/>
                      </a:lnTo>
                      <a:lnTo>
                        <a:pt x="13" y="30"/>
                      </a:lnTo>
                      <a:lnTo>
                        <a:pt x="8" y="28"/>
                      </a:lnTo>
                      <a:lnTo>
                        <a:pt x="5" y="25"/>
                      </a:lnTo>
                      <a:lnTo>
                        <a:pt x="0" y="20"/>
                      </a:lnTo>
                      <a:lnTo>
                        <a:pt x="0" y="15"/>
                      </a:lnTo>
                      <a:lnTo>
                        <a:pt x="0" y="10"/>
                      </a:lnTo>
                      <a:lnTo>
                        <a:pt x="5" y="6"/>
                      </a:lnTo>
                      <a:lnTo>
                        <a:pt x="8" y="3"/>
                      </a:lnTo>
                      <a:lnTo>
                        <a:pt x="13" y="0"/>
                      </a:lnTo>
                      <a:lnTo>
                        <a:pt x="20" y="0"/>
                      </a:lnTo>
                      <a:lnTo>
                        <a:pt x="25" y="3"/>
                      </a:lnTo>
                      <a:lnTo>
                        <a:pt x="28" y="6"/>
                      </a:lnTo>
                      <a:lnTo>
                        <a:pt x="32" y="10"/>
                      </a:lnTo>
                      <a:lnTo>
                        <a:pt x="34" y="15"/>
                      </a:lnTo>
                    </a:path>
                  </a:pathLst>
                </a:custGeom>
                <a:solidFill>
                  <a:srgbClr val="000000"/>
                </a:solidFill>
                <a:ln w="12700" cap="rnd">
                  <a:solidFill>
                    <a:srgbClr val="000000"/>
                  </a:solidFill>
                  <a:round/>
                  <a:headEnd/>
                  <a:tailEnd/>
                </a:ln>
              </p:spPr>
              <p:txBody>
                <a:bodyPr/>
                <a:lstStyle/>
                <a:p>
                  <a:endParaRPr lang="en-US"/>
                </a:p>
              </p:txBody>
            </p:sp>
            <p:sp>
              <p:nvSpPr>
                <p:cNvPr id="895" name="Freeform 238"/>
                <p:cNvSpPr>
                  <a:spLocks/>
                </p:cNvSpPr>
                <p:nvPr/>
              </p:nvSpPr>
              <p:spPr bwMode="auto">
                <a:xfrm>
                  <a:off x="4995" y="2853"/>
                  <a:ext cx="29" cy="27"/>
                </a:xfrm>
                <a:custGeom>
                  <a:avLst/>
                  <a:gdLst>
                    <a:gd name="T0" fmla="*/ 28 w 29"/>
                    <a:gd name="T1" fmla="*/ 13 h 27"/>
                    <a:gd name="T2" fmla="*/ 24 w 29"/>
                    <a:gd name="T3" fmla="*/ 17 h 27"/>
                    <a:gd name="T4" fmla="*/ 22 w 29"/>
                    <a:gd name="T5" fmla="*/ 21 h 27"/>
                    <a:gd name="T6" fmla="*/ 19 w 29"/>
                    <a:gd name="T7" fmla="*/ 26 h 27"/>
                    <a:gd name="T8" fmla="*/ 14 w 29"/>
                    <a:gd name="T9" fmla="*/ 26 h 27"/>
                    <a:gd name="T10" fmla="*/ 12 w 29"/>
                    <a:gd name="T11" fmla="*/ 26 h 27"/>
                    <a:gd name="T12" fmla="*/ 8 w 29"/>
                    <a:gd name="T13" fmla="*/ 26 h 27"/>
                    <a:gd name="T14" fmla="*/ 3 w 29"/>
                    <a:gd name="T15" fmla="*/ 21 h 27"/>
                    <a:gd name="T16" fmla="*/ 1 w 29"/>
                    <a:gd name="T17" fmla="*/ 17 h 27"/>
                    <a:gd name="T18" fmla="*/ 0 w 29"/>
                    <a:gd name="T19" fmla="*/ 13 h 27"/>
                    <a:gd name="T20" fmla="*/ 1 w 29"/>
                    <a:gd name="T21" fmla="*/ 8 h 27"/>
                    <a:gd name="T22" fmla="*/ 3 w 29"/>
                    <a:gd name="T23" fmla="*/ 4 h 27"/>
                    <a:gd name="T24" fmla="*/ 8 w 29"/>
                    <a:gd name="T25" fmla="*/ 1 h 27"/>
                    <a:gd name="T26" fmla="*/ 12 w 29"/>
                    <a:gd name="T27" fmla="*/ 0 h 27"/>
                    <a:gd name="T28" fmla="*/ 14 w 29"/>
                    <a:gd name="T29" fmla="*/ 0 h 27"/>
                    <a:gd name="T30" fmla="*/ 19 w 29"/>
                    <a:gd name="T31" fmla="*/ 1 h 27"/>
                    <a:gd name="T32" fmla="*/ 22 w 29"/>
                    <a:gd name="T33" fmla="*/ 4 h 27"/>
                    <a:gd name="T34" fmla="*/ 24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4" y="17"/>
                      </a:lnTo>
                      <a:lnTo>
                        <a:pt x="22" y="21"/>
                      </a:lnTo>
                      <a:lnTo>
                        <a:pt x="19" y="26"/>
                      </a:lnTo>
                      <a:lnTo>
                        <a:pt x="14" y="26"/>
                      </a:lnTo>
                      <a:lnTo>
                        <a:pt x="12" y="26"/>
                      </a:lnTo>
                      <a:lnTo>
                        <a:pt x="8" y="26"/>
                      </a:lnTo>
                      <a:lnTo>
                        <a:pt x="3" y="21"/>
                      </a:lnTo>
                      <a:lnTo>
                        <a:pt x="1" y="17"/>
                      </a:lnTo>
                      <a:lnTo>
                        <a:pt x="0" y="13"/>
                      </a:lnTo>
                      <a:lnTo>
                        <a:pt x="1" y="8"/>
                      </a:lnTo>
                      <a:lnTo>
                        <a:pt x="3" y="4"/>
                      </a:lnTo>
                      <a:lnTo>
                        <a:pt x="8" y="1"/>
                      </a:lnTo>
                      <a:lnTo>
                        <a:pt x="12" y="0"/>
                      </a:lnTo>
                      <a:lnTo>
                        <a:pt x="14" y="0"/>
                      </a:lnTo>
                      <a:lnTo>
                        <a:pt x="19" y="1"/>
                      </a:lnTo>
                      <a:lnTo>
                        <a:pt x="22" y="4"/>
                      </a:lnTo>
                      <a:lnTo>
                        <a:pt x="24"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896" name="Freeform 239"/>
                <p:cNvSpPr>
                  <a:spLocks/>
                </p:cNvSpPr>
                <p:nvPr/>
              </p:nvSpPr>
              <p:spPr bwMode="auto">
                <a:xfrm>
                  <a:off x="5005" y="2966"/>
                  <a:ext cx="28" cy="27"/>
                </a:xfrm>
                <a:custGeom>
                  <a:avLst/>
                  <a:gdLst>
                    <a:gd name="T0" fmla="*/ 27 w 28"/>
                    <a:gd name="T1" fmla="*/ 13 h 27"/>
                    <a:gd name="T2" fmla="*/ 27 w 28"/>
                    <a:gd name="T3" fmla="*/ 17 h 27"/>
                    <a:gd name="T4" fmla="*/ 23 w 28"/>
                    <a:gd name="T5" fmla="*/ 21 h 27"/>
                    <a:gd name="T6" fmla="*/ 20 w 28"/>
                    <a:gd name="T7" fmla="*/ 26 h 27"/>
                    <a:gd name="T8" fmla="*/ 15 w 28"/>
                    <a:gd name="T9" fmla="*/ 26 h 27"/>
                    <a:gd name="T10" fmla="*/ 10 w 28"/>
                    <a:gd name="T11" fmla="*/ 26 h 27"/>
                    <a:gd name="T12" fmla="*/ 5 w 28"/>
                    <a:gd name="T13" fmla="*/ 26 h 27"/>
                    <a:gd name="T14" fmla="*/ 1 w 28"/>
                    <a:gd name="T15" fmla="*/ 21 h 27"/>
                    <a:gd name="T16" fmla="*/ 0 w 28"/>
                    <a:gd name="T17" fmla="*/ 17 h 27"/>
                    <a:gd name="T18" fmla="*/ 0 w 28"/>
                    <a:gd name="T19" fmla="*/ 13 h 27"/>
                    <a:gd name="T20" fmla="*/ 0 w 28"/>
                    <a:gd name="T21" fmla="*/ 8 h 27"/>
                    <a:gd name="T22" fmla="*/ 1 w 28"/>
                    <a:gd name="T23" fmla="*/ 4 h 27"/>
                    <a:gd name="T24" fmla="*/ 5 w 28"/>
                    <a:gd name="T25" fmla="*/ 1 h 27"/>
                    <a:gd name="T26" fmla="*/ 10 w 28"/>
                    <a:gd name="T27" fmla="*/ 0 h 27"/>
                    <a:gd name="T28" fmla="*/ 15 w 28"/>
                    <a:gd name="T29" fmla="*/ 0 h 27"/>
                    <a:gd name="T30" fmla="*/ 20 w 28"/>
                    <a:gd name="T31" fmla="*/ 1 h 27"/>
                    <a:gd name="T32" fmla="*/ 23 w 28"/>
                    <a:gd name="T33" fmla="*/ 4 h 27"/>
                    <a:gd name="T34" fmla="*/ 27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7"/>
                      </a:lnTo>
                      <a:lnTo>
                        <a:pt x="23" y="21"/>
                      </a:lnTo>
                      <a:lnTo>
                        <a:pt x="20" y="26"/>
                      </a:lnTo>
                      <a:lnTo>
                        <a:pt x="15" y="26"/>
                      </a:lnTo>
                      <a:lnTo>
                        <a:pt x="10" y="26"/>
                      </a:lnTo>
                      <a:lnTo>
                        <a:pt x="5" y="26"/>
                      </a:lnTo>
                      <a:lnTo>
                        <a:pt x="1" y="21"/>
                      </a:lnTo>
                      <a:lnTo>
                        <a:pt x="0" y="17"/>
                      </a:lnTo>
                      <a:lnTo>
                        <a:pt x="0" y="13"/>
                      </a:lnTo>
                      <a:lnTo>
                        <a:pt x="0" y="8"/>
                      </a:lnTo>
                      <a:lnTo>
                        <a:pt x="1" y="4"/>
                      </a:lnTo>
                      <a:lnTo>
                        <a:pt x="5" y="1"/>
                      </a:lnTo>
                      <a:lnTo>
                        <a:pt x="10" y="0"/>
                      </a:lnTo>
                      <a:lnTo>
                        <a:pt x="15" y="0"/>
                      </a:lnTo>
                      <a:lnTo>
                        <a:pt x="20" y="1"/>
                      </a:lnTo>
                      <a:lnTo>
                        <a:pt x="23" y="4"/>
                      </a:lnTo>
                      <a:lnTo>
                        <a:pt x="27"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897" name="Freeform 240"/>
                <p:cNvSpPr>
                  <a:spLocks/>
                </p:cNvSpPr>
                <p:nvPr/>
              </p:nvSpPr>
              <p:spPr bwMode="auto">
                <a:xfrm>
                  <a:off x="5010" y="2935"/>
                  <a:ext cx="29" cy="27"/>
                </a:xfrm>
                <a:custGeom>
                  <a:avLst/>
                  <a:gdLst>
                    <a:gd name="T0" fmla="*/ 28 w 29"/>
                    <a:gd name="T1" fmla="*/ 14 h 27"/>
                    <a:gd name="T2" fmla="*/ 28 w 29"/>
                    <a:gd name="T3" fmla="*/ 19 h 27"/>
                    <a:gd name="T4" fmla="*/ 24 w 29"/>
                    <a:gd name="T5" fmla="*/ 21 h 27"/>
                    <a:gd name="T6" fmla="*/ 21 w 29"/>
                    <a:gd name="T7" fmla="*/ 24 h 27"/>
                    <a:gd name="T8" fmla="*/ 15 w 29"/>
                    <a:gd name="T9" fmla="*/ 26 h 27"/>
                    <a:gd name="T10" fmla="*/ 10 w 29"/>
                    <a:gd name="T11" fmla="*/ 26 h 27"/>
                    <a:gd name="T12" fmla="*/ 5 w 29"/>
                    <a:gd name="T13" fmla="*/ 24 h 27"/>
                    <a:gd name="T14" fmla="*/ 1 w 29"/>
                    <a:gd name="T15" fmla="*/ 21 h 27"/>
                    <a:gd name="T16" fmla="*/ 0 w 29"/>
                    <a:gd name="T17" fmla="*/ 19 h 27"/>
                    <a:gd name="T18" fmla="*/ 0 w 29"/>
                    <a:gd name="T19" fmla="*/ 14 h 27"/>
                    <a:gd name="T20" fmla="*/ 0 w 29"/>
                    <a:gd name="T21" fmla="*/ 8 h 27"/>
                    <a:gd name="T22" fmla="*/ 1 w 29"/>
                    <a:gd name="T23" fmla="*/ 6 h 27"/>
                    <a:gd name="T24" fmla="*/ 5 w 29"/>
                    <a:gd name="T25" fmla="*/ 1 h 27"/>
                    <a:gd name="T26" fmla="*/ 10 w 29"/>
                    <a:gd name="T27" fmla="*/ 0 h 27"/>
                    <a:gd name="T28" fmla="*/ 15 w 29"/>
                    <a:gd name="T29" fmla="*/ 0 h 27"/>
                    <a:gd name="T30" fmla="*/ 21 w 29"/>
                    <a:gd name="T31" fmla="*/ 1 h 27"/>
                    <a:gd name="T32" fmla="*/ 24 w 29"/>
                    <a:gd name="T33" fmla="*/ 6 h 27"/>
                    <a:gd name="T34" fmla="*/ 28 w 29"/>
                    <a:gd name="T35" fmla="*/ 8 h 27"/>
                    <a:gd name="T36" fmla="*/ 28 w 29"/>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4"/>
                      </a:moveTo>
                      <a:lnTo>
                        <a:pt x="28" y="19"/>
                      </a:lnTo>
                      <a:lnTo>
                        <a:pt x="24" y="21"/>
                      </a:lnTo>
                      <a:lnTo>
                        <a:pt x="21" y="24"/>
                      </a:lnTo>
                      <a:lnTo>
                        <a:pt x="15" y="26"/>
                      </a:lnTo>
                      <a:lnTo>
                        <a:pt x="10" y="26"/>
                      </a:lnTo>
                      <a:lnTo>
                        <a:pt x="5" y="24"/>
                      </a:lnTo>
                      <a:lnTo>
                        <a:pt x="1" y="21"/>
                      </a:lnTo>
                      <a:lnTo>
                        <a:pt x="0" y="19"/>
                      </a:lnTo>
                      <a:lnTo>
                        <a:pt x="0" y="14"/>
                      </a:lnTo>
                      <a:lnTo>
                        <a:pt x="0" y="8"/>
                      </a:lnTo>
                      <a:lnTo>
                        <a:pt x="1" y="6"/>
                      </a:lnTo>
                      <a:lnTo>
                        <a:pt x="5" y="1"/>
                      </a:lnTo>
                      <a:lnTo>
                        <a:pt x="10" y="0"/>
                      </a:lnTo>
                      <a:lnTo>
                        <a:pt x="15" y="0"/>
                      </a:lnTo>
                      <a:lnTo>
                        <a:pt x="21" y="1"/>
                      </a:lnTo>
                      <a:lnTo>
                        <a:pt x="24" y="6"/>
                      </a:lnTo>
                      <a:lnTo>
                        <a:pt x="28" y="8"/>
                      </a:lnTo>
                      <a:lnTo>
                        <a:pt x="28" y="14"/>
                      </a:lnTo>
                    </a:path>
                  </a:pathLst>
                </a:custGeom>
                <a:solidFill>
                  <a:srgbClr val="000000"/>
                </a:solidFill>
                <a:ln w="12700" cap="rnd">
                  <a:solidFill>
                    <a:srgbClr val="000000"/>
                  </a:solidFill>
                  <a:round/>
                  <a:headEnd/>
                  <a:tailEnd/>
                </a:ln>
              </p:spPr>
              <p:txBody>
                <a:bodyPr/>
                <a:lstStyle/>
                <a:p>
                  <a:endParaRPr lang="en-US"/>
                </a:p>
              </p:txBody>
            </p:sp>
            <p:sp>
              <p:nvSpPr>
                <p:cNvPr id="898" name="Freeform 241"/>
                <p:cNvSpPr>
                  <a:spLocks/>
                </p:cNvSpPr>
                <p:nvPr/>
              </p:nvSpPr>
              <p:spPr bwMode="auto">
                <a:xfrm>
                  <a:off x="5042" y="2961"/>
                  <a:ext cx="28" cy="27"/>
                </a:xfrm>
                <a:custGeom>
                  <a:avLst/>
                  <a:gdLst>
                    <a:gd name="T0" fmla="*/ 27 w 28"/>
                    <a:gd name="T1" fmla="*/ 13 h 27"/>
                    <a:gd name="T2" fmla="*/ 25 w 28"/>
                    <a:gd name="T3" fmla="*/ 17 h 27"/>
                    <a:gd name="T4" fmla="*/ 21 w 28"/>
                    <a:gd name="T5" fmla="*/ 21 h 27"/>
                    <a:gd name="T6" fmla="*/ 18 w 28"/>
                    <a:gd name="T7" fmla="*/ 22 h 27"/>
                    <a:gd name="T8" fmla="*/ 13 w 28"/>
                    <a:gd name="T9" fmla="*/ 26 h 27"/>
                    <a:gd name="T10" fmla="*/ 8 w 28"/>
                    <a:gd name="T11" fmla="*/ 26 h 27"/>
                    <a:gd name="T12" fmla="*/ 5 w 28"/>
                    <a:gd name="T13" fmla="*/ 22 h 27"/>
                    <a:gd name="T14" fmla="*/ 1 w 28"/>
                    <a:gd name="T15" fmla="*/ 21 h 27"/>
                    <a:gd name="T16" fmla="*/ 0 w 28"/>
                    <a:gd name="T17" fmla="*/ 17 h 27"/>
                    <a:gd name="T18" fmla="*/ 0 w 28"/>
                    <a:gd name="T19" fmla="*/ 13 h 27"/>
                    <a:gd name="T20" fmla="*/ 0 w 28"/>
                    <a:gd name="T21" fmla="*/ 8 h 27"/>
                    <a:gd name="T22" fmla="*/ 1 w 28"/>
                    <a:gd name="T23" fmla="*/ 4 h 27"/>
                    <a:gd name="T24" fmla="*/ 5 w 28"/>
                    <a:gd name="T25" fmla="*/ 1 h 27"/>
                    <a:gd name="T26" fmla="*/ 8 w 28"/>
                    <a:gd name="T27" fmla="*/ 0 h 27"/>
                    <a:gd name="T28" fmla="*/ 13 w 28"/>
                    <a:gd name="T29" fmla="*/ 0 h 27"/>
                    <a:gd name="T30" fmla="*/ 18 w 28"/>
                    <a:gd name="T31" fmla="*/ 1 h 27"/>
                    <a:gd name="T32" fmla="*/ 21 w 28"/>
                    <a:gd name="T33" fmla="*/ 4 h 27"/>
                    <a:gd name="T34" fmla="*/ 25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5" y="17"/>
                      </a:lnTo>
                      <a:lnTo>
                        <a:pt x="21" y="21"/>
                      </a:lnTo>
                      <a:lnTo>
                        <a:pt x="18" y="22"/>
                      </a:lnTo>
                      <a:lnTo>
                        <a:pt x="13" y="26"/>
                      </a:lnTo>
                      <a:lnTo>
                        <a:pt x="8" y="26"/>
                      </a:lnTo>
                      <a:lnTo>
                        <a:pt x="5" y="22"/>
                      </a:lnTo>
                      <a:lnTo>
                        <a:pt x="1" y="21"/>
                      </a:lnTo>
                      <a:lnTo>
                        <a:pt x="0" y="17"/>
                      </a:lnTo>
                      <a:lnTo>
                        <a:pt x="0" y="13"/>
                      </a:lnTo>
                      <a:lnTo>
                        <a:pt x="0" y="8"/>
                      </a:lnTo>
                      <a:lnTo>
                        <a:pt x="1" y="4"/>
                      </a:lnTo>
                      <a:lnTo>
                        <a:pt x="5" y="1"/>
                      </a:lnTo>
                      <a:lnTo>
                        <a:pt x="8" y="0"/>
                      </a:lnTo>
                      <a:lnTo>
                        <a:pt x="13" y="0"/>
                      </a:lnTo>
                      <a:lnTo>
                        <a:pt x="18" y="1"/>
                      </a:lnTo>
                      <a:lnTo>
                        <a:pt x="21" y="4"/>
                      </a:lnTo>
                      <a:lnTo>
                        <a:pt x="25"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899" name="Freeform 242"/>
                <p:cNvSpPr>
                  <a:spLocks/>
                </p:cNvSpPr>
                <p:nvPr/>
              </p:nvSpPr>
              <p:spPr bwMode="auto">
                <a:xfrm>
                  <a:off x="4959" y="2844"/>
                  <a:ext cx="28" cy="27"/>
                </a:xfrm>
                <a:custGeom>
                  <a:avLst/>
                  <a:gdLst>
                    <a:gd name="T0" fmla="*/ 27 w 28"/>
                    <a:gd name="T1" fmla="*/ 13 h 27"/>
                    <a:gd name="T2" fmla="*/ 27 w 28"/>
                    <a:gd name="T3" fmla="*/ 17 h 27"/>
                    <a:gd name="T4" fmla="*/ 21 w 28"/>
                    <a:gd name="T5" fmla="*/ 21 h 27"/>
                    <a:gd name="T6" fmla="*/ 20 w 28"/>
                    <a:gd name="T7" fmla="*/ 26 h 27"/>
                    <a:gd name="T8" fmla="*/ 13 w 28"/>
                    <a:gd name="T9" fmla="*/ 26 h 27"/>
                    <a:gd name="T10" fmla="*/ 8 w 28"/>
                    <a:gd name="T11" fmla="*/ 26 h 27"/>
                    <a:gd name="T12" fmla="*/ 6 w 28"/>
                    <a:gd name="T13" fmla="*/ 26 h 27"/>
                    <a:gd name="T14" fmla="*/ 1 w 28"/>
                    <a:gd name="T15" fmla="*/ 21 h 27"/>
                    <a:gd name="T16" fmla="*/ 0 w 28"/>
                    <a:gd name="T17" fmla="*/ 17 h 27"/>
                    <a:gd name="T18" fmla="*/ 0 w 28"/>
                    <a:gd name="T19" fmla="*/ 13 h 27"/>
                    <a:gd name="T20" fmla="*/ 0 w 28"/>
                    <a:gd name="T21" fmla="*/ 8 h 27"/>
                    <a:gd name="T22" fmla="*/ 1 w 28"/>
                    <a:gd name="T23" fmla="*/ 3 h 27"/>
                    <a:gd name="T24" fmla="*/ 6 w 28"/>
                    <a:gd name="T25" fmla="*/ 1 h 27"/>
                    <a:gd name="T26" fmla="*/ 8 w 28"/>
                    <a:gd name="T27" fmla="*/ 0 h 27"/>
                    <a:gd name="T28" fmla="*/ 13 w 28"/>
                    <a:gd name="T29" fmla="*/ 0 h 27"/>
                    <a:gd name="T30" fmla="*/ 20 w 28"/>
                    <a:gd name="T31" fmla="*/ 1 h 27"/>
                    <a:gd name="T32" fmla="*/ 21 w 28"/>
                    <a:gd name="T33" fmla="*/ 3 h 27"/>
                    <a:gd name="T34" fmla="*/ 27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7"/>
                      </a:lnTo>
                      <a:lnTo>
                        <a:pt x="21" y="21"/>
                      </a:lnTo>
                      <a:lnTo>
                        <a:pt x="20" y="26"/>
                      </a:lnTo>
                      <a:lnTo>
                        <a:pt x="13" y="26"/>
                      </a:lnTo>
                      <a:lnTo>
                        <a:pt x="8" y="26"/>
                      </a:lnTo>
                      <a:lnTo>
                        <a:pt x="6" y="26"/>
                      </a:lnTo>
                      <a:lnTo>
                        <a:pt x="1" y="21"/>
                      </a:lnTo>
                      <a:lnTo>
                        <a:pt x="0" y="17"/>
                      </a:lnTo>
                      <a:lnTo>
                        <a:pt x="0" y="13"/>
                      </a:lnTo>
                      <a:lnTo>
                        <a:pt x="0" y="8"/>
                      </a:lnTo>
                      <a:lnTo>
                        <a:pt x="1" y="3"/>
                      </a:lnTo>
                      <a:lnTo>
                        <a:pt x="6" y="1"/>
                      </a:lnTo>
                      <a:lnTo>
                        <a:pt x="8" y="0"/>
                      </a:lnTo>
                      <a:lnTo>
                        <a:pt x="13" y="0"/>
                      </a:lnTo>
                      <a:lnTo>
                        <a:pt x="20" y="1"/>
                      </a:lnTo>
                      <a:lnTo>
                        <a:pt x="21" y="3"/>
                      </a:lnTo>
                      <a:lnTo>
                        <a:pt x="27"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900" name="Freeform 243"/>
                <p:cNvSpPr>
                  <a:spLocks/>
                </p:cNvSpPr>
                <p:nvPr/>
              </p:nvSpPr>
              <p:spPr bwMode="auto">
                <a:xfrm>
                  <a:off x="5096" y="2863"/>
                  <a:ext cx="43" cy="40"/>
                </a:xfrm>
                <a:custGeom>
                  <a:avLst/>
                  <a:gdLst>
                    <a:gd name="T0" fmla="*/ 42 w 43"/>
                    <a:gd name="T1" fmla="*/ 19 h 40"/>
                    <a:gd name="T2" fmla="*/ 42 w 43"/>
                    <a:gd name="T3" fmla="*/ 26 h 40"/>
                    <a:gd name="T4" fmla="*/ 36 w 43"/>
                    <a:gd name="T5" fmla="*/ 30 h 40"/>
                    <a:gd name="T6" fmla="*/ 31 w 43"/>
                    <a:gd name="T7" fmla="*/ 35 h 40"/>
                    <a:gd name="T8" fmla="*/ 26 w 43"/>
                    <a:gd name="T9" fmla="*/ 39 h 40"/>
                    <a:gd name="T10" fmla="*/ 17 w 43"/>
                    <a:gd name="T11" fmla="*/ 39 h 40"/>
                    <a:gd name="T12" fmla="*/ 10 w 43"/>
                    <a:gd name="T13" fmla="*/ 35 h 40"/>
                    <a:gd name="T14" fmla="*/ 5 w 43"/>
                    <a:gd name="T15" fmla="*/ 30 h 40"/>
                    <a:gd name="T16" fmla="*/ 0 w 43"/>
                    <a:gd name="T17" fmla="*/ 26 h 40"/>
                    <a:gd name="T18" fmla="*/ 0 w 43"/>
                    <a:gd name="T19" fmla="*/ 19 h 40"/>
                    <a:gd name="T20" fmla="*/ 0 w 43"/>
                    <a:gd name="T21" fmla="*/ 13 h 40"/>
                    <a:gd name="T22" fmla="*/ 5 w 43"/>
                    <a:gd name="T23" fmla="*/ 6 h 40"/>
                    <a:gd name="T24" fmla="*/ 10 w 43"/>
                    <a:gd name="T25" fmla="*/ 1 h 40"/>
                    <a:gd name="T26" fmla="*/ 17 w 43"/>
                    <a:gd name="T27" fmla="*/ 0 h 40"/>
                    <a:gd name="T28" fmla="*/ 26 w 43"/>
                    <a:gd name="T29" fmla="*/ 0 h 40"/>
                    <a:gd name="T30" fmla="*/ 31 w 43"/>
                    <a:gd name="T31" fmla="*/ 1 h 40"/>
                    <a:gd name="T32" fmla="*/ 36 w 43"/>
                    <a:gd name="T33" fmla="*/ 6 h 40"/>
                    <a:gd name="T34" fmla="*/ 42 w 43"/>
                    <a:gd name="T35" fmla="*/ 13 h 40"/>
                    <a:gd name="T36" fmla="*/ 42 w 43"/>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0"/>
                    <a:gd name="T59" fmla="*/ 43 w 4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0">
                      <a:moveTo>
                        <a:pt x="42" y="19"/>
                      </a:moveTo>
                      <a:lnTo>
                        <a:pt x="42" y="26"/>
                      </a:lnTo>
                      <a:lnTo>
                        <a:pt x="36" y="30"/>
                      </a:lnTo>
                      <a:lnTo>
                        <a:pt x="31" y="35"/>
                      </a:lnTo>
                      <a:lnTo>
                        <a:pt x="26" y="39"/>
                      </a:lnTo>
                      <a:lnTo>
                        <a:pt x="17" y="39"/>
                      </a:lnTo>
                      <a:lnTo>
                        <a:pt x="10" y="35"/>
                      </a:lnTo>
                      <a:lnTo>
                        <a:pt x="5" y="30"/>
                      </a:lnTo>
                      <a:lnTo>
                        <a:pt x="0" y="26"/>
                      </a:lnTo>
                      <a:lnTo>
                        <a:pt x="0" y="19"/>
                      </a:lnTo>
                      <a:lnTo>
                        <a:pt x="0" y="13"/>
                      </a:lnTo>
                      <a:lnTo>
                        <a:pt x="5" y="6"/>
                      </a:lnTo>
                      <a:lnTo>
                        <a:pt x="10" y="1"/>
                      </a:lnTo>
                      <a:lnTo>
                        <a:pt x="17" y="0"/>
                      </a:lnTo>
                      <a:lnTo>
                        <a:pt x="26" y="0"/>
                      </a:lnTo>
                      <a:lnTo>
                        <a:pt x="31" y="1"/>
                      </a:lnTo>
                      <a:lnTo>
                        <a:pt x="36" y="6"/>
                      </a:lnTo>
                      <a:lnTo>
                        <a:pt x="42" y="13"/>
                      </a:lnTo>
                      <a:lnTo>
                        <a:pt x="42" y="19"/>
                      </a:lnTo>
                    </a:path>
                  </a:pathLst>
                </a:custGeom>
                <a:solidFill>
                  <a:srgbClr val="000000"/>
                </a:solidFill>
                <a:ln w="12700" cap="rnd">
                  <a:solidFill>
                    <a:srgbClr val="000000"/>
                  </a:solidFill>
                  <a:round/>
                  <a:headEnd/>
                  <a:tailEnd/>
                </a:ln>
              </p:spPr>
              <p:txBody>
                <a:bodyPr/>
                <a:lstStyle/>
                <a:p>
                  <a:endParaRPr lang="en-US"/>
                </a:p>
              </p:txBody>
            </p:sp>
            <p:sp>
              <p:nvSpPr>
                <p:cNvPr id="901" name="Freeform 244"/>
                <p:cNvSpPr>
                  <a:spLocks/>
                </p:cNvSpPr>
                <p:nvPr/>
              </p:nvSpPr>
              <p:spPr bwMode="auto">
                <a:xfrm>
                  <a:off x="5042" y="2808"/>
                  <a:ext cx="31" cy="32"/>
                </a:xfrm>
                <a:custGeom>
                  <a:avLst/>
                  <a:gdLst>
                    <a:gd name="T0" fmla="*/ 30 w 31"/>
                    <a:gd name="T1" fmla="*/ 16 h 32"/>
                    <a:gd name="T2" fmla="*/ 30 w 31"/>
                    <a:gd name="T3" fmla="*/ 21 h 32"/>
                    <a:gd name="T4" fmla="*/ 26 w 31"/>
                    <a:gd name="T5" fmla="*/ 26 h 32"/>
                    <a:gd name="T6" fmla="*/ 21 w 31"/>
                    <a:gd name="T7" fmla="*/ 29 h 32"/>
                    <a:gd name="T8" fmla="*/ 16 w 31"/>
                    <a:gd name="T9" fmla="*/ 31 h 32"/>
                    <a:gd name="T10" fmla="*/ 11 w 31"/>
                    <a:gd name="T11" fmla="*/ 31 h 32"/>
                    <a:gd name="T12" fmla="*/ 6 w 31"/>
                    <a:gd name="T13" fmla="*/ 29 h 32"/>
                    <a:gd name="T14" fmla="*/ 1 w 31"/>
                    <a:gd name="T15" fmla="*/ 26 h 32"/>
                    <a:gd name="T16" fmla="*/ 0 w 31"/>
                    <a:gd name="T17" fmla="*/ 21 h 32"/>
                    <a:gd name="T18" fmla="*/ 0 w 31"/>
                    <a:gd name="T19" fmla="*/ 16 h 32"/>
                    <a:gd name="T20" fmla="*/ 0 w 31"/>
                    <a:gd name="T21" fmla="*/ 9 h 32"/>
                    <a:gd name="T22" fmla="*/ 1 w 31"/>
                    <a:gd name="T23" fmla="*/ 6 h 32"/>
                    <a:gd name="T24" fmla="*/ 6 w 31"/>
                    <a:gd name="T25" fmla="*/ 3 h 32"/>
                    <a:gd name="T26" fmla="*/ 11 w 31"/>
                    <a:gd name="T27" fmla="*/ 0 h 32"/>
                    <a:gd name="T28" fmla="*/ 16 w 31"/>
                    <a:gd name="T29" fmla="*/ 0 h 32"/>
                    <a:gd name="T30" fmla="*/ 21 w 31"/>
                    <a:gd name="T31" fmla="*/ 3 h 32"/>
                    <a:gd name="T32" fmla="*/ 26 w 31"/>
                    <a:gd name="T33" fmla="*/ 6 h 32"/>
                    <a:gd name="T34" fmla="*/ 30 w 31"/>
                    <a:gd name="T35" fmla="*/ 9 h 32"/>
                    <a:gd name="T36" fmla="*/ 30 w 31"/>
                    <a:gd name="T37" fmla="*/ 1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2"/>
                    <a:gd name="T59" fmla="*/ 31 w 31"/>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2">
                      <a:moveTo>
                        <a:pt x="30" y="16"/>
                      </a:moveTo>
                      <a:lnTo>
                        <a:pt x="30" y="21"/>
                      </a:lnTo>
                      <a:lnTo>
                        <a:pt x="26" y="26"/>
                      </a:lnTo>
                      <a:lnTo>
                        <a:pt x="21" y="29"/>
                      </a:lnTo>
                      <a:lnTo>
                        <a:pt x="16" y="31"/>
                      </a:lnTo>
                      <a:lnTo>
                        <a:pt x="11" y="31"/>
                      </a:lnTo>
                      <a:lnTo>
                        <a:pt x="6" y="29"/>
                      </a:lnTo>
                      <a:lnTo>
                        <a:pt x="1" y="26"/>
                      </a:lnTo>
                      <a:lnTo>
                        <a:pt x="0" y="21"/>
                      </a:lnTo>
                      <a:lnTo>
                        <a:pt x="0" y="16"/>
                      </a:lnTo>
                      <a:lnTo>
                        <a:pt x="0" y="9"/>
                      </a:lnTo>
                      <a:lnTo>
                        <a:pt x="1" y="6"/>
                      </a:lnTo>
                      <a:lnTo>
                        <a:pt x="6" y="3"/>
                      </a:lnTo>
                      <a:lnTo>
                        <a:pt x="11" y="0"/>
                      </a:lnTo>
                      <a:lnTo>
                        <a:pt x="16" y="0"/>
                      </a:lnTo>
                      <a:lnTo>
                        <a:pt x="21" y="3"/>
                      </a:lnTo>
                      <a:lnTo>
                        <a:pt x="26" y="6"/>
                      </a:lnTo>
                      <a:lnTo>
                        <a:pt x="30" y="9"/>
                      </a:lnTo>
                      <a:lnTo>
                        <a:pt x="30" y="16"/>
                      </a:lnTo>
                    </a:path>
                  </a:pathLst>
                </a:custGeom>
                <a:solidFill>
                  <a:srgbClr val="000000"/>
                </a:solidFill>
                <a:ln w="12700" cap="rnd">
                  <a:solidFill>
                    <a:srgbClr val="000000"/>
                  </a:solidFill>
                  <a:round/>
                  <a:headEnd/>
                  <a:tailEnd/>
                </a:ln>
              </p:spPr>
              <p:txBody>
                <a:bodyPr/>
                <a:lstStyle/>
                <a:p>
                  <a:endParaRPr lang="en-US"/>
                </a:p>
              </p:txBody>
            </p:sp>
            <p:sp>
              <p:nvSpPr>
                <p:cNvPr id="902" name="Freeform 245"/>
                <p:cNvSpPr>
                  <a:spLocks/>
                </p:cNvSpPr>
                <p:nvPr/>
              </p:nvSpPr>
              <p:spPr bwMode="auto">
                <a:xfrm>
                  <a:off x="5165" y="2871"/>
                  <a:ext cx="28" cy="27"/>
                </a:xfrm>
                <a:custGeom>
                  <a:avLst/>
                  <a:gdLst>
                    <a:gd name="T0" fmla="*/ 27 w 28"/>
                    <a:gd name="T1" fmla="*/ 13 h 27"/>
                    <a:gd name="T2" fmla="*/ 23 w 28"/>
                    <a:gd name="T3" fmla="*/ 17 h 27"/>
                    <a:gd name="T4" fmla="*/ 19 w 28"/>
                    <a:gd name="T5" fmla="*/ 21 h 27"/>
                    <a:gd name="T6" fmla="*/ 19 w 28"/>
                    <a:gd name="T7" fmla="*/ 26 h 27"/>
                    <a:gd name="T8" fmla="*/ 10 w 28"/>
                    <a:gd name="T9" fmla="*/ 26 h 27"/>
                    <a:gd name="T10" fmla="*/ 10 w 28"/>
                    <a:gd name="T11" fmla="*/ 26 h 27"/>
                    <a:gd name="T12" fmla="*/ 3 w 28"/>
                    <a:gd name="T13" fmla="*/ 26 h 27"/>
                    <a:gd name="T14" fmla="*/ 0 w 28"/>
                    <a:gd name="T15" fmla="*/ 21 h 27"/>
                    <a:gd name="T16" fmla="*/ 0 w 28"/>
                    <a:gd name="T17" fmla="*/ 17 h 27"/>
                    <a:gd name="T18" fmla="*/ 0 w 28"/>
                    <a:gd name="T19" fmla="*/ 13 h 27"/>
                    <a:gd name="T20" fmla="*/ 0 w 28"/>
                    <a:gd name="T21" fmla="*/ 13 h 27"/>
                    <a:gd name="T22" fmla="*/ 0 w 28"/>
                    <a:gd name="T23" fmla="*/ 4 h 27"/>
                    <a:gd name="T24" fmla="*/ 3 w 28"/>
                    <a:gd name="T25" fmla="*/ 4 h 27"/>
                    <a:gd name="T26" fmla="*/ 10 w 28"/>
                    <a:gd name="T27" fmla="*/ 0 h 27"/>
                    <a:gd name="T28" fmla="*/ 10 w 28"/>
                    <a:gd name="T29" fmla="*/ 0 h 27"/>
                    <a:gd name="T30" fmla="*/ 19 w 28"/>
                    <a:gd name="T31" fmla="*/ 4 h 27"/>
                    <a:gd name="T32" fmla="*/ 19 w 28"/>
                    <a:gd name="T33" fmla="*/ 4 h 27"/>
                    <a:gd name="T34" fmla="*/ 23 w 28"/>
                    <a:gd name="T35" fmla="*/ 13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7"/>
                      </a:lnTo>
                      <a:lnTo>
                        <a:pt x="19" y="21"/>
                      </a:lnTo>
                      <a:lnTo>
                        <a:pt x="19" y="26"/>
                      </a:lnTo>
                      <a:lnTo>
                        <a:pt x="10" y="26"/>
                      </a:lnTo>
                      <a:lnTo>
                        <a:pt x="3" y="26"/>
                      </a:lnTo>
                      <a:lnTo>
                        <a:pt x="0" y="21"/>
                      </a:lnTo>
                      <a:lnTo>
                        <a:pt x="0" y="17"/>
                      </a:lnTo>
                      <a:lnTo>
                        <a:pt x="0" y="13"/>
                      </a:lnTo>
                      <a:lnTo>
                        <a:pt x="0" y="4"/>
                      </a:lnTo>
                      <a:lnTo>
                        <a:pt x="3" y="4"/>
                      </a:lnTo>
                      <a:lnTo>
                        <a:pt x="10" y="0"/>
                      </a:lnTo>
                      <a:lnTo>
                        <a:pt x="19" y="4"/>
                      </a:lnTo>
                      <a:lnTo>
                        <a:pt x="23" y="13"/>
                      </a:lnTo>
                      <a:lnTo>
                        <a:pt x="27" y="13"/>
                      </a:lnTo>
                    </a:path>
                  </a:pathLst>
                </a:custGeom>
                <a:solidFill>
                  <a:srgbClr val="000000"/>
                </a:solidFill>
                <a:ln w="12700" cap="rnd">
                  <a:solidFill>
                    <a:srgbClr val="000000"/>
                  </a:solidFill>
                  <a:round/>
                  <a:headEnd/>
                  <a:tailEnd/>
                </a:ln>
              </p:spPr>
              <p:txBody>
                <a:bodyPr/>
                <a:lstStyle/>
                <a:p>
                  <a:endParaRPr lang="en-US"/>
                </a:p>
              </p:txBody>
            </p:sp>
            <p:sp>
              <p:nvSpPr>
                <p:cNvPr id="903" name="Freeform 246"/>
                <p:cNvSpPr>
                  <a:spLocks/>
                </p:cNvSpPr>
                <p:nvPr/>
              </p:nvSpPr>
              <p:spPr bwMode="auto">
                <a:xfrm>
                  <a:off x="5165" y="2917"/>
                  <a:ext cx="28" cy="27"/>
                </a:xfrm>
                <a:custGeom>
                  <a:avLst/>
                  <a:gdLst>
                    <a:gd name="T0" fmla="*/ 27 w 28"/>
                    <a:gd name="T1" fmla="*/ 11 h 27"/>
                    <a:gd name="T2" fmla="*/ 23 w 28"/>
                    <a:gd name="T3" fmla="*/ 14 h 27"/>
                    <a:gd name="T4" fmla="*/ 21 w 28"/>
                    <a:gd name="T5" fmla="*/ 19 h 27"/>
                    <a:gd name="T6" fmla="*/ 18 w 28"/>
                    <a:gd name="T7" fmla="*/ 22 h 27"/>
                    <a:gd name="T8" fmla="*/ 12 w 28"/>
                    <a:gd name="T9" fmla="*/ 26 h 27"/>
                    <a:gd name="T10" fmla="*/ 9 w 28"/>
                    <a:gd name="T11" fmla="*/ 26 h 27"/>
                    <a:gd name="T12" fmla="*/ 5 w 28"/>
                    <a:gd name="T13" fmla="*/ 22 h 27"/>
                    <a:gd name="T14" fmla="*/ 1 w 28"/>
                    <a:gd name="T15" fmla="*/ 19 h 27"/>
                    <a:gd name="T16" fmla="*/ 0 w 28"/>
                    <a:gd name="T17" fmla="*/ 14 h 27"/>
                    <a:gd name="T18" fmla="*/ 0 w 28"/>
                    <a:gd name="T19" fmla="*/ 11 h 27"/>
                    <a:gd name="T20" fmla="*/ 0 w 28"/>
                    <a:gd name="T21" fmla="*/ 4 h 27"/>
                    <a:gd name="T22" fmla="*/ 1 w 28"/>
                    <a:gd name="T23" fmla="*/ 3 h 27"/>
                    <a:gd name="T24" fmla="*/ 5 w 28"/>
                    <a:gd name="T25" fmla="*/ 0 h 27"/>
                    <a:gd name="T26" fmla="*/ 9 w 28"/>
                    <a:gd name="T27" fmla="*/ 0 h 27"/>
                    <a:gd name="T28" fmla="*/ 12 w 28"/>
                    <a:gd name="T29" fmla="*/ 0 h 27"/>
                    <a:gd name="T30" fmla="*/ 18 w 28"/>
                    <a:gd name="T31" fmla="*/ 0 h 27"/>
                    <a:gd name="T32" fmla="*/ 21 w 28"/>
                    <a:gd name="T33" fmla="*/ 3 h 27"/>
                    <a:gd name="T34" fmla="*/ 23 w 28"/>
                    <a:gd name="T35" fmla="*/ 4 h 27"/>
                    <a:gd name="T36" fmla="*/ 27 w 28"/>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1"/>
                      </a:moveTo>
                      <a:lnTo>
                        <a:pt x="23" y="14"/>
                      </a:lnTo>
                      <a:lnTo>
                        <a:pt x="21" y="19"/>
                      </a:lnTo>
                      <a:lnTo>
                        <a:pt x="18" y="22"/>
                      </a:lnTo>
                      <a:lnTo>
                        <a:pt x="12" y="26"/>
                      </a:lnTo>
                      <a:lnTo>
                        <a:pt x="9" y="26"/>
                      </a:lnTo>
                      <a:lnTo>
                        <a:pt x="5" y="22"/>
                      </a:lnTo>
                      <a:lnTo>
                        <a:pt x="1" y="19"/>
                      </a:lnTo>
                      <a:lnTo>
                        <a:pt x="0" y="14"/>
                      </a:lnTo>
                      <a:lnTo>
                        <a:pt x="0" y="11"/>
                      </a:lnTo>
                      <a:lnTo>
                        <a:pt x="0" y="4"/>
                      </a:lnTo>
                      <a:lnTo>
                        <a:pt x="1" y="3"/>
                      </a:lnTo>
                      <a:lnTo>
                        <a:pt x="5" y="0"/>
                      </a:lnTo>
                      <a:lnTo>
                        <a:pt x="9" y="0"/>
                      </a:lnTo>
                      <a:lnTo>
                        <a:pt x="12" y="0"/>
                      </a:lnTo>
                      <a:lnTo>
                        <a:pt x="18" y="0"/>
                      </a:lnTo>
                      <a:lnTo>
                        <a:pt x="21" y="3"/>
                      </a:lnTo>
                      <a:lnTo>
                        <a:pt x="23" y="4"/>
                      </a:lnTo>
                      <a:lnTo>
                        <a:pt x="27" y="11"/>
                      </a:lnTo>
                    </a:path>
                  </a:pathLst>
                </a:custGeom>
                <a:solidFill>
                  <a:srgbClr val="000000"/>
                </a:solidFill>
                <a:ln w="12700" cap="rnd">
                  <a:solidFill>
                    <a:srgbClr val="000000"/>
                  </a:solidFill>
                  <a:round/>
                  <a:headEnd/>
                  <a:tailEnd/>
                </a:ln>
              </p:spPr>
              <p:txBody>
                <a:bodyPr/>
                <a:lstStyle/>
                <a:p>
                  <a:endParaRPr lang="en-US"/>
                </a:p>
              </p:txBody>
            </p:sp>
            <p:sp>
              <p:nvSpPr>
                <p:cNvPr id="904" name="Freeform 247"/>
                <p:cNvSpPr>
                  <a:spLocks/>
                </p:cNvSpPr>
                <p:nvPr/>
              </p:nvSpPr>
              <p:spPr bwMode="auto">
                <a:xfrm>
                  <a:off x="5139" y="2910"/>
                  <a:ext cx="29" cy="27"/>
                </a:xfrm>
                <a:custGeom>
                  <a:avLst/>
                  <a:gdLst>
                    <a:gd name="T0" fmla="*/ 28 w 29"/>
                    <a:gd name="T1" fmla="*/ 13 h 27"/>
                    <a:gd name="T2" fmla="*/ 28 w 29"/>
                    <a:gd name="T3" fmla="*/ 17 h 27"/>
                    <a:gd name="T4" fmla="*/ 24 w 29"/>
                    <a:gd name="T5" fmla="*/ 21 h 27"/>
                    <a:gd name="T6" fmla="*/ 21 w 29"/>
                    <a:gd name="T7" fmla="*/ 26 h 27"/>
                    <a:gd name="T8" fmla="*/ 14 w 29"/>
                    <a:gd name="T9" fmla="*/ 26 h 27"/>
                    <a:gd name="T10" fmla="*/ 10 w 29"/>
                    <a:gd name="T11" fmla="*/ 26 h 27"/>
                    <a:gd name="T12" fmla="*/ 5 w 29"/>
                    <a:gd name="T13" fmla="*/ 26 h 27"/>
                    <a:gd name="T14" fmla="*/ 1 w 29"/>
                    <a:gd name="T15" fmla="*/ 21 h 27"/>
                    <a:gd name="T16" fmla="*/ 0 w 29"/>
                    <a:gd name="T17" fmla="*/ 17 h 27"/>
                    <a:gd name="T18" fmla="*/ 0 w 29"/>
                    <a:gd name="T19" fmla="*/ 13 h 27"/>
                    <a:gd name="T20" fmla="*/ 0 w 29"/>
                    <a:gd name="T21" fmla="*/ 8 h 27"/>
                    <a:gd name="T22" fmla="*/ 1 w 29"/>
                    <a:gd name="T23" fmla="*/ 4 h 27"/>
                    <a:gd name="T24" fmla="*/ 5 w 29"/>
                    <a:gd name="T25" fmla="*/ 1 h 27"/>
                    <a:gd name="T26" fmla="*/ 10 w 29"/>
                    <a:gd name="T27" fmla="*/ 0 h 27"/>
                    <a:gd name="T28" fmla="*/ 14 w 29"/>
                    <a:gd name="T29" fmla="*/ 0 h 27"/>
                    <a:gd name="T30" fmla="*/ 21 w 29"/>
                    <a:gd name="T31" fmla="*/ 1 h 27"/>
                    <a:gd name="T32" fmla="*/ 24 w 29"/>
                    <a:gd name="T33" fmla="*/ 4 h 27"/>
                    <a:gd name="T34" fmla="*/ 28 w 29"/>
                    <a:gd name="T35" fmla="*/ 8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8" y="17"/>
                      </a:lnTo>
                      <a:lnTo>
                        <a:pt x="24" y="21"/>
                      </a:lnTo>
                      <a:lnTo>
                        <a:pt x="21" y="26"/>
                      </a:lnTo>
                      <a:lnTo>
                        <a:pt x="14" y="26"/>
                      </a:lnTo>
                      <a:lnTo>
                        <a:pt x="10" y="26"/>
                      </a:lnTo>
                      <a:lnTo>
                        <a:pt x="5" y="26"/>
                      </a:lnTo>
                      <a:lnTo>
                        <a:pt x="1" y="21"/>
                      </a:lnTo>
                      <a:lnTo>
                        <a:pt x="0" y="17"/>
                      </a:lnTo>
                      <a:lnTo>
                        <a:pt x="0" y="13"/>
                      </a:lnTo>
                      <a:lnTo>
                        <a:pt x="0" y="8"/>
                      </a:lnTo>
                      <a:lnTo>
                        <a:pt x="1" y="4"/>
                      </a:lnTo>
                      <a:lnTo>
                        <a:pt x="5" y="1"/>
                      </a:lnTo>
                      <a:lnTo>
                        <a:pt x="10" y="0"/>
                      </a:lnTo>
                      <a:lnTo>
                        <a:pt x="14" y="0"/>
                      </a:lnTo>
                      <a:lnTo>
                        <a:pt x="21" y="1"/>
                      </a:lnTo>
                      <a:lnTo>
                        <a:pt x="24" y="4"/>
                      </a:lnTo>
                      <a:lnTo>
                        <a:pt x="28" y="8"/>
                      </a:lnTo>
                      <a:lnTo>
                        <a:pt x="28" y="13"/>
                      </a:lnTo>
                    </a:path>
                  </a:pathLst>
                </a:custGeom>
                <a:solidFill>
                  <a:srgbClr val="000000"/>
                </a:solidFill>
                <a:ln w="12700" cap="rnd">
                  <a:solidFill>
                    <a:srgbClr val="000000"/>
                  </a:solidFill>
                  <a:round/>
                  <a:headEnd/>
                  <a:tailEnd/>
                </a:ln>
              </p:spPr>
              <p:txBody>
                <a:bodyPr/>
                <a:lstStyle/>
                <a:p>
                  <a:endParaRPr lang="en-US"/>
                </a:p>
              </p:txBody>
            </p:sp>
            <p:sp>
              <p:nvSpPr>
                <p:cNvPr id="905" name="Freeform 248"/>
                <p:cNvSpPr>
                  <a:spLocks/>
                </p:cNvSpPr>
                <p:nvPr/>
              </p:nvSpPr>
              <p:spPr bwMode="auto">
                <a:xfrm>
                  <a:off x="5091" y="2822"/>
                  <a:ext cx="34" cy="31"/>
                </a:xfrm>
                <a:custGeom>
                  <a:avLst/>
                  <a:gdLst>
                    <a:gd name="T0" fmla="*/ 33 w 34"/>
                    <a:gd name="T1" fmla="*/ 16 h 31"/>
                    <a:gd name="T2" fmla="*/ 31 w 34"/>
                    <a:gd name="T3" fmla="*/ 20 h 31"/>
                    <a:gd name="T4" fmla="*/ 29 w 34"/>
                    <a:gd name="T5" fmla="*/ 23 h 31"/>
                    <a:gd name="T6" fmla="*/ 26 w 34"/>
                    <a:gd name="T7" fmla="*/ 28 h 31"/>
                    <a:gd name="T8" fmla="*/ 20 w 34"/>
                    <a:gd name="T9" fmla="*/ 30 h 31"/>
                    <a:gd name="T10" fmla="*/ 13 w 34"/>
                    <a:gd name="T11" fmla="*/ 30 h 31"/>
                    <a:gd name="T12" fmla="*/ 8 w 34"/>
                    <a:gd name="T13" fmla="*/ 28 h 31"/>
                    <a:gd name="T14" fmla="*/ 5 w 34"/>
                    <a:gd name="T15" fmla="*/ 23 h 31"/>
                    <a:gd name="T16" fmla="*/ 0 w 34"/>
                    <a:gd name="T17" fmla="*/ 20 h 31"/>
                    <a:gd name="T18" fmla="*/ 0 w 34"/>
                    <a:gd name="T19" fmla="*/ 16 h 31"/>
                    <a:gd name="T20" fmla="*/ 0 w 34"/>
                    <a:gd name="T21" fmla="*/ 10 h 31"/>
                    <a:gd name="T22" fmla="*/ 5 w 34"/>
                    <a:gd name="T23" fmla="*/ 5 h 31"/>
                    <a:gd name="T24" fmla="*/ 8 w 34"/>
                    <a:gd name="T25" fmla="*/ 1 h 31"/>
                    <a:gd name="T26" fmla="*/ 13 w 34"/>
                    <a:gd name="T27" fmla="*/ 0 h 31"/>
                    <a:gd name="T28" fmla="*/ 20 w 34"/>
                    <a:gd name="T29" fmla="*/ 0 h 31"/>
                    <a:gd name="T30" fmla="*/ 26 w 34"/>
                    <a:gd name="T31" fmla="*/ 1 h 31"/>
                    <a:gd name="T32" fmla="*/ 29 w 34"/>
                    <a:gd name="T33" fmla="*/ 5 h 31"/>
                    <a:gd name="T34" fmla="*/ 31 w 34"/>
                    <a:gd name="T35" fmla="*/ 10 h 31"/>
                    <a:gd name="T36" fmla="*/ 33 w 34"/>
                    <a:gd name="T37" fmla="*/ 1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1"/>
                    <a:gd name="T59" fmla="*/ 34 w 34"/>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1">
                      <a:moveTo>
                        <a:pt x="33" y="16"/>
                      </a:moveTo>
                      <a:lnTo>
                        <a:pt x="31" y="20"/>
                      </a:lnTo>
                      <a:lnTo>
                        <a:pt x="29" y="23"/>
                      </a:lnTo>
                      <a:lnTo>
                        <a:pt x="26" y="28"/>
                      </a:lnTo>
                      <a:lnTo>
                        <a:pt x="20" y="30"/>
                      </a:lnTo>
                      <a:lnTo>
                        <a:pt x="13" y="30"/>
                      </a:lnTo>
                      <a:lnTo>
                        <a:pt x="8" y="28"/>
                      </a:lnTo>
                      <a:lnTo>
                        <a:pt x="5" y="23"/>
                      </a:lnTo>
                      <a:lnTo>
                        <a:pt x="0" y="20"/>
                      </a:lnTo>
                      <a:lnTo>
                        <a:pt x="0" y="16"/>
                      </a:lnTo>
                      <a:lnTo>
                        <a:pt x="0" y="10"/>
                      </a:lnTo>
                      <a:lnTo>
                        <a:pt x="5" y="5"/>
                      </a:lnTo>
                      <a:lnTo>
                        <a:pt x="8" y="1"/>
                      </a:lnTo>
                      <a:lnTo>
                        <a:pt x="13" y="0"/>
                      </a:lnTo>
                      <a:lnTo>
                        <a:pt x="20" y="0"/>
                      </a:lnTo>
                      <a:lnTo>
                        <a:pt x="26" y="1"/>
                      </a:lnTo>
                      <a:lnTo>
                        <a:pt x="29" y="5"/>
                      </a:lnTo>
                      <a:lnTo>
                        <a:pt x="31" y="10"/>
                      </a:lnTo>
                      <a:lnTo>
                        <a:pt x="33" y="16"/>
                      </a:lnTo>
                    </a:path>
                  </a:pathLst>
                </a:custGeom>
                <a:solidFill>
                  <a:srgbClr val="000000"/>
                </a:solidFill>
                <a:ln w="12700" cap="rnd">
                  <a:solidFill>
                    <a:srgbClr val="000000"/>
                  </a:solidFill>
                  <a:round/>
                  <a:headEnd/>
                  <a:tailEnd/>
                </a:ln>
              </p:spPr>
              <p:txBody>
                <a:bodyPr/>
                <a:lstStyle/>
                <a:p>
                  <a:endParaRPr lang="en-US"/>
                </a:p>
              </p:txBody>
            </p:sp>
            <p:sp>
              <p:nvSpPr>
                <p:cNvPr id="906" name="Freeform 249"/>
                <p:cNvSpPr>
                  <a:spLocks/>
                </p:cNvSpPr>
                <p:nvPr/>
              </p:nvSpPr>
              <p:spPr bwMode="auto">
                <a:xfrm>
                  <a:off x="5134" y="2822"/>
                  <a:ext cx="29" cy="27"/>
                </a:xfrm>
                <a:custGeom>
                  <a:avLst/>
                  <a:gdLst>
                    <a:gd name="T0" fmla="*/ 28 w 29"/>
                    <a:gd name="T1" fmla="*/ 14 h 27"/>
                    <a:gd name="T2" fmla="*/ 28 w 29"/>
                    <a:gd name="T3" fmla="*/ 19 h 27"/>
                    <a:gd name="T4" fmla="*/ 24 w 29"/>
                    <a:gd name="T5" fmla="*/ 24 h 27"/>
                    <a:gd name="T6" fmla="*/ 21 w 29"/>
                    <a:gd name="T7" fmla="*/ 26 h 27"/>
                    <a:gd name="T8" fmla="*/ 15 w 29"/>
                    <a:gd name="T9" fmla="*/ 26 h 27"/>
                    <a:gd name="T10" fmla="*/ 12 w 29"/>
                    <a:gd name="T11" fmla="*/ 26 h 27"/>
                    <a:gd name="T12" fmla="*/ 5 w 29"/>
                    <a:gd name="T13" fmla="*/ 26 h 27"/>
                    <a:gd name="T14" fmla="*/ 3 w 29"/>
                    <a:gd name="T15" fmla="*/ 24 h 27"/>
                    <a:gd name="T16" fmla="*/ 0 w 29"/>
                    <a:gd name="T17" fmla="*/ 19 h 27"/>
                    <a:gd name="T18" fmla="*/ 0 w 29"/>
                    <a:gd name="T19" fmla="*/ 14 h 27"/>
                    <a:gd name="T20" fmla="*/ 0 w 29"/>
                    <a:gd name="T21" fmla="*/ 8 h 27"/>
                    <a:gd name="T22" fmla="*/ 3 w 29"/>
                    <a:gd name="T23" fmla="*/ 6 h 27"/>
                    <a:gd name="T24" fmla="*/ 5 w 29"/>
                    <a:gd name="T25" fmla="*/ 1 h 27"/>
                    <a:gd name="T26" fmla="*/ 12 w 29"/>
                    <a:gd name="T27" fmla="*/ 0 h 27"/>
                    <a:gd name="T28" fmla="*/ 15 w 29"/>
                    <a:gd name="T29" fmla="*/ 0 h 27"/>
                    <a:gd name="T30" fmla="*/ 21 w 29"/>
                    <a:gd name="T31" fmla="*/ 1 h 27"/>
                    <a:gd name="T32" fmla="*/ 24 w 29"/>
                    <a:gd name="T33" fmla="*/ 6 h 27"/>
                    <a:gd name="T34" fmla="*/ 28 w 29"/>
                    <a:gd name="T35" fmla="*/ 8 h 27"/>
                    <a:gd name="T36" fmla="*/ 28 w 29"/>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4"/>
                      </a:moveTo>
                      <a:lnTo>
                        <a:pt x="28" y="19"/>
                      </a:lnTo>
                      <a:lnTo>
                        <a:pt x="24" y="24"/>
                      </a:lnTo>
                      <a:lnTo>
                        <a:pt x="21" y="26"/>
                      </a:lnTo>
                      <a:lnTo>
                        <a:pt x="15" y="26"/>
                      </a:lnTo>
                      <a:lnTo>
                        <a:pt x="12" y="26"/>
                      </a:lnTo>
                      <a:lnTo>
                        <a:pt x="5" y="26"/>
                      </a:lnTo>
                      <a:lnTo>
                        <a:pt x="3" y="24"/>
                      </a:lnTo>
                      <a:lnTo>
                        <a:pt x="0" y="19"/>
                      </a:lnTo>
                      <a:lnTo>
                        <a:pt x="0" y="14"/>
                      </a:lnTo>
                      <a:lnTo>
                        <a:pt x="0" y="8"/>
                      </a:lnTo>
                      <a:lnTo>
                        <a:pt x="3" y="6"/>
                      </a:lnTo>
                      <a:lnTo>
                        <a:pt x="5" y="1"/>
                      </a:lnTo>
                      <a:lnTo>
                        <a:pt x="12" y="0"/>
                      </a:lnTo>
                      <a:lnTo>
                        <a:pt x="15" y="0"/>
                      </a:lnTo>
                      <a:lnTo>
                        <a:pt x="21" y="1"/>
                      </a:lnTo>
                      <a:lnTo>
                        <a:pt x="24" y="6"/>
                      </a:lnTo>
                      <a:lnTo>
                        <a:pt x="28" y="8"/>
                      </a:lnTo>
                      <a:lnTo>
                        <a:pt x="28" y="14"/>
                      </a:lnTo>
                    </a:path>
                  </a:pathLst>
                </a:custGeom>
                <a:solidFill>
                  <a:srgbClr val="000000"/>
                </a:solidFill>
                <a:ln w="12700" cap="rnd">
                  <a:solidFill>
                    <a:srgbClr val="000000"/>
                  </a:solidFill>
                  <a:round/>
                  <a:headEnd/>
                  <a:tailEnd/>
                </a:ln>
              </p:spPr>
              <p:txBody>
                <a:bodyPr/>
                <a:lstStyle/>
                <a:p>
                  <a:endParaRPr lang="en-US"/>
                </a:p>
              </p:txBody>
            </p:sp>
            <p:sp>
              <p:nvSpPr>
                <p:cNvPr id="907" name="Freeform 250"/>
                <p:cNvSpPr>
                  <a:spLocks/>
                </p:cNvSpPr>
                <p:nvPr/>
              </p:nvSpPr>
              <p:spPr bwMode="auto">
                <a:xfrm>
                  <a:off x="5205" y="2861"/>
                  <a:ext cx="28" cy="28"/>
                </a:xfrm>
                <a:custGeom>
                  <a:avLst/>
                  <a:gdLst>
                    <a:gd name="T0" fmla="*/ 27 w 28"/>
                    <a:gd name="T1" fmla="*/ 15 h 28"/>
                    <a:gd name="T2" fmla="*/ 23 w 28"/>
                    <a:gd name="T3" fmla="*/ 20 h 28"/>
                    <a:gd name="T4" fmla="*/ 21 w 28"/>
                    <a:gd name="T5" fmla="*/ 21 h 28"/>
                    <a:gd name="T6" fmla="*/ 18 w 28"/>
                    <a:gd name="T7" fmla="*/ 25 h 28"/>
                    <a:gd name="T8" fmla="*/ 13 w 28"/>
                    <a:gd name="T9" fmla="*/ 27 h 28"/>
                    <a:gd name="T10" fmla="*/ 10 w 28"/>
                    <a:gd name="T11" fmla="*/ 27 h 28"/>
                    <a:gd name="T12" fmla="*/ 5 w 28"/>
                    <a:gd name="T13" fmla="*/ 25 h 28"/>
                    <a:gd name="T14" fmla="*/ 1 w 28"/>
                    <a:gd name="T15" fmla="*/ 21 h 28"/>
                    <a:gd name="T16" fmla="*/ 0 w 28"/>
                    <a:gd name="T17" fmla="*/ 20 h 28"/>
                    <a:gd name="T18" fmla="*/ 0 w 28"/>
                    <a:gd name="T19" fmla="*/ 15 h 28"/>
                    <a:gd name="T20" fmla="*/ 0 w 28"/>
                    <a:gd name="T21" fmla="*/ 8 h 28"/>
                    <a:gd name="T22" fmla="*/ 1 w 28"/>
                    <a:gd name="T23" fmla="*/ 6 h 28"/>
                    <a:gd name="T24" fmla="*/ 5 w 28"/>
                    <a:gd name="T25" fmla="*/ 1 h 28"/>
                    <a:gd name="T26" fmla="*/ 10 w 28"/>
                    <a:gd name="T27" fmla="*/ 0 h 28"/>
                    <a:gd name="T28" fmla="*/ 13 w 28"/>
                    <a:gd name="T29" fmla="*/ 0 h 28"/>
                    <a:gd name="T30" fmla="*/ 18 w 28"/>
                    <a:gd name="T31" fmla="*/ 1 h 28"/>
                    <a:gd name="T32" fmla="*/ 21 w 28"/>
                    <a:gd name="T33" fmla="*/ 6 h 28"/>
                    <a:gd name="T34" fmla="*/ 23 w 28"/>
                    <a:gd name="T35" fmla="*/ 8 h 28"/>
                    <a:gd name="T36" fmla="*/ 27 w 28"/>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8"/>
                    <a:gd name="T59" fmla="*/ 28 w 2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8">
                      <a:moveTo>
                        <a:pt x="27" y="15"/>
                      </a:moveTo>
                      <a:lnTo>
                        <a:pt x="23" y="20"/>
                      </a:lnTo>
                      <a:lnTo>
                        <a:pt x="21" y="21"/>
                      </a:lnTo>
                      <a:lnTo>
                        <a:pt x="18" y="25"/>
                      </a:lnTo>
                      <a:lnTo>
                        <a:pt x="13" y="27"/>
                      </a:lnTo>
                      <a:lnTo>
                        <a:pt x="10" y="27"/>
                      </a:lnTo>
                      <a:lnTo>
                        <a:pt x="5" y="25"/>
                      </a:lnTo>
                      <a:lnTo>
                        <a:pt x="1" y="21"/>
                      </a:lnTo>
                      <a:lnTo>
                        <a:pt x="0" y="20"/>
                      </a:lnTo>
                      <a:lnTo>
                        <a:pt x="0" y="15"/>
                      </a:lnTo>
                      <a:lnTo>
                        <a:pt x="0" y="8"/>
                      </a:lnTo>
                      <a:lnTo>
                        <a:pt x="1" y="6"/>
                      </a:lnTo>
                      <a:lnTo>
                        <a:pt x="5" y="1"/>
                      </a:lnTo>
                      <a:lnTo>
                        <a:pt x="10" y="0"/>
                      </a:lnTo>
                      <a:lnTo>
                        <a:pt x="13" y="0"/>
                      </a:lnTo>
                      <a:lnTo>
                        <a:pt x="18" y="1"/>
                      </a:lnTo>
                      <a:lnTo>
                        <a:pt x="21" y="6"/>
                      </a:lnTo>
                      <a:lnTo>
                        <a:pt x="23" y="8"/>
                      </a:lnTo>
                      <a:lnTo>
                        <a:pt x="27" y="15"/>
                      </a:lnTo>
                    </a:path>
                  </a:pathLst>
                </a:custGeom>
                <a:solidFill>
                  <a:srgbClr val="000000"/>
                </a:solidFill>
                <a:ln w="12700" cap="rnd">
                  <a:solidFill>
                    <a:srgbClr val="000000"/>
                  </a:solidFill>
                  <a:round/>
                  <a:headEnd/>
                  <a:tailEnd/>
                </a:ln>
              </p:spPr>
              <p:txBody>
                <a:bodyPr/>
                <a:lstStyle/>
                <a:p>
                  <a:endParaRPr lang="en-US"/>
                </a:p>
              </p:txBody>
            </p:sp>
            <p:sp>
              <p:nvSpPr>
                <p:cNvPr id="908" name="Freeform 251"/>
                <p:cNvSpPr>
                  <a:spLocks/>
                </p:cNvSpPr>
                <p:nvPr/>
              </p:nvSpPr>
              <p:spPr bwMode="auto">
                <a:xfrm>
                  <a:off x="5134" y="2848"/>
                  <a:ext cx="29" cy="28"/>
                </a:xfrm>
                <a:custGeom>
                  <a:avLst/>
                  <a:gdLst>
                    <a:gd name="T0" fmla="*/ 28 w 29"/>
                    <a:gd name="T1" fmla="*/ 11 h 28"/>
                    <a:gd name="T2" fmla="*/ 28 w 29"/>
                    <a:gd name="T3" fmla="*/ 15 h 28"/>
                    <a:gd name="T4" fmla="*/ 24 w 29"/>
                    <a:gd name="T5" fmla="*/ 20 h 28"/>
                    <a:gd name="T6" fmla="*/ 21 w 29"/>
                    <a:gd name="T7" fmla="*/ 23 h 28"/>
                    <a:gd name="T8" fmla="*/ 15 w 29"/>
                    <a:gd name="T9" fmla="*/ 27 h 28"/>
                    <a:gd name="T10" fmla="*/ 10 w 29"/>
                    <a:gd name="T11" fmla="*/ 27 h 28"/>
                    <a:gd name="T12" fmla="*/ 5 w 29"/>
                    <a:gd name="T13" fmla="*/ 23 h 28"/>
                    <a:gd name="T14" fmla="*/ 1 w 29"/>
                    <a:gd name="T15" fmla="*/ 20 h 28"/>
                    <a:gd name="T16" fmla="*/ 0 w 29"/>
                    <a:gd name="T17" fmla="*/ 15 h 28"/>
                    <a:gd name="T18" fmla="*/ 0 w 29"/>
                    <a:gd name="T19" fmla="*/ 11 h 28"/>
                    <a:gd name="T20" fmla="*/ 0 w 29"/>
                    <a:gd name="T21" fmla="*/ 8 h 28"/>
                    <a:gd name="T22" fmla="*/ 1 w 29"/>
                    <a:gd name="T23" fmla="*/ 3 h 28"/>
                    <a:gd name="T24" fmla="*/ 5 w 29"/>
                    <a:gd name="T25" fmla="*/ 0 h 28"/>
                    <a:gd name="T26" fmla="*/ 10 w 29"/>
                    <a:gd name="T27" fmla="*/ 0 h 28"/>
                    <a:gd name="T28" fmla="*/ 15 w 29"/>
                    <a:gd name="T29" fmla="*/ 0 h 28"/>
                    <a:gd name="T30" fmla="*/ 21 w 29"/>
                    <a:gd name="T31" fmla="*/ 0 h 28"/>
                    <a:gd name="T32" fmla="*/ 24 w 29"/>
                    <a:gd name="T33" fmla="*/ 3 h 28"/>
                    <a:gd name="T34" fmla="*/ 28 w 29"/>
                    <a:gd name="T35" fmla="*/ 8 h 28"/>
                    <a:gd name="T36" fmla="*/ 28 w 29"/>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8"/>
                    <a:gd name="T59" fmla="*/ 29 w 29"/>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8">
                      <a:moveTo>
                        <a:pt x="28" y="11"/>
                      </a:moveTo>
                      <a:lnTo>
                        <a:pt x="28" y="15"/>
                      </a:lnTo>
                      <a:lnTo>
                        <a:pt x="24" y="20"/>
                      </a:lnTo>
                      <a:lnTo>
                        <a:pt x="21" y="23"/>
                      </a:lnTo>
                      <a:lnTo>
                        <a:pt x="15" y="27"/>
                      </a:lnTo>
                      <a:lnTo>
                        <a:pt x="10" y="27"/>
                      </a:lnTo>
                      <a:lnTo>
                        <a:pt x="5" y="23"/>
                      </a:lnTo>
                      <a:lnTo>
                        <a:pt x="1" y="20"/>
                      </a:lnTo>
                      <a:lnTo>
                        <a:pt x="0" y="15"/>
                      </a:lnTo>
                      <a:lnTo>
                        <a:pt x="0" y="11"/>
                      </a:lnTo>
                      <a:lnTo>
                        <a:pt x="0" y="8"/>
                      </a:lnTo>
                      <a:lnTo>
                        <a:pt x="1" y="3"/>
                      </a:lnTo>
                      <a:lnTo>
                        <a:pt x="5" y="0"/>
                      </a:lnTo>
                      <a:lnTo>
                        <a:pt x="10" y="0"/>
                      </a:lnTo>
                      <a:lnTo>
                        <a:pt x="15" y="0"/>
                      </a:lnTo>
                      <a:lnTo>
                        <a:pt x="21" y="0"/>
                      </a:lnTo>
                      <a:lnTo>
                        <a:pt x="24" y="3"/>
                      </a:lnTo>
                      <a:lnTo>
                        <a:pt x="28" y="8"/>
                      </a:lnTo>
                      <a:lnTo>
                        <a:pt x="28" y="11"/>
                      </a:lnTo>
                    </a:path>
                  </a:pathLst>
                </a:custGeom>
                <a:solidFill>
                  <a:srgbClr val="000000"/>
                </a:solidFill>
                <a:ln w="12700" cap="rnd">
                  <a:solidFill>
                    <a:srgbClr val="000000"/>
                  </a:solidFill>
                  <a:round/>
                  <a:headEnd/>
                  <a:tailEnd/>
                </a:ln>
              </p:spPr>
              <p:txBody>
                <a:bodyPr/>
                <a:lstStyle/>
                <a:p>
                  <a:endParaRPr lang="en-US"/>
                </a:p>
              </p:txBody>
            </p:sp>
            <p:sp>
              <p:nvSpPr>
                <p:cNvPr id="909" name="Freeform 252"/>
                <p:cNvSpPr>
                  <a:spLocks/>
                </p:cNvSpPr>
                <p:nvPr/>
              </p:nvSpPr>
              <p:spPr bwMode="auto">
                <a:xfrm>
                  <a:off x="5119" y="2804"/>
                  <a:ext cx="28" cy="28"/>
                </a:xfrm>
                <a:custGeom>
                  <a:avLst/>
                  <a:gdLst>
                    <a:gd name="T0" fmla="*/ 27 w 28"/>
                    <a:gd name="T1" fmla="*/ 11 h 28"/>
                    <a:gd name="T2" fmla="*/ 27 w 28"/>
                    <a:gd name="T3" fmla="*/ 18 h 28"/>
                    <a:gd name="T4" fmla="*/ 21 w 28"/>
                    <a:gd name="T5" fmla="*/ 20 h 28"/>
                    <a:gd name="T6" fmla="*/ 20 w 28"/>
                    <a:gd name="T7" fmla="*/ 23 h 28"/>
                    <a:gd name="T8" fmla="*/ 13 w 28"/>
                    <a:gd name="T9" fmla="*/ 27 h 28"/>
                    <a:gd name="T10" fmla="*/ 8 w 28"/>
                    <a:gd name="T11" fmla="*/ 27 h 28"/>
                    <a:gd name="T12" fmla="*/ 5 w 28"/>
                    <a:gd name="T13" fmla="*/ 23 h 28"/>
                    <a:gd name="T14" fmla="*/ 1 w 28"/>
                    <a:gd name="T15" fmla="*/ 20 h 28"/>
                    <a:gd name="T16" fmla="*/ 0 w 28"/>
                    <a:gd name="T17" fmla="*/ 18 h 28"/>
                    <a:gd name="T18" fmla="*/ 0 w 28"/>
                    <a:gd name="T19" fmla="*/ 11 h 28"/>
                    <a:gd name="T20" fmla="*/ 0 w 28"/>
                    <a:gd name="T21" fmla="*/ 8 h 28"/>
                    <a:gd name="T22" fmla="*/ 1 w 28"/>
                    <a:gd name="T23" fmla="*/ 3 h 28"/>
                    <a:gd name="T24" fmla="*/ 5 w 28"/>
                    <a:gd name="T25" fmla="*/ 0 h 28"/>
                    <a:gd name="T26" fmla="*/ 8 w 28"/>
                    <a:gd name="T27" fmla="*/ 0 h 28"/>
                    <a:gd name="T28" fmla="*/ 13 w 28"/>
                    <a:gd name="T29" fmla="*/ 0 h 28"/>
                    <a:gd name="T30" fmla="*/ 20 w 28"/>
                    <a:gd name="T31" fmla="*/ 0 h 28"/>
                    <a:gd name="T32" fmla="*/ 21 w 28"/>
                    <a:gd name="T33" fmla="*/ 3 h 28"/>
                    <a:gd name="T34" fmla="*/ 27 w 28"/>
                    <a:gd name="T35" fmla="*/ 8 h 28"/>
                    <a:gd name="T36" fmla="*/ 27 w 28"/>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8"/>
                    <a:gd name="T59" fmla="*/ 28 w 2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8">
                      <a:moveTo>
                        <a:pt x="27" y="11"/>
                      </a:moveTo>
                      <a:lnTo>
                        <a:pt x="27" y="18"/>
                      </a:lnTo>
                      <a:lnTo>
                        <a:pt x="21" y="20"/>
                      </a:lnTo>
                      <a:lnTo>
                        <a:pt x="20" y="23"/>
                      </a:lnTo>
                      <a:lnTo>
                        <a:pt x="13" y="27"/>
                      </a:lnTo>
                      <a:lnTo>
                        <a:pt x="8" y="27"/>
                      </a:lnTo>
                      <a:lnTo>
                        <a:pt x="5" y="23"/>
                      </a:lnTo>
                      <a:lnTo>
                        <a:pt x="1" y="20"/>
                      </a:lnTo>
                      <a:lnTo>
                        <a:pt x="0" y="18"/>
                      </a:lnTo>
                      <a:lnTo>
                        <a:pt x="0" y="11"/>
                      </a:lnTo>
                      <a:lnTo>
                        <a:pt x="0" y="8"/>
                      </a:lnTo>
                      <a:lnTo>
                        <a:pt x="1" y="3"/>
                      </a:lnTo>
                      <a:lnTo>
                        <a:pt x="5" y="0"/>
                      </a:lnTo>
                      <a:lnTo>
                        <a:pt x="8" y="0"/>
                      </a:lnTo>
                      <a:lnTo>
                        <a:pt x="13" y="0"/>
                      </a:lnTo>
                      <a:lnTo>
                        <a:pt x="20" y="0"/>
                      </a:lnTo>
                      <a:lnTo>
                        <a:pt x="21" y="3"/>
                      </a:lnTo>
                      <a:lnTo>
                        <a:pt x="27" y="8"/>
                      </a:lnTo>
                      <a:lnTo>
                        <a:pt x="27" y="11"/>
                      </a:lnTo>
                    </a:path>
                  </a:pathLst>
                </a:custGeom>
                <a:solidFill>
                  <a:srgbClr val="000000"/>
                </a:solidFill>
                <a:ln w="12700" cap="rnd">
                  <a:solidFill>
                    <a:srgbClr val="000000"/>
                  </a:solidFill>
                  <a:round/>
                  <a:headEnd/>
                  <a:tailEnd/>
                </a:ln>
              </p:spPr>
              <p:txBody>
                <a:bodyPr/>
                <a:lstStyle/>
                <a:p>
                  <a:endParaRPr lang="en-US"/>
                </a:p>
              </p:txBody>
            </p:sp>
            <p:sp>
              <p:nvSpPr>
                <p:cNvPr id="910" name="Freeform 253"/>
                <p:cNvSpPr>
                  <a:spLocks/>
                </p:cNvSpPr>
                <p:nvPr/>
              </p:nvSpPr>
              <p:spPr bwMode="auto">
                <a:xfrm>
                  <a:off x="5148" y="2969"/>
                  <a:ext cx="40" cy="40"/>
                </a:xfrm>
                <a:custGeom>
                  <a:avLst/>
                  <a:gdLst>
                    <a:gd name="T0" fmla="*/ 39 w 40"/>
                    <a:gd name="T1" fmla="*/ 19 h 40"/>
                    <a:gd name="T2" fmla="*/ 39 w 40"/>
                    <a:gd name="T3" fmla="*/ 26 h 40"/>
                    <a:gd name="T4" fmla="*/ 33 w 40"/>
                    <a:gd name="T5" fmla="*/ 32 h 40"/>
                    <a:gd name="T6" fmla="*/ 28 w 40"/>
                    <a:gd name="T7" fmla="*/ 37 h 40"/>
                    <a:gd name="T8" fmla="*/ 23 w 40"/>
                    <a:gd name="T9" fmla="*/ 39 h 40"/>
                    <a:gd name="T10" fmla="*/ 15 w 40"/>
                    <a:gd name="T11" fmla="*/ 39 h 40"/>
                    <a:gd name="T12" fmla="*/ 10 w 40"/>
                    <a:gd name="T13" fmla="*/ 37 h 40"/>
                    <a:gd name="T14" fmla="*/ 5 w 40"/>
                    <a:gd name="T15" fmla="*/ 32 h 40"/>
                    <a:gd name="T16" fmla="*/ 0 w 40"/>
                    <a:gd name="T17" fmla="*/ 26 h 40"/>
                    <a:gd name="T18" fmla="*/ 0 w 40"/>
                    <a:gd name="T19" fmla="*/ 19 h 40"/>
                    <a:gd name="T20" fmla="*/ 0 w 40"/>
                    <a:gd name="T21" fmla="*/ 13 h 40"/>
                    <a:gd name="T22" fmla="*/ 5 w 40"/>
                    <a:gd name="T23" fmla="*/ 6 h 40"/>
                    <a:gd name="T24" fmla="*/ 10 w 40"/>
                    <a:gd name="T25" fmla="*/ 3 h 40"/>
                    <a:gd name="T26" fmla="*/ 15 w 40"/>
                    <a:gd name="T27" fmla="*/ 0 h 40"/>
                    <a:gd name="T28" fmla="*/ 23 w 40"/>
                    <a:gd name="T29" fmla="*/ 0 h 40"/>
                    <a:gd name="T30" fmla="*/ 28 w 40"/>
                    <a:gd name="T31" fmla="*/ 3 h 40"/>
                    <a:gd name="T32" fmla="*/ 33 w 40"/>
                    <a:gd name="T33" fmla="*/ 6 h 40"/>
                    <a:gd name="T34" fmla="*/ 39 w 40"/>
                    <a:gd name="T35" fmla="*/ 13 h 40"/>
                    <a:gd name="T36" fmla="*/ 39 w 40"/>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39" y="19"/>
                      </a:moveTo>
                      <a:lnTo>
                        <a:pt x="39" y="26"/>
                      </a:lnTo>
                      <a:lnTo>
                        <a:pt x="33" y="32"/>
                      </a:lnTo>
                      <a:lnTo>
                        <a:pt x="28" y="37"/>
                      </a:lnTo>
                      <a:lnTo>
                        <a:pt x="23" y="39"/>
                      </a:lnTo>
                      <a:lnTo>
                        <a:pt x="15" y="39"/>
                      </a:lnTo>
                      <a:lnTo>
                        <a:pt x="10" y="37"/>
                      </a:lnTo>
                      <a:lnTo>
                        <a:pt x="5" y="32"/>
                      </a:lnTo>
                      <a:lnTo>
                        <a:pt x="0" y="26"/>
                      </a:lnTo>
                      <a:lnTo>
                        <a:pt x="0" y="19"/>
                      </a:lnTo>
                      <a:lnTo>
                        <a:pt x="0" y="13"/>
                      </a:lnTo>
                      <a:lnTo>
                        <a:pt x="5" y="6"/>
                      </a:lnTo>
                      <a:lnTo>
                        <a:pt x="10" y="3"/>
                      </a:lnTo>
                      <a:lnTo>
                        <a:pt x="15" y="0"/>
                      </a:lnTo>
                      <a:lnTo>
                        <a:pt x="23" y="0"/>
                      </a:lnTo>
                      <a:lnTo>
                        <a:pt x="28" y="3"/>
                      </a:lnTo>
                      <a:lnTo>
                        <a:pt x="33" y="6"/>
                      </a:lnTo>
                      <a:lnTo>
                        <a:pt x="39" y="13"/>
                      </a:lnTo>
                      <a:lnTo>
                        <a:pt x="39" y="19"/>
                      </a:lnTo>
                    </a:path>
                  </a:pathLst>
                </a:custGeom>
                <a:solidFill>
                  <a:srgbClr val="000000"/>
                </a:solidFill>
                <a:ln w="12700" cap="rnd">
                  <a:solidFill>
                    <a:srgbClr val="000000"/>
                  </a:solidFill>
                  <a:round/>
                  <a:headEnd/>
                  <a:tailEnd/>
                </a:ln>
              </p:spPr>
              <p:txBody>
                <a:bodyPr/>
                <a:lstStyle/>
                <a:p>
                  <a:endParaRPr lang="en-US"/>
                </a:p>
              </p:txBody>
            </p:sp>
            <p:sp>
              <p:nvSpPr>
                <p:cNvPr id="911" name="Freeform 254"/>
                <p:cNvSpPr>
                  <a:spLocks/>
                </p:cNvSpPr>
                <p:nvPr/>
              </p:nvSpPr>
              <p:spPr bwMode="auto">
                <a:xfrm>
                  <a:off x="5182" y="2881"/>
                  <a:ext cx="32" cy="32"/>
                </a:xfrm>
                <a:custGeom>
                  <a:avLst/>
                  <a:gdLst>
                    <a:gd name="T0" fmla="*/ 31 w 32"/>
                    <a:gd name="T1" fmla="*/ 16 h 32"/>
                    <a:gd name="T2" fmla="*/ 31 w 32"/>
                    <a:gd name="T3" fmla="*/ 21 h 32"/>
                    <a:gd name="T4" fmla="*/ 27 w 32"/>
                    <a:gd name="T5" fmla="*/ 24 h 32"/>
                    <a:gd name="T6" fmla="*/ 22 w 32"/>
                    <a:gd name="T7" fmla="*/ 29 h 32"/>
                    <a:gd name="T8" fmla="*/ 17 w 32"/>
                    <a:gd name="T9" fmla="*/ 31 h 32"/>
                    <a:gd name="T10" fmla="*/ 13 w 32"/>
                    <a:gd name="T11" fmla="*/ 31 h 32"/>
                    <a:gd name="T12" fmla="*/ 8 w 32"/>
                    <a:gd name="T13" fmla="*/ 29 h 32"/>
                    <a:gd name="T14" fmla="*/ 3 w 32"/>
                    <a:gd name="T15" fmla="*/ 24 h 32"/>
                    <a:gd name="T16" fmla="*/ 0 w 32"/>
                    <a:gd name="T17" fmla="*/ 21 h 32"/>
                    <a:gd name="T18" fmla="*/ 0 w 32"/>
                    <a:gd name="T19" fmla="*/ 16 h 32"/>
                    <a:gd name="T20" fmla="*/ 0 w 32"/>
                    <a:gd name="T21" fmla="*/ 9 h 32"/>
                    <a:gd name="T22" fmla="*/ 3 w 32"/>
                    <a:gd name="T23" fmla="*/ 4 h 32"/>
                    <a:gd name="T24" fmla="*/ 8 w 32"/>
                    <a:gd name="T25" fmla="*/ 1 h 32"/>
                    <a:gd name="T26" fmla="*/ 13 w 32"/>
                    <a:gd name="T27" fmla="*/ 0 h 32"/>
                    <a:gd name="T28" fmla="*/ 17 w 32"/>
                    <a:gd name="T29" fmla="*/ 0 h 32"/>
                    <a:gd name="T30" fmla="*/ 22 w 32"/>
                    <a:gd name="T31" fmla="*/ 1 h 32"/>
                    <a:gd name="T32" fmla="*/ 27 w 32"/>
                    <a:gd name="T33" fmla="*/ 4 h 32"/>
                    <a:gd name="T34" fmla="*/ 31 w 32"/>
                    <a:gd name="T35" fmla="*/ 9 h 32"/>
                    <a:gd name="T36" fmla="*/ 31 w 32"/>
                    <a:gd name="T37" fmla="*/ 1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31" y="16"/>
                      </a:moveTo>
                      <a:lnTo>
                        <a:pt x="31" y="21"/>
                      </a:lnTo>
                      <a:lnTo>
                        <a:pt x="27" y="24"/>
                      </a:lnTo>
                      <a:lnTo>
                        <a:pt x="22" y="29"/>
                      </a:lnTo>
                      <a:lnTo>
                        <a:pt x="17" y="31"/>
                      </a:lnTo>
                      <a:lnTo>
                        <a:pt x="13" y="31"/>
                      </a:lnTo>
                      <a:lnTo>
                        <a:pt x="8" y="29"/>
                      </a:lnTo>
                      <a:lnTo>
                        <a:pt x="3" y="24"/>
                      </a:lnTo>
                      <a:lnTo>
                        <a:pt x="0" y="21"/>
                      </a:lnTo>
                      <a:lnTo>
                        <a:pt x="0" y="16"/>
                      </a:lnTo>
                      <a:lnTo>
                        <a:pt x="0" y="9"/>
                      </a:lnTo>
                      <a:lnTo>
                        <a:pt x="3" y="4"/>
                      </a:lnTo>
                      <a:lnTo>
                        <a:pt x="8" y="1"/>
                      </a:lnTo>
                      <a:lnTo>
                        <a:pt x="13" y="0"/>
                      </a:lnTo>
                      <a:lnTo>
                        <a:pt x="17" y="0"/>
                      </a:lnTo>
                      <a:lnTo>
                        <a:pt x="22" y="1"/>
                      </a:lnTo>
                      <a:lnTo>
                        <a:pt x="27" y="4"/>
                      </a:lnTo>
                      <a:lnTo>
                        <a:pt x="31" y="9"/>
                      </a:lnTo>
                      <a:lnTo>
                        <a:pt x="31" y="16"/>
                      </a:lnTo>
                    </a:path>
                  </a:pathLst>
                </a:custGeom>
                <a:solidFill>
                  <a:srgbClr val="000000"/>
                </a:solidFill>
                <a:ln w="12700" cap="rnd">
                  <a:solidFill>
                    <a:srgbClr val="000000"/>
                  </a:solidFill>
                  <a:round/>
                  <a:headEnd/>
                  <a:tailEnd/>
                </a:ln>
              </p:spPr>
              <p:txBody>
                <a:bodyPr/>
                <a:lstStyle/>
                <a:p>
                  <a:endParaRPr lang="en-US"/>
                </a:p>
              </p:txBody>
            </p:sp>
            <p:sp>
              <p:nvSpPr>
                <p:cNvPr id="912" name="Freeform 255"/>
                <p:cNvSpPr>
                  <a:spLocks/>
                </p:cNvSpPr>
                <p:nvPr/>
              </p:nvSpPr>
              <p:spPr bwMode="auto">
                <a:xfrm>
                  <a:off x="5133" y="2925"/>
                  <a:ext cx="41" cy="40"/>
                </a:xfrm>
                <a:custGeom>
                  <a:avLst/>
                  <a:gdLst>
                    <a:gd name="T0" fmla="*/ 40 w 41"/>
                    <a:gd name="T1" fmla="*/ 21 h 40"/>
                    <a:gd name="T2" fmla="*/ 40 w 41"/>
                    <a:gd name="T3" fmla="*/ 27 h 40"/>
                    <a:gd name="T4" fmla="*/ 35 w 41"/>
                    <a:gd name="T5" fmla="*/ 32 h 40"/>
                    <a:gd name="T6" fmla="*/ 30 w 41"/>
                    <a:gd name="T7" fmla="*/ 37 h 40"/>
                    <a:gd name="T8" fmla="*/ 25 w 41"/>
                    <a:gd name="T9" fmla="*/ 39 h 40"/>
                    <a:gd name="T10" fmla="*/ 16 w 41"/>
                    <a:gd name="T11" fmla="*/ 39 h 40"/>
                    <a:gd name="T12" fmla="*/ 10 w 41"/>
                    <a:gd name="T13" fmla="*/ 37 h 40"/>
                    <a:gd name="T14" fmla="*/ 5 w 41"/>
                    <a:gd name="T15" fmla="*/ 32 h 40"/>
                    <a:gd name="T16" fmla="*/ 0 w 41"/>
                    <a:gd name="T17" fmla="*/ 27 h 40"/>
                    <a:gd name="T18" fmla="*/ 0 w 41"/>
                    <a:gd name="T19" fmla="*/ 21 h 40"/>
                    <a:gd name="T20" fmla="*/ 0 w 41"/>
                    <a:gd name="T21" fmla="*/ 13 h 40"/>
                    <a:gd name="T22" fmla="*/ 5 w 41"/>
                    <a:gd name="T23" fmla="*/ 8 h 40"/>
                    <a:gd name="T24" fmla="*/ 10 w 41"/>
                    <a:gd name="T25" fmla="*/ 3 h 40"/>
                    <a:gd name="T26" fmla="*/ 16 w 41"/>
                    <a:gd name="T27" fmla="*/ 0 h 40"/>
                    <a:gd name="T28" fmla="*/ 25 w 41"/>
                    <a:gd name="T29" fmla="*/ 0 h 40"/>
                    <a:gd name="T30" fmla="*/ 30 w 41"/>
                    <a:gd name="T31" fmla="*/ 3 h 40"/>
                    <a:gd name="T32" fmla="*/ 35 w 41"/>
                    <a:gd name="T33" fmla="*/ 8 h 40"/>
                    <a:gd name="T34" fmla="*/ 40 w 41"/>
                    <a:gd name="T35" fmla="*/ 13 h 40"/>
                    <a:gd name="T36" fmla="*/ 40 w 41"/>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0"/>
                    <a:gd name="T59" fmla="*/ 41 w 4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0">
                      <a:moveTo>
                        <a:pt x="40" y="21"/>
                      </a:moveTo>
                      <a:lnTo>
                        <a:pt x="40" y="27"/>
                      </a:lnTo>
                      <a:lnTo>
                        <a:pt x="35" y="32"/>
                      </a:lnTo>
                      <a:lnTo>
                        <a:pt x="30" y="37"/>
                      </a:lnTo>
                      <a:lnTo>
                        <a:pt x="25" y="39"/>
                      </a:lnTo>
                      <a:lnTo>
                        <a:pt x="16" y="39"/>
                      </a:lnTo>
                      <a:lnTo>
                        <a:pt x="10" y="37"/>
                      </a:lnTo>
                      <a:lnTo>
                        <a:pt x="5" y="32"/>
                      </a:lnTo>
                      <a:lnTo>
                        <a:pt x="0" y="27"/>
                      </a:lnTo>
                      <a:lnTo>
                        <a:pt x="0" y="21"/>
                      </a:lnTo>
                      <a:lnTo>
                        <a:pt x="0" y="13"/>
                      </a:lnTo>
                      <a:lnTo>
                        <a:pt x="5" y="8"/>
                      </a:lnTo>
                      <a:lnTo>
                        <a:pt x="10" y="3"/>
                      </a:lnTo>
                      <a:lnTo>
                        <a:pt x="16" y="0"/>
                      </a:lnTo>
                      <a:lnTo>
                        <a:pt x="25" y="0"/>
                      </a:lnTo>
                      <a:lnTo>
                        <a:pt x="30" y="3"/>
                      </a:lnTo>
                      <a:lnTo>
                        <a:pt x="35" y="8"/>
                      </a:lnTo>
                      <a:lnTo>
                        <a:pt x="40" y="13"/>
                      </a:lnTo>
                      <a:lnTo>
                        <a:pt x="40" y="21"/>
                      </a:lnTo>
                    </a:path>
                  </a:pathLst>
                </a:custGeom>
                <a:solidFill>
                  <a:srgbClr val="000000"/>
                </a:solidFill>
                <a:ln w="12700" cap="rnd">
                  <a:solidFill>
                    <a:srgbClr val="000000"/>
                  </a:solidFill>
                  <a:round/>
                  <a:headEnd/>
                  <a:tailEnd/>
                </a:ln>
              </p:spPr>
              <p:txBody>
                <a:bodyPr/>
                <a:lstStyle/>
                <a:p>
                  <a:endParaRPr lang="en-US"/>
                </a:p>
              </p:txBody>
            </p:sp>
            <p:sp>
              <p:nvSpPr>
                <p:cNvPr id="913" name="Freeform 256"/>
                <p:cNvSpPr>
                  <a:spLocks/>
                </p:cNvSpPr>
                <p:nvPr/>
              </p:nvSpPr>
              <p:spPr bwMode="auto">
                <a:xfrm>
                  <a:off x="5160" y="2813"/>
                  <a:ext cx="30" cy="30"/>
                </a:xfrm>
                <a:custGeom>
                  <a:avLst/>
                  <a:gdLst>
                    <a:gd name="T0" fmla="*/ 29 w 30"/>
                    <a:gd name="T1" fmla="*/ 16 h 30"/>
                    <a:gd name="T2" fmla="*/ 27 w 30"/>
                    <a:gd name="T3" fmla="*/ 20 h 30"/>
                    <a:gd name="T4" fmla="*/ 25 w 30"/>
                    <a:gd name="T5" fmla="*/ 25 h 30"/>
                    <a:gd name="T6" fmla="*/ 20 w 30"/>
                    <a:gd name="T7" fmla="*/ 27 h 30"/>
                    <a:gd name="T8" fmla="*/ 15 w 30"/>
                    <a:gd name="T9" fmla="*/ 29 h 30"/>
                    <a:gd name="T10" fmla="*/ 11 w 30"/>
                    <a:gd name="T11" fmla="*/ 29 h 30"/>
                    <a:gd name="T12" fmla="*/ 6 w 30"/>
                    <a:gd name="T13" fmla="*/ 27 h 30"/>
                    <a:gd name="T14" fmla="*/ 1 w 30"/>
                    <a:gd name="T15" fmla="*/ 25 h 30"/>
                    <a:gd name="T16" fmla="*/ 0 w 30"/>
                    <a:gd name="T17" fmla="*/ 20 h 30"/>
                    <a:gd name="T18" fmla="*/ 0 w 30"/>
                    <a:gd name="T19" fmla="*/ 16 h 30"/>
                    <a:gd name="T20" fmla="*/ 0 w 30"/>
                    <a:gd name="T21" fmla="*/ 11 h 30"/>
                    <a:gd name="T22" fmla="*/ 1 w 30"/>
                    <a:gd name="T23" fmla="*/ 6 h 30"/>
                    <a:gd name="T24" fmla="*/ 6 w 30"/>
                    <a:gd name="T25" fmla="*/ 3 h 30"/>
                    <a:gd name="T26" fmla="*/ 11 w 30"/>
                    <a:gd name="T27" fmla="*/ 0 h 30"/>
                    <a:gd name="T28" fmla="*/ 15 w 30"/>
                    <a:gd name="T29" fmla="*/ 0 h 30"/>
                    <a:gd name="T30" fmla="*/ 20 w 30"/>
                    <a:gd name="T31" fmla="*/ 3 h 30"/>
                    <a:gd name="T32" fmla="*/ 25 w 30"/>
                    <a:gd name="T33" fmla="*/ 6 h 30"/>
                    <a:gd name="T34" fmla="*/ 27 w 30"/>
                    <a:gd name="T35" fmla="*/ 11 h 30"/>
                    <a:gd name="T36" fmla="*/ 29 w 30"/>
                    <a:gd name="T37" fmla="*/ 1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0"/>
                    <a:gd name="T59" fmla="*/ 30 w 3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0">
                      <a:moveTo>
                        <a:pt x="29" y="16"/>
                      </a:moveTo>
                      <a:lnTo>
                        <a:pt x="27" y="20"/>
                      </a:lnTo>
                      <a:lnTo>
                        <a:pt x="25" y="25"/>
                      </a:lnTo>
                      <a:lnTo>
                        <a:pt x="20" y="27"/>
                      </a:lnTo>
                      <a:lnTo>
                        <a:pt x="15" y="29"/>
                      </a:lnTo>
                      <a:lnTo>
                        <a:pt x="11" y="29"/>
                      </a:lnTo>
                      <a:lnTo>
                        <a:pt x="6" y="27"/>
                      </a:lnTo>
                      <a:lnTo>
                        <a:pt x="1" y="25"/>
                      </a:lnTo>
                      <a:lnTo>
                        <a:pt x="0" y="20"/>
                      </a:lnTo>
                      <a:lnTo>
                        <a:pt x="0" y="16"/>
                      </a:lnTo>
                      <a:lnTo>
                        <a:pt x="0" y="11"/>
                      </a:lnTo>
                      <a:lnTo>
                        <a:pt x="1" y="6"/>
                      </a:lnTo>
                      <a:lnTo>
                        <a:pt x="6" y="3"/>
                      </a:lnTo>
                      <a:lnTo>
                        <a:pt x="11" y="0"/>
                      </a:lnTo>
                      <a:lnTo>
                        <a:pt x="15" y="0"/>
                      </a:lnTo>
                      <a:lnTo>
                        <a:pt x="20" y="3"/>
                      </a:lnTo>
                      <a:lnTo>
                        <a:pt x="25" y="6"/>
                      </a:lnTo>
                      <a:lnTo>
                        <a:pt x="27" y="11"/>
                      </a:lnTo>
                      <a:lnTo>
                        <a:pt x="29" y="16"/>
                      </a:lnTo>
                    </a:path>
                  </a:pathLst>
                </a:custGeom>
                <a:solidFill>
                  <a:srgbClr val="000000"/>
                </a:solidFill>
                <a:ln w="12700" cap="rnd">
                  <a:solidFill>
                    <a:srgbClr val="000000"/>
                  </a:solidFill>
                  <a:round/>
                  <a:headEnd/>
                  <a:tailEnd/>
                </a:ln>
              </p:spPr>
              <p:txBody>
                <a:bodyPr/>
                <a:lstStyle/>
                <a:p>
                  <a:endParaRPr lang="en-US"/>
                </a:p>
              </p:txBody>
            </p:sp>
            <p:sp>
              <p:nvSpPr>
                <p:cNvPr id="914" name="Freeform 257"/>
                <p:cNvSpPr>
                  <a:spLocks/>
                </p:cNvSpPr>
                <p:nvPr/>
              </p:nvSpPr>
              <p:spPr bwMode="auto">
                <a:xfrm>
                  <a:off x="5071" y="2767"/>
                  <a:ext cx="28" cy="27"/>
                </a:xfrm>
                <a:custGeom>
                  <a:avLst/>
                  <a:gdLst>
                    <a:gd name="T0" fmla="*/ 27 w 28"/>
                    <a:gd name="T1" fmla="*/ 12 h 27"/>
                    <a:gd name="T2" fmla="*/ 27 w 28"/>
                    <a:gd name="T3" fmla="*/ 19 h 27"/>
                    <a:gd name="T4" fmla="*/ 25 w 28"/>
                    <a:gd name="T5" fmla="*/ 22 h 27"/>
                    <a:gd name="T6" fmla="*/ 20 w 28"/>
                    <a:gd name="T7" fmla="*/ 26 h 27"/>
                    <a:gd name="T8" fmla="*/ 15 w 28"/>
                    <a:gd name="T9" fmla="*/ 26 h 27"/>
                    <a:gd name="T10" fmla="*/ 11 w 28"/>
                    <a:gd name="T11" fmla="*/ 26 h 27"/>
                    <a:gd name="T12" fmla="*/ 6 w 28"/>
                    <a:gd name="T13" fmla="*/ 26 h 27"/>
                    <a:gd name="T14" fmla="*/ 1 w 28"/>
                    <a:gd name="T15" fmla="*/ 22 h 27"/>
                    <a:gd name="T16" fmla="*/ 0 w 28"/>
                    <a:gd name="T17" fmla="*/ 19 h 27"/>
                    <a:gd name="T18" fmla="*/ 0 w 28"/>
                    <a:gd name="T19" fmla="*/ 12 h 27"/>
                    <a:gd name="T20" fmla="*/ 0 w 28"/>
                    <a:gd name="T21" fmla="*/ 6 h 27"/>
                    <a:gd name="T22" fmla="*/ 1 w 28"/>
                    <a:gd name="T23" fmla="*/ 1 h 27"/>
                    <a:gd name="T24" fmla="*/ 6 w 28"/>
                    <a:gd name="T25" fmla="*/ 0 h 27"/>
                    <a:gd name="T26" fmla="*/ 11 w 28"/>
                    <a:gd name="T27" fmla="*/ 0 h 27"/>
                    <a:gd name="T28" fmla="*/ 15 w 28"/>
                    <a:gd name="T29" fmla="*/ 0 h 27"/>
                    <a:gd name="T30" fmla="*/ 20 w 28"/>
                    <a:gd name="T31" fmla="*/ 0 h 27"/>
                    <a:gd name="T32" fmla="*/ 25 w 28"/>
                    <a:gd name="T33" fmla="*/ 1 h 27"/>
                    <a:gd name="T34" fmla="*/ 27 w 28"/>
                    <a:gd name="T35" fmla="*/ 6 h 27"/>
                    <a:gd name="T36" fmla="*/ 27 w 28"/>
                    <a:gd name="T37" fmla="*/ 12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2"/>
                      </a:moveTo>
                      <a:lnTo>
                        <a:pt x="27" y="19"/>
                      </a:lnTo>
                      <a:lnTo>
                        <a:pt x="25" y="22"/>
                      </a:lnTo>
                      <a:lnTo>
                        <a:pt x="20" y="26"/>
                      </a:lnTo>
                      <a:lnTo>
                        <a:pt x="15" y="26"/>
                      </a:lnTo>
                      <a:lnTo>
                        <a:pt x="11" y="26"/>
                      </a:lnTo>
                      <a:lnTo>
                        <a:pt x="6" y="26"/>
                      </a:lnTo>
                      <a:lnTo>
                        <a:pt x="1" y="22"/>
                      </a:lnTo>
                      <a:lnTo>
                        <a:pt x="0" y="19"/>
                      </a:lnTo>
                      <a:lnTo>
                        <a:pt x="0" y="12"/>
                      </a:lnTo>
                      <a:lnTo>
                        <a:pt x="0" y="6"/>
                      </a:lnTo>
                      <a:lnTo>
                        <a:pt x="1" y="1"/>
                      </a:lnTo>
                      <a:lnTo>
                        <a:pt x="6" y="0"/>
                      </a:lnTo>
                      <a:lnTo>
                        <a:pt x="11" y="0"/>
                      </a:lnTo>
                      <a:lnTo>
                        <a:pt x="15" y="0"/>
                      </a:lnTo>
                      <a:lnTo>
                        <a:pt x="20" y="0"/>
                      </a:lnTo>
                      <a:lnTo>
                        <a:pt x="25" y="1"/>
                      </a:lnTo>
                      <a:lnTo>
                        <a:pt x="27" y="6"/>
                      </a:lnTo>
                      <a:lnTo>
                        <a:pt x="27" y="12"/>
                      </a:lnTo>
                    </a:path>
                  </a:pathLst>
                </a:custGeom>
                <a:solidFill>
                  <a:srgbClr val="000000"/>
                </a:solidFill>
                <a:ln w="12700" cap="rnd">
                  <a:solidFill>
                    <a:srgbClr val="000000"/>
                  </a:solidFill>
                  <a:round/>
                  <a:headEnd/>
                  <a:tailEnd/>
                </a:ln>
              </p:spPr>
              <p:txBody>
                <a:bodyPr/>
                <a:lstStyle/>
                <a:p>
                  <a:endParaRPr lang="en-US"/>
                </a:p>
              </p:txBody>
            </p:sp>
            <p:sp>
              <p:nvSpPr>
                <p:cNvPr id="915" name="Freeform 258"/>
                <p:cNvSpPr>
                  <a:spLocks/>
                </p:cNvSpPr>
                <p:nvPr/>
              </p:nvSpPr>
              <p:spPr bwMode="auto">
                <a:xfrm>
                  <a:off x="5143" y="2892"/>
                  <a:ext cx="28" cy="28"/>
                </a:xfrm>
                <a:custGeom>
                  <a:avLst/>
                  <a:gdLst>
                    <a:gd name="T0" fmla="*/ 27 w 28"/>
                    <a:gd name="T1" fmla="*/ 13 h 28"/>
                    <a:gd name="T2" fmla="*/ 25 w 28"/>
                    <a:gd name="T3" fmla="*/ 18 h 28"/>
                    <a:gd name="T4" fmla="*/ 25 w 28"/>
                    <a:gd name="T5" fmla="*/ 21 h 28"/>
                    <a:gd name="T6" fmla="*/ 20 w 28"/>
                    <a:gd name="T7" fmla="*/ 23 h 28"/>
                    <a:gd name="T8" fmla="*/ 15 w 28"/>
                    <a:gd name="T9" fmla="*/ 27 h 28"/>
                    <a:gd name="T10" fmla="*/ 11 w 28"/>
                    <a:gd name="T11" fmla="*/ 27 h 28"/>
                    <a:gd name="T12" fmla="*/ 6 w 28"/>
                    <a:gd name="T13" fmla="*/ 23 h 28"/>
                    <a:gd name="T14" fmla="*/ 1 w 28"/>
                    <a:gd name="T15" fmla="*/ 21 h 28"/>
                    <a:gd name="T16" fmla="*/ 0 w 28"/>
                    <a:gd name="T17" fmla="*/ 18 h 28"/>
                    <a:gd name="T18" fmla="*/ 0 w 28"/>
                    <a:gd name="T19" fmla="*/ 13 h 28"/>
                    <a:gd name="T20" fmla="*/ 0 w 28"/>
                    <a:gd name="T21" fmla="*/ 8 h 28"/>
                    <a:gd name="T22" fmla="*/ 1 w 28"/>
                    <a:gd name="T23" fmla="*/ 5 h 28"/>
                    <a:gd name="T24" fmla="*/ 6 w 28"/>
                    <a:gd name="T25" fmla="*/ 1 h 28"/>
                    <a:gd name="T26" fmla="*/ 11 w 28"/>
                    <a:gd name="T27" fmla="*/ 0 h 28"/>
                    <a:gd name="T28" fmla="*/ 15 w 28"/>
                    <a:gd name="T29" fmla="*/ 0 h 28"/>
                    <a:gd name="T30" fmla="*/ 20 w 28"/>
                    <a:gd name="T31" fmla="*/ 1 h 28"/>
                    <a:gd name="T32" fmla="*/ 25 w 28"/>
                    <a:gd name="T33" fmla="*/ 5 h 28"/>
                    <a:gd name="T34" fmla="*/ 25 w 28"/>
                    <a:gd name="T35" fmla="*/ 8 h 28"/>
                    <a:gd name="T36" fmla="*/ 27 w 28"/>
                    <a:gd name="T37" fmla="*/ 13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8"/>
                    <a:gd name="T59" fmla="*/ 28 w 2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8">
                      <a:moveTo>
                        <a:pt x="27" y="13"/>
                      </a:moveTo>
                      <a:lnTo>
                        <a:pt x="25" y="18"/>
                      </a:lnTo>
                      <a:lnTo>
                        <a:pt x="25" y="21"/>
                      </a:lnTo>
                      <a:lnTo>
                        <a:pt x="20" y="23"/>
                      </a:lnTo>
                      <a:lnTo>
                        <a:pt x="15" y="27"/>
                      </a:lnTo>
                      <a:lnTo>
                        <a:pt x="11" y="27"/>
                      </a:lnTo>
                      <a:lnTo>
                        <a:pt x="6" y="23"/>
                      </a:lnTo>
                      <a:lnTo>
                        <a:pt x="1" y="21"/>
                      </a:lnTo>
                      <a:lnTo>
                        <a:pt x="0" y="18"/>
                      </a:lnTo>
                      <a:lnTo>
                        <a:pt x="0" y="13"/>
                      </a:lnTo>
                      <a:lnTo>
                        <a:pt x="0" y="8"/>
                      </a:lnTo>
                      <a:lnTo>
                        <a:pt x="1" y="5"/>
                      </a:lnTo>
                      <a:lnTo>
                        <a:pt x="6" y="1"/>
                      </a:lnTo>
                      <a:lnTo>
                        <a:pt x="11" y="0"/>
                      </a:lnTo>
                      <a:lnTo>
                        <a:pt x="15" y="0"/>
                      </a:lnTo>
                      <a:lnTo>
                        <a:pt x="20" y="1"/>
                      </a:lnTo>
                      <a:lnTo>
                        <a:pt x="25" y="5"/>
                      </a:lnTo>
                      <a:lnTo>
                        <a:pt x="25"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916" name="Freeform 259"/>
                <p:cNvSpPr>
                  <a:spLocks/>
                </p:cNvSpPr>
                <p:nvPr/>
              </p:nvSpPr>
              <p:spPr bwMode="auto">
                <a:xfrm>
                  <a:off x="5024" y="2866"/>
                  <a:ext cx="44" cy="41"/>
                </a:xfrm>
                <a:custGeom>
                  <a:avLst/>
                  <a:gdLst>
                    <a:gd name="T0" fmla="*/ 43 w 44"/>
                    <a:gd name="T1" fmla="*/ 20 h 41"/>
                    <a:gd name="T2" fmla="*/ 41 w 44"/>
                    <a:gd name="T3" fmla="*/ 28 h 41"/>
                    <a:gd name="T4" fmla="*/ 37 w 44"/>
                    <a:gd name="T5" fmla="*/ 33 h 41"/>
                    <a:gd name="T6" fmla="*/ 30 w 44"/>
                    <a:gd name="T7" fmla="*/ 38 h 41"/>
                    <a:gd name="T8" fmla="*/ 24 w 44"/>
                    <a:gd name="T9" fmla="*/ 40 h 41"/>
                    <a:gd name="T10" fmla="*/ 18 w 44"/>
                    <a:gd name="T11" fmla="*/ 40 h 41"/>
                    <a:gd name="T12" fmla="*/ 10 w 44"/>
                    <a:gd name="T13" fmla="*/ 38 h 41"/>
                    <a:gd name="T14" fmla="*/ 5 w 44"/>
                    <a:gd name="T15" fmla="*/ 33 h 41"/>
                    <a:gd name="T16" fmla="*/ 1 w 44"/>
                    <a:gd name="T17" fmla="*/ 28 h 41"/>
                    <a:gd name="T18" fmla="*/ 0 w 44"/>
                    <a:gd name="T19" fmla="*/ 20 h 41"/>
                    <a:gd name="T20" fmla="*/ 1 w 44"/>
                    <a:gd name="T21" fmla="*/ 11 h 41"/>
                    <a:gd name="T22" fmla="*/ 5 w 44"/>
                    <a:gd name="T23" fmla="*/ 8 h 41"/>
                    <a:gd name="T24" fmla="*/ 10 w 44"/>
                    <a:gd name="T25" fmla="*/ 3 h 41"/>
                    <a:gd name="T26" fmla="*/ 18 w 44"/>
                    <a:gd name="T27" fmla="*/ 0 h 41"/>
                    <a:gd name="T28" fmla="*/ 24 w 44"/>
                    <a:gd name="T29" fmla="*/ 0 h 41"/>
                    <a:gd name="T30" fmla="*/ 30 w 44"/>
                    <a:gd name="T31" fmla="*/ 3 h 41"/>
                    <a:gd name="T32" fmla="*/ 37 w 44"/>
                    <a:gd name="T33" fmla="*/ 8 h 41"/>
                    <a:gd name="T34" fmla="*/ 41 w 44"/>
                    <a:gd name="T35" fmla="*/ 11 h 41"/>
                    <a:gd name="T36" fmla="*/ 43 w 44"/>
                    <a:gd name="T37" fmla="*/ 2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1"/>
                    <a:gd name="T59" fmla="*/ 44 w 44"/>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1">
                      <a:moveTo>
                        <a:pt x="43" y="20"/>
                      </a:moveTo>
                      <a:lnTo>
                        <a:pt x="41" y="28"/>
                      </a:lnTo>
                      <a:lnTo>
                        <a:pt x="37" y="33"/>
                      </a:lnTo>
                      <a:lnTo>
                        <a:pt x="30" y="38"/>
                      </a:lnTo>
                      <a:lnTo>
                        <a:pt x="24" y="40"/>
                      </a:lnTo>
                      <a:lnTo>
                        <a:pt x="18" y="40"/>
                      </a:lnTo>
                      <a:lnTo>
                        <a:pt x="10" y="38"/>
                      </a:lnTo>
                      <a:lnTo>
                        <a:pt x="5" y="33"/>
                      </a:lnTo>
                      <a:lnTo>
                        <a:pt x="1" y="28"/>
                      </a:lnTo>
                      <a:lnTo>
                        <a:pt x="0" y="20"/>
                      </a:lnTo>
                      <a:lnTo>
                        <a:pt x="1" y="11"/>
                      </a:lnTo>
                      <a:lnTo>
                        <a:pt x="5" y="8"/>
                      </a:lnTo>
                      <a:lnTo>
                        <a:pt x="10" y="3"/>
                      </a:lnTo>
                      <a:lnTo>
                        <a:pt x="18" y="0"/>
                      </a:lnTo>
                      <a:lnTo>
                        <a:pt x="24" y="0"/>
                      </a:lnTo>
                      <a:lnTo>
                        <a:pt x="30" y="3"/>
                      </a:lnTo>
                      <a:lnTo>
                        <a:pt x="37" y="8"/>
                      </a:lnTo>
                      <a:lnTo>
                        <a:pt x="41" y="11"/>
                      </a:lnTo>
                      <a:lnTo>
                        <a:pt x="43" y="20"/>
                      </a:lnTo>
                    </a:path>
                  </a:pathLst>
                </a:custGeom>
                <a:solidFill>
                  <a:srgbClr val="000000"/>
                </a:solidFill>
                <a:ln w="12700" cap="rnd">
                  <a:solidFill>
                    <a:srgbClr val="000000"/>
                  </a:solidFill>
                  <a:round/>
                  <a:headEnd/>
                  <a:tailEnd/>
                </a:ln>
              </p:spPr>
              <p:txBody>
                <a:bodyPr/>
                <a:lstStyle/>
                <a:p>
                  <a:endParaRPr lang="en-US"/>
                </a:p>
              </p:txBody>
            </p:sp>
            <p:sp>
              <p:nvSpPr>
                <p:cNvPr id="917" name="Freeform 260"/>
                <p:cNvSpPr>
                  <a:spLocks/>
                </p:cNvSpPr>
                <p:nvPr/>
              </p:nvSpPr>
              <p:spPr bwMode="auto">
                <a:xfrm>
                  <a:off x="5077" y="2936"/>
                  <a:ext cx="33" cy="29"/>
                </a:xfrm>
                <a:custGeom>
                  <a:avLst/>
                  <a:gdLst>
                    <a:gd name="T0" fmla="*/ 32 w 33"/>
                    <a:gd name="T1" fmla="*/ 13 h 29"/>
                    <a:gd name="T2" fmla="*/ 30 w 33"/>
                    <a:gd name="T3" fmla="*/ 18 h 29"/>
                    <a:gd name="T4" fmla="*/ 26 w 33"/>
                    <a:gd name="T5" fmla="*/ 23 h 29"/>
                    <a:gd name="T6" fmla="*/ 23 w 33"/>
                    <a:gd name="T7" fmla="*/ 26 h 29"/>
                    <a:gd name="T8" fmla="*/ 17 w 33"/>
                    <a:gd name="T9" fmla="*/ 28 h 29"/>
                    <a:gd name="T10" fmla="*/ 10 w 33"/>
                    <a:gd name="T11" fmla="*/ 28 h 29"/>
                    <a:gd name="T12" fmla="*/ 5 w 33"/>
                    <a:gd name="T13" fmla="*/ 26 h 29"/>
                    <a:gd name="T14" fmla="*/ 3 w 33"/>
                    <a:gd name="T15" fmla="*/ 23 h 29"/>
                    <a:gd name="T16" fmla="*/ 0 w 33"/>
                    <a:gd name="T17" fmla="*/ 18 h 29"/>
                    <a:gd name="T18" fmla="*/ 0 w 33"/>
                    <a:gd name="T19" fmla="*/ 13 h 29"/>
                    <a:gd name="T20" fmla="*/ 0 w 33"/>
                    <a:gd name="T21" fmla="*/ 8 h 29"/>
                    <a:gd name="T22" fmla="*/ 3 w 33"/>
                    <a:gd name="T23" fmla="*/ 4 h 29"/>
                    <a:gd name="T24" fmla="*/ 5 w 33"/>
                    <a:gd name="T25" fmla="*/ 1 h 29"/>
                    <a:gd name="T26" fmla="*/ 10 w 33"/>
                    <a:gd name="T27" fmla="*/ 0 h 29"/>
                    <a:gd name="T28" fmla="*/ 17 w 33"/>
                    <a:gd name="T29" fmla="*/ 0 h 29"/>
                    <a:gd name="T30" fmla="*/ 23 w 33"/>
                    <a:gd name="T31" fmla="*/ 1 h 29"/>
                    <a:gd name="T32" fmla="*/ 26 w 33"/>
                    <a:gd name="T33" fmla="*/ 4 h 29"/>
                    <a:gd name="T34" fmla="*/ 30 w 33"/>
                    <a:gd name="T35" fmla="*/ 8 h 29"/>
                    <a:gd name="T36" fmla="*/ 32 w 33"/>
                    <a:gd name="T37" fmla="*/ 13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29"/>
                    <a:gd name="T59" fmla="*/ 33 w 33"/>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29">
                      <a:moveTo>
                        <a:pt x="32" y="13"/>
                      </a:moveTo>
                      <a:lnTo>
                        <a:pt x="30" y="18"/>
                      </a:lnTo>
                      <a:lnTo>
                        <a:pt x="26" y="23"/>
                      </a:lnTo>
                      <a:lnTo>
                        <a:pt x="23" y="26"/>
                      </a:lnTo>
                      <a:lnTo>
                        <a:pt x="17" y="28"/>
                      </a:lnTo>
                      <a:lnTo>
                        <a:pt x="10" y="28"/>
                      </a:lnTo>
                      <a:lnTo>
                        <a:pt x="5" y="26"/>
                      </a:lnTo>
                      <a:lnTo>
                        <a:pt x="3" y="23"/>
                      </a:lnTo>
                      <a:lnTo>
                        <a:pt x="0" y="18"/>
                      </a:lnTo>
                      <a:lnTo>
                        <a:pt x="0" y="13"/>
                      </a:lnTo>
                      <a:lnTo>
                        <a:pt x="0" y="8"/>
                      </a:lnTo>
                      <a:lnTo>
                        <a:pt x="3" y="4"/>
                      </a:lnTo>
                      <a:lnTo>
                        <a:pt x="5" y="1"/>
                      </a:lnTo>
                      <a:lnTo>
                        <a:pt x="10" y="0"/>
                      </a:lnTo>
                      <a:lnTo>
                        <a:pt x="17" y="0"/>
                      </a:lnTo>
                      <a:lnTo>
                        <a:pt x="23" y="1"/>
                      </a:lnTo>
                      <a:lnTo>
                        <a:pt x="26" y="4"/>
                      </a:lnTo>
                      <a:lnTo>
                        <a:pt x="30" y="8"/>
                      </a:lnTo>
                      <a:lnTo>
                        <a:pt x="32" y="13"/>
                      </a:lnTo>
                    </a:path>
                  </a:pathLst>
                </a:custGeom>
                <a:solidFill>
                  <a:srgbClr val="000000"/>
                </a:solidFill>
                <a:ln w="12700" cap="rnd">
                  <a:solidFill>
                    <a:srgbClr val="000000"/>
                  </a:solidFill>
                  <a:round/>
                  <a:headEnd/>
                  <a:tailEnd/>
                </a:ln>
              </p:spPr>
              <p:txBody>
                <a:bodyPr/>
                <a:lstStyle/>
                <a:p>
                  <a:endParaRPr lang="en-US"/>
                </a:p>
              </p:txBody>
            </p:sp>
            <p:sp>
              <p:nvSpPr>
                <p:cNvPr id="918" name="Freeform 261"/>
                <p:cNvSpPr>
                  <a:spLocks/>
                </p:cNvSpPr>
                <p:nvPr/>
              </p:nvSpPr>
              <p:spPr bwMode="auto">
                <a:xfrm>
                  <a:off x="5061" y="2976"/>
                  <a:ext cx="41" cy="40"/>
                </a:xfrm>
                <a:custGeom>
                  <a:avLst/>
                  <a:gdLst>
                    <a:gd name="T0" fmla="*/ 40 w 41"/>
                    <a:gd name="T1" fmla="*/ 17 h 40"/>
                    <a:gd name="T2" fmla="*/ 40 w 41"/>
                    <a:gd name="T3" fmla="*/ 26 h 40"/>
                    <a:gd name="T4" fmla="*/ 35 w 41"/>
                    <a:gd name="T5" fmla="*/ 30 h 40"/>
                    <a:gd name="T6" fmla="*/ 30 w 41"/>
                    <a:gd name="T7" fmla="*/ 35 h 40"/>
                    <a:gd name="T8" fmla="*/ 23 w 41"/>
                    <a:gd name="T9" fmla="*/ 39 h 40"/>
                    <a:gd name="T10" fmla="*/ 16 w 41"/>
                    <a:gd name="T11" fmla="*/ 39 h 40"/>
                    <a:gd name="T12" fmla="*/ 10 w 41"/>
                    <a:gd name="T13" fmla="*/ 35 h 40"/>
                    <a:gd name="T14" fmla="*/ 5 w 41"/>
                    <a:gd name="T15" fmla="*/ 30 h 40"/>
                    <a:gd name="T16" fmla="*/ 0 w 41"/>
                    <a:gd name="T17" fmla="*/ 26 h 40"/>
                    <a:gd name="T18" fmla="*/ 0 w 41"/>
                    <a:gd name="T19" fmla="*/ 17 h 40"/>
                    <a:gd name="T20" fmla="*/ 0 w 41"/>
                    <a:gd name="T21" fmla="*/ 11 h 40"/>
                    <a:gd name="T22" fmla="*/ 5 w 41"/>
                    <a:gd name="T23" fmla="*/ 6 h 40"/>
                    <a:gd name="T24" fmla="*/ 10 w 41"/>
                    <a:gd name="T25" fmla="*/ 1 h 40"/>
                    <a:gd name="T26" fmla="*/ 16 w 41"/>
                    <a:gd name="T27" fmla="*/ 0 h 40"/>
                    <a:gd name="T28" fmla="*/ 23 w 41"/>
                    <a:gd name="T29" fmla="*/ 0 h 40"/>
                    <a:gd name="T30" fmla="*/ 30 w 41"/>
                    <a:gd name="T31" fmla="*/ 1 h 40"/>
                    <a:gd name="T32" fmla="*/ 35 w 41"/>
                    <a:gd name="T33" fmla="*/ 6 h 40"/>
                    <a:gd name="T34" fmla="*/ 40 w 41"/>
                    <a:gd name="T35" fmla="*/ 11 h 40"/>
                    <a:gd name="T36" fmla="*/ 40 w 41"/>
                    <a:gd name="T37" fmla="*/ 1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0"/>
                    <a:gd name="T59" fmla="*/ 41 w 4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0">
                      <a:moveTo>
                        <a:pt x="40" y="17"/>
                      </a:moveTo>
                      <a:lnTo>
                        <a:pt x="40" y="26"/>
                      </a:lnTo>
                      <a:lnTo>
                        <a:pt x="35" y="30"/>
                      </a:lnTo>
                      <a:lnTo>
                        <a:pt x="30" y="35"/>
                      </a:lnTo>
                      <a:lnTo>
                        <a:pt x="23" y="39"/>
                      </a:lnTo>
                      <a:lnTo>
                        <a:pt x="16" y="39"/>
                      </a:lnTo>
                      <a:lnTo>
                        <a:pt x="10" y="35"/>
                      </a:lnTo>
                      <a:lnTo>
                        <a:pt x="5" y="30"/>
                      </a:lnTo>
                      <a:lnTo>
                        <a:pt x="0" y="26"/>
                      </a:lnTo>
                      <a:lnTo>
                        <a:pt x="0" y="17"/>
                      </a:lnTo>
                      <a:lnTo>
                        <a:pt x="0" y="11"/>
                      </a:lnTo>
                      <a:lnTo>
                        <a:pt x="5" y="6"/>
                      </a:lnTo>
                      <a:lnTo>
                        <a:pt x="10" y="1"/>
                      </a:lnTo>
                      <a:lnTo>
                        <a:pt x="16" y="0"/>
                      </a:lnTo>
                      <a:lnTo>
                        <a:pt x="23" y="0"/>
                      </a:lnTo>
                      <a:lnTo>
                        <a:pt x="30" y="1"/>
                      </a:lnTo>
                      <a:lnTo>
                        <a:pt x="35" y="6"/>
                      </a:lnTo>
                      <a:lnTo>
                        <a:pt x="40" y="11"/>
                      </a:lnTo>
                      <a:lnTo>
                        <a:pt x="40" y="17"/>
                      </a:lnTo>
                    </a:path>
                  </a:pathLst>
                </a:custGeom>
                <a:solidFill>
                  <a:srgbClr val="000000"/>
                </a:solidFill>
                <a:ln w="12700" cap="rnd">
                  <a:solidFill>
                    <a:srgbClr val="000000"/>
                  </a:solidFill>
                  <a:round/>
                  <a:headEnd/>
                  <a:tailEnd/>
                </a:ln>
              </p:spPr>
              <p:txBody>
                <a:bodyPr/>
                <a:lstStyle/>
                <a:p>
                  <a:endParaRPr lang="en-US"/>
                </a:p>
              </p:txBody>
            </p:sp>
            <p:sp>
              <p:nvSpPr>
                <p:cNvPr id="919" name="Freeform 262"/>
                <p:cNvSpPr>
                  <a:spLocks/>
                </p:cNvSpPr>
                <p:nvPr/>
              </p:nvSpPr>
              <p:spPr bwMode="auto">
                <a:xfrm>
                  <a:off x="4970" y="2932"/>
                  <a:ext cx="28" cy="27"/>
                </a:xfrm>
                <a:custGeom>
                  <a:avLst/>
                  <a:gdLst>
                    <a:gd name="T0" fmla="*/ 27 w 28"/>
                    <a:gd name="T1" fmla="*/ 14 h 27"/>
                    <a:gd name="T2" fmla="*/ 27 w 28"/>
                    <a:gd name="T3" fmla="*/ 19 h 27"/>
                    <a:gd name="T4" fmla="*/ 23 w 28"/>
                    <a:gd name="T5" fmla="*/ 22 h 27"/>
                    <a:gd name="T6" fmla="*/ 20 w 28"/>
                    <a:gd name="T7" fmla="*/ 26 h 27"/>
                    <a:gd name="T8" fmla="*/ 15 w 28"/>
                    <a:gd name="T9" fmla="*/ 26 h 27"/>
                    <a:gd name="T10" fmla="*/ 11 w 28"/>
                    <a:gd name="T11" fmla="*/ 26 h 27"/>
                    <a:gd name="T12" fmla="*/ 8 w 28"/>
                    <a:gd name="T13" fmla="*/ 26 h 27"/>
                    <a:gd name="T14" fmla="*/ 3 w 28"/>
                    <a:gd name="T15" fmla="*/ 22 h 27"/>
                    <a:gd name="T16" fmla="*/ 0 w 28"/>
                    <a:gd name="T17" fmla="*/ 19 h 27"/>
                    <a:gd name="T18" fmla="*/ 0 w 28"/>
                    <a:gd name="T19" fmla="*/ 14 h 27"/>
                    <a:gd name="T20" fmla="*/ 0 w 28"/>
                    <a:gd name="T21" fmla="*/ 11 h 27"/>
                    <a:gd name="T22" fmla="*/ 3 w 28"/>
                    <a:gd name="T23" fmla="*/ 3 h 27"/>
                    <a:gd name="T24" fmla="*/ 8 w 28"/>
                    <a:gd name="T25" fmla="*/ 3 h 27"/>
                    <a:gd name="T26" fmla="*/ 11 w 28"/>
                    <a:gd name="T27" fmla="*/ 0 h 27"/>
                    <a:gd name="T28" fmla="*/ 15 w 28"/>
                    <a:gd name="T29" fmla="*/ 0 h 27"/>
                    <a:gd name="T30" fmla="*/ 20 w 28"/>
                    <a:gd name="T31" fmla="*/ 3 h 27"/>
                    <a:gd name="T32" fmla="*/ 23 w 28"/>
                    <a:gd name="T33" fmla="*/ 3 h 27"/>
                    <a:gd name="T34" fmla="*/ 27 w 28"/>
                    <a:gd name="T35" fmla="*/ 11 h 27"/>
                    <a:gd name="T36" fmla="*/ 27 w 28"/>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4"/>
                      </a:moveTo>
                      <a:lnTo>
                        <a:pt x="27" y="19"/>
                      </a:lnTo>
                      <a:lnTo>
                        <a:pt x="23" y="22"/>
                      </a:lnTo>
                      <a:lnTo>
                        <a:pt x="20" y="26"/>
                      </a:lnTo>
                      <a:lnTo>
                        <a:pt x="15" y="26"/>
                      </a:lnTo>
                      <a:lnTo>
                        <a:pt x="11" y="26"/>
                      </a:lnTo>
                      <a:lnTo>
                        <a:pt x="8" y="26"/>
                      </a:lnTo>
                      <a:lnTo>
                        <a:pt x="3" y="22"/>
                      </a:lnTo>
                      <a:lnTo>
                        <a:pt x="0" y="19"/>
                      </a:lnTo>
                      <a:lnTo>
                        <a:pt x="0" y="14"/>
                      </a:lnTo>
                      <a:lnTo>
                        <a:pt x="0" y="11"/>
                      </a:lnTo>
                      <a:lnTo>
                        <a:pt x="3" y="3"/>
                      </a:lnTo>
                      <a:lnTo>
                        <a:pt x="8" y="3"/>
                      </a:lnTo>
                      <a:lnTo>
                        <a:pt x="11" y="0"/>
                      </a:lnTo>
                      <a:lnTo>
                        <a:pt x="15" y="0"/>
                      </a:lnTo>
                      <a:lnTo>
                        <a:pt x="20" y="3"/>
                      </a:lnTo>
                      <a:lnTo>
                        <a:pt x="23" y="3"/>
                      </a:lnTo>
                      <a:lnTo>
                        <a:pt x="27" y="11"/>
                      </a:lnTo>
                      <a:lnTo>
                        <a:pt x="27" y="14"/>
                      </a:lnTo>
                    </a:path>
                  </a:pathLst>
                </a:custGeom>
                <a:solidFill>
                  <a:srgbClr val="000000"/>
                </a:solidFill>
                <a:ln w="12700" cap="rnd">
                  <a:solidFill>
                    <a:srgbClr val="000000"/>
                  </a:solidFill>
                  <a:round/>
                  <a:headEnd/>
                  <a:tailEnd/>
                </a:ln>
              </p:spPr>
              <p:txBody>
                <a:bodyPr/>
                <a:lstStyle/>
                <a:p>
                  <a:endParaRPr lang="en-US"/>
                </a:p>
              </p:txBody>
            </p:sp>
            <p:sp>
              <p:nvSpPr>
                <p:cNvPr id="920" name="Freeform 263"/>
                <p:cNvSpPr>
                  <a:spLocks/>
                </p:cNvSpPr>
                <p:nvPr/>
              </p:nvSpPr>
              <p:spPr bwMode="auto">
                <a:xfrm>
                  <a:off x="5200" y="2912"/>
                  <a:ext cx="28" cy="27"/>
                </a:xfrm>
                <a:custGeom>
                  <a:avLst/>
                  <a:gdLst>
                    <a:gd name="T0" fmla="*/ 27 w 28"/>
                    <a:gd name="T1" fmla="*/ 11 h 27"/>
                    <a:gd name="T2" fmla="*/ 25 w 28"/>
                    <a:gd name="T3" fmla="*/ 17 h 27"/>
                    <a:gd name="T4" fmla="*/ 21 w 28"/>
                    <a:gd name="T5" fmla="*/ 19 h 27"/>
                    <a:gd name="T6" fmla="*/ 18 w 28"/>
                    <a:gd name="T7" fmla="*/ 24 h 27"/>
                    <a:gd name="T8" fmla="*/ 13 w 28"/>
                    <a:gd name="T9" fmla="*/ 26 h 27"/>
                    <a:gd name="T10" fmla="*/ 8 w 28"/>
                    <a:gd name="T11" fmla="*/ 26 h 27"/>
                    <a:gd name="T12" fmla="*/ 5 w 28"/>
                    <a:gd name="T13" fmla="*/ 24 h 27"/>
                    <a:gd name="T14" fmla="*/ 0 w 28"/>
                    <a:gd name="T15" fmla="*/ 19 h 27"/>
                    <a:gd name="T16" fmla="*/ 0 w 28"/>
                    <a:gd name="T17" fmla="*/ 17 h 27"/>
                    <a:gd name="T18" fmla="*/ 0 w 28"/>
                    <a:gd name="T19" fmla="*/ 11 h 27"/>
                    <a:gd name="T20" fmla="*/ 0 w 28"/>
                    <a:gd name="T21" fmla="*/ 6 h 27"/>
                    <a:gd name="T22" fmla="*/ 0 w 28"/>
                    <a:gd name="T23" fmla="*/ 1 h 27"/>
                    <a:gd name="T24" fmla="*/ 5 w 28"/>
                    <a:gd name="T25" fmla="*/ 0 h 27"/>
                    <a:gd name="T26" fmla="*/ 8 w 28"/>
                    <a:gd name="T27" fmla="*/ 0 h 27"/>
                    <a:gd name="T28" fmla="*/ 13 w 28"/>
                    <a:gd name="T29" fmla="*/ 0 h 27"/>
                    <a:gd name="T30" fmla="*/ 18 w 28"/>
                    <a:gd name="T31" fmla="*/ 0 h 27"/>
                    <a:gd name="T32" fmla="*/ 21 w 28"/>
                    <a:gd name="T33" fmla="*/ 1 h 27"/>
                    <a:gd name="T34" fmla="*/ 25 w 28"/>
                    <a:gd name="T35" fmla="*/ 6 h 27"/>
                    <a:gd name="T36" fmla="*/ 27 w 28"/>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1"/>
                      </a:moveTo>
                      <a:lnTo>
                        <a:pt x="25" y="17"/>
                      </a:lnTo>
                      <a:lnTo>
                        <a:pt x="21" y="19"/>
                      </a:lnTo>
                      <a:lnTo>
                        <a:pt x="18" y="24"/>
                      </a:lnTo>
                      <a:lnTo>
                        <a:pt x="13" y="26"/>
                      </a:lnTo>
                      <a:lnTo>
                        <a:pt x="8" y="26"/>
                      </a:lnTo>
                      <a:lnTo>
                        <a:pt x="5" y="24"/>
                      </a:lnTo>
                      <a:lnTo>
                        <a:pt x="0" y="19"/>
                      </a:lnTo>
                      <a:lnTo>
                        <a:pt x="0" y="17"/>
                      </a:lnTo>
                      <a:lnTo>
                        <a:pt x="0" y="11"/>
                      </a:lnTo>
                      <a:lnTo>
                        <a:pt x="0" y="6"/>
                      </a:lnTo>
                      <a:lnTo>
                        <a:pt x="0" y="1"/>
                      </a:lnTo>
                      <a:lnTo>
                        <a:pt x="5" y="0"/>
                      </a:lnTo>
                      <a:lnTo>
                        <a:pt x="8" y="0"/>
                      </a:lnTo>
                      <a:lnTo>
                        <a:pt x="13" y="0"/>
                      </a:lnTo>
                      <a:lnTo>
                        <a:pt x="18" y="0"/>
                      </a:lnTo>
                      <a:lnTo>
                        <a:pt x="21" y="1"/>
                      </a:lnTo>
                      <a:lnTo>
                        <a:pt x="25" y="6"/>
                      </a:lnTo>
                      <a:lnTo>
                        <a:pt x="27" y="11"/>
                      </a:lnTo>
                    </a:path>
                  </a:pathLst>
                </a:custGeom>
                <a:solidFill>
                  <a:srgbClr val="000000"/>
                </a:solidFill>
                <a:ln w="12700" cap="rnd">
                  <a:solidFill>
                    <a:srgbClr val="000000"/>
                  </a:solidFill>
                  <a:round/>
                  <a:headEnd/>
                  <a:tailEnd/>
                </a:ln>
              </p:spPr>
              <p:txBody>
                <a:bodyPr/>
                <a:lstStyle/>
                <a:p>
                  <a:endParaRPr lang="en-US"/>
                </a:p>
              </p:txBody>
            </p:sp>
            <p:sp>
              <p:nvSpPr>
                <p:cNvPr id="921" name="Freeform 264"/>
                <p:cNvSpPr>
                  <a:spLocks/>
                </p:cNvSpPr>
                <p:nvPr/>
              </p:nvSpPr>
              <p:spPr bwMode="auto">
                <a:xfrm>
                  <a:off x="5114" y="2974"/>
                  <a:ext cx="28" cy="27"/>
                </a:xfrm>
                <a:custGeom>
                  <a:avLst/>
                  <a:gdLst>
                    <a:gd name="T0" fmla="*/ 27 w 28"/>
                    <a:gd name="T1" fmla="*/ 14 h 27"/>
                    <a:gd name="T2" fmla="*/ 25 w 28"/>
                    <a:gd name="T3" fmla="*/ 17 h 27"/>
                    <a:gd name="T4" fmla="*/ 21 w 28"/>
                    <a:gd name="T5" fmla="*/ 21 h 27"/>
                    <a:gd name="T6" fmla="*/ 18 w 28"/>
                    <a:gd name="T7" fmla="*/ 24 h 27"/>
                    <a:gd name="T8" fmla="*/ 13 w 28"/>
                    <a:gd name="T9" fmla="*/ 26 h 27"/>
                    <a:gd name="T10" fmla="*/ 11 w 28"/>
                    <a:gd name="T11" fmla="*/ 26 h 27"/>
                    <a:gd name="T12" fmla="*/ 6 w 28"/>
                    <a:gd name="T13" fmla="*/ 24 h 27"/>
                    <a:gd name="T14" fmla="*/ 1 w 28"/>
                    <a:gd name="T15" fmla="*/ 21 h 27"/>
                    <a:gd name="T16" fmla="*/ 0 w 28"/>
                    <a:gd name="T17" fmla="*/ 17 h 27"/>
                    <a:gd name="T18" fmla="*/ 0 w 28"/>
                    <a:gd name="T19" fmla="*/ 14 h 27"/>
                    <a:gd name="T20" fmla="*/ 0 w 28"/>
                    <a:gd name="T21" fmla="*/ 8 h 27"/>
                    <a:gd name="T22" fmla="*/ 1 w 28"/>
                    <a:gd name="T23" fmla="*/ 6 h 27"/>
                    <a:gd name="T24" fmla="*/ 6 w 28"/>
                    <a:gd name="T25" fmla="*/ 1 h 27"/>
                    <a:gd name="T26" fmla="*/ 11 w 28"/>
                    <a:gd name="T27" fmla="*/ 0 h 27"/>
                    <a:gd name="T28" fmla="*/ 13 w 28"/>
                    <a:gd name="T29" fmla="*/ 0 h 27"/>
                    <a:gd name="T30" fmla="*/ 18 w 28"/>
                    <a:gd name="T31" fmla="*/ 1 h 27"/>
                    <a:gd name="T32" fmla="*/ 21 w 28"/>
                    <a:gd name="T33" fmla="*/ 6 h 27"/>
                    <a:gd name="T34" fmla="*/ 25 w 28"/>
                    <a:gd name="T35" fmla="*/ 8 h 27"/>
                    <a:gd name="T36" fmla="*/ 27 w 28"/>
                    <a:gd name="T37" fmla="*/ 14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4"/>
                      </a:moveTo>
                      <a:lnTo>
                        <a:pt x="25" y="17"/>
                      </a:lnTo>
                      <a:lnTo>
                        <a:pt x="21" y="21"/>
                      </a:lnTo>
                      <a:lnTo>
                        <a:pt x="18" y="24"/>
                      </a:lnTo>
                      <a:lnTo>
                        <a:pt x="13" y="26"/>
                      </a:lnTo>
                      <a:lnTo>
                        <a:pt x="11" y="26"/>
                      </a:lnTo>
                      <a:lnTo>
                        <a:pt x="6" y="24"/>
                      </a:lnTo>
                      <a:lnTo>
                        <a:pt x="1" y="21"/>
                      </a:lnTo>
                      <a:lnTo>
                        <a:pt x="0" y="17"/>
                      </a:lnTo>
                      <a:lnTo>
                        <a:pt x="0" y="14"/>
                      </a:lnTo>
                      <a:lnTo>
                        <a:pt x="0" y="8"/>
                      </a:lnTo>
                      <a:lnTo>
                        <a:pt x="1" y="6"/>
                      </a:lnTo>
                      <a:lnTo>
                        <a:pt x="6" y="1"/>
                      </a:lnTo>
                      <a:lnTo>
                        <a:pt x="11" y="0"/>
                      </a:lnTo>
                      <a:lnTo>
                        <a:pt x="13" y="0"/>
                      </a:lnTo>
                      <a:lnTo>
                        <a:pt x="18" y="1"/>
                      </a:lnTo>
                      <a:lnTo>
                        <a:pt x="21" y="6"/>
                      </a:lnTo>
                      <a:lnTo>
                        <a:pt x="25" y="8"/>
                      </a:lnTo>
                      <a:lnTo>
                        <a:pt x="27" y="14"/>
                      </a:lnTo>
                    </a:path>
                  </a:pathLst>
                </a:custGeom>
                <a:solidFill>
                  <a:srgbClr val="000000"/>
                </a:solidFill>
                <a:ln w="12700" cap="rnd">
                  <a:solidFill>
                    <a:srgbClr val="000000"/>
                  </a:solidFill>
                  <a:round/>
                  <a:headEnd/>
                  <a:tailEnd/>
                </a:ln>
              </p:spPr>
              <p:txBody>
                <a:bodyPr/>
                <a:lstStyle/>
                <a:p>
                  <a:endParaRPr lang="en-US"/>
                </a:p>
              </p:txBody>
            </p:sp>
            <p:sp>
              <p:nvSpPr>
                <p:cNvPr id="922" name="Freeform 265"/>
                <p:cNvSpPr>
                  <a:spLocks/>
                </p:cNvSpPr>
                <p:nvPr/>
              </p:nvSpPr>
              <p:spPr bwMode="auto">
                <a:xfrm>
                  <a:off x="5077" y="2902"/>
                  <a:ext cx="33" cy="29"/>
                </a:xfrm>
                <a:custGeom>
                  <a:avLst/>
                  <a:gdLst>
                    <a:gd name="T0" fmla="*/ 32 w 33"/>
                    <a:gd name="T1" fmla="*/ 13 h 29"/>
                    <a:gd name="T2" fmla="*/ 30 w 33"/>
                    <a:gd name="T3" fmla="*/ 19 h 29"/>
                    <a:gd name="T4" fmla="*/ 28 w 33"/>
                    <a:gd name="T5" fmla="*/ 23 h 29"/>
                    <a:gd name="T6" fmla="*/ 23 w 33"/>
                    <a:gd name="T7" fmla="*/ 28 h 29"/>
                    <a:gd name="T8" fmla="*/ 17 w 33"/>
                    <a:gd name="T9" fmla="*/ 28 h 29"/>
                    <a:gd name="T10" fmla="*/ 12 w 33"/>
                    <a:gd name="T11" fmla="*/ 28 h 29"/>
                    <a:gd name="T12" fmla="*/ 7 w 33"/>
                    <a:gd name="T13" fmla="*/ 28 h 29"/>
                    <a:gd name="T14" fmla="*/ 3 w 33"/>
                    <a:gd name="T15" fmla="*/ 23 h 29"/>
                    <a:gd name="T16" fmla="*/ 0 w 33"/>
                    <a:gd name="T17" fmla="*/ 19 h 29"/>
                    <a:gd name="T18" fmla="*/ 0 w 33"/>
                    <a:gd name="T19" fmla="*/ 13 h 29"/>
                    <a:gd name="T20" fmla="*/ 0 w 33"/>
                    <a:gd name="T21" fmla="*/ 9 h 29"/>
                    <a:gd name="T22" fmla="*/ 3 w 33"/>
                    <a:gd name="T23" fmla="*/ 4 h 29"/>
                    <a:gd name="T24" fmla="*/ 7 w 33"/>
                    <a:gd name="T25" fmla="*/ 1 h 29"/>
                    <a:gd name="T26" fmla="*/ 12 w 33"/>
                    <a:gd name="T27" fmla="*/ 0 h 29"/>
                    <a:gd name="T28" fmla="*/ 17 w 33"/>
                    <a:gd name="T29" fmla="*/ 0 h 29"/>
                    <a:gd name="T30" fmla="*/ 23 w 33"/>
                    <a:gd name="T31" fmla="*/ 1 h 29"/>
                    <a:gd name="T32" fmla="*/ 28 w 33"/>
                    <a:gd name="T33" fmla="*/ 4 h 29"/>
                    <a:gd name="T34" fmla="*/ 30 w 33"/>
                    <a:gd name="T35" fmla="*/ 9 h 29"/>
                    <a:gd name="T36" fmla="*/ 32 w 33"/>
                    <a:gd name="T37" fmla="*/ 13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29"/>
                    <a:gd name="T59" fmla="*/ 33 w 33"/>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29">
                      <a:moveTo>
                        <a:pt x="32" y="13"/>
                      </a:moveTo>
                      <a:lnTo>
                        <a:pt x="30" y="19"/>
                      </a:lnTo>
                      <a:lnTo>
                        <a:pt x="28" y="23"/>
                      </a:lnTo>
                      <a:lnTo>
                        <a:pt x="23" y="28"/>
                      </a:lnTo>
                      <a:lnTo>
                        <a:pt x="17" y="28"/>
                      </a:lnTo>
                      <a:lnTo>
                        <a:pt x="12" y="28"/>
                      </a:lnTo>
                      <a:lnTo>
                        <a:pt x="7" y="28"/>
                      </a:lnTo>
                      <a:lnTo>
                        <a:pt x="3" y="23"/>
                      </a:lnTo>
                      <a:lnTo>
                        <a:pt x="0" y="19"/>
                      </a:lnTo>
                      <a:lnTo>
                        <a:pt x="0" y="13"/>
                      </a:lnTo>
                      <a:lnTo>
                        <a:pt x="0" y="9"/>
                      </a:lnTo>
                      <a:lnTo>
                        <a:pt x="3" y="4"/>
                      </a:lnTo>
                      <a:lnTo>
                        <a:pt x="7" y="1"/>
                      </a:lnTo>
                      <a:lnTo>
                        <a:pt x="12" y="0"/>
                      </a:lnTo>
                      <a:lnTo>
                        <a:pt x="17" y="0"/>
                      </a:lnTo>
                      <a:lnTo>
                        <a:pt x="23" y="1"/>
                      </a:lnTo>
                      <a:lnTo>
                        <a:pt x="28" y="4"/>
                      </a:lnTo>
                      <a:lnTo>
                        <a:pt x="30" y="9"/>
                      </a:lnTo>
                      <a:lnTo>
                        <a:pt x="32" y="13"/>
                      </a:lnTo>
                    </a:path>
                  </a:pathLst>
                </a:custGeom>
                <a:solidFill>
                  <a:srgbClr val="000000"/>
                </a:solidFill>
                <a:ln w="12700" cap="rnd">
                  <a:solidFill>
                    <a:srgbClr val="000000"/>
                  </a:solidFill>
                  <a:round/>
                  <a:headEnd/>
                  <a:tailEnd/>
                </a:ln>
              </p:spPr>
              <p:txBody>
                <a:bodyPr/>
                <a:lstStyle/>
                <a:p>
                  <a:endParaRPr lang="en-US"/>
                </a:p>
              </p:txBody>
            </p:sp>
            <p:sp>
              <p:nvSpPr>
                <p:cNvPr id="923" name="Freeform 266"/>
                <p:cNvSpPr>
                  <a:spLocks/>
                </p:cNvSpPr>
                <p:nvPr/>
              </p:nvSpPr>
              <p:spPr bwMode="auto">
                <a:xfrm>
                  <a:off x="5067" y="2863"/>
                  <a:ext cx="29" cy="27"/>
                </a:xfrm>
                <a:custGeom>
                  <a:avLst/>
                  <a:gdLst>
                    <a:gd name="T0" fmla="*/ 28 w 29"/>
                    <a:gd name="T1" fmla="*/ 13 h 27"/>
                    <a:gd name="T2" fmla="*/ 24 w 29"/>
                    <a:gd name="T3" fmla="*/ 17 h 27"/>
                    <a:gd name="T4" fmla="*/ 22 w 29"/>
                    <a:gd name="T5" fmla="*/ 19 h 27"/>
                    <a:gd name="T6" fmla="*/ 21 w 29"/>
                    <a:gd name="T7" fmla="*/ 24 h 27"/>
                    <a:gd name="T8" fmla="*/ 15 w 29"/>
                    <a:gd name="T9" fmla="*/ 26 h 27"/>
                    <a:gd name="T10" fmla="*/ 12 w 29"/>
                    <a:gd name="T11" fmla="*/ 26 h 27"/>
                    <a:gd name="T12" fmla="*/ 8 w 29"/>
                    <a:gd name="T13" fmla="*/ 24 h 27"/>
                    <a:gd name="T14" fmla="*/ 3 w 29"/>
                    <a:gd name="T15" fmla="*/ 19 h 27"/>
                    <a:gd name="T16" fmla="*/ 1 w 29"/>
                    <a:gd name="T17" fmla="*/ 17 h 27"/>
                    <a:gd name="T18" fmla="*/ 0 w 29"/>
                    <a:gd name="T19" fmla="*/ 13 h 27"/>
                    <a:gd name="T20" fmla="*/ 1 w 29"/>
                    <a:gd name="T21" fmla="*/ 6 h 27"/>
                    <a:gd name="T22" fmla="*/ 3 w 29"/>
                    <a:gd name="T23" fmla="*/ 4 h 27"/>
                    <a:gd name="T24" fmla="*/ 8 w 29"/>
                    <a:gd name="T25" fmla="*/ 0 h 27"/>
                    <a:gd name="T26" fmla="*/ 12 w 29"/>
                    <a:gd name="T27" fmla="*/ 0 h 27"/>
                    <a:gd name="T28" fmla="*/ 15 w 29"/>
                    <a:gd name="T29" fmla="*/ 0 h 27"/>
                    <a:gd name="T30" fmla="*/ 21 w 29"/>
                    <a:gd name="T31" fmla="*/ 0 h 27"/>
                    <a:gd name="T32" fmla="*/ 22 w 29"/>
                    <a:gd name="T33" fmla="*/ 4 h 27"/>
                    <a:gd name="T34" fmla="*/ 24 w 29"/>
                    <a:gd name="T35" fmla="*/ 6 h 27"/>
                    <a:gd name="T36" fmla="*/ 28 w 29"/>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3"/>
                      </a:moveTo>
                      <a:lnTo>
                        <a:pt x="24" y="17"/>
                      </a:lnTo>
                      <a:lnTo>
                        <a:pt x="22" y="19"/>
                      </a:lnTo>
                      <a:lnTo>
                        <a:pt x="21" y="24"/>
                      </a:lnTo>
                      <a:lnTo>
                        <a:pt x="15" y="26"/>
                      </a:lnTo>
                      <a:lnTo>
                        <a:pt x="12" y="26"/>
                      </a:lnTo>
                      <a:lnTo>
                        <a:pt x="8" y="24"/>
                      </a:lnTo>
                      <a:lnTo>
                        <a:pt x="3" y="19"/>
                      </a:lnTo>
                      <a:lnTo>
                        <a:pt x="1" y="17"/>
                      </a:lnTo>
                      <a:lnTo>
                        <a:pt x="0" y="13"/>
                      </a:lnTo>
                      <a:lnTo>
                        <a:pt x="1" y="6"/>
                      </a:lnTo>
                      <a:lnTo>
                        <a:pt x="3" y="4"/>
                      </a:lnTo>
                      <a:lnTo>
                        <a:pt x="8" y="0"/>
                      </a:lnTo>
                      <a:lnTo>
                        <a:pt x="12" y="0"/>
                      </a:lnTo>
                      <a:lnTo>
                        <a:pt x="15" y="0"/>
                      </a:lnTo>
                      <a:lnTo>
                        <a:pt x="21" y="0"/>
                      </a:lnTo>
                      <a:lnTo>
                        <a:pt x="22" y="4"/>
                      </a:lnTo>
                      <a:lnTo>
                        <a:pt x="24" y="6"/>
                      </a:lnTo>
                      <a:lnTo>
                        <a:pt x="28" y="13"/>
                      </a:lnTo>
                    </a:path>
                  </a:pathLst>
                </a:custGeom>
                <a:solidFill>
                  <a:srgbClr val="000000"/>
                </a:solidFill>
                <a:ln w="12700" cap="rnd">
                  <a:solidFill>
                    <a:srgbClr val="000000"/>
                  </a:solidFill>
                  <a:round/>
                  <a:headEnd/>
                  <a:tailEnd/>
                </a:ln>
              </p:spPr>
              <p:txBody>
                <a:bodyPr/>
                <a:lstStyle/>
                <a:p>
                  <a:endParaRPr lang="en-US"/>
                </a:p>
              </p:txBody>
            </p:sp>
            <p:sp>
              <p:nvSpPr>
                <p:cNvPr id="924" name="Freeform 267"/>
                <p:cNvSpPr>
                  <a:spLocks/>
                </p:cNvSpPr>
                <p:nvPr/>
              </p:nvSpPr>
              <p:spPr bwMode="auto">
                <a:xfrm>
                  <a:off x="5072" y="2800"/>
                  <a:ext cx="29" cy="27"/>
                </a:xfrm>
                <a:custGeom>
                  <a:avLst/>
                  <a:gdLst>
                    <a:gd name="T0" fmla="*/ 28 w 29"/>
                    <a:gd name="T1" fmla="*/ 11 h 27"/>
                    <a:gd name="T2" fmla="*/ 26 w 29"/>
                    <a:gd name="T3" fmla="*/ 14 h 27"/>
                    <a:gd name="T4" fmla="*/ 22 w 29"/>
                    <a:gd name="T5" fmla="*/ 19 h 27"/>
                    <a:gd name="T6" fmla="*/ 19 w 29"/>
                    <a:gd name="T7" fmla="*/ 24 h 27"/>
                    <a:gd name="T8" fmla="*/ 14 w 29"/>
                    <a:gd name="T9" fmla="*/ 26 h 27"/>
                    <a:gd name="T10" fmla="*/ 12 w 29"/>
                    <a:gd name="T11" fmla="*/ 26 h 27"/>
                    <a:gd name="T12" fmla="*/ 7 w 29"/>
                    <a:gd name="T13" fmla="*/ 24 h 27"/>
                    <a:gd name="T14" fmla="*/ 1 w 29"/>
                    <a:gd name="T15" fmla="*/ 19 h 27"/>
                    <a:gd name="T16" fmla="*/ 0 w 29"/>
                    <a:gd name="T17" fmla="*/ 14 h 27"/>
                    <a:gd name="T18" fmla="*/ 0 w 29"/>
                    <a:gd name="T19" fmla="*/ 11 h 27"/>
                    <a:gd name="T20" fmla="*/ 0 w 29"/>
                    <a:gd name="T21" fmla="*/ 6 h 27"/>
                    <a:gd name="T22" fmla="*/ 1 w 29"/>
                    <a:gd name="T23" fmla="*/ 4 h 27"/>
                    <a:gd name="T24" fmla="*/ 7 w 29"/>
                    <a:gd name="T25" fmla="*/ 0 h 27"/>
                    <a:gd name="T26" fmla="*/ 12 w 29"/>
                    <a:gd name="T27" fmla="*/ 0 h 27"/>
                    <a:gd name="T28" fmla="*/ 14 w 29"/>
                    <a:gd name="T29" fmla="*/ 0 h 27"/>
                    <a:gd name="T30" fmla="*/ 19 w 29"/>
                    <a:gd name="T31" fmla="*/ 0 h 27"/>
                    <a:gd name="T32" fmla="*/ 22 w 29"/>
                    <a:gd name="T33" fmla="*/ 4 h 27"/>
                    <a:gd name="T34" fmla="*/ 26 w 29"/>
                    <a:gd name="T35" fmla="*/ 6 h 27"/>
                    <a:gd name="T36" fmla="*/ 28 w 29"/>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7"/>
                    <a:gd name="T59" fmla="*/ 29 w 2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7">
                      <a:moveTo>
                        <a:pt x="28" y="11"/>
                      </a:moveTo>
                      <a:lnTo>
                        <a:pt x="26" y="14"/>
                      </a:lnTo>
                      <a:lnTo>
                        <a:pt x="22" y="19"/>
                      </a:lnTo>
                      <a:lnTo>
                        <a:pt x="19" y="24"/>
                      </a:lnTo>
                      <a:lnTo>
                        <a:pt x="14" y="26"/>
                      </a:lnTo>
                      <a:lnTo>
                        <a:pt x="12" y="26"/>
                      </a:lnTo>
                      <a:lnTo>
                        <a:pt x="7" y="24"/>
                      </a:lnTo>
                      <a:lnTo>
                        <a:pt x="1" y="19"/>
                      </a:lnTo>
                      <a:lnTo>
                        <a:pt x="0" y="14"/>
                      </a:lnTo>
                      <a:lnTo>
                        <a:pt x="0" y="11"/>
                      </a:lnTo>
                      <a:lnTo>
                        <a:pt x="0" y="6"/>
                      </a:lnTo>
                      <a:lnTo>
                        <a:pt x="1" y="4"/>
                      </a:lnTo>
                      <a:lnTo>
                        <a:pt x="7" y="0"/>
                      </a:lnTo>
                      <a:lnTo>
                        <a:pt x="12" y="0"/>
                      </a:lnTo>
                      <a:lnTo>
                        <a:pt x="14" y="0"/>
                      </a:lnTo>
                      <a:lnTo>
                        <a:pt x="19" y="0"/>
                      </a:lnTo>
                      <a:lnTo>
                        <a:pt x="22" y="4"/>
                      </a:lnTo>
                      <a:lnTo>
                        <a:pt x="26" y="6"/>
                      </a:lnTo>
                      <a:lnTo>
                        <a:pt x="28" y="11"/>
                      </a:lnTo>
                    </a:path>
                  </a:pathLst>
                </a:custGeom>
                <a:solidFill>
                  <a:srgbClr val="000000"/>
                </a:solidFill>
                <a:ln w="12700" cap="rnd">
                  <a:solidFill>
                    <a:srgbClr val="000000"/>
                  </a:solidFill>
                  <a:round/>
                  <a:headEnd/>
                  <a:tailEnd/>
                </a:ln>
              </p:spPr>
              <p:txBody>
                <a:bodyPr/>
                <a:lstStyle/>
                <a:p>
                  <a:endParaRPr lang="en-US"/>
                </a:p>
              </p:txBody>
            </p:sp>
            <p:sp>
              <p:nvSpPr>
                <p:cNvPr id="925" name="Freeform 268"/>
                <p:cNvSpPr>
                  <a:spLocks/>
                </p:cNvSpPr>
                <p:nvPr/>
              </p:nvSpPr>
              <p:spPr bwMode="auto">
                <a:xfrm>
                  <a:off x="5179" y="2940"/>
                  <a:ext cx="28" cy="27"/>
                </a:xfrm>
                <a:custGeom>
                  <a:avLst/>
                  <a:gdLst>
                    <a:gd name="T0" fmla="*/ 27 w 28"/>
                    <a:gd name="T1" fmla="*/ 13 h 27"/>
                    <a:gd name="T2" fmla="*/ 27 w 28"/>
                    <a:gd name="T3" fmla="*/ 17 h 27"/>
                    <a:gd name="T4" fmla="*/ 23 w 28"/>
                    <a:gd name="T5" fmla="*/ 21 h 27"/>
                    <a:gd name="T6" fmla="*/ 20 w 28"/>
                    <a:gd name="T7" fmla="*/ 24 h 27"/>
                    <a:gd name="T8" fmla="*/ 15 w 28"/>
                    <a:gd name="T9" fmla="*/ 26 h 27"/>
                    <a:gd name="T10" fmla="*/ 10 w 28"/>
                    <a:gd name="T11" fmla="*/ 26 h 27"/>
                    <a:gd name="T12" fmla="*/ 5 w 28"/>
                    <a:gd name="T13" fmla="*/ 24 h 27"/>
                    <a:gd name="T14" fmla="*/ 1 w 28"/>
                    <a:gd name="T15" fmla="*/ 21 h 27"/>
                    <a:gd name="T16" fmla="*/ 0 w 28"/>
                    <a:gd name="T17" fmla="*/ 17 h 27"/>
                    <a:gd name="T18" fmla="*/ 0 w 28"/>
                    <a:gd name="T19" fmla="*/ 13 h 27"/>
                    <a:gd name="T20" fmla="*/ 0 w 28"/>
                    <a:gd name="T21" fmla="*/ 8 h 27"/>
                    <a:gd name="T22" fmla="*/ 1 w 28"/>
                    <a:gd name="T23" fmla="*/ 6 h 27"/>
                    <a:gd name="T24" fmla="*/ 5 w 28"/>
                    <a:gd name="T25" fmla="*/ 1 h 27"/>
                    <a:gd name="T26" fmla="*/ 10 w 28"/>
                    <a:gd name="T27" fmla="*/ 0 h 27"/>
                    <a:gd name="T28" fmla="*/ 15 w 28"/>
                    <a:gd name="T29" fmla="*/ 0 h 27"/>
                    <a:gd name="T30" fmla="*/ 20 w 28"/>
                    <a:gd name="T31" fmla="*/ 1 h 27"/>
                    <a:gd name="T32" fmla="*/ 23 w 28"/>
                    <a:gd name="T33" fmla="*/ 6 h 27"/>
                    <a:gd name="T34" fmla="*/ 27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7" y="17"/>
                      </a:lnTo>
                      <a:lnTo>
                        <a:pt x="23" y="21"/>
                      </a:lnTo>
                      <a:lnTo>
                        <a:pt x="20" y="24"/>
                      </a:lnTo>
                      <a:lnTo>
                        <a:pt x="15" y="26"/>
                      </a:lnTo>
                      <a:lnTo>
                        <a:pt x="10" y="26"/>
                      </a:lnTo>
                      <a:lnTo>
                        <a:pt x="5" y="24"/>
                      </a:lnTo>
                      <a:lnTo>
                        <a:pt x="1" y="21"/>
                      </a:lnTo>
                      <a:lnTo>
                        <a:pt x="0" y="17"/>
                      </a:lnTo>
                      <a:lnTo>
                        <a:pt x="0" y="13"/>
                      </a:lnTo>
                      <a:lnTo>
                        <a:pt x="0" y="8"/>
                      </a:lnTo>
                      <a:lnTo>
                        <a:pt x="1" y="6"/>
                      </a:lnTo>
                      <a:lnTo>
                        <a:pt x="5" y="1"/>
                      </a:lnTo>
                      <a:lnTo>
                        <a:pt x="10" y="0"/>
                      </a:lnTo>
                      <a:lnTo>
                        <a:pt x="15" y="0"/>
                      </a:lnTo>
                      <a:lnTo>
                        <a:pt x="20" y="1"/>
                      </a:lnTo>
                      <a:lnTo>
                        <a:pt x="23" y="6"/>
                      </a:lnTo>
                      <a:lnTo>
                        <a:pt x="27" y="8"/>
                      </a:lnTo>
                      <a:lnTo>
                        <a:pt x="27" y="13"/>
                      </a:lnTo>
                    </a:path>
                  </a:pathLst>
                </a:custGeom>
                <a:solidFill>
                  <a:srgbClr val="000000"/>
                </a:solidFill>
                <a:ln w="12700" cap="rnd">
                  <a:solidFill>
                    <a:srgbClr val="000000"/>
                  </a:solidFill>
                  <a:round/>
                  <a:headEnd/>
                  <a:tailEnd/>
                </a:ln>
              </p:spPr>
              <p:txBody>
                <a:bodyPr/>
                <a:lstStyle/>
                <a:p>
                  <a:endParaRPr lang="en-US"/>
                </a:p>
              </p:txBody>
            </p:sp>
            <p:sp>
              <p:nvSpPr>
                <p:cNvPr id="926" name="Freeform 269"/>
                <p:cNvSpPr>
                  <a:spLocks/>
                </p:cNvSpPr>
                <p:nvPr/>
              </p:nvSpPr>
              <p:spPr bwMode="auto">
                <a:xfrm>
                  <a:off x="5047" y="2844"/>
                  <a:ext cx="28" cy="27"/>
                </a:xfrm>
                <a:custGeom>
                  <a:avLst/>
                  <a:gdLst>
                    <a:gd name="T0" fmla="*/ 27 w 28"/>
                    <a:gd name="T1" fmla="*/ 11 h 27"/>
                    <a:gd name="T2" fmla="*/ 27 w 28"/>
                    <a:gd name="T3" fmla="*/ 14 h 27"/>
                    <a:gd name="T4" fmla="*/ 23 w 28"/>
                    <a:gd name="T5" fmla="*/ 19 h 27"/>
                    <a:gd name="T6" fmla="*/ 20 w 28"/>
                    <a:gd name="T7" fmla="*/ 22 h 27"/>
                    <a:gd name="T8" fmla="*/ 15 w 28"/>
                    <a:gd name="T9" fmla="*/ 26 h 27"/>
                    <a:gd name="T10" fmla="*/ 10 w 28"/>
                    <a:gd name="T11" fmla="*/ 26 h 27"/>
                    <a:gd name="T12" fmla="*/ 5 w 28"/>
                    <a:gd name="T13" fmla="*/ 22 h 27"/>
                    <a:gd name="T14" fmla="*/ 1 w 28"/>
                    <a:gd name="T15" fmla="*/ 19 h 27"/>
                    <a:gd name="T16" fmla="*/ 0 w 28"/>
                    <a:gd name="T17" fmla="*/ 14 h 27"/>
                    <a:gd name="T18" fmla="*/ 0 w 28"/>
                    <a:gd name="T19" fmla="*/ 11 h 27"/>
                    <a:gd name="T20" fmla="*/ 0 w 28"/>
                    <a:gd name="T21" fmla="*/ 8 h 27"/>
                    <a:gd name="T22" fmla="*/ 1 w 28"/>
                    <a:gd name="T23" fmla="*/ 3 h 27"/>
                    <a:gd name="T24" fmla="*/ 5 w 28"/>
                    <a:gd name="T25" fmla="*/ 0 h 27"/>
                    <a:gd name="T26" fmla="*/ 10 w 28"/>
                    <a:gd name="T27" fmla="*/ 0 h 27"/>
                    <a:gd name="T28" fmla="*/ 15 w 28"/>
                    <a:gd name="T29" fmla="*/ 0 h 27"/>
                    <a:gd name="T30" fmla="*/ 20 w 28"/>
                    <a:gd name="T31" fmla="*/ 0 h 27"/>
                    <a:gd name="T32" fmla="*/ 23 w 28"/>
                    <a:gd name="T33" fmla="*/ 3 h 27"/>
                    <a:gd name="T34" fmla="*/ 27 w 28"/>
                    <a:gd name="T35" fmla="*/ 8 h 27"/>
                    <a:gd name="T36" fmla="*/ 27 w 28"/>
                    <a:gd name="T37" fmla="*/ 1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1"/>
                      </a:moveTo>
                      <a:lnTo>
                        <a:pt x="27" y="14"/>
                      </a:lnTo>
                      <a:lnTo>
                        <a:pt x="23" y="19"/>
                      </a:lnTo>
                      <a:lnTo>
                        <a:pt x="20" y="22"/>
                      </a:lnTo>
                      <a:lnTo>
                        <a:pt x="15" y="26"/>
                      </a:lnTo>
                      <a:lnTo>
                        <a:pt x="10" y="26"/>
                      </a:lnTo>
                      <a:lnTo>
                        <a:pt x="5" y="22"/>
                      </a:lnTo>
                      <a:lnTo>
                        <a:pt x="1" y="19"/>
                      </a:lnTo>
                      <a:lnTo>
                        <a:pt x="0" y="14"/>
                      </a:lnTo>
                      <a:lnTo>
                        <a:pt x="0" y="11"/>
                      </a:lnTo>
                      <a:lnTo>
                        <a:pt x="0" y="8"/>
                      </a:lnTo>
                      <a:lnTo>
                        <a:pt x="1" y="3"/>
                      </a:lnTo>
                      <a:lnTo>
                        <a:pt x="5" y="0"/>
                      </a:lnTo>
                      <a:lnTo>
                        <a:pt x="10" y="0"/>
                      </a:lnTo>
                      <a:lnTo>
                        <a:pt x="15" y="0"/>
                      </a:lnTo>
                      <a:lnTo>
                        <a:pt x="20" y="0"/>
                      </a:lnTo>
                      <a:lnTo>
                        <a:pt x="23" y="3"/>
                      </a:lnTo>
                      <a:lnTo>
                        <a:pt x="27" y="8"/>
                      </a:lnTo>
                      <a:lnTo>
                        <a:pt x="27" y="11"/>
                      </a:lnTo>
                    </a:path>
                  </a:pathLst>
                </a:custGeom>
                <a:solidFill>
                  <a:srgbClr val="000000"/>
                </a:solidFill>
                <a:ln w="12700" cap="rnd">
                  <a:solidFill>
                    <a:srgbClr val="000000"/>
                  </a:solidFill>
                  <a:round/>
                  <a:headEnd/>
                  <a:tailEnd/>
                </a:ln>
              </p:spPr>
              <p:txBody>
                <a:bodyPr/>
                <a:lstStyle/>
                <a:p>
                  <a:endParaRPr lang="en-US"/>
                </a:p>
              </p:txBody>
            </p:sp>
            <p:sp>
              <p:nvSpPr>
                <p:cNvPr id="927" name="Freeform 270"/>
                <p:cNvSpPr>
                  <a:spLocks/>
                </p:cNvSpPr>
                <p:nvPr/>
              </p:nvSpPr>
              <p:spPr bwMode="auto">
                <a:xfrm>
                  <a:off x="5119" y="2945"/>
                  <a:ext cx="28" cy="27"/>
                </a:xfrm>
                <a:custGeom>
                  <a:avLst/>
                  <a:gdLst>
                    <a:gd name="T0" fmla="*/ 27 w 28"/>
                    <a:gd name="T1" fmla="*/ 13 h 27"/>
                    <a:gd name="T2" fmla="*/ 23 w 28"/>
                    <a:gd name="T3" fmla="*/ 19 h 27"/>
                    <a:gd name="T4" fmla="*/ 21 w 28"/>
                    <a:gd name="T5" fmla="*/ 21 h 27"/>
                    <a:gd name="T6" fmla="*/ 18 w 28"/>
                    <a:gd name="T7" fmla="*/ 26 h 27"/>
                    <a:gd name="T8" fmla="*/ 13 w 28"/>
                    <a:gd name="T9" fmla="*/ 26 h 27"/>
                    <a:gd name="T10" fmla="*/ 10 w 28"/>
                    <a:gd name="T11" fmla="*/ 26 h 27"/>
                    <a:gd name="T12" fmla="*/ 5 w 28"/>
                    <a:gd name="T13" fmla="*/ 26 h 27"/>
                    <a:gd name="T14" fmla="*/ 3 w 28"/>
                    <a:gd name="T15" fmla="*/ 21 h 27"/>
                    <a:gd name="T16" fmla="*/ 1 w 28"/>
                    <a:gd name="T17" fmla="*/ 19 h 27"/>
                    <a:gd name="T18" fmla="*/ 0 w 28"/>
                    <a:gd name="T19" fmla="*/ 13 h 27"/>
                    <a:gd name="T20" fmla="*/ 1 w 28"/>
                    <a:gd name="T21" fmla="*/ 8 h 27"/>
                    <a:gd name="T22" fmla="*/ 3 w 28"/>
                    <a:gd name="T23" fmla="*/ 6 h 27"/>
                    <a:gd name="T24" fmla="*/ 5 w 28"/>
                    <a:gd name="T25" fmla="*/ 1 h 27"/>
                    <a:gd name="T26" fmla="*/ 10 w 28"/>
                    <a:gd name="T27" fmla="*/ 0 h 27"/>
                    <a:gd name="T28" fmla="*/ 13 w 28"/>
                    <a:gd name="T29" fmla="*/ 0 h 27"/>
                    <a:gd name="T30" fmla="*/ 18 w 28"/>
                    <a:gd name="T31" fmla="*/ 1 h 27"/>
                    <a:gd name="T32" fmla="*/ 21 w 28"/>
                    <a:gd name="T33" fmla="*/ 6 h 27"/>
                    <a:gd name="T34" fmla="*/ 23 w 28"/>
                    <a:gd name="T35" fmla="*/ 8 h 27"/>
                    <a:gd name="T36" fmla="*/ 27 w 28"/>
                    <a:gd name="T37" fmla="*/ 1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7"/>
                    <a:gd name="T59" fmla="*/ 28 w 28"/>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7">
                      <a:moveTo>
                        <a:pt x="27" y="13"/>
                      </a:moveTo>
                      <a:lnTo>
                        <a:pt x="23" y="19"/>
                      </a:lnTo>
                      <a:lnTo>
                        <a:pt x="21" y="21"/>
                      </a:lnTo>
                      <a:lnTo>
                        <a:pt x="18" y="26"/>
                      </a:lnTo>
                      <a:lnTo>
                        <a:pt x="13" y="26"/>
                      </a:lnTo>
                      <a:lnTo>
                        <a:pt x="10" y="26"/>
                      </a:lnTo>
                      <a:lnTo>
                        <a:pt x="5" y="26"/>
                      </a:lnTo>
                      <a:lnTo>
                        <a:pt x="3" y="21"/>
                      </a:lnTo>
                      <a:lnTo>
                        <a:pt x="1" y="19"/>
                      </a:lnTo>
                      <a:lnTo>
                        <a:pt x="0" y="13"/>
                      </a:lnTo>
                      <a:lnTo>
                        <a:pt x="1" y="8"/>
                      </a:lnTo>
                      <a:lnTo>
                        <a:pt x="3" y="6"/>
                      </a:lnTo>
                      <a:lnTo>
                        <a:pt x="5" y="1"/>
                      </a:lnTo>
                      <a:lnTo>
                        <a:pt x="10" y="0"/>
                      </a:lnTo>
                      <a:lnTo>
                        <a:pt x="13" y="0"/>
                      </a:lnTo>
                      <a:lnTo>
                        <a:pt x="18" y="1"/>
                      </a:lnTo>
                      <a:lnTo>
                        <a:pt x="21" y="6"/>
                      </a:lnTo>
                      <a:lnTo>
                        <a:pt x="23" y="8"/>
                      </a:lnTo>
                      <a:lnTo>
                        <a:pt x="27" y="13"/>
                      </a:lnTo>
                    </a:path>
                  </a:pathLst>
                </a:custGeom>
                <a:solidFill>
                  <a:srgbClr val="000000"/>
                </a:solidFill>
                <a:ln w="12700" cap="rnd">
                  <a:solidFill>
                    <a:srgbClr val="000000"/>
                  </a:solidFill>
                  <a:round/>
                  <a:headEnd/>
                  <a:tailEnd/>
                </a:ln>
              </p:spPr>
              <p:txBody>
                <a:bodyPr/>
                <a:lstStyle/>
                <a:p>
                  <a:endParaRPr lang="en-US"/>
                </a:p>
              </p:txBody>
            </p:sp>
          </p:grpSp>
        </p:grpSp>
      </p:grpSp>
      <p:grpSp>
        <p:nvGrpSpPr>
          <p:cNvPr id="1243" name="Group 1242"/>
          <p:cNvGrpSpPr/>
          <p:nvPr/>
        </p:nvGrpSpPr>
        <p:grpSpPr>
          <a:xfrm>
            <a:off x="4703763" y="5510213"/>
            <a:ext cx="3679825" cy="968375"/>
            <a:chOff x="4703763" y="5510213"/>
            <a:chExt cx="3679825" cy="968375"/>
          </a:xfrm>
        </p:grpSpPr>
        <p:sp>
          <p:nvSpPr>
            <p:cNvPr id="1104" name="Line 412"/>
            <p:cNvSpPr>
              <a:spLocks noChangeShapeType="1"/>
            </p:cNvSpPr>
            <p:nvPr/>
          </p:nvSpPr>
          <p:spPr bwMode="auto">
            <a:xfrm>
              <a:off x="5383213" y="5938838"/>
              <a:ext cx="35718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05" name="Freeform 413"/>
            <p:cNvSpPr>
              <a:spLocks/>
            </p:cNvSpPr>
            <p:nvPr/>
          </p:nvSpPr>
          <p:spPr bwMode="auto">
            <a:xfrm>
              <a:off x="5686425" y="5875338"/>
              <a:ext cx="177800" cy="125412"/>
            </a:xfrm>
            <a:custGeom>
              <a:avLst/>
              <a:gdLst>
                <a:gd name="T0" fmla="*/ 0 w 112"/>
                <a:gd name="T1" fmla="*/ 0 h 79"/>
                <a:gd name="T2" fmla="*/ 0 w 112"/>
                <a:gd name="T3" fmla="*/ 2147483647 h 79"/>
                <a:gd name="T4" fmla="*/ 2147483647 w 112"/>
                <a:gd name="T5" fmla="*/ 2147483647 h 79"/>
                <a:gd name="T6" fmla="*/ 0 w 112"/>
                <a:gd name="T7" fmla="*/ 0 h 79"/>
                <a:gd name="T8" fmla="*/ 0 60000 65536"/>
                <a:gd name="T9" fmla="*/ 0 60000 65536"/>
                <a:gd name="T10" fmla="*/ 0 60000 65536"/>
                <a:gd name="T11" fmla="*/ 0 60000 65536"/>
                <a:gd name="T12" fmla="*/ 0 w 112"/>
                <a:gd name="T13" fmla="*/ 0 h 79"/>
                <a:gd name="T14" fmla="*/ 112 w 112"/>
                <a:gd name="T15" fmla="*/ 79 h 79"/>
              </a:gdLst>
              <a:ahLst/>
              <a:cxnLst>
                <a:cxn ang="T8">
                  <a:pos x="T0" y="T1"/>
                </a:cxn>
                <a:cxn ang="T9">
                  <a:pos x="T2" y="T3"/>
                </a:cxn>
                <a:cxn ang="T10">
                  <a:pos x="T4" y="T5"/>
                </a:cxn>
                <a:cxn ang="T11">
                  <a:pos x="T6" y="T7"/>
                </a:cxn>
              </a:cxnLst>
              <a:rect l="T12" t="T13" r="T14" b="T15"/>
              <a:pathLst>
                <a:path w="112" h="79">
                  <a:moveTo>
                    <a:pt x="0" y="0"/>
                  </a:moveTo>
                  <a:lnTo>
                    <a:pt x="0" y="78"/>
                  </a:lnTo>
                  <a:lnTo>
                    <a:pt x="111" y="40"/>
                  </a:lnTo>
                  <a:lnTo>
                    <a:pt x="0" y="0"/>
                  </a:lnTo>
                </a:path>
              </a:pathLst>
            </a:custGeom>
            <a:solidFill>
              <a:srgbClr val="000000"/>
            </a:solidFill>
            <a:ln w="12700" cap="rnd">
              <a:solidFill>
                <a:srgbClr val="000000"/>
              </a:solidFill>
              <a:round/>
              <a:headEnd/>
              <a:tailEnd/>
            </a:ln>
          </p:spPr>
          <p:txBody>
            <a:bodyPr/>
            <a:lstStyle/>
            <a:p>
              <a:endParaRPr lang="en-US"/>
            </a:p>
          </p:txBody>
        </p:sp>
        <p:grpSp>
          <p:nvGrpSpPr>
            <p:cNvPr id="1106" name="Group 414"/>
            <p:cNvGrpSpPr>
              <a:grpSpLocks/>
            </p:cNvGrpSpPr>
            <p:nvPr/>
          </p:nvGrpSpPr>
          <p:grpSpPr bwMode="auto">
            <a:xfrm>
              <a:off x="4703763" y="5678488"/>
              <a:ext cx="444500" cy="495300"/>
              <a:chOff x="2963" y="3577"/>
              <a:chExt cx="280" cy="312"/>
            </a:xfrm>
          </p:grpSpPr>
          <p:sp>
            <p:nvSpPr>
              <p:cNvPr id="1107" name="Freeform 415"/>
              <p:cNvSpPr>
                <a:spLocks/>
              </p:cNvSpPr>
              <p:nvPr/>
            </p:nvSpPr>
            <p:spPr bwMode="auto">
              <a:xfrm>
                <a:off x="3010" y="3648"/>
                <a:ext cx="43" cy="52"/>
              </a:xfrm>
              <a:custGeom>
                <a:avLst/>
                <a:gdLst>
                  <a:gd name="T0" fmla="*/ 42 w 43"/>
                  <a:gd name="T1" fmla="*/ 27 h 52"/>
                  <a:gd name="T2" fmla="*/ 40 w 43"/>
                  <a:gd name="T3" fmla="*/ 36 h 52"/>
                  <a:gd name="T4" fmla="*/ 36 w 43"/>
                  <a:gd name="T5" fmla="*/ 42 h 52"/>
                  <a:gd name="T6" fmla="*/ 29 w 43"/>
                  <a:gd name="T7" fmla="*/ 48 h 52"/>
                  <a:gd name="T8" fmla="*/ 24 w 43"/>
                  <a:gd name="T9" fmla="*/ 51 h 52"/>
                  <a:gd name="T10" fmla="*/ 15 w 43"/>
                  <a:gd name="T11" fmla="*/ 51 h 52"/>
                  <a:gd name="T12" fmla="*/ 7 w 43"/>
                  <a:gd name="T13" fmla="*/ 48 h 52"/>
                  <a:gd name="T14" fmla="*/ 3 w 43"/>
                  <a:gd name="T15" fmla="*/ 42 h 52"/>
                  <a:gd name="T16" fmla="*/ 0 w 43"/>
                  <a:gd name="T17" fmla="*/ 36 h 52"/>
                  <a:gd name="T18" fmla="*/ 0 w 43"/>
                  <a:gd name="T19" fmla="*/ 27 h 52"/>
                  <a:gd name="T20" fmla="*/ 0 w 43"/>
                  <a:gd name="T21" fmla="*/ 17 h 52"/>
                  <a:gd name="T22" fmla="*/ 3 w 43"/>
                  <a:gd name="T23" fmla="*/ 8 h 52"/>
                  <a:gd name="T24" fmla="*/ 7 w 43"/>
                  <a:gd name="T25" fmla="*/ 4 h 52"/>
                  <a:gd name="T26" fmla="*/ 15 w 43"/>
                  <a:gd name="T27" fmla="*/ 0 h 52"/>
                  <a:gd name="T28" fmla="*/ 24 w 43"/>
                  <a:gd name="T29" fmla="*/ 0 h 52"/>
                  <a:gd name="T30" fmla="*/ 29 w 43"/>
                  <a:gd name="T31" fmla="*/ 4 h 52"/>
                  <a:gd name="T32" fmla="*/ 36 w 43"/>
                  <a:gd name="T33" fmla="*/ 8 h 52"/>
                  <a:gd name="T34" fmla="*/ 40 w 43"/>
                  <a:gd name="T35" fmla="*/ 17 h 52"/>
                  <a:gd name="T36" fmla="*/ 42 w 43"/>
                  <a:gd name="T37" fmla="*/ 2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7"/>
                    </a:moveTo>
                    <a:lnTo>
                      <a:pt x="40" y="36"/>
                    </a:lnTo>
                    <a:lnTo>
                      <a:pt x="36" y="42"/>
                    </a:lnTo>
                    <a:lnTo>
                      <a:pt x="29" y="48"/>
                    </a:lnTo>
                    <a:lnTo>
                      <a:pt x="24" y="51"/>
                    </a:lnTo>
                    <a:lnTo>
                      <a:pt x="15" y="51"/>
                    </a:lnTo>
                    <a:lnTo>
                      <a:pt x="7" y="48"/>
                    </a:lnTo>
                    <a:lnTo>
                      <a:pt x="3" y="42"/>
                    </a:lnTo>
                    <a:lnTo>
                      <a:pt x="0" y="36"/>
                    </a:lnTo>
                    <a:lnTo>
                      <a:pt x="0" y="27"/>
                    </a:lnTo>
                    <a:lnTo>
                      <a:pt x="0" y="17"/>
                    </a:lnTo>
                    <a:lnTo>
                      <a:pt x="3" y="8"/>
                    </a:lnTo>
                    <a:lnTo>
                      <a:pt x="7" y="4"/>
                    </a:lnTo>
                    <a:lnTo>
                      <a:pt x="15" y="0"/>
                    </a:lnTo>
                    <a:lnTo>
                      <a:pt x="24" y="0"/>
                    </a:lnTo>
                    <a:lnTo>
                      <a:pt x="29" y="4"/>
                    </a:lnTo>
                    <a:lnTo>
                      <a:pt x="36" y="8"/>
                    </a:lnTo>
                    <a:lnTo>
                      <a:pt x="40" y="17"/>
                    </a:lnTo>
                    <a:lnTo>
                      <a:pt x="42" y="27"/>
                    </a:lnTo>
                  </a:path>
                </a:pathLst>
              </a:custGeom>
              <a:solidFill>
                <a:srgbClr val="000000"/>
              </a:solidFill>
              <a:ln w="12700" cap="rnd">
                <a:solidFill>
                  <a:srgbClr val="000000"/>
                </a:solidFill>
                <a:round/>
                <a:headEnd/>
                <a:tailEnd/>
              </a:ln>
            </p:spPr>
            <p:txBody>
              <a:bodyPr/>
              <a:lstStyle/>
              <a:p>
                <a:endParaRPr lang="en-US"/>
              </a:p>
            </p:txBody>
          </p:sp>
          <p:sp>
            <p:nvSpPr>
              <p:cNvPr id="1108" name="Freeform 416"/>
              <p:cNvSpPr>
                <a:spLocks/>
              </p:cNvSpPr>
              <p:nvPr/>
            </p:nvSpPr>
            <p:spPr bwMode="auto">
              <a:xfrm>
                <a:off x="2983" y="3733"/>
                <a:ext cx="33" cy="38"/>
              </a:xfrm>
              <a:custGeom>
                <a:avLst/>
                <a:gdLst>
                  <a:gd name="T0" fmla="*/ 32 w 33"/>
                  <a:gd name="T1" fmla="*/ 19 h 38"/>
                  <a:gd name="T2" fmla="*/ 30 w 33"/>
                  <a:gd name="T3" fmla="*/ 26 h 38"/>
                  <a:gd name="T4" fmla="*/ 28 w 33"/>
                  <a:gd name="T5" fmla="*/ 30 h 38"/>
                  <a:gd name="T6" fmla="*/ 24 w 33"/>
                  <a:gd name="T7" fmla="*/ 37 h 38"/>
                  <a:gd name="T8" fmla="*/ 19 w 33"/>
                  <a:gd name="T9" fmla="*/ 37 h 38"/>
                  <a:gd name="T10" fmla="*/ 12 w 33"/>
                  <a:gd name="T11" fmla="*/ 37 h 38"/>
                  <a:gd name="T12" fmla="*/ 7 w 33"/>
                  <a:gd name="T13" fmla="*/ 37 h 38"/>
                  <a:gd name="T14" fmla="*/ 3 w 33"/>
                  <a:gd name="T15" fmla="*/ 30 h 38"/>
                  <a:gd name="T16" fmla="*/ 0 w 33"/>
                  <a:gd name="T17" fmla="*/ 26 h 38"/>
                  <a:gd name="T18" fmla="*/ 0 w 33"/>
                  <a:gd name="T19" fmla="*/ 19 h 38"/>
                  <a:gd name="T20" fmla="*/ 0 w 33"/>
                  <a:gd name="T21" fmla="*/ 10 h 38"/>
                  <a:gd name="T22" fmla="*/ 3 w 33"/>
                  <a:gd name="T23" fmla="*/ 4 h 38"/>
                  <a:gd name="T24" fmla="*/ 7 w 33"/>
                  <a:gd name="T25" fmla="*/ 0 h 38"/>
                  <a:gd name="T26" fmla="*/ 12 w 33"/>
                  <a:gd name="T27" fmla="*/ 0 h 38"/>
                  <a:gd name="T28" fmla="*/ 19 w 33"/>
                  <a:gd name="T29" fmla="*/ 0 h 38"/>
                  <a:gd name="T30" fmla="*/ 24 w 33"/>
                  <a:gd name="T31" fmla="*/ 0 h 38"/>
                  <a:gd name="T32" fmla="*/ 28 w 33"/>
                  <a:gd name="T33" fmla="*/ 4 h 38"/>
                  <a:gd name="T34" fmla="*/ 30 w 33"/>
                  <a:gd name="T35" fmla="*/ 10 h 38"/>
                  <a:gd name="T36" fmla="*/ 32 w 33"/>
                  <a:gd name="T37" fmla="*/ 19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8"/>
                  <a:gd name="T59" fmla="*/ 33 w 33"/>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8">
                    <a:moveTo>
                      <a:pt x="32" y="19"/>
                    </a:moveTo>
                    <a:lnTo>
                      <a:pt x="30" y="26"/>
                    </a:lnTo>
                    <a:lnTo>
                      <a:pt x="28" y="30"/>
                    </a:lnTo>
                    <a:lnTo>
                      <a:pt x="24" y="37"/>
                    </a:lnTo>
                    <a:lnTo>
                      <a:pt x="19" y="37"/>
                    </a:lnTo>
                    <a:lnTo>
                      <a:pt x="12" y="37"/>
                    </a:lnTo>
                    <a:lnTo>
                      <a:pt x="7" y="37"/>
                    </a:lnTo>
                    <a:lnTo>
                      <a:pt x="3" y="30"/>
                    </a:lnTo>
                    <a:lnTo>
                      <a:pt x="0" y="26"/>
                    </a:lnTo>
                    <a:lnTo>
                      <a:pt x="0" y="19"/>
                    </a:lnTo>
                    <a:lnTo>
                      <a:pt x="0" y="10"/>
                    </a:lnTo>
                    <a:lnTo>
                      <a:pt x="3" y="4"/>
                    </a:lnTo>
                    <a:lnTo>
                      <a:pt x="7" y="0"/>
                    </a:lnTo>
                    <a:lnTo>
                      <a:pt x="12" y="0"/>
                    </a:lnTo>
                    <a:lnTo>
                      <a:pt x="19" y="0"/>
                    </a:lnTo>
                    <a:lnTo>
                      <a:pt x="24" y="0"/>
                    </a:lnTo>
                    <a:lnTo>
                      <a:pt x="28" y="4"/>
                    </a:lnTo>
                    <a:lnTo>
                      <a:pt x="30" y="10"/>
                    </a:lnTo>
                    <a:lnTo>
                      <a:pt x="32" y="19"/>
                    </a:lnTo>
                  </a:path>
                </a:pathLst>
              </a:custGeom>
              <a:solidFill>
                <a:srgbClr val="000000"/>
              </a:solidFill>
              <a:ln w="12700" cap="rnd">
                <a:solidFill>
                  <a:srgbClr val="000000"/>
                </a:solidFill>
                <a:round/>
                <a:headEnd/>
                <a:tailEnd/>
              </a:ln>
            </p:spPr>
            <p:txBody>
              <a:bodyPr/>
              <a:lstStyle/>
              <a:p>
                <a:endParaRPr lang="en-US"/>
              </a:p>
            </p:txBody>
          </p:sp>
          <p:sp>
            <p:nvSpPr>
              <p:cNvPr id="1109" name="Freeform 417"/>
              <p:cNvSpPr>
                <a:spLocks/>
              </p:cNvSpPr>
              <p:nvPr/>
            </p:nvSpPr>
            <p:spPr bwMode="auto">
              <a:xfrm>
                <a:off x="2963" y="3786"/>
                <a:ext cx="43" cy="52"/>
              </a:xfrm>
              <a:custGeom>
                <a:avLst/>
                <a:gdLst>
                  <a:gd name="T0" fmla="*/ 42 w 43"/>
                  <a:gd name="T1" fmla="*/ 27 h 52"/>
                  <a:gd name="T2" fmla="*/ 42 w 43"/>
                  <a:gd name="T3" fmla="*/ 36 h 52"/>
                  <a:gd name="T4" fmla="*/ 36 w 43"/>
                  <a:gd name="T5" fmla="*/ 42 h 52"/>
                  <a:gd name="T6" fmla="*/ 31 w 43"/>
                  <a:gd name="T7" fmla="*/ 46 h 52"/>
                  <a:gd name="T8" fmla="*/ 24 w 43"/>
                  <a:gd name="T9" fmla="*/ 51 h 52"/>
                  <a:gd name="T10" fmla="*/ 15 w 43"/>
                  <a:gd name="T11" fmla="*/ 51 h 52"/>
                  <a:gd name="T12" fmla="*/ 10 w 43"/>
                  <a:gd name="T13" fmla="*/ 46 h 52"/>
                  <a:gd name="T14" fmla="*/ 5 w 43"/>
                  <a:gd name="T15" fmla="*/ 42 h 52"/>
                  <a:gd name="T16" fmla="*/ 0 w 43"/>
                  <a:gd name="T17" fmla="*/ 36 h 52"/>
                  <a:gd name="T18" fmla="*/ 0 w 43"/>
                  <a:gd name="T19" fmla="*/ 27 h 52"/>
                  <a:gd name="T20" fmla="*/ 0 w 43"/>
                  <a:gd name="T21" fmla="*/ 17 h 52"/>
                  <a:gd name="T22" fmla="*/ 5 w 43"/>
                  <a:gd name="T23" fmla="*/ 8 h 52"/>
                  <a:gd name="T24" fmla="*/ 10 w 43"/>
                  <a:gd name="T25" fmla="*/ 2 h 52"/>
                  <a:gd name="T26" fmla="*/ 15 w 43"/>
                  <a:gd name="T27" fmla="*/ 0 h 52"/>
                  <a:gd name="T28" fmla="*/ 24 w 43"/>
                  <a:gd name="T29" fmla="*/ 0 h 52"/>
                  <a:gd name="T30" fmla="*/ 31 w 43"/>
                  <a:gd name="T31" fmla="*/ 2 h 52"/>
                  <a:gd name="T32" fmla="*/ 36 w 43"/>
                  <a:gd name="T33" fmla="*/ 8 h 52"/>
                  <a:gd name="T34" fmla="*/ 42 w 43"/>
                  <a:gd name="T35" fmla="*/ 17 h 52"/>
                  <a:gd name="T36" fmla="*/ 42 w 43"/>
                  <a:gd name="T37" fmla="*/ 2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7"/>
                    </a:moveTo>
                    <a:lnTo>
                      <a:pt x="42" y="36"/>
                    </a:lnTo>
                    <a:lnTo>
                      <a:pt x="36" y="42"/>
                    </a:lnTo>
                    <a:lnTo>
                      <a:pt x="31" y="46"/>
                    </a:lnTo>
                    <a:lnTo>
                      <a:pt x="24" y="51"/>
                    </a:lnTo>
                    <a:lnTo>
                      <a:pt x="15" y="51"/>
                    </a:lnTo>
                    <a:lnTo>
                      <a:pt x="10" y="46"/>
                    </a:lnTo>
                    <a:lnTo>
                      <a:pt x="5" y="42"/>
                    </a:lnTo>
                    <a:lnTo>
                      <a:pt x="0" y="36"/>
                    </a:lnTo>
                    <a:lnTo>
                      <a:pt x="0" y="27"/>
                    </a:lnTo>
                    <a:lnTo>
                      <a:pt x="0" y="17"/>
                    </a:lnTo>
                    <a:lnTo>
                      <a:pt x="5" y="8"/>
                    </a:lnTo>
                    <a:lnTo>
                      <a:pt x="10" y="2"/>
                    </a:lnTo>
                    <a:lnTo>
                      <a:pt x="15" y="0"/>
                    </a:lnTo>
                    <a:lnTo>
                      <a:pt x="24" y="0"/>
                    </a:lnTo>
                    <a:lnTo>
                      <a:pt x="31" y="2"/>
                    </a:lnTo>
                    <a:lnTo>
                      <a:pt x="36" y="8"/>
                    </a:lnTo>
                    <a:lnTo>
                      <a:pt x="42" y="17"/>
                    </a:lnTo>
                    <a:lnTo>
                      <a:pt x="42" y="27"/>
                    </a:lnTo>
                  </a:path>
                </a:pathLst>
              </a:custGeom>
              <a:solidFill>
                <a:srgbClr val="000000"/>
              </a:solidFill>
              <a:ln w="12700" cap="rnd">
                <a:solidFill>
                  <a:srgbClr val="000000"/>
                </a:solidFill>
                <a:round/>
                <a:headEnd/>
                <a:tailEnd/>
              </a:ln>
            </p:spPr>
            <p:txBody>
              <a:bodyPr/>
              <a:lstStyle/>
              <a:p>
                <a:endParaRPr lang="en-US"/>
              </a:p>
            </p:txBody>
          </p:sp>
          <p:sp>
            <p:nvSpPr>
              <p:cNvPr id="1110" name="Freeform 418"/>
              <p:cNvSpPr>
                <a:spLocks/>
              </p:cNvSpPr>
              <p:nvPr/>
            </p:nvSpPr>
            <p:spPr bwMode="auto">
              <a:xfrm>
                <a:off x="3052" y="3779"/>
                <a:ext cx="28" cy="36"/>
              </a:xfrm>
              <a:custGeom>
                <a:avLst/>
                <a:gdLst>
                  <a:gd name="T0" fmla="*/ 27 w 28"/>
                  <a:gd name="T1" fmla="*/ 13 h 36"/>
                  <a:gd name="T2" fmla="*/ 27 w 28"/>
                  <a:gd name="T3" fmla="*/ 19 h 36"/>
                  <a:gd name="T4" fmla="*/ 21 w 28"/>
                  <a:gd name="T5" fmla="*/ 26 h 36"/>
                  <a:gd name="T6" fmla="*/ 18 w 28"/>
                  <a:gd name="T7" fmla="*/ 35 h 36"/>
                  <a:gd name="T8" fmla="*/ 13 w 28"/>
                  <a:gd name="T9" fmla="*/ 35 h 36"/>
                  <a:gd name="T10" fmla="*/ 8 w 28"/>
                  <a:gd name="T11" fmla="*/ 35 h 36"/>
                  <a:gd name="T12" fmla="*/ 5 w 28"/>
                  <a:gd name="T13" fmla="*/ 35 h 36"/>
                  <a:gd name="T14" fmla="*/ 5 w 28"/>
                  <a:gd name="T15" fmla="*/ 26 h 36"/>
                  <a:gd name="T16" fmla="*/ 0 w 28"/>
                  <a:gd name="T17" fmla="*/ 19 h 36"/>
                  <a:gd name="T18" fmla="*/ 0 w 28"/>
                  <a:gd name="T19" fmla="*/ 13 h 36"/>
                  <a:gd name="T20" fmla="*/ 0 w 28"/>
                  <a:gd name="T21" fmla="*/ 13 h 36"/>
                  <a:gd name="T22" fmla="*/ 5 w 28"/>
                  <a:gd name="T23" fmla="*/ 0 h 36"/>
                  <a:gd name="T24" fmla="*/ 5 w 28"/>
                  <a:gd name="T25" fmla="*/ 0 h 36"/>
                  <a:gd name="T26" fmla="*/ 8 w 28"/>
                  <a:gd name="T27" fmla="*/ 0 h 36"/>
                  <a:gd name="T28" fmla="*/ 13 w 28"/>
                  <a:gd name="T29" fmla="*/ 0 h 36"/>
                  <a:gd name="T30" fmla="*/ 18 w 28"/>
                  <a:gd name="T31" fmla="*/ 0 h 36"/>
                  <a:gd name="T32" fmla="*/ 21 w 28"/>
                  <a:gd name="T33" fmla="*/ 0 h 36"/>
                  <a:gd name="T34" fmla="*/ 27 w 28"/>
                  <a:gd name="T35" fmla="*/ 13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36"/>
                  <a:gd name="T56" fmla="*/ 28 w 28"/>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36">
                    <a:moveTo>
                      <a:pt x="27" y="13"/>
                    </a:moveTo>
                    <a:lnTo>
                      <a:pt x="27" y="19"/>
                    </a:lnTo>
                    <a:lnTo>
                      <a:pt x="21" y="26"/>
                    </a:lnTo>
                    <a:lnTo>
                      <a:pt x="18" y="35"/>
                    </a:lnTo>
                    <a:lnTo>
                      <a:pt x="13" y="35"/>
                    </a:lnTo>
                    <a:lnTo>
                      <a:pt x="8" y="35"/>
                    </a:lnTo>
                    <a:lnTo>
                      <a:pt x="5" y="35"/>
                    </a:lnTo>
                    <a:lnTo>
                      <a:pt x="5" y="26"/>
                    </a:lnTo>
                    <a:lnTo>
                      <a:pt x="0" y="19"/>
                    </a:lnTo>
                    <a:lnTo>
                      <a:pt x="0" y="13"/>
                    </a:lnTo>
                    <a:lnTo>
                      <a:pt x="5" y="0"/>
                    </a:lnTo>
                    <a:lnTo>
                      <a:pt x="8" y="0"/>
                    </a:lnTo>
                    <a:lnTo>
                      <a:pt x="13" y="0"/>
                    </a:lnTo>
                    <a:lnTo>
                      <a:pt x="18" y="0"/>
                    </a:lnTo>
                    <a:lnTo>
                      <a:pt x="21" y="0"/>
                    </a:lnTo>
                    <a:lnTo>
                      <a:pt x="27" y="13"/>
                    </a:lnTo>
                  </a:path>
                </a:pathLst>
              </a:custGeom>
              <a:solidFill>
                <a:srgbClr val="000000"/>
              </a:solidFill>
              <a:ln w="12700" cap="rnd">
                <a:solidFill>
                  <a:srgbClr val="000000"/>
                </a:solidFill>
                <a:round/>
                <a:headEnd/>
                <a:tailEnd/>
              </a:ln>
            </p:spPr>
            <p:txBody>
              <a:bodyPr/>
              <a:lstStyle/>
              <a:p>
                <a:endParaRPr lang="en-US"/>
              </a:p>
            </p:txBody>
          </p:sp>
          <p:sp>
            <p:nvSpPr>
              <p:cNvPr id="1111" name="Freeform 419"/>
              <p:cNvSpPr>
                <a:spLocks/>
              </p:cNvSpPr>
              <p:nvPr/>
            </p:nvSpPr>
            <p:spPr bwMode="auto">
              <a:xfrm>
                <a:off x="3067" y="3774"/>
                <a:ext cx="29" cy="35"/>
              </a:xfrm>
              <a:custGeom>
                <a:avLst/>
                <a:gdLst>
                  <a:gd name="T0" fmla="*/ 28 w 29"/>
                  <a:gd name="T1" fmla="*/ 14 h 35"/>
                  <a:gd name="T2" fmla="*/ 28 w 29"/>
                  <a:gd name="T3" fmla="*/ 23 h 35"/>
                  <a:gd name="T4" fmla="*/ 24 w 29"/>
                  <a:gd name="T5" fmla="*/ 25 h 35"/>
                  <a:gd name="T6" fmla="*/ 21 w 29"/>
                  <a:gd name="T7" fmla="*/ 31 h 35"/>
                  <a:gd name="T8" fmla="*/ 15 w 29"/>
                  <a:gd name="T9" fmla="*/ 34 h 35"/>
                  <a:gd name="T10" fmla="*/ 10 w 29"/>
                  <a:gd name="T11" fmla="*/ 34 h 35"/>
                  <a:gd name="T12" fmla="*/ 5 w 29"/>
                  <a:gd name="T13" fmla="*/ 31 h 35"/>
                  <a:gd name="T14" fmla="*/ 1 w 29"/>
                  <a:gd name="T15" fmla="*/ 25 h 35"/>
                  <a:gd name="T16" fmla="*/ 0 w 29"/>
                  <a:gd name="T17" fmla="*/ 23 h 35"/>
                  <a:gd name="T18" fmla="*/ 0 w 29"/>
                  <a:gd name="T19" fmla="*/ 14 h 35"/>
                  <a:gd name="T20" fmla="*/ 0 w 29"/>
                  <a:gd name="T21" fmla="*/ 8 h 35"/>
                  <a:gd name="T22" fmla="*/ 1 w 29"/>
                  <a:gd name="T23" fmla="*/ 6 h 35"/>
                  <a:gd name="T24" fmla="*/ 5 w 29"/>
                  <a:gd name="T25" fmla="*/ 0 h 35"/>
                  <a:gd name="T26" fmla="*/ 10 w 29"/>
                  <a:gd name="T27" fmla="*/ 0 h 35"/>
                  <a:gd name="T28" fmla="*/ 15 w 29"/>
                  <a:gd name="T29" fmla="*/ 0 h 35"/>
                  <a:gd name="T30" fmla="*/ 21 w 29"/>
                  <a:gd name="T31" fmla="*/ 0 h 35"/>
                  <a:gd name="T32" fmla="*/ 24 w 29"/>
                  <a:gd name="T33" fmla="*/ 6 h 35"/>
                  <a:gd name="T34" fmla="*/ 28 w 29"/>
                  <a:gd name="T35" fmla="*/ 8 h 35"/>
                  <a:gd name="T36" fmla="*/ 28 w 29"/>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4"/>
                    </a:moveTo>
                    <a:lnTo>
                      <a:pt x="28" y="23"/>
                    </a:lnTo>
                    <a:lnTo>
                      <a:pt x="24" y="25"/>
                    </a:lnTo>
                    <a:lnTo>
                      <a:pt x="21" y="31"/>
                    </a:lnTo>
                    <a:lnTo>
                      <a:pt x="15" y="34"/>
                    </a:lnTo>
                    <a:lnTo>
                      <a:pt x="10" y="34"/>
                    </a:lnTo>
                    <a:lnTo>
                      <a:pt x="5" y="31"/>
                    </a:lnTo>
                    <a:lnTo>
                      <a:pt x="1" y="25"/>
                    </a:lnTo>
                    <a:lnTo>
                      <a:pt x="0" y="23"/>
                    </a:lnTo>
                    <a:lnTo>
                      <a:pt x="0" y="14"/>
                    </a:lnTo>
                    <a:lnTo>
                      <a:pt x="0" y="8"/>
                    </a:lnTo>
                    <a:lnTo>
                      <a:pt x="1" y="6"/>
                    </a:lnTo>
                    <a:lnTo>
                      <a:pt x="5" y="0"/>
                    </a:lnTo>
                    <a:lnTo>
                      <a:pt x="10" y="0"/>
                    </a:lnTo>
                    <a:lnTo>
                      <a:pt x="15" y="0"/>
                    </a:lnTo>
                    <a:lnTo>
                      <a:pt x="21" y="0"/>
                    </a:lnTo>
                    <a:lnTo>
                      <a:pt x="24" y="6"/>
                    </a:lnTo>
                    <a:lnTo>
                      <a:pt x="28" y="8"/>
                    </a:lnTo>
                    <a:lnTo>
                      <a:pt x="28" y="14"/>
                    </a:lnTo>
                  </a:path>
                </a:pathLst>
              </a:custGeom>
              <a:solidFill>
                <a:srgbClr val="000000"/>
              </a:solidFill>
              <a:ln w="12700" cap="rnd">
                <a:solidFill>
                  <a:srgbClr val="000000"/>
                </a:solidFill>
                <a:round/>
                <a:headEnd/>
                <a:tailEnd/>
              </a:ln>
            </p:spPr>
            <p:txBody>
              <a:bodyPr/>
              <a:lstStyle/>
              <a:p>
                <a:endParaRPr lang="en-US"/>
              </a:p>
            </p:txBody>
          </p:sp>
          <p:sp>
            <p:nvSpPr>
              <p:cNvPr id="1112" name="Freeform 420"/>
              <p:cNvSpPr>
                <a:spLocks/>
              </p:cNvSpPr>
              <p:nvPr/>
            </p:nvSpPr>
            <p:spPr bwMode="auto">
              <a:xfrm>
                <a:off x="3030" y="3757"/>
                <a:ext cx="30" cy="34"/>
              </a:xfrm>
              <a:custGeom>
                <a:avLst/>
                <a:gdLst>
                  <a:gd name="T0" fmla="*/ 29 w 30"/>
                  <a:gd name="T1" fmla="*/ 17 h 34"/>
                  <a:gd name="T2" fmla="*/ 29 w 30"/>
                  <a:gd name="T3" fmla="*/ 24 h 34"/>
                  <a:gd name="T4" fmla="*/ 25 w 30"/>
                  <a:gd name="T5" fmla="*/ 30 h 34"/>
                  <a:gd name="T6" fmla="*/ 21 w 30"/>
                  <a:gd name="T7" fmla="*/ 33 h 34"/>
                  <a:gd name="T8" fmla="*/ 16 w 30"/>
                  <a:gd name="T9" fmla="*/ 33 h 34"/>
                  <a:gd name="T10" fmla="*/ 10 w 30"/>
                  <a:gd name="T11" fmla="*/ 33 h 34"/>
                  <a:gd name="T12" fmla="*/ 5 w 30"/>
                  <a:gd name="T13" fmla="*/ 33 h 34"/>
                  <a:gd name="T14" fmla="*/ 3 w 30"/>
                  <a:gd name="T15" fmla="*/ 30 h 34"/>
                  <a:gd name="T16" fmla="*/ 0 w 30"/>
                  <a:gd name="T17" fmla="*/ 24 h 34"/>
                  <a:gd name="T18" fmla="*/ 0 w 30"/>
                  <a:gd name="T19" fmla="*/ 17 h 34"/>
                  <a:gd name="T20" fmla="*/ 0 w 30"/>
                  <a:gd name="T21" fmla="*/ 11 h 34"/>
                  <a:gd name="T22" fmla="*/ 3 w 30"/>
                  <a:gd name="T23" fmla="*/ 8 h 34"/>
                  <a:gd name="T24" fmla="*/ 5 w 30"/>
                  <a:gd name="T25" fmla="*/ 2 h 34"/>
                  <a:gd name="T26" fmla="*/ 10 w 30"/>
                  <a:gd name="T27" fmla="*/ 0 h 34"/>
                  <a:gd name="T28" fmla="*/ 16 w 30"/>
                  <a:gd name="T29" fmla="*/ 0 h 34"/>
                  <a:gd name="T30" fmla="*/ 21 w 30"/>
                  <a:gd name="T31" fmla="*/ 2 h 34"/>
                  <a:gd name="T32" fmla="*/ 25 w 30"/>
                  <a:gd name="T33" fmla="*/ 8 h 34"/>
                  <a:gd name="T34" fmla="*/ 29 w 30"/>
                  <a:gd name="T35" fmla="*/ 11 h 34"/>
                  <a:gd name="T36" fmla="*/ 29 w 30"/>
                  <a:gd name="T37" fmla="*/ 1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4"/>
                  <a:gd name="T59" fmla="*/ 30 w 30"/>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4">
                    <a:moveTo>
                      <a:pt x="29" y="17"/>
                    </a:moveTo>
                    <a:lnTo>
                      <a:pt x="29" y="24"/>
                    </a:lnTo>
                    <a:lnTo>
                      <a:pt x="25" y="30"/>
                    </a:lnTo>
                    <a:lnTo>
                      <a:pt x="21" y="33"/>
                    </a:lnTo>
                    <a:lnTo>
                      <a:pt x="16" y="33"/>
                    </a:lnTo>
                    <a:lnTo>
                      <a:pt x="10" y="33"/>
                    </a:lnTo>
                    <a:lnTo>
                      <a:pt x="5" y="33"/>
                    </a:lnTo>
                    <a:lnTo>
                      <a:pt x="3" y="30"/>
                    </a:lnTo>
                    <a:lnTo>
                      <a:pt x="0" y="24"/>
                    </a:lnTo>
                    <a:lnTo>
                      <a:pt x="0" y="17"/>
                    </a:lnTo>
                    <a:lnTo>
                      <a:pt x="0" y="11"/>
                    </a:lnTo>
                    <a:lnTo>
                      <a:pt x="3" y="8"/>
                    </a:lnTo>
                    <a:lnTo>
                      <a:pt x="5" y="2"/>
                    </a:lnTo>
                    <a:lnTo>
                      <a:pt x="10" y="0"/>
                    </a:lnTo>
                    <a:lnTo>
                      <a:pt x="16" y="0"/>
                    </a:lnTo>
                    <a:lnTo>
                      <a:pt x="21" y="2"/>
                    </a:lnTo>
                    <a:lnTo>
                      <a:pt x="25" y="8"/>
                    </a:lnTo>
                    <a:lnTo>
                      <a:pt x="29" y="11"/>
                    </a:lnTo>
                    <a:lnTo>
                      <a:pt x="29" y="17"/>
                    </a:lnTo>
                  </a:path>
                </a:pathLst>
              </a:custGeom>
              <a:solidFill>
                <a:srgbClr val="000000"/>
              </a:solidFill>
              <a:ln w="12700" cap="rnd">
                <a:solidFill>
                  <a:srgbClr val="000000"/>
                </a:solidFill>
                <a:round/>
                <a:headEnd/>
                <a:tailEnd/>
              </a:ln>
            </p:spPr>
            <p:txBody>
              <a:bodyPr/>
              <a:lstStyle/>
              <a:p>
                <a:endParaRPr lang="en-US"/>
              </a:p>
            </p:txBody>
          </p:sp>
          <p:sp>
            <p:nvSpPr>
              <p:cNvPr id="1113" name="Freeform 421"/>
              <p:cNvSpPr>
                <a:spLocks/>
              </p:cNvSpPr>
              <p:nvPr/>
            </p:nvSpPr>
            <p:spPr bwMode="auto">
              <a:xfrm>
                <a:off x="2973" y="3699"/>
                <a:ext cx="35" cy="37"/>
              </a:xfrm>
              <a:custGeom>
                <a:avLst/>
                <a:gdLst>
                  <a:gd name="T0" fmla="*/ 34 w 35"/>
                  <a:gd name="T1" fmla="*/ 19 h 37"/>
                  <a:gd name="T2" fmla="*/ 32 w 35"/>
                  <a:gd name="T3" fmla="*/ 27 h 37"/>
                  <a:gd name="T4" fmla="*/ 28 w 35"/>
                  <a:gd name="T5" fmla="*/ 31 h 37"/>
                  <a:gd name="T6" fmla="*/ 25 w 35"/>
                  <a:gd name="T7" fmla="*/ 36 h 37"/>
                  <a:gd name="T8" fmla="*/ 19 w 35"/>
                  <a:gd name="T9" fmla="*/ 36 h 37"/>
                  <a:gd name="T10" fmla="*/ 12 w 35"/>
                  <a:gd name="T11" fmla="*/ 36 h 37"/>
                  <a:gd name="T12" fmla="*/ 7 w 35"/>
                  <a:gd name="T13" fmla="*/ 36 h 37"/>
                  <a:gd name="T14" fmla="*/ 3 w 35"/>
                  <a:gd name="T15" fmla="*/ 31 h 37"/>
                  <a:gd name="T16" fmla="*/ 0 w 35"/>
                  <a:gd name="T17" fmla="*/ 27 h 37"/>
                  <a:gd name="T18" fmla="*/ 0 w 35"/>
                  <a:gd name="T19" fmla="*/ 19 h 37"/>
                  <a:gd name="T20" fmla="*/ 0 w 35"/>
                  <a:gd name="T21" fmla="*/ 12 h 37"/>
                  <a:gd name="T22" fmla="*/ 3 w 35"/>
                  <a:gd name="T23" fmla="*/ 6 h 37"/>
                  <a:gd name="T24" fmla="*/ 7 w 35"/>
                  <a:gd name="T25" fmla="*/ 2 h 37"/>
                  <a:gd name="T26" fmla="*/ 12 w 35"/>
                  <a:gd name="T27" fmla="*/ 0 h 37"/>
                  <a:gd name="T28" fmla="*/ 19 w 35"/>
                  <a:gd name="T29" fmla="*/ 0 h 37"/>
                  <a:gd name="T30" fmla="*/ 25 w 35"/>
                  <a:gd name="T31" fmla="*/ 2 h 37"/>
                  <a:gd name="T32" fmla="*/ 28 w 35"/>
                  <a:gd name="T33" fmla="*/ 6 h 37"/>
                  <a:gd name="T34" fmla="*/ 32 w 35"/>
                  <a:gd name="T35" fmla="*/ 12 h 37"/>
                  <a:gd name="T36" fmla="*/ 34 w 35"/>
                  <a:gd name="T37" fmla="*/ 19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7"/>
                  <a:gd name="T59" fmla="*/ 35 w 35"/>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7">
                    <a:moveTo>
                      <a:pt x="34" y="19"/>
                    </a:moveTo>
                    <a:lnTo>
                      <a:pt x="32" y="27"/>
                    </a:lnTo>
                    <a:lnTo>
                      <a:pt x="28" y="31"/>
                    </a:lnTo>
                    <a:lnTo>
                      <a:pt x="25" y="36"/>
                    </a:lnTo>
                    <a:lnTo>
                      <a:pt x="19" y="36"/>
                    </a:lnTo>
                    <a:lnTo>
                      <a:pt x="12" y="36"/>
                    </a:lnTo>
                    <a:lnTo>
                      <a:pt x="7" y="36"/>
                    </a:lnTo>
                    <a:lnTo>
                      <a:pt x="3" y="31"/>
                    </a:lnTo>
                    <a:lnTo>
                      <a:pt x="0" y="27"/>
                    </a:lnTo>
                    <a:lnTo>
                      <a:pt x="0" y="19"/>
                    </a:lnTo>
                    <a:lnTo>
                      <a:pt x="0" y="12"/>
                    </a:lnTo>
                    <a:lnTo>
                      <a:pt x="3" y="6"/>
                    </a:lnTo>
                    <a:lnTo>
                      <a:pt x="7" y="2"/>
                    </a:lnTo>
                    <a:lnTo>
                      <a:pt x="12" y="0"/>
                    </a:lnTo>
                    <a:lnTo>
                      <a:pt x="19" y="0"/>
                    </a:lnTo>
                    <a:lnTo>
                      <a:pt x="25" y="2"/>
                    </a:lnTo>
                    <a:lnTo>
                      <a:pt x="28" y="6"/>
                    </a:lnTo>
                    <a:lnTo>
                      <a:pt x="32" y="12"/>
                    </a:lnTo>
                    <a:lnTo>
                      <a:pt x="34" y="19"/>
                    </a:lnTo>
                  </a:path>
                </a:pathLst>
              </a:custGeom>
              <a:solidFill>
                <a:srgbClr val="000000"/>
              </a:solidFill>
              <a:ln w="12700" cap="rnd">
                <a:solidFill>
                  <a:srgbClr val="000000"/>
                </a:solidFill>
                <a:round/>
                <a:headEnd/>
                <a:tailEnd/>
              </a:ln>
            </p:spPr>
            <p:txBody>
              <a:bodyPr/>
              <a:lstStyle/>
              <a:p>
                <a:endParaRPr lang="en-US"/>
              </a:p>
            </p:txBody>
          </p:sp>
          <p:sp>
            <p:nvSpPr>
              <p:cNvPr id="1114" name="Freeform 422"/>
              <p:cNvSpPr>
                <a:spLocks/>
              </p:cNvSpPr>
              <p:nvPr/>
            </p:nvSpPr>
            <p:spPr bwMode="auto">
              <a:xfrm>
                <a:off x="3000" y="3679"/>
                <a:ext cx="28" cy="36"/>
              </a:xfrm>
              <a:custGeom>
                <a:avLst/>
                <a:gdLst>
                  <a:gd name="T0" fmla="*/ 27 w 28"/>
                  <a:gd name="T1" fmla="*/ 17 h 36"/>
                  <a:gd name="T2" fmla="*/ 23 w 28"/>
                  <a:gd name="T3" fmla="*/ 24 h 36"/>
                  <a:gd name="T4" fmla="*/ 21 w 28"/>
                  <a:gd name="T5" fmla="*/ 28 h 36"/>
                  <a:gd name="T6" fmla="*/ 18 w 28"/>
                  <a:gd name="T7" fmla="*/ 35 h 36"/>
                  <a:gd name="T8" fmla="*/ 15 w 28"/>
                  <a:gd name="T9" fmla="*/ 35 h 36"/>
                  <a:gd name="T10" fmla="*/ 11 w 28"/>
                  <a:gd name="T11" fmla="*/ 35 h 36"/>
                  <a:gd name="T12" fmla="*/ 8 w 28"/>
                  <a:gd name="T13" fmla="*/ 35 h 36"/>
                  <a:gd name="T14" fmla="*/ 3 w 28"/>
                  <a:gd name="T15" fmla="*/ 28 h 36"/>
                  <a:gd name="T16" fmla="*/ 1 w 28"/>
                  <a:gd name="T17" fmla="*/ 24 h 36"/>
                  <a:gd name="T18" fmla="*/ 0 w 28"/>
                  <a:gd name="T19" fmla="*/ 17 h 36"/>
                  <a:gd name="T20" fmla="*/ 1 w 28"/>
                  <a:gd name="T21" fmla="*/ 8 h 36"/>
                  <a:gd name="T22" fmla="*/ 3 w 28"/>
                  <a:gd name="T23" fmla="*/ 8 h 36"/>
                  <a:gd name="T24" fmla="*/ 8 w 28"/>
                  <a:gd name="T25" fmla="*/ 2 h 36"/>
                  <a:gd name="T26" fmla="*/ 11 w 28"/>
                  <a:gd name="T27" fmla="*/ 0 h 36"/>
                  <a:gd name="T28" fmla="*/ 15 w 28"/>
                  <a:gd name="T29" fmla="*/ 0 h 36"/>
                  <a:gd name="T30" fmla="*/ 18 w 28"/>
                  <a:gd name="T31" fmla="*/ 2 h 36"/>
                  <a:gd name="T32" fmla="*/ 21 w 28"/>
                  <a:gd name="T33" fmla="*/ 8 h 36"/>
                  <a:gd name="T34" fmla="*/ 23 w 28"/>
                  <a:gd name="T35" fmla="*/ 8 h 36"/>
                  <a:gd name="T36" fmla="*/ 27 w 28"/>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7"/>
                    </a:moveTo>
                    <a:lnTo>
                      <a:pt x="23" y="24"/>
                    </a:lnTo>
                    <a:lnTo>
                      <a:pt x="21" y="28"/>
                    </a:lnTo>
                    <a:lnTo>
                      <a:pt x="18" y="35"/>
                    </a:lnTo>
                    <a:lnTo>
                      <a:pt x="15" y="35"/>
                    </a:lnTo>
                    <a:lnTo>
                      <a:pt x="11" y="35"/>
                    </a:lnTo>
                    <a:lnTo>
                      <a:pt x="8" y="35"/>
                    </a:lnTo>
                    <a:lnTo>
                      <a:pt x="3" y="28"/>
                    </a:lnTo>
                    <a:lnTo>
                      <a:pt x="1" y="24"/>
                    </a:lnTo>
                    <a:lnTo>
                      <a:pt x="0" y="17"/>
                    </a:lnTo>
                    <a:lnTo>
                      <a:pt x="1" y="8"/>
                    </a:lnTo>
                    <a:lnTo>
                      <a:pt x="3" y="8"/>
                    </a:lnTo>
                    <a:lnTo>
                      <a:pt x="8" y="2"/>
                    </a:lnTo>
                    <a:lnTo>
                      <a:pt x="11" y="0"/>
                    </a:lnTo>
                    <a:lnTo>
                      <a:pt x="15" y="0"/>
                    </a:lnTo>
                    <a:lnTo>
                      <a:pt x="18" y="2"/>
                    </a:lnTo>
                    <a:lnTo>
                      <a:pt x="21" y="8"/>
                    </a:lnTo>
                    <a:lnTo>
                      <a:pt x="23" y="8"/>
                    </a:lnTo>
                    <a:lnTo>
                      <a:pt x="27" y="17"/>
                    </a:lnTo>
                  </a:path>
                </a:pathLst>
              </a:custGeom>
              <a:solidFill>
                <a:srgbClr val="000000"/>
              </a:solidFill>
              <a:ln w="12700" cap="rnd">
                <a:solidFill>
                  <a:srgbClr val="000000"/>
                </a:solidFill>
                <a:round/>
                <a:headEnd/>
                <a:tailEnd/>
              </a:ln>
            </p:spPr>
            <p:txBody>
              <a:bodyPr/>
              <a:lstStyle/>
              <a:p>
                <a:endParaRPr lang="en-US"/>
              </a:p>
            </p:txBody>
          </p:sp>
          <p:sp>
            <p:nvSpPr>
              <p:cNvPr id="1115" name="Freeform 423"/>
              <p:cNvSpPr>
                <a:spLocks/>
              </p:cNvSpPr>
              <p:nvPr/>
            </p:nvSpPr>
            <p:spPr bwMode="auto">
              <a:xfrm>
                <a:off x="3010" y="3825"/>
                <a:ext cx="29" cy="35"/>
              </a:xfrm>
              <a:custGeom>
                <a:avLst/>
                <a:gdLst>
                  <a:gd name="T0" fmla="*/ 28 w 29"/>
                  <a:gd name="T1" fmla="*/ 17 h 35"/>
                  <a:gd name="T2" fmla="*/ 28 w 29"/>
                  <a:gd name="T3" fmla="*/ 23 h 35"/>
                  <a:gd name="T4" fmla="*/ 26 w 29"/>
                  <a:gd name="T5" fmla="*/ 27 h 35"/>
                  <a:gd name="T6" fmla="*/ 21 w 29"/>
                  <a:gd name="T7" fmla="*/ 34 h 35"/>
                  <a:gd name="T8" fmla="*/ 15 w 29"/>
                  <a:gd name="T9" fmla="*/ 34 h 35"/>
                  <a:gd name="T10" fmla="*/ 8 w 29"/>
                  <a:gd name="T11" fmla="*/ 34 h 35"/>
                  <a:gd name="T12" fmla="*/ 5 w 29"/>
                  <a:gd name="T13" fmla="*/ 34 h 35"/>
                  <a:gd name="T14" fmla="*/ 1 w 29"/>
                  <a:gd name="T15" fmla="*/ 27 h 35"/>
                  <a:gd name="T16" fmla="*/ 0 w 29"/>
                  <a:gd name="T17" fmla="*/ 23 h 35"/>
                  <a:gd name="T18" fmla="*/ 0 w 29"/>
                  <a:gd name="T19" fmla="*/ 17 h 35"/>
                  <a:gd name="T20" fmla="*/ 0 w 29"/>
                  <a:gd name="T21" fmla="*/ 8 h 35"/>
                  <a:gd name="T22" fmla="*/ 1 w 29"/>
                  <a:gd name="T23" fmla="*/ 6 h 35"/>
                  <a:gd name="T24" fmla="*/ 5 w 29"/>
                  <a:gd name="T25" fmla="*/ 2 h 35"/>
                  <a:gd name="T26" fmla="*/ 8 w 29"/>
                  <a:gd name="T27" fmla="*/ 0 h 35"/>
                  <a:gd name="T28" fmla="*/ 15 w 29"/>
                  <a:gd name="T29" fmla="*/ 0 h 35"/>
                  <a:gd name="T30" fmla="*/ 21 w 29"/>
                  <a:gd name="T31" fmla="*/ 2 h 35"/>
                  <a:gd name="T32" fmla="*/ 26 w 29"/>
                  <a:gd name="T33" fmla="*/ 6 h 35"/>
                  <a:gd name="T34" fmla="*/ 28 w 29"/>
                  <a:gd name="T35" fmla="*/ 8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8" y="23"/>
                    </a:lnTo>
                    <a:lnTo>
                      <a:pt x="26" y="27"/>
                    </a:lnTo>
                    <a:lnTo>
                      <a:pt x="21" y="34"/>
                    </a:lnTo>
                    <a:lnTo>
                      <a:pt x="15" y="34"/>
                    </a:lnTo>
                    <a:lnTo>
                      <a:pt x="8" y="34"/>
                    </a:lnTo>
                    <a:lnTo>
                      <a:pt x="5" y="34"/>
                    </a:lnTo>
                    <a:lnTo>
                      <a:pt x="1" y="27"/>
                    </a:lnTo>
                    <a:lnTo>
                      <a:pt x="0" y="23"/>
                    </a:lnTo>
                    <a:lnTo>
                      <a:pt x="0" y="17"/>
                    </a:lnTo>
                    <a:lnTo>
                      <a:pt x="0" y="8"/>
                    </a:lnTo>
                    <a:lnTo>
                      <a:pt x="1" y="6"/>
                    </a:lnTo>
                    <a:lnTo>
                      <a:pt x="5" y="2"/>
                    </a:lnTo>
                    <a:lnTo>
                      <a:pt x="8" y="0"/>
                    </a:lnTo>
                    <a:lnTo>
                      <a:pt x="15" y="0"/>
                    </a:lnTo>
                    <a:lnTo>
                      <a:pt x="21" y="2"/>
                    </a:lnTo>
                    <a:lnTo>
                      <a:pt x="26" y="6"/>
                    </a:lnTo>
                    <a:lnTo>
                      <a:pt x="28" y="8"/>
                    </a:lnTo>
                    <a:lnTo>
                      <a:pt x="28" y="17"/>
                    </a:lnTo>
                  </a:path>
                </a:pathLst>
              </a:custGeom>
              <a:solidFill>
                <a:srgbClr val="000000"/>
              </a:solidFill>
              <a:ln w="12700" cap="rnd">
                <a:solidFill>
                  <a:srgbClr val="000000"/>
                </a:solidFill>
                <a:round/>
                <a:headEnd/>
                <a:tailEnd/>
              </a:ln>
            </p:spPr>
            <p:txBody>
              <a:bodyPr/>
              <a:lstStyle/>
              <a:p>
                <a:endParaRPr lang="en-US"/>
              </a:p>
            </p:txBody>
          </p:sp>
          <p:sp>
            <p:nvSpPr>
              <p:cNvPr id="1116" name="Freeform 424"/>
              <p:cNvSpPr>
                <a:spLocks/>
              </p:cNvSpPr>
              <p:nvPr/>
            </p:nvSpPr>
            <p:spPr bwMode="auto">
              <a:xfrm>
                <a:off x="3015" y="3786"/>
                <a:ext cx="29" cy="36"/>
              </a:xfrm>
              <a:custGeom>
                <a:avLst/>
                <a:gdLst>
                  <a:gd name="T0" fmla="*/ 28 w 29"/>
                  <a:gd name="T1" fmla="*/ 17 h 36"/>
                  <a:gd name="T2" fmla="*/ 28 w 29"/>
                  <a:gd name="T3" fmla="*/ 24 h 36"/>
                  <a:gd name="T4" fmla="*/ 24 w 29"/>
                  <a:gd name="T5" fmla="*/ 28 h 36"/>
                  <a:gd name="T6" fmla="*/ 21 w 29"/>
                  <a:gd name="T7" fmla="*/ 35 h 36"/>
                  <a:gd name="T8" fmla="*/ 15 w 29"/>
                  <a:gd name="T9" fmla="*/ 35 h 36"/>
                  <a:gd name="T10" fmla="*/ 10 w 29"/>
                  <a:gd name="T11" fmla="*/ 35 h 36"/>
                  <a:gd name="T12" fmla="*/ 5 w 29"/>
                  <a:gd name="T13" fmla="*/ 35 h 36"/>
                  <a:gd name="T14" fmla="*/ 1 w 29"/>
                  <a:gd name="T15" fmla="*/ 28 h 36"/>
                  <a:gd name="T16" fmla="*/ 0 w 29"/>
                  <a:gd name="T17" fmla="*/ 24 h 36"/>
                  <a:gd name="T18" fmla="*/ 0 w 29"/>
                  <a:gd name="T19" fmla="*/ 17 h 36"/>
                  <a:gd name="T20" fmla="*/ 0 w 29"/>
                  <a:gd name="T21" fmla="*/ 13 h 36"/>
                  <a:gd name="T22" fmla="*/ 1 w 29"/>
                  <a:gd name="T23" fmla="*/ 6 h 36"/>
                  <a:gd name="T24" fmla="*/ 5 w 29"/>
                  <a:gd name="T25" fmla="*/ 2 h 36"/>
                  <a:gd name="T26" fmla="*/ 10 w 29"/>
                  <a:gd name="T27" fmla="*/ 0 h 36"/>
                  <a:gd name="T28" fmla="*/ 15 w 29"/>
                  <a:gd name="T29" fmla="*/ 0 h 36"/>
                  <a:gd name="T30" fmla="*/ 21 w 29"/>
                  <a:gd name="T31" fmla="*/ 2 h 36"/>
                  <a:gd name="T32" fmla="*/ 24 w 29"/>
                  <a:gd name="T33" fmla="*/ 6 h 36"/>
                  <a:gd name="T34" fmla="*/ 28 w 29"/>
                  <a:gd name="T35" fmla="*/ 13 h 36"/>
                  <a:gd name="T36" fmla="*/ 28 w 29"/>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7"/>
                    </a:moveTo>
                    <a:lnTo>
                      <a:pt x="28" y="24"/>
                    </a:lnTo>
                    <a:lnTo>
                      <a:pt x="24" y="28"/>
                    </a:lnTo>
                    <a:lnTo>
                      <a:pt x="21" y="35"/>
                    </a:lnTo>
                    <a:lnTo>
                      <a:pt x="15" y="35"/>
                    </a:lnTo>
                    <a:lnTo>
                      <a:pt x="10" y="35"/>
                    </a:lnTo>
                    <a:lnTo>
                      <a:pt x="5" y="35"/>
                    </a:lnTo>
                    <a:lnTo>
                      <a:pt x="1" y="28"/>
                    </a:lnTo>
                    <a:lnTo>
                      <a:pt x="0" y="24"/>
                    </a:lnTo>
                    <a:lnTo>
                      <a:pt x="0" y="17"/>
                    </a:lnTo>
                    <a:lnTo>
                      <a:pt x="0" y="13"/>
                    </a:lnTo>
                    <a:lnTo>
                      <a:pt x="1" y="6"/>
                    </a:lnTo>
                    <a:lnTo>
                      <a:pt x="5" y="2"/>
                    </a:lnTo>
                    <a:lnTo>
                      <a:pt x="10" y="0"/>
                    </a:lnTo>
                    <a:lnTo>
                      <a:pt x="15" y="0"/>
                    </a:lnTo>
                    <a:lnTo>
                      <a:pt x="21" y="2"/>
                    </a:lnTo>
                    <a:lnTo>
                      <a:pt x="24" y="6"/>
                    </a:lnTo>
                    <a:lnTo>
                      <a:pt x="28" y="13"/>
                    </a:lnTo>
                    <a:lnTo>
                      <a:pt x="28" y="17"/>
                    </a:lnTo>
                  </a:path>
                </a:pathLst>
              </a:custGeom>
              <a:solidFill>
                <a:srgbClr val="000000"/>
              </a:solidFill>
              <a:ln w="12700" cap="rnd">
                <a:solidFill>
                  <a:srgbClr val="000000"/>
                </a:solidFill>
                <a:round/>
                <a:headEnd/>
                <a:tailEnd/>
              </a:ln>
            </p:spPr>
            <p:txBody>
              <a:bodyPr/>
              <a:lstStyle/>
              <a:p>
                <a:endParaRPr lang="en-US"/>
              </a:p>
            </p:txBody>
          </p:sp>
          <p:sp>
            <p:nvSpPr>
              <p:cNvPr id="1117" name="Freeform 425"/>
              <p:cNvSpPr>
                <a:spLocks/>
              </p:cNvSpPr>
              <p:nvPr/>
            </p:nvSpPr>
            <p:spPr bwMode="auto">
              <a:xfrm>
                <a:off x="3047" y="3823"/>
                <a:ext cx="28" cy="34"/>
              </a:xfrm>
              <a:custGeom>
                <a:avLst/>
                <a:gdLst>
                  <a:gd name="T0" fmla="*/ 27 w 28"/>
                  <a:gd name="T1" fmla="*/ 14 h 34"/>
                  <a:gd name="T2" fmla="*/ 25 w 28"/>
                  <a:gd name="T3" fmla="*/ 20 h 34"/>
                  <a:gd name="T4" fmla="*/ 21 w 28"/>
                  <a:gd name="T5" fmla="*/ 26 h 34"/>
                  <a:gd name="T6" fmla="*/ 18 w 28"/>
                  <a:gd name="T7" fmla="*/ 28 h 34"/>
                  <a:gd name="T8" fmla="*/ 13 w 28"/>
                  <a:gd name="T9" fmla="*/ 33 h 34"/>
                  <a:gd name="T10" fmla="*/ 8 w 28"/>
                  <a:gd name="T11" fmla="*/ 33 h 34"/>
                  <a:gd name="T12" fmla="*/ 6 w 28"/>
                  <a:gd name="T13" fmla="*/ 28 h 34"/>
                  <a:gd name="T14" fmla="*/ 1 w 28"/>
                  <a:gd name="T15" fmla="*/ 26 h 34"/>
                  <a:gd name="T16" fmla="*/ 0 w 28"/>
                  <a:gd name="T17" fmla="*/ 20 h 34"/>
                  <a:gd name="T18" fmla="*/ 0 w 28"/>
                  <a:gd name="T19" fmla="*/ 14 h 34"/>
                  <a:gd name="T20" fmla="*/ 0 w 28"/>
                  <a:gd name="T21" fmla="*/ 8 h 34"/>
                  <a:gd name="T22" fmla="*/ 1 w 28"/>
                  <a:gd name="T23" fmla="*/ 6 h 34"/>
                  <a:gd name="T24" fmla="*/ 6 w 28"/>
                  <a:gd name="T25" fmla="*/ 0 h 34"/>
                  <a:gd name="T26" fmla="*/ 8 w 28"/>
                  <a:gd name="T27" fmla="*/ 0 h 34"/>
                  <a:gd name="T28" fmla="*/ 13 w 28"/>
                  <a:gd name="T29" fmla="*/ 0 h 34"/>
                  <a:gd name="T30" fmla="*/ 18 w 28"/>
                  <a:gd name="T31" fmla="*/ 0 h 34"/>
                  <a:gd name="T32" fmla="*/ 21 w 28"/>
                  <a:gd name="T33" fmla="*/ 6 h 34"/>
                  <a:gd name="T34" fmla="*/ 25 w 28"/>
                  <a:gd name="T35" fmla="*/ 8 h 34"/>
                  <a:gd name="T36" fmla="*/ 27 w 28"/>
                  <a:gd name="T37" fmla="*/ 1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4"/>
                  <a:gd name="T59" fmla="*/ 28 w 2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4">
                    <a:moveTo>
                      <a:pt x="27" y="14"/>
                    </a:moveTo>
                    <a:lnTo>
                      <a:pt x="25" y="20"/>
                    </a:lnTo>
                    <a:lnTo>
                      <a:pt x="21" y="26"/>
                    </a:lnTo>
                    <a:lnTo>
                      <a:pt x="18" y="28"/>
                    </a:lnTo>
                    <a:lnTo>
                      <a:pt x="13" y="33"/>
                    </a:lnTo>
                    <a:lnTo>
                      <a:pt x="8" y="33"/>
                    </a:lnTo>
                    <a:lnTo>
                      <a:pt x="6" y="28"/>
                    </a:lnTo>
                    <a:lnTo>
                      <a:pt x="1" y="26"/>
                    </a:lnTo>
                    <a:lnTo>
                      <a:pt x="0" y="20"/>
                    </a:lnTo>
                    <a:lnTo>
                      <a:pt x="0" y="14"/>
                    </a:lnTo>
                    <a:lnTo>
                      <a:pt x="0" y="8"/>
                    </a:lnTo>
                    <a:lnTo>
                      <a:pt x="1" y="6"/>
                    </a:lnTo>
                    <a:lnTo>
                      <a:pt x="6" y="0"/>
                    </a:lnTo>
                    <a:lnTo>
                      <a:pt x="8" y="0"/>
                    </a:lnTo>
                    <a:lnTo>
                      <a:pt x="13" y="0"/>
                    </a:lnTo>
                    <a:lnTo>
                      <a:pt x="18" y="0"/>
                    </a:lnTo>
                    <a:lnTo>
                      <a:pt x="21" y="6"/>
                    </a:lnTo>
                    <a:lnTo>
                      <a:pt x="25" y="8"/>
                    </a:lnTo>
                    <a:lnTo>
                      <a:pt x="27" y="14"/>
                    </a:lnTo>
                  </a:path>
                </a:pathLst>
              </a:custGeom>
              <a:solidFill>
                <a:srgbClr val="000000"/>
              </a:solidFill>
              <a:ln w="12700" cap="rnd">
                <a:solidFill>
                  <a:srgbClr val="000000"/>
                </a:solidFill>
                <a:round/>
                <a:headEnd/>
                <a:tailEnd/>
              </a:ln>
            </p:spPr>
            <p:txBody>
              <a:bodyPr/>
              <a:lstStyle/>
              <a:p>
                <a:endParaRPr lang="en-US"/>
              </a:p>
            </p:txBody>
          </p:sp>
          <p:sp>
            <p:nvSpPr>
              <p:cNvPr id="1118" name="Freeform 426"/>
              <p:cNvSpPr>
                <a:spLocks/>
              </p:cNvSpPr>
              <p:nvPr/>
            </p:nvSpPr>
            <p:spPr bwMode="auto">
              <a:xfrm>
                <a:off x="3025" y="3622"/>
                <a:ext cx="30" cy="36"/>
              </a:xfrm>
              <a:custGeom>
                <a:avLst/>
                <a:gdLst>
                  <a:gd name="T0" fmla="*/ 29 w 30"/>
                  <a:gd name="T1" fmla="*/ 19 h 36"/>
                  <a:gd name="T2" fmla="*/ 29 w 30"/>
                  <a:gd name="T3" fmla="*/ 24 h 36"/>
                  <a:gd name="T4" fmla="*/ 25 w 30"/>
                  <a:gd name="T5" fmla="*/ 28 h 36"/>
                  <a:gd name="T6" fmla="*/ 21 w 30"/>
                  <a:gd name="T7" fmla="*/ 35 h 36"/>
                  <a:gd name="T8" fmla="*/ 16 w 30"/>
                  <a:gd name="T9" fmla="*/ 35 h 36"/>
                  <a:gd name="T10" fmla="*/ 10 w 30"/>
                  <a:gd name="T11" fmla="*/ 35 h 36"/>
                  <a:gd name="T12" fmla="*/ 5 w 30"/>
                  <a:gd name="T13" fmla="*/ 35 h 36"/>
                  <a:gd name="T14" fmla="*/ 1 w 30"/>
                  <a:gd name="T15" fmla="*/ 28 h 36"/>
                  <a:gd name="T16" fmla="*/ 0 w 30"/>
                  <a:gd name="T17" fmla="*/ 24 h 36"/>
                  <a:gd name="T18" fmla="*/ 0 w 30"/>
                  <a:gd name="T19" fmla="*/ 19 h 36"/>
                  <a:gd name="T20" fmla="*/ 0 w 30"/>
                  <a:gd name="T21" fmla="*/ 10 h 36"/>
                  <a:gd name="T22" fmla="*/ 1 w 30"/>
                  <a:gd name="T23" fmla="*/ 6 h 36"/>
                  <a:gd name="T24" fmla="*/ 5 w 30"/>
                  <a:gd name="T25" fmla="*/ 2 h 36"/>
                  <a:gd name="T26" fmla="*/ 10 w 30"/>
                  <a:gd name="T27" fmla="*/ 0 h 36"/>
                  <a:gd name="T28" fmla="*/ 16 w 30"/>
                  <a:gd name="T29" fmla="*/ 0 h 36"/>
                  <a:gd name="T30" fmla="*/ 21 w 30"/>
                  <a:gd name="T31" fmla="*/ 2 h 36"/>
                  <a:gd name="T32" fmla="*/ 25 w 30"/>
                  <a:gd name="T33" fmla="*/ 6 h 36"/>
                  <a:gd name="T34" fmla="*/ 29 w 30"/>
                  <a:gd name="T35" fmla="*/ 10 h 36"/>
                  <a:gd name="T36" fmla="*/ 29 w 30"/>
                  <a:gd name="T37" fmla="*/ 19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6"/>
                  <a:gd name="T59" fmla="*/ 30 w 30"/>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6">
                    <a:moveTo>
                      <a:pt x="29" y="19"/>
                    </a:moveTo>
                    <a:lnTo>
                      <a:pt x="29" y="24"/>
                    </a:lnTo>
                    <a:lnTo>
                      <a:pt x="25" y="28"/>
                    </a:lnTo>
                    <a:lnTo>
                      <a:pt x="21" y="35"/>
                    </a:lnTo>
                    <a:lnTo>
                      <a:pt x="16" y="35"/>
                    </a:lnTo>
                    <a:lnTo>
                      <a:pt x="10" y="35"/>
                    </a:lnTo>
                    <a:lnTo>
                      <a:pt x="5" y="35"/>
                    </a:lnTo>
                    <a:lnTo>
                      <a:pt x="1" y="28"/>
                    </a:lnTo>
                    <a:lnTo>
                      <a:pt x="0" y="24"/>
                    </a:lnTo>
                    <a:lnTo>
                      <a:pt x="0" y="19"/>
                    </a:lnTo>
                    <a:lnTo>
                      <a:pt x="0" y="10"/>
                    </a:lnTo>
                    <a:lnTo>
                      <a:pt x="1" y="6"/>
                    </a:lnTo>
                    <a:lnTo>
                      <a:pt x="5" y="2"/>
                    </a:lnTo>
                    <a:lnTo>
                      <a:pt x="10" y="0"/>
                    </a:lnTo>
                    <a:lnTo>
                      <a:pt x="16" y="0"/>
                    </a:lnTo>
                    <a:lnTo>
                      <a:pt x="21" y="2"/>
                    </a:lnTo>
                    <a:lnTo>
                      <a:pt x="25" y="6"/>
                    </a:lnTo>
                    <a:lnTo>
                      <a:pt x="29" y="10"/>
                    </a:lnTo>
                    <a:lnTo>
                      <a:pt x="29" y="19"/>
                    </a:lnTo>
                  </a:path>
                </a:pathLst>
              </a:custGeom>
              <a:solidFill>
                <a:srgbClr val="000000"/>
              </a:solidFill>
              <a:ln w="12700" cap="rnd">
                <a:solidFill>
                  <a:srgbClr val="000000"/>
                </a:solidFill>
                <a:round/>
                <a:headEnd/>
                <a:tailEnd/>
              </a:ln>
            </p:spPr>
            <p:txBody>
              <a:bodyPr/>
              <a:lstStyle/>
              <a:p>
                <a:endParaRPr lang="en-US"/>
              </a:p>
            </p:txBody>
          </p:sp>
          <p:sp>
            <p:nvSpPr>
              <p:cNvPr id="1119" name="Freeform 427"/>
              <p:cNvSpPr>
                <a:spLocks/>
              </p:cNvSpPr>
              <p:nvPr/>
            </p:nvSpPr>
            <p:spPr bwMode="auto">
              <a:xfrm>
                <a:off x="3102" y="3692"/>
                <a:ext cx="43" cy="52"/>
              </a:xfrm>
              <a:custGeom>
                <a:avLst/>
                <a:gdLst>
                  <a:gd name="T0" fmla="*/ 42 w 43"/>
                  <a:gd name="T1" fmla="*/ 27 h 52"/>
                  <a:gd name="T2" fmla="*/ 42 w 43"/>
                  <a:gd name="T3" fmla="*/ 36 h 52"/>
                  <a:gd name="T4" fmla="*/ 36 w 43"/>
                  <a:gd name="T5" fmla="*/ 40 h 52"/>
                  <a:gd name="T6" fmla="*/ 31 w 43"/>
                  <a:gd name="T7" fmla="*/ 46 h 52"/>
                  <a:gd name="T8" fmla="*/ 26 w 43"/>
                  <a:gd name="T9" fmla="*/ 51 h 52"/>
                  <a:gd name="T10" fmla="*/ 17 w 43"/>
                  <a:gd name="T11" fmla="*/ 51 h 52"/>
                  <a:gd name="T12" fmla="*/ 10 w 43"/>
                  <a:gd name="T13" fmla="*/ 46 h 52"/>
                  <a:gd name="T14" fmla="*/ 5 w 43"/>
                  <a:gd name="T15" fmla="*/ 40 h 52"/>
                  <a:gd name="T16" fmla="*/ 0 w 43"/>
                  <a:gd name="T17" fmla="*/ 36 h 52"/>
                  <a:gd name="T18" fmla="*/ 0 w 43"/>
                  <a:gd name="T19" fmla="*/ 27 h 52"/>
                  <a:gd name="T20" fmla="*/ 0 w 43"/>
                  <a:gd name="T21" fmla="*/ 17 h 52"/>
                  <a:gd name="T22" fmla="*/ 5 w 43"/>
                  <a:gd name="T23" fmla="*/ 8 h 52"/>
                  <a:gd name="T24" fmla="*/ 10 w 43"/>
                  <a:gd name="T25" fmla="*/ 2 h 52"/>
                  <a:gd name="T26" fmla="*/ 17 w 43"/>
                  <a:gd name="T27" fmla="*/ 0 h 52"/>
                  <a:gd name="T28" fmla="*/ 26 w 43"/>
                  <a:gd name="T29" fmla="*/ 0 h 52"/>
                  <a:gd name="T30" fmla="*/ 31 w 43"/>
                  <a:gd name="T31" fmla="*/ 2 h 52"/>
                  <a:gd name="T32" fmla="*/ 36 w 43"/>
                  <a:gd name="T33" fmla="*/ 8 h 52"/>
                  <a:gd name="T34" fmla="*/ 42 w 43"/>
                  <a:gd name="T35" fmla="*/ 17 h 52"/>
                  <a:gd name="T36" fmla="*/ 42 w 43"/>
                  <a:gd name="T37" fmla="*/ 2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7"/>
                    </a:moveTo>
                    <a:lnTo>
                      <a:pt x="42" y="36"/>
                    </a:lnTo>
                    <a:lnTo>
                      <a:pt x="36" y="40"/>
                    </a:lnTo>
                    <a:lnTo>
                      <a:pt x="31" y="46"/>
                    </a:lnTo>
                    <a:lnTo>
                      <a:pt x="26" y="51"/>
                    </a:lnTo>
                    <a:lnTo>
                      <a:pt x="17" y="51"/>
                    </a:lnTo>
                    <a:lnTo>
                      <a:pt x="10" y="46"/>
                    </a:lnTo>
                    <a:lnTo>
                      <a:pt x="5" y="40"/>
                    </a:lnTo>
                    <a:lnTo>
                      <a:pt x="0" y="36"/>
                    </a:lnTo>
                    <a:lnTo>
                      <a:pt x="0" y="27"/>
                    </a:lnTo>
                    <a:lnTo>
                      <a:pt x="0" y="17"/>
                    </a:lnTo>
                    <a:lnTo>
                      <a:pt x="5" y="8"/>
                    </a:lnTo>
                    <a:lnTo>
                      <a:pt x="10" y="2"/>
                    </a:lnTo>
                    <a:lnTo>
                      <a:pt x="17" y="0"/>
                    </a:lnTo>
                    <a:lnTo>
                      <a:pt x="26" y="0"/>
                    </a:lnTo>
                    <a:lnTo>
                      <a:pt x="31" y="2"/>
                    </a:lnTo>
                    <a:lnTo>
                      <a:pt x="36" y="8"/>
                    </a:lnTo>
                    <a:lnTo>
                      <a:pt x="42" y="17"/>
                    </a:lnTo>
                    <a:lnTo>
                      <a:pt x="42" y="27"/>
                    </a:lnTo>
                  </a:path>
                </a:pathLst>
              </a:custGeom>
              <a:solidFill>
                <a:srgbClr val="000000"/>
              </a:solidFill>
              <a:ln w="12700" cap="rnd">
                <a:solidFill>
                  <a:srgbClr val="000000"/>
                </a:solidFill>
                <a:round/>
                <a:headEnd/>
                <a:tailEnd/>
              </a:ln>
            </p:spPr>
            <p:txBody>
              <a:bodyPr/>
              <a:lstStyle/>
              <a:p>
                <a:endParaRPr lang="en-US"/>
              </a:p>
            </p:txBody>
          </p:sp>
          <p:sp>
            <p:nvSpPr>
              <p:cNvPr id="1120" name="Freeform 428"/>
              <p:cNvSpPr>
                <a:spLocks/>
              </p:cNvSpPr>
              <p:nvPr/>
            </p:nvSpPr>
            <p:spPr bwMode="auto">
              <a:xfrm>
                <a:off x="3047" y="3624"/>
                <a:ext cx="31" cy="38"/>
              </a:xfrm>
              <a:custGeom>
                <a:avLst/>
                <a:gdLst>
                  <a:gd name="T0" fmla="*/ 30 w 31"/>
                  <a:gd name="T1" fmla="*/ 17 h 38"/>
                  <a:gd name="T2" fmla="*/ 30 w 31"/>
                  <a:gd name="T3" fmla="*/ 23 h 38"/>
                  <a:gd name="T4" fmla="*/ 26 w 31"/>
                  <a:gd name="T5" fmla="*/ 30 h 38"/>
                  <a:gd name="T6" fmla="*/ 21 w 31"/>
                  <a:gd name="T7" fmla="*/ 34 h 38"/>
                  <a:gd name="T8" fmla="*/ 16 w 31"/>
                  <a:gd name="T9" fmla="*/ 37 h 38"/>
                  <a:gd name="T10" fmla="*/ 11 w 31"/>
                  <a:gd name="T11" fmla="*/ 37 h 38"/>
                  <a:gd name="T12" fmla="*/ 6 w 31"/>
                  <a:gd name="T13" fmla="*/ 34 h 38"/>
                  <a:gd name="T14" fmla="*/ 3 w 31"/>
                  <a:gd name="T15" fmla="*/ 30 h 38"/>
                  <a:gd name="T16" fmla="*/ 0 w 31"/>
                  <a:gd name="T17" fmla="*/ 23 h 38"/>
                  <a:gd name="T18" fmla="*/ 0 w 31"/>
                  <a:gd name="T19" fmla="*/ 17 h 38"/>
                  <a:gd name="T20" fmla="*/ 0 w 31"/>
                  <a:gd name="T21" fmla="*/ 10 h 38"/>
                  <a:gd name="T22" fmla="*/ 3 w 31"/>
                  <a:gd name="T23" fmla="*/ 6 h 38"/>
                  <a:gd name="T24" fmla="*/ 6 w 31"/>
                  <a:gd name="T25" fmla="*/ 2 h 38"/>
                  <a:gd name="T26" fmla="*/ 11 w 31"/>
                  <a:gd name="T27" fmla="*/ 0 h 38"/>
                  <a:gd name="T28" fmla="*/ 16 w 31"/>
                  <a:gd name="T29" fmla="*/ 0 h 38"/>
                  <a:gd name="T30" fmla="*/ 21 w 31"/>
                  <a:gd name="T31" fmla="*/ 2 h 38"/>
                  <a:gd name="T32" fmla="*/ 26 w 31"/>
                  <a:gd name="T33" fmla="*/ 6 h 38"/>
                  <a:gd name="T34" fmla="*/ 30 w 31"/>
                  <a:gd name="T35" fmla="*/ 10 h 38"/>
                  <a:gd name="T36" fmla="*/ 30 w 31"/>
                  <a:gd name="T37" fmla="*/ 1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8"/>
                  <a:gd name="T59" fmla="*/ 31 w 31"/>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8">
                    <a:moveTo>
                      <a:pt x="30" y="17"/>
                    </a:moveTo>
                    <a:lnTo>
                      <a:pt x="30" y="23"/>
                    </a:lnTo>
                    <a:lnTo>
                      <a:pt x="26" y="30"/>
                    </a:lnTo>
                    <a:lnTo>
                      <a:pt x="21" y="34"/>
                    </a:lnTo>
                    <a:lnTo>
                      <a:pt x="16" y="37"/>
                    </a:lnTo>
                    <a:lnTo>
                      <a:pt x="11" y="37"/>
                    </a:lnTo>
                    <a:lnTo>
                      <a:pt x="6" y="34"/>
                    </a:lnTo>
                    <a:lnTo>
                      <a:pt x="3" y="30"/>
                    </a:lnTo>
                    <a:lnTo>
                      <a:pt x="0" y="23"/>
                    </a:lnTo>
                    <a:lnTo>
                      <a:pt x="0" y="17"/>
                    </a:lnTo>
                    <a:lnTo>
                      <a:pt x="0" y="10"/>
                    </a:lnTo>
                    <a:lnTo>
                      <a:pt x="3" y="6"/>
                    </a:lnTo>
                    <a:lnTo>
                      <a:pt x="6" y="2"/>
                    </a:lnTo>
                    <a:lnTo>
                      <a:pt x="11" y="0"/>
                    </a:lnTo>
                    <a:lnTo>
                      <a:pt x="16" y="0"/>
                    </a:lnTo>
                    <a:lnTo>
                      <a:pt x="21" y="2"/>
                    </a:lnTo>
                    <a:lnTo>
                      <a:pt x="26" y="6"/>
                    </a:lnTo>
                    <a:lnTo>
                      <a:pt x="30" y="10"/>
                    </a:lnTo>
                    <a:lnTo>
                      <a:pt x="30" y="17"/>
                    </a:lnTo>
                  </a:path>
                </a:pathLst>
              </a:custGeom>
              <a:solidFill>
                <a:srgbClr val="000000"/>
              </a:solidFill>
              <a:ln w="12700" cap="rnd">
                <a:solidFill>
                  <a:srgbClr val="000000"/>
                </a:solidFill>
                <a:round/>
                <a:headEnd/>
                <a:tailEnd/>
              </a:ln>
            </p:spPr>
            <p:txBody>
              <a:bodyPr/>
              <a:lstStyle/>
              <a:p>
                <a:endParaRPr lang="en-US"/>
              </a:p>
            </p:txBody>
          </p:sp>
          <p:sp>
            <p:nvSpPr>
              <p:cNvPr id="1121" name="Freeform 429"/>
              <p:cNvSpPr>
                <a:spLocks/>
              </p:cNvSpPr>
              <p:nvPr/>
            </p:nvSpPr>
            <p:spPr bwMode="auto">
              <a:xfrm>
                <a:off x="3097" y="3577"/>
                <a:ext cx="43" cy="52"/>
              </a:xfrm>
              <a:custGeom>
                <a:avLst/>
                <a:gdLst>
                  <a:gd name="T0" fmla="*/ 42 w 43"/>
                  <a:gd name="T1" fmla="*/ 25 h 52"/>
                  <a:gd name="T2" fmla="*/ 42 w 43"/>
                  <a:gd name="T3" fmla="*/ 36 h 52"/>
                  <a:gd name="T4" fmla="*/ 36 w 43"/>
                  <a:gd name="T5" fmla="*/ 42 h 52"/>
                  <a:gd name="T6" fmla="*/ 33 w 43"/>
                  <a:gd name="T7" fmla="*/ 48 h 52"/>
                  <a:gd name="T8" fmla="*/ 26 w 43"/>
                  <a:gd name="T9" fmla="*/ 51 h 52"/>
                  <a:gd name="T10" fmla="*/ 17 w 43"/>
                  <a:gd name="T11" fmla="*/ 51 h 52"/>
                  <a:gd name="T12" fmla="*/ 10 w 43"/>
                  <a:gd name="T13" fmla="*/ 48 h 52"/>
                  <a:gd name="T14" fmla="*/ 5 w 43"/>
                  <a:gd name="T15" fmla="*/ 42 h 52"/>
                  <a:gd name="T16" fmla="*/ 0 w 43"/>
                  <a:gd name="T17" fmla="*/ 36 h 52"/>
                  <a:gd name="T18" fmla="*/ 0 w 43"/>
                  <a:gd name="T19" fmla="*/ 25 h 52"/>
                  <a:gd name="T20" fmla="*/ 0 w 43"/>
                  <a:gd name="T21" fmla="*/ 14 h 52"/>
                  <a:gd name="T22" fmla="*/ 5 w 43"/>
                  <a:gd name="T23" fmla="*/ 10 h 52"/>
                  <a:gd name="T24" fmla="*/ 10 w 43"/>
                  <a:gd name="T25" fmla="*/ 4 h 52"/>
                  <a:gd name="T26" fmla="*/ 17 w 43"/>
                  <a:gd name="T27" fmla="*/ 0 h 52"/>
                  <a:gd name="T28" fmla="*/ 26 w 43"/>
                  <a:gd name="T29" fmla="*/ 0 h 52"/>
                  <a:gd name="T30" fmla="*/ 33 w 43"/>
                  <a:gd name="T31" fmla="*/ 4 h 52"/>
                  <a:gd name="T32" fmla="*/ 36 w 43"/>
                  <a:gd name="T33" fmla="*/ 10 h 52"/>
                  <a:gd name="T34" fmla="*/ 42 w 43"/>
                  <a:gd name="T35" fmla="*/ 14 h 52"/>
                  <a:gd name="T36" fmla="*/ 42 w 43"/>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5"/>
                    </a:moveTo>
                    <a:lnTo>
                      <a:pt x="42" y="36"/>
                    </a:lnTo>
                    <a:lnTo>
                      <a:pt x="36" y="42"/>
                    </a:lnTo>
                    <a:lnTo>
                      <a:pt x="33" y="48"/>
                    </a:lnTo>
                    <a:lnTo>
                      <a:pt x="26" y="51"/>
                    </a:lnTo>
                    <a:lnTo>
                      <a:pt x="17" y="51"/>
                    </a:lnTo>
                    <a:lnTo>
                      <a:pt x="10" y="48"/>
                    </a:lnTo>
                    <a:lnTo>
                      <a:pt x="5" y="42"/>
                    </a:lnTo>
                    <a:lnTo>
                      <a:pt x="0" y="36"/>
                    </a:lnTo>
                    <a:lnTo>
                      <a:pt x="0" y="25"/>
                    </a:lnTo>
                    <a:lnTo>
                      <a:pt x="0" y="14"/>
                    </a:lnTo>
                    <a:lnTo>
                      <a:pt x="5" y="10"/>
                    </a:lnTo>
                    <a:lnTo>
                      <a:pt x="10" y="4"/>
                    </a:lnTo>
                    <a:lnTo>
                      <a:pt x="17" y="0"/>
                    </a:lnTo>
                    <a:lnTo>
                      <a:pt x="26" y="0"/>
                    </a:lnTo>
                    <a:lnTo>
                      <a:pt x="33" y="4"/>
                    </a:lnTo>
                    <a:lnTo>
                      <a:pt x="36" y="10"/>
                    </a:lnTo>
                    <a:lnTo>
                      <a:pt x="42" y="14"/>
                    </a:lnTo>
                    <a:lnTo>
                      <a:pt x="42" y="25"/>
                    </a:lnTo>
                  </a:path>
                </a:pathLst>
              </a:custGeom>
              <a:solidFill>
                <a:srgbClr val="000000"/>
              </a:solidFill>
              <a:ln w="12700" cap="rnd">
                <a:solidFill>
                  <a:srgbClr val="000000"/>
                </a:solidFill>
                <a:round/>
                <a:headEnd/>
                <a:tailEnd/>
              </a:ln>
            </p:spPr>
            <p:txBody>
              <a:bodyPr/>
              <a:lstStyle/>
              <a:p>
                <a:endParaRPr lang="en-US"/>
              </a:p>
            </p:txBody>
          </p:sp>
          <p:sp>
            <p:nvSpPr>
              <p:cNvPr id="1122" name="Freeform 430"/>
              <p:cNvSpPr>
                <a:spLocks/>
              </p:cNvSpPr>
              <p:nvPr/>
            </p:nvSpPr>
            <p:spPr bwMode="auto">
              <a:xfrm>
                <a:off x="3171" y="3705"/>
                <a:ext cx="30" cy="35"/>
              </a:xfrm>
              <a:custGeom>
                <a:avLst/>
                <a:gdLst>
                  <a:gd name="T0" fmla="*/ 29 w 30"/>
                  <a:gd name="T1" fmla="*/ 17 h 35"/>
                  <a:gd name="T2" fmla="*/ 23 w 30"/>
                  <a:gd name="T3" fmla="*/ 23 h 35"/>
                  <a:gd name="T4" fmla="*/ 19 w 30"/>
                  <a:gd name="T5" fmla="*/ 27 h 35"/>
                  <a:gd name="T6" fmla="*/ 19 w 30"/>
                  <a:gd name="T7" fmla="*/ 34 h 35"/>
                  <a:gd name="T8" fmla="*/ 9 w 30"/>
                  <a:gd name="T9" fmla="*/ 34 h 35"/>
                  <a:gd name="T10" fmla="*/ 9 w 30"/>
                  <a:gd name="T11" fmla="*/ 34 h 35"/>
                  <a:gd name="T12" fmla="*/ 5 w 30"/>
                  <a:gd name="T13" fmla="*/ 34 h 35"/>
                  <a:gd name="T14" fmla="*/ 0 w 30"/>
                  <a:gd name="T15" fmla="*/ 27 h 35"/>
                  <a:gd name="T16" fmla="*/ 0 w 30"/>
                  <a:gd name="T17" fmla="*/ 23 h 35"/>
                  <a:gd name="T18" fmla="*/ 0 w 30"/>
                  <a:gd name="T19" fmla="*/ 17 h 35"/>
                  <a:gd name="T20" fmla="*/ 0 w 30"/>
                  <a:gd name="T21" fmla="*/ 10 h 35"/>
                  <a:gd name="T22" fmla="*/ 0 w 30"/>
                  <a:gd name="T23" fmla="*/ 0 h 35"/>
                  <a:gd name="T24" fmla="*/ 5 w 30"/>
                  <a:gd name="T25" fmla="*/ 0 h 35"/>
                  <a:gd name="T26" fmla="*/ 9 w 30"/>
                  <a:gd name="T27" fmla="*/ 0 h 35"/>
                  <a:gd name="T28" fmla="*/ 9 w 30"/>
                  <a:gd name="T29" fmla="*/ 0 h 35"/>
                  <a:gd name="T30" fmla="*/ 19 w 30"/>
                  <a:gd name="T31" fmla="*/ 0 h 35"/>
                  <a:gd name="T32" fmla="*/ 19 w 30"/>
                  <a:gd name="T33" fmla="*/ 0 h 35"/>
                  <a:gd name="T34" fmla="*/ 23 w 30"/>
                  <a:gd name="T35" fmla="*/ 10 h 35"/>
                  <a:gd name="T36" fmla="*/ 29 w 30"/>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7"/>
                    </a:moveTo>
                    <a:lnTo>
                      <a:pt x="23" y="23"/>
                    </a:lnTo>
                    <a:lnTo>
                      <a:pt x="19" y="27"/>
                    </a:lnTo>
                    <a:lnTo>
                      <a:pt x="19" y="34"/>
                    </a:lnTo>
                    <a:lnTo>
                      <a:pt x="9" y="34"/>
                    </a:lnTo>
                    <a:lnTo>
                      <a:pt x="5" y="34"/>
                    </a:lnTo>
                    <a:lnTo>
                      <a:pt x="0" y="27"/>
                    </a:lnTo>
                    <a:lnTo>
                      <a:pt x="0" y="23"/>
                    </a:lnTo>
                    <a:lnTo>
                      <a:pt x="0" y="17"/>
                    </a:lnTo>
                    <a:lnTo>
                      <a:pt x="0" y="10"/>
                    </a:lnTo>
                    <a:lnTo>
                      <a:pt x="0" y="0"/>
                    </a:lnTo>
                    <a:lnTo>
                      <a:pt x="5" y="0"/>
                    </a:lnTo>
                    <a:lnTo>
                      <a:pt x="9" y="0"/>
                    </a:lnTo>
                    <a:lnTo>
                      <a:pt x="19" y="0"/>
                    </a:lnTo>
                    <a:lnTo>
                      <a:pt x="23" y="10"/>
                    </a:lnTo>
                    <a:lnTo>
                      <a:pt x="29" y="17"/>
                    </a:lnTo>
                  </a:path>
                </a:pathLst>
              </a:custGeom>
              <a:solidFill>
                <a:srgbClr val="000000"/>
              </a:solidFill>
              <a:ln w="12700" cap="rnd">
                <a:solidFill>
                  <a:srgbClr val="000000"/>
                </a:solidFill>
                <a:round/>
                <a:headEnd/>
                <a:tailEnd/>
              </a:ln>
            </p:spPr>
            <p:txBody>
              <a:bodyPr/>
              <a:lstStyle/>
              <a:p>
                <a:endParaRPr lang="en-US"/>
              </a:p>
            </p:txBody>
          </p:sp>
          <p:sp>
            <p:nvSpPr>
              <p:cNvPr id="1123" name="Freeform 431"/>
              <p:cNvSpPr>
                <a:spLocks/>
              </p:cNvSpPr>
              <p:nvPr/>
            </p:nvSpPr>
            <p:spPr bwMode="auto">
              <a:xfrm>
                <a:off x="3171" y="3763"/>
                <a:ext cx="30" cy="35"/>
              </a:xfrm>
              <a:custGeom>
                <a:avLst/>
                <a:gdLst>
                  <a:gd name="T0" fmla="*/ 29 w 30"/>
                  <a:gd name="T1" fmla="*/ 15 h 35"/>
                  <a:gd name="T2" fmla="*/ 27 w 30"/>
                  <a:gd name="T3" fmla="*/ 24 h 35"/>
                  <a:gd name="T4" fmla="*/ 23 w 30"/>
                  <a:gd name="T5" fmla="*/ 24 h 35"/>
                  <a:gd name="T6" fmla="*/ 19 w 30"/>
                  <a:gd name="T7" fmla="*/ 31 h 35"/>
                  <a:gd name="T8" fmla="*/ 14 w 30"/>
                  <a:gd name="T9" fmla="*/ 34 h 35"/>
                  <a:gd name="T10" fmla="*/ 9 w 30"/>
                  <a:gd name="T11" fmla="*/ 34 h 35"/>
                  <a:gd name="T12" fmla="*/ 5 w 30"/>
                  <a:gd name="T13" fmla="*/ 31 h 35"/>
                  <a:gd name="T14" fmla="*/ 1 w 30"/>
                  <a:gd name="T15" fmla="*/ 24 h 35"/>
                  <a:gd name="T16" fmla="*/ 0 w 30"/>
                  <a:gd name="T17" fmla="*/ 24 h 35"/>
                  <a:gd name="T18" fmla="*/ 0 w 30"/>
                  <a:gd name="T19" fmla="*/ 15 h 35"/>
                  <a:gd name="T20" fmla="*/ 0 w 30"/>
                  <a:gd name="T21" fmla="*/ 9 h 35"/>
                  <a:gd name="T22" fmla="*/ 1 w 30"/>
                  <a:gd name="T23" fmla="*/ 6 h 35"/>
                  <a:gd name="T24" fmla="*/ 5 w 30"/>
                  <a:gd name="T25" fmla="*/ 0 h 35"/>
                  <a:gd name="T26" fmla="*/ 9 w 30"/>
                  <a:gd name="T27" fmla="*/ 0 h 35"/>
                  <a:gd name="T28" fmla="*/ 14 w 30"/>
                  <a:gd name="T29" fmla="*/ 0 h 35"/>
                  <a:gd name="T30" fmla="*/ 19 w 30"/>
                  <a:gd name="T31" fmla="*/ 0 h 35"/>
                  <a:gd name="T32" fmla="*/ 23 w 30"/>
                  <a:gd name="T33" fmla="*/ 6 h 35"/>
                  <a:gd name="T34" fmla="*/ 27 w 30"/>
                  <a:gd name="T35" fmla="*/ 9 h 35"/>
                  <a:gd name="T36" fmla="*/ 29 w 30"/>
                  <a:gd name="T37" fmla="*/ 1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5"/>
                    </a:moveTo>
                    <a:lnTo>
                      <a:pt x="27" y="24"/>
                    </a:lnTo>
                    <a:lnTo>
                      <a:pt x="23" y="24"/>
                    </a:lnTo>
                    <a:lnTo>
                      <a:pt x="19" y="31"/>
                    </a:lnTo>
                    <a:lnTo>
                      <a:pt x="14" y="34"/>
                    </a:lnTo>
                    <a:lnTo>
                      <a:pt x="9" y="34"/>
                    </a:lnTo>
                    <a:lnTo>
                      <a:pt x="5" y="31"/>
                    </a:lnTo>
                    <a:lnTo>
                      <a:pt x="1" y="24"/>
                    </a:lnTo>
                    <a:lnTo>
                      <a:pt x="0" y="24"/>
                    </a:lnTo>
                    <a:lnTo>
                      <a:pt x="0" y="15"/>
                    </a:lnTo>
                    <a:lnTo>
                      <a:pt x="0" y="9"/>
                    </a:lnTo>
                    <a:lnTo>
                      <a:pt x="1" y="6"/>
                    </a:lnTo>
                    <a:lnTo>
                      <a:pt x="5" y="0"/>
                    </a:lnTo>
                    <a:lnTo>
                      <a:pt x="9" y="0"/>
                    </a:lnTo>
                    <a:lnTo>
                      <a:pt x="14" y="0"/>
                    </a:lnTo>
                    <a:lnTo>
                      <a:pt x="19" y="0"/>
                    </a:lnTo>
                    <a:lnTo>
                      <a:pt x="23" y="6"/>
                    </a:lnTo>
                    <a:lnTo>
                      <a:pt x="27" y="9"/>
                    </a:lnTo>
                    <a:lnTo>
                      <a:pt x="29" y="15"/>
                    </a:lnTo>
                  </a:path>
                </a:pathLst>
              </a:custGeom>
              <a:solidFill>
                <a:srgbClr val="000000"/>
              </a:solidFill>
              <a:ln w="12700" cap="rnd">
                <a:solidFill>
                  <a:srgbClr val="000000"/>
                </a:solidFill>
                <a:round/>
                <a:headEnd/>
                <a:tailEnd/>
              </a:ln>
            </p:spPr>
            <p:txBody>
              <a:bodyPr/>
              <a:lstStyle/>
              <a:p>
                <a:endParaRPr lang="en-US"/>
              </a:p>
            </p:txBody>
          </p:sp>
          <p:sp>
            <p:nvSpPr>
              <p:cNvPr id="1124" name="Freeform 432"/>
              <p:cNvSpPr>
                <a:spLocks/>
              </p:cNvSpPr>
              <p:nvPr/>
            </p:nvSpPr>
            <p:spPr bwMode="auto">
              <a:xfrm>
                <a:off x="3146" y="3757"/>
                <a:ext cx="28" cy="34"/>
              </a:xfrm>
              <a:custGeom>
                <a:avLst/>
                <a:gdLst>
                  <a:gd name="T0" fmla="*/ 27 w 28"/>
                  <a:gd name="T1" fmla="*/ 15 h 34"/>
                  <a:gd name="T2" fmla="*/ 27 w 28"/>
                  <a:gd name="T3" fmla="*/ 22 h 34"/>
                  <a:gd name="T4" fmla="*/ 23 w 28"/>
                  <a:gd name="T5" fmla="*/ 26 h 34"/>
                  <a:gd name="T6" fmla="*/ 20 w 28"/>
                  <a:gd name="T7" fmla="*/ 33 h 34"/>
                  <a:gd name="T8" fmla="*/ 13 w 28"/>
                  <a:gd name="T9" fmla="*/ 33 h 34"/>
                  <a:gd name="T10" fmla="*/ 10 w 28"/>
                  <a:gd name="T11" fmla="*/ 33 h 34"/>
                  <a:gd name="T12" fmla="*/ 5 w 28"/>
                  <a:gd name="T13" fmla="*/ 33 h 34"/>
                  <a:gd name="T14" fmla="*/ 1 w 28"/>
                  <a:gd name="T15" fmla="*/ 26 h 34"/>
                  <a:gd name="T16" fmla="*/ 0 w 28"/>
                  <a:gd name="T17" fmla="*/ 22 h 34"/>
                  <a:gd name="T18" fmla="*/ 0 w 28"/>
                  <a:gd name="T19" fmla="*/ 15 h 34"/>
                  <a:gd name="T20" fmla="*/ 0 w 28"/>
                  <a:gd name="T21" fmla="*/ 11 h 34"/>
                  <a:gd name="T22" fmla="*/ 1 w 28"/>
                  <a:gd name="T23" fmla="*/ 6 h 34"/>
                  <a:gd name="T24" fmla="*/ 5 w 28"/>
                  <a:gd name="T25" fmla="*/ 0 h 34"/>
                  <a:gd name="T26" fmla="*/ 10 w 28"/>
                  <a:gd name="T27" fmla="*/ 0 h 34"/>
                  <a:gd name="T28" fmla="*/ 13 w 28"/>
                  <a:gd name="T29" fmla="*/ 0 h 34"/>
                  <a:gd name="T30" fmla="*/ 20 w 28"/>
                  <a:gd name="T31" fmla="*/ 0 h 34"/>
                  <a:gd name="T32" fmla="*/ 23 w 28"/>
                  <a:gd name="T33" fmla="*/ 6 h 34"/>
                  <a:gd name="T34" fmla="*/ 27 w 28"/>
                  <a:gd name="T35" fmla="*/ 11 h 34"/>
                  <a:gd name="T36" fmla="*/ 27 w 28"/>
                  <a:gd name="T37" fmla="*/ 15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4"/>
                  <a:gd name="T59" fmla="*/ 28 w 2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4">
                    <a:moveTo>
                      <a:pt x="27" y="15"/>
                    </a:moveTo>
                    <a:lnTo>
                      <a:pt x="27" y="22"/>
                    </a:lnTo>
                    <a:lnTo>
                      <a:pt x="23" y="26"/>
                    </a:lnTo>
                    <a:lnTo>
                      <a:pt x="20" y="33"/>
                    </a:lnTo>
                    <a:lnTo>
                      <a:pt x="13" y="33"/>
                    </a:lnTo>
                    <a:lnTo>
                      <a:pt x="10" y="33"/>
                    </a:lnTo>
                    <a:lnTo>
                      <a:pt x="5" y="33"/>
                    </a:lnTo>
                    <a:lnTo>
                      <a:pt x="1" y="26"/>
                    </a:lnTo>
                    <a:lnTo>
                      <a:pt x="0" y="22"/>
                    </a:lnTo>
                    <a:lnTo>
                      <a:pt x="0" y="15"/>
                    </a:lnTo>
                    <a:lnTo>
                      <a:pt x="0" y="11"/>
                    </a:lnTo>
                    <a:lnTo>
                      <a:pt x="1" y="6"/>
                    </a:lnTo>
                    <a:lnTo>
                      <a:pt x="5" y="0"/>
                    </a:lnTo>
                    <a:lnTo>
                      <a:pt x="10" y="0"/>
                    </a:lnTo>
                    <a:lnTo>
                      <a:pt x="13" y="0"/>
                    </a:lnTo>
                    <a:lnTo>
                      <a:pt x="20" y="0"/>
                    </a:lnTo>
                    <a:lnTo>
                      <a:pt x="23" y="6"/>
                    </a:lnTo>
                    <a:lnTo>
                      <a:pt x="27" y="11"/>
                    </a:lnTo>
                    <a:lnTo>
                      <a:pt x="27" y="15"/>
                    </a:lnTo>
                  </a:path>
                </a:pathLst>
              </a:custGeom>
              <a:solidFill>
                <a:srgbClr val="000000"/>
              </a:solidFill>
              <a:ln w="12700" cap="rnd">
                <a:solidFill>
                  <a:srgbClr val="000000"/>
                </a:solidFill>
                <a:round/>
                <a:headEnd/>
                <a:tailEnd/>
              </a:ln>
            </p:spPr>
            <p:txBody>
              <a:bodyPr/>
              <a:lstStyle/>
              <a:p>
                <a:endParaRPr lang="en-US"/>
              </a:p>
            </p:txBody>
          </p:sp>
          <p:sp>
            <p:nvSpPr>
              <p:cNvPr id="1125" name="Freeform 433"/>
              <p:cNvSpPr>
                <a:spLocks/>
              </p:cNvSpPr>
              <p:nvPr/>
            </p:nvSpPr>
            <p:spPr bwMode="auto">
              <a:xfrm>
                <a:off x="3097" y="3639"/>
                <a:ext cx="35" cy="41"/>
              </a:xfrm>
              <a:custGeom>
                <a:avLst/>
                <a:gdLst>
                  <a:gd name="T0" fmla="*/ 34 w 35"/>
                  <a:gd name="T1" fmla="*/ 21 h 41"/>
                  <a:gd name="T2" fmla="*/ 32 w 35"/>
                  <a:gd name="T3" fmla="*/ 27 h 41"/>
                  <a:gd name="T4" fmla="*/ 28 w 35"/>
                  <a:gd name="T5" fmla="*/ 33 h 41"/>
                  <a:gd name="T6" fmla="*/ 25 w 35"/>
                  <a:gd name="T7" fmla="*/ 37 h 41"/>
                  <a:gd name="T8" fmla="*/ 20 w 35"/>
                  <a:gd name="T9" fmla="*/ 40 h 41"/>
                  <a:gd name="T10" fmla="*/ 13 w 35"/>
                  <a:gd name="T11" fmla="*/ 40 h 41"/>
                  <a:gd name="T12" fmla="*/ 8 w 35"/>
                  <a:gd name="T13" fmla="*/ 37 h 41"/>
                  <a:gd name="T14" fmla="*/ 5 w 35"/>
                  <a:gd name="T15" fmla="*/ 33 h 41"/>
                  <a:gd name="T16" fmla="*/ 0 w 35"/>
                  <a:gd name="T17" fmla="*/ 27 h 41"/>
                  <a:gd name="T18" fmla="*/ 0 w 35"/>
                  <a:gd name="T19" fmla="*/ 21 h 41"/>
                  <a:gd name="T20" fmla="*/ 0 w 35"/>
                  <a:gd name="T21" fmla="*/ 14 h 41"/>
                  <a:gd name="T22" fmla="*/ 5 w 35"/>
                  <a:gd name="T23" fmla="*/ 8 h 41"/>
                  <a:gd name="T24" fmla="*/ 8 w 35"/>
                  <a:gd name="T25" fmla="*/ 4 h 41"/>
                  <a:gd name="T26" fmla="*/ 13 w 35"/>
                  <a:gd name="T27" fmla="*/ 0 h 41"/>
                  <a:gd name="T28" fmla="*/ 20 w 35"/>
                  <a:gd name="T29" fmla="*/ 0 h 41"/>
                  <a:gd name="T30" fmla="*/ 25 w 35"/>
                  <a:gd name="T31" fmla="*/ 4 h 41"/>
                  <a:gd name="T32" fmla="*/ 28 w 35"/>
                  <a:gd name="T33" fmla="*/ 8 h 41"/>
                  <a:gd name="T34" fmla="*/ 32 w 35"/>
                  <a:gd name="T35" fmla="*/ 14 h 41"/>
                  <a:gd name="T36" fmla="*/ 34 w 35"/>
                  <a:gd name="T37" fmla="*/ 21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41"/>
                  <a:gd name="T59" fmla="*/ 35 w 35"/>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41">
                    <a:moveTo>
                      <a:pt x="34" y="21"/>
                    </a:moveTo>
                    <a:lnTo>
                      <a:pt x="32" y="27"/>
                    </a:lnTo>
                    <a:lnTo>
                      <a:pt x="28" y="33"/>
                    </a:lnTo>
                    <a:lnTo>
                      <a:pt x="25" y="37"/>
                    </a:lnTo>
                    <a:lnTo>
                      <a:pt x="20" y="40"/>
                    </a:lnTo>
                    <a:lnTo>
                      <a:pt x="13" y="40"/>
                    </a:lnTo>
                    <a:lnTo>
                      <a:pt x="8" y="37"/>
                    </a:lnTo>
                    <a:lnTo>
                      <a:pt x="5" y="33"/>
                    </a:lnTo>
                    <a:lnTo>
                      <a:pt x="0" y="27"/>
                    </a:lnTo>
                    <a:lnTo>
                      <a:pt x="0" y="21"/>
                    </a:lnTo>
                    <a:lnTo>
                      <a:pt x="0" y="14"/>
                    </a:lnTo>
                    <a:lnTo>
                      <a:pt x="5" y="8"/>
                    </a:lnTo>
                    <a:lnTo>
                      <a:pt x="8" y="4"/>
                    </a:lnTo>
                    <a:lnTo>
                      <a:pt x="13" y="0"/>
                    </a:lnTo>
                    <a:lnTo>
                      <a:pt x="20" y="0"/>
                    </a:lnTo>
                    <a:lnTo>
                      <a:pt x="25" y="4"/>
                    </a:lnTo>
                    <a:lnTo>
                      <a:pt x="28" y="8"/>
                    </a:lnTo>
                    <a:lnTo>
                      <a:pt x="32" y="14"/>
                    </a:lnTo>
                    <a:lnTo>
                      <a:pt x="34" y="21"/>
                    </a:lnTo>
                  </a:path>
                </a:pathLst>
              </a:custGeom>
              <a:solidFill>
                <a:srgbClr val="000000"/>
              </a:solidFill>
              <a:ln w="12700" cap="rnd">
                <a:solidFill>
                  <a:srgbClr val="000000"/>
                </a:solidFill>
                <a:round/>
                <a:headEnd/>
                <a:tailEnd/>
              </a:ln>
            </p:spPr>
            <p:txBody>
              <a:bodyPr/>
              <a:lstStyle/>
              <a:p>
                <a:endParaRPr lang="en-US"/>
              </a:p>
            </p:txBody>
          </p:sp>
          <p:sp>
            <p:nvSpPr>
              <p:cNvPr id="1126" name="Freeform 434"/>
              <p:cNvSpPr>
                <a:spLocks/>
              </p:cNvSpPr>
              <p:nvPr/>
            </p:nvSpPr>
            <p:spPr bwMode="auto">
              <a:xfrm>
                <a:off x="3042" y="3577"/>
                <a:ext cx="28" cy="35"/>
              </a:xfrm>
              <a:custGeom>
                <a:avLst/>
                <a:gdLst>
                  <a:gd name="T0" fmla="*/ 27 w 28"/>
                  <a:gd name="T1" fmla="*/ 14 h 35"/>
                  <a:gd name="T2" fmla="*/ 25 w 28"/>
                  <a:gd name="T3" fmla="*/ 23 h 35"/>
                  <a:gd name="T4" fmla="*/ 21 w 28"/>
                  <a:gd name="T5" fmla="*/ 27 h 35"/>
                  <a:gd name="T6" fmla="*/ 20 w 28"/>
                  <a:gd name="T7" fmla="*/ 31 h 35"/>
                  <a:gd name="T8" fmla="*/ 15 w 28"/>
                  <a:gd name="T9" fmla="*/ 34 h 35"/>
                  <a:gd name="T10" fmla="*/ 11 w 28"/>
                  <a:gd name="T11" fmla="*/ 34 h 35"/>
                  <a:gd name="T12" fmla="*/ 6 w 28"/>
                  <a:gd name="T13" fmla="*/ 31 h 35"/>
                  <a:gd name="T14" fmla="*/ 1 w 28"/>
                  <a:gd name="T15" fmla="*/ 27 h 35"/>
                  <a:gd name="T16" fmla="*/ 0 w 28"/>
                  <a:gd name="T17" fmla="*/ 23 h 35"/>
                  <a:gd name="T18" fmla="*/ 0 w 28"/>
                  <a:gd name="T19" fmla="*/ 14 h 35"/>
                  <a:gd name="T20" fmla="*/ 0 w 28"/>
                  <a:gd name="T21" fmla="*/ 10 h 35"/>
                  <a:gd name="T22" fmla="*/ 1 w 28"/>
                  <a:gd name="T23" fmla="*/ 6 h 35"/>
                  <a:gd name="T24" fmla="*/ 6 w 28"/>
                  <a:gd name="T25" fmla="*/ 0 h 35"/>
                  <a:gd name="T26" fmla="*/ 11 w 28"/>
                  <a:gd name="T27" fmla="*/ 0 h 35"/>
                  <a:gd name="T28" fmla="*/ 15 w 28"/>
                  <a:gd name="T29" fmla="*/ 0 h 35"/>
                  <a:gd name="T30" fmla="*/ 20 w 28"/>
                  <a:gd name="T31" fmla="*/ 0 h 35"/>
                  <a:gd name="T32" fmla="*/ 21 w 28"/>
                  <a:gd name="T33" fmla="*/ 6 h 35"/>
                  <a:gd name="T34" fmla="*/ 25 w 28"/>
                  <a:gd name="T35" fmla="*/ 10 h 35"/>
                  <a:gd name="T36" fmla="*/ 27 w 28"/>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4"/>
                    </a:moveTo>
                    <a:lnTo>
                      <a:pt x="25" y="23"/>
                    </a:lnTo>
                    <a:lnTo>
                      <a:pt x="21" y="27"/>
                    </a:lnTo>
                    <a:lnTo>
                      <a:pt x="20" y="31"/>
                    </a:lnTo>
                    <a:lnTo>
                      <a:pt x="15" y="34"/>
                    </a:lnTo>
                    <a:lnTo>
                      <a:pt x="11" y="34"/>
                    </a:lnTo>
                    <a:lnTo>
                      <a:pt x="6" y="31"/>
                    </a:lnTo>
                    <a:lnTo>
                      <a:pt x="1" y="27"/>
                    </a:lnTo>
                    <a:lnTo>
                      <a:pt x="0" y="23"/>
                    </a:lnTo>
                    <a:lnTo>
                      <a:pt x="0" y="14"/>
                    </a:lnTo>
                    <a:lnTo>
                      <a:pt x="0" y="10"/>
                    </a:lnTo>
                    <a:lnTo>
                      <a:pt x="1" y="6"/>
                    </a:lnTo>
                    <a:lnTo>
                      <a:pt x="6" y="0"/>
                    </a:lnTo>
                    <a:lnTo>
                      <a:pt x="11" y="0"/>
                    </a:lnTo>
                    <a:lnTo>
                      <a:pt x="15" y="0"/>
                    </a:lnTo>
                    <a:lnTo>
                      <a:pt x="20" y="0"/>
                    </a:lnTo>
                    <a:lnTo>
                      <a:pt x="21" y="6"/>
                    </a:lnTo>
                    <a:lnTo>
                      <a:pt x="25" y="10"/>
                    </a:lnTo>
                    <a:lnTo>
                      <a:pt x="27" y="14"/>
                    </a:lnTo>
                  </a:path>
                </a:pathLst>
              </a:custGeom>
              <a:solidFill>
                <a:srgbClr val="000000"/>
              </a:solidFill>
              <a:ln w="12700" cap="rnd">
                <a:solidFill>
                  <a:srgbClr val="000000"/>
                </a:solidFill>
                <a:round/>
                <a:headEnd/>
                <a:tailEnd/>
              </a:ln>
            </p:spPr>
            <p:txBody>
              <a:bodyPr/>
              <a:lstStyle/>
              <a:p>
                <a:endParaRPr lang="en-US"/>
              </a:p>
            </p:txBody>
          </p:sp>
          <p:sp>
            <p:nvSpPr>
              <p:cNvPr id="1127" name="Freeform 435"/>
              <p:cNvSpPr>
                <a:spLocks/>
              </p:cNvSpPr>
              <p:nvPr/>
            </p:nvSpPr>
            <p:spPr bwMode="auto">
              <a:xfrm>
                <a:off x="3141" y="3641"/>
                <a:ext cx="28" cy="35"/>
              </a:xfrm>
              <a:custGeom>
                <a:avLst/>
                <a:gdLst>
                  <a:gd name="T0" fmla="*/ 27 w 28"/>
                  <a:gd name="T1" fmla="*/ 17 h 35"/>
                  <a:gd name="T2" fmla="*/ 27 w 28"/>
                  <a:gd name="T3" fmla="*/ 23 h 35"/>
                  <a:gd name="T4" fmla="*/ 23 w 28"/>
                  <a:gd name="T5" fmla="*/ 27 h 35"/>
                  <a:gd name="T6" fmla="*/ 20 w 28"/>
                  <a:gd name="T7" fmla="*/ 34 h 35"/>
                  <a:gd name="T8" fmla="*/ 15 w 28"/>
                  <a:gd name="T9" fmla="*/ 34 h 35"/>
                  <a:gd name="T10" fmla="*/ 11 w 28"/>
                  <a:gd name="T11" fmla="*/ 34 h 35"/>
                  <a:gd name="T12" fmla="*/ 5 w 28"/>
                  <a:gd name="T13" fmla="*/ 34 h 35"/>
                  <a:gd name="T14" fmla="*/ 3 w 28"/>
                  <a:gd name="T15" fmla="*/ 27 h 35"/>
                  <a:gd name="T16" fmla="*/ 0 w 28"/>
                  <a:gd name="T17" fmla="*/ 23 h 35"/>
                  <a:gd name="T18" fmla="*/ 0 w 28"/>
                  <a:gd name="T19" fmla="*/ 17 h 35"/>
                  <a:gd name="T20" fmla="*/ 0 w 28"/>
                  <a:gd name="T21" fmla="*/ 12 h 35"/>
                  <a:gd name="T22" fmla="*/ 3 w 28"/>
                  <a:gd name="T23" fmla="*/ 6 h 35"/>
                  <a:gd name="T24" fmla="*/ 5 w 28"/>
                  <a:gd name="T25" fmla="*/ 2 h 35"/>
                  <a:gd name="T26" fmla="*/ 11 w 28"/>
                  <a:gd name="T27" fmla="*/ 0 h 35"/>
                  <a:gd name="T28" fmla="*/ 15 w 28"/>
                  <a:gd name="T29" fmla="*/ 0 h 35"/>
                  <a:gd name="T30" fmla="*/ 20 w 28"/>
                  <a:gd name="T31" fmla="*/ 2 h 35"/>
                  <a:gd name="T32" fmla="*/ 23 w 28"/>
                  <a:gd name="T33" fmla="*/ 6 h 35"/>
                  <a:gd name="T34" fmla="*/ 27 w 28"/>
                  <a:gd name="T35" fmla="*/ 12 h 35"/>
                  <a:gd name="T36" fmla="*/ 27 w 28"/>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7"/>
                    </a:moveTo>
                    <a:lnTo>
                      <a:pt x="27" y="23"/>
                    </a:lnTo>
                    <a:lnTo>
                      <a:pt x="23" y="27"/>
                    </a:lnTo>
                    <a:lnTo>
                      <a:pt x="20" y="34"/>
                    </a:lnTo>
                    <a:lnTo>
                      <a:pt x="15" y="34"/>
                    </a:lnTo>
                    <a:lnTo>
                      <a:pt x="11" y="34"/>
                    </a:lnTo>
                    <a:lnTo>
                      <a:pt x="5" y="34"/>
                    </a:lnTo>
                    <a:lnTo>
                      <a:pt x="3" y="27"/>
                    </a:lnTo>
                    <a:lnTo>
                      <a:pt x="0" y="23"/>
                    </a:lnTo>
                    <a:lnTo>
                      <a:pt x="0" y="17"/>
                    </a:lnTo>
                    <a:lnTo>
                      <a:pt x="0" y="12"/>
                    </a:lnTo>
                    <a:lnTo>
                      <a:pt x="3" y="6"/>
                    </a:lnTo>
                    <a:lnTo>
                      <a:pt x="5" y="2"/>
                    </a:lnTo>
                    <a:lnTo>
                      <a:pt x="11" y="0"/>
                    </a:lnTo>
                    <a:lnTo>
                      <a:pt x="15" y="0"/>
                    </a:lnTo>
                    <a:lnTo>
                      <a:pt x="20" y="2"/>
                    </a:lnTo>
                    <a:lnTo>
                      <a:pt x="23" y="6"/>
                    </a:lnTo>
                    <a:lnTo>
                      <a:pt x="27" y="12"/>
                    </a:lnTo>
                    <a:lnTo>
                      <a:pt x="27" y="17"/>
                    </a:lnTo>
                  </a:path>
                </a:pathLst>
              </a:custGeom>
              <a:solidFill>
                <a:srgbClr val="000000"/>
              </a:solidFill>
              <a:ln w="12700" cap="rnd">
                <a:solidFill>
                  <a:srgbClr val="000000"/>
                </a:solidFill>
                <a:round/>
                <a:headEnd/>
                <a:tailEnd/>
              </a:ln>
            </p:spPr>
            <p:txBody>
              <a:bodyPr/>
              <a:lstStyle/>
              <a:p>
                <a:endParaRPr lang="en-US"/>
              </a:p>
            </p:txBody>
          </p:sp>
          <p:sp>
            <p:nvSpPr>
              <p:cNvPr id="1128" name="Freeform 436"/>
              <p:cNvSpPr>
                <a:spLocks/>
              </p:cNvSpPr>
              <p:nvPr/>
            </p:nvSpPr>
            <p:spPr bwMode="auto">
              <a:xfrm>
                <a:off x="3213" y="3692"/>
                <a:ext cx="30" cy="35"/>
              </a:xfrm>
              <a:custGeom>
                <a:avLst/>
                <a:gdLst>
                  <a:gd name="T0" fmla="*/ 29 w 30"/>
                  <a:gd name="T1" fmla="*/ 17 h 35"/>
                  <a:gd name="T2" fmla="*/ 27 w 30"/>
                  <a:gd name="T3" fmla="*/ 23 h 35"/>
                  <a:gd name="T4" fmla="*/ 23 w 30"/>
                  <a:gd name="T5" fmla="*/ 27 h 35"/>
                  <a:gd name="T6" fmla="*/ 19 w 30"/>
                  <a:gd name="T7" fmla="*/ 34 h 35"/>
                  <a:gd name="T8" fmla="*/ 14 w 30"/>
                  <a:gd name="T9" fmla="*/ 34 h 35"/>
                  <a:gd name="T10" fmla="*/ 9 w 30"/>
                  <a:gd name="T11" fmla="*/ 34 h 35"/>
                  <a:gd name="T12" fmla="*/ 5 w 30"/>
                  <a:gd name="T13" fmla="*/ 34 h 35"/>
                  <a:gd name="T14" fmla="*/ 0 w 30"/>
                  <a:gd name="T15" fmla="*/ 27 h 35"/>
                  <a:gd name="T16" fmla="*/ 0 w 30"/>
                  <a:gd name="T17" fmla="*/ 23 h 35"/>
                  <a:gd name="T18" fmla="*/ 0 w 30"/>
                  <a:gd name="T19" fmla="*/ 17 h 35"/>
                  <a:gd name="T20" fmla="*/ 0 w 30"/>
                  <a:gd name="T21" fmla="*/ 12 h 35"/>
                  <a:gd name="T22" fmla="*/ 0 w 30"/>
                  <a:gd name="T23" fmla="*/ 6 h 35"/>
                  <a:gd name="T24" fmla="*/ 5 w 30"/>
                  <a:gd name="T25" fmla="*/ 2 h 35"/>
                  <a:gd name="T26" fmla="*/ 9 w 30"/>
                  <a:gd name="T27" fmla="*/ 0 h 35"/>
                  <a:gd name="T28" fmla="*/ 14 w 30"/>
                  <a:gd name="T29" fmla="*/ 0 h 35"/>
                  <a:gd name="T30" fmla="*/ 19 w 30"/>
                  <a:gd name="T31" fmla="*/ 2 h 35"/>
                  <a:gd name="T32" fmla="*/ 23 w 30"/>
                  <a:gd name="T33" fmla="*/ 6 h 35"/>
                  <a:gd name="T34" fmla="*/ 27 w 30"/>
                  <a:gd name="T35" fmla="*/ 12 h 35"/>
                  <a:gd name="T36" fmla="*/ 29 w 30"/>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7"/>
                    </a:moveTo>
                    <a:lnTo>
                      <a:pt x="27" y="23"/>
                    </a:lnTo>
                    <a:lnTo>
                      <a:pt x="23" y="27"/>
                    </a:lnTo>
                    <a:lnTo>
                      <a:pt x="19" y="34"/>
                    </a:lnTo>
                    <a:lnTo>
                      <a:pt x="14" y="34"/>
                    </a:lnTo>
                    <a:lnTo>
                      <a:pt x="9" y="34"/>
                    </a:lnTo>
                    <a:lnTo>
                      <a:pt x="5" y="34"/>
                    </a:lnTo>
                    <a:lnTo>
                      <a:pt x="0" y="27"/>
                    </a:lnTo>
                    <a:lnTo>
                      <a:pt x="0" y="23"/>
                    </a:lnTo>
                    <a:lnTo>
                      <a:pt x="0" y="17"/>
                    </a:lnTo>
                    <a:lnTo>
                      <a:pt x="0" y="12"/>
                    </a:lnTo>
                    <a:lnTo>
                      <a:pt x="0" y="6"/>
                    </a:lnTo>
                    <a:lnTo>
                      <a:pt x="5" y="2"/>
                    </a:lnTo>
                    <a:lnTo>
                      <a:pt x="9" y="0"/>
                    </a:lnTo>
                    <a:lnTo>
                      <a:pt x="14" y="0"/>
                    </a:lnTo>
                    <a:lnTo>
                      <a:pt x="19" y="2"/>
                    </a:lnTo>
                    <a:lnTo>
                      <a:pt x="23" y="6"/>
                    </a:lnTo>
                    <a:lnTo>
                      <a:pt x="27" y="12"/>
                    </a:lnTo>
                    <a:lnTo>
                      <a:pt x="29" y="17"/>
                    </a:lnTo>
                  </a:path>
                </a:pathLst>
              </a:custGeom>
              <a:solidFill>
                <a:srgbClr val="000000"/>
              </a:solidFill>
              <a:ln w="12700" cap="rnd">
                <a:solidFill>
                  <a:srgbClr val="000000"/>
                </a:solidFill>
                <a:round/>
                <a:headEnd/>
                <a:tailEnd/>
              </a:ln>
            </p:spPr>
            <p:txBody>
              <a:bodyPr/>
              <a:lstStyle/>
              <a:p>
                <a:endParaRPr lang="en-US"/>
              </a:p>
            </p:txBody>
          </p:sp>
          <p:sp>
            <p:nvSpPr>
              <p:cNvPr id="1129" name="Freeform 437"/>
              <p:cNvSpPr>
                <a:spLocks/>
              </p:cNvSpPr>
              <p:nvPr/>
            </p:nvSpPr>
            <p:spPr bwMode="auto">
              <a:xfrm>
                <a:off x="3141" y="3673"/>
                <a:ext cx="28" cy="36"/>
              </a:xfrm>
              <a:custGeom>
                <a:avLst/>
                <a:gdLst>
                  <a:gd name="T0" fmla="*/ 27 w 28"/>
                  <a:gd name="T1" fmla="*/ 17 h 36"/>
                  <a:gd name="T2" fmla="*/ 27 w 28"/>
                  <a:gd name="T3" fmla="*/ 19 h 36"/>
                  <a:gd name="T4" fmla="*/ 23 w 28"/>
                  <a:gd name="T5" fmla="*/ 26 h 36"/>
                  <a:gd name="T6" fmla="*/ 20 w 28"/>
                  <a:gd name="T7" fmla="*/ 32 h 36"/>
                  <a:gd name="T8" fmla="*/ 15 w 28"/>
                  <a:gd name="T9" fmla="*/ 35 h 36"/>
                  <a:gd name="T10" fmla="*/ 10 w 28"/>
                  <a:gd name="T11" fmla="*/ 35 h 36"/>
                  <a:gd name="T12" fmla="*/ 5 w 28"/>
                  <a:gd name="T13" fmla="*/ 32 h 36"/>
                  <a:gd name="T14" fmla="*/ 1 w 28"/>
                  <a:gd name="T15" fmla="*/ 26 h 36"/>
                  <a:gd name="T16" fmla="*/ 0 w 28"/>
                  <a:gd name="T17" fmla="*/ 19 h 36"/>
                  <a:gd name="T18" fmla="*/ 0 w 28"/>
                  <a:gd name="T19" fmla="*/ 17 h 36"/>
                  <a:gd name="T20" fmla="*/ 0 w 28"/>
                  <a:gd name="T21" fmla="*/ 10 h 36"/>
                  <a:gd name="T22" fmla="*/ 1 w 28"/>
                  <a:gd name="T23" fmla="*/ 6 h 36"/>
                  <a:gd name="T24" fmla="*/ 5 w 28"/>
                  <a:gd name="T25" fmla="*/ 0 h 36"/>
                  <a:gd name="T26" fmla="*/ 10 w 28"/>
                  <a:gd name="T27" fmla="*/ 0 h 36"/>
                  <a:gd name="T28" fmla="*/ 15 w 28"/>
                  <a:gd name="T29" fmla="*/ 0 h 36"/>
                  <a:gd name="T30" fmla="*/ 20 w 28"/>
                  <a:gd name="T31" fmla="*/ 0 h 36"/>
                  <a:gd name="T32" fmla="*/ 23 w 28"/>
                  <a:gd name="T33" fmla="*/ 6 h 36"/>
                  <a:gd name="T34" fmla="*/ 27 w 28"/>
                  <a:gd name="T35" fmla="*/ 10 h 36"/>
                  <a:gd name="T36" fmla="*/ 27 w 28"/>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7"/>
                    </a:moveTo>
                    <a:lnTo>
                      <a:pt x="27" y="19"/>
                    </a:lnTo>
                    <a:lnTo>
                      <a:pt x="23" y="26"/>
                    </a:lnTo>
                    <a:lnTo>
                      <a:pt x="20" y="32"/>
                    </a:lnTo>
                    <a:lnTo>
                      <a:pt x="15" y="35"/>
                    </a:lnTo>
                    <a:lnTo>
                      <a:pt x="10" y="35"/>
                    </a:lnTo>
                    <a:lnTo>
                      <a:pt x="5" y="32"/>
                    </a:lnTo>
                    <a:lnTo>
                      <a:pt x="1" y="26"/>
                    </a:lnTo>
                    <a:lnTo>
                      <a:pt x="0" y="19"/>
                    </a:lnTo>
                    <a:lnTo>
                      <a:pt x="0" y="17"/>
                    </a:lnTo>
                    <a:lnTo>
                      <a:pt x="0" y="10"/>
                    </a:lnTo>
                    <a:lnTo>
                      <a:pt x="1" y="6"/>
                    </a:lnTo>
                    <a:lnTo>
                      <a:pt x="5" y="0"/>
                    </a:lnTo>
                    <a:lnTo>
                      <a:pt x="10" y="0"/>
                    </a:lnTo>
                    <a:lnTo>
                      <a:pt x="15" y="0"/>
                    </a:lnTo>
                    <a:lnTo>
                      <a:pt x="20" y="0"/>
                    </a:lnTo>
                    <a:lnTo>
                      <a:pt x="23" y="6"/>
                    </a:lnTo>
                    <a:lnTo>
                      <a:pt x="27" y="10"/>
                    </a:lnTo>
                    <a:lnTo>
                      <a:pt x="27" y="17"/>
                    </a:lnTo>
                  </a:path>
                </a:pathLst>
              </a:custGeom>
              <a:solidFill>
                <a:srgbClr val="000000"/>
              </a:solidFill>
              <a:ln w="12700" cap="rnd">
                <a:solidFill>
                  <a:srgbClr val="000000"/>
                </a:solidFill>
                <a:round/>
                <a:headEnd/>
                <a:tailEnd/>
              </a:ln>
            </p:spPr>
            <p:txBody>
              <a:bodyPr/>
              <a:lstStyle/>
              <a:p>
                <a:endParaRPr lang="en-US"/>
              </a:p>
            </p:txBody>
          </p:sp>
          <p:sp>
            <p:nvSpPr>
              <p:cNvPr id="1130" name="Freeform 438"/>
              <p:cNvSpPr>
                <a:spLocks/>
              </p:cNvSpPr>
              <p:nvPr/>
            </p:nvSpPr>
            <p:spPr bwMode="auto">
              <a:xfrm>
                <a:off x="3124" y="3615"/>
                <a:ext cx="30" cy="36"/>
              </a:xfrm>
              <a:custGeom>
                <a:avLst/>
                <a:gdLst>
                  <a:gd name="T0" fmla="*/ 29 w 30"/>
                  <a:gd name="T1" fmla="*/ 17 h 36"/>
                  <a:gd name="T2" fmla="*/ 29 w 30"/>
                  <a:gd name="T3" fmla="*/ 26 h 36"/>
                  <a:gd name="T4" fmla="*/ 23 w 30"/>
                  <a:gd name="T5" fmla="*/ 28 h 36"/>
                  <a:gd name="T6" fmla="*/ 21 w 30"/>
                  <a:gd name="T7" fmla="*/ 32 h 36"/>
                  <a:gd name="T8" fmla="*/ 14 w 30"/>
                  <a:gd name="T9" fmla="*/ 35 h 36"/>
                  <a:gd name="T10" fmla="*/ 12 w 30"/>
                  <a:gd name="T11" fmla="*/ 35 h 36"/>
                  <a:gd name="T12" fmla="*/ 7 w 30"/>
                  <a:gd name="T13" fmla="*/ 32 h 36"/>
                  <a:gd name="T14" fmla="*/ 1 w 30"/>
                  <a:gd name="T15" fmla="*/ 28 h 36"/>
                  <a:gd name="T16" fmla="*/ 0 w 30"/>
                  <a:gd name="T17" fmla="*/ 26 h 36"/>
                  <a:gd name="T18" fmla="*/ 0 w 30"/>
                  <a:gd name="T19" fmla="*/ 17 h 36"/>
                  <a:gd name="T20" fmla="*/ 0 w 30"/>
                  <a:gd name="T21" fmla="*/ 10 h 36"/>
                  <a:gd name="T22" fmla="*/ 1 w 30"/>
                  <a:gd name="T23" fmla="*/ 6 h 36"/>
                  <a:gd name="T24" fmla="*/ 7 w 30"/>
                  <a:gd name="T25" fmla="*/ 0 h 36"/>
                  <a:gd name="T26" fmla="*/ 12 w 30"/>
                  <a:gd name="T27" fmla="*/ 0 h 36"/>
                  <a:gd name="T28" fmla="*/ 14 w 30"/>
                  <a:gd name="T29" fmla="*/ 0 h 36"/>
                  <a:gd name="T30" fmla="*/ 21 w 30"/>
                  <a:gd name="T31" fmla="*/ 0 h 36"/>
                  <a:gd name="T32" fmla="*/ 23 w 30"/>
                  <a:gd name="T33" fmla="*/ 6 h 36"/>
                  <a:gd name="T34" fmla="*/ 29 w 30"/>
                  <a:gd name="T35" fmla="*/ 10 h 36"/>
                  <a:gd name="T36" fmla="*/ 29 w 30"/>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6"/>
                  <a:gd name="T59" fmla="*/ 30 w 30"/>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6">
                    <a:moveTo>
                      <a:pt x="29" y="17"/>
                    </a:moveTo>
                    <a:lnTo>
                      <a:pt x="29" y="26"/>
                    </a:lnTo>
                    <a:lnTo>
                      <a:pt x="23" y="28"/>
                    </a:lnTo>
                    <a:lnTo>
                      <a:pt x="21" y="32"/>
                    </a:lnTo>
                    <a:lnTo>
                      <a:pt x="14" y="35"/>
                    </a:lnTo>
                    <a:lnTo>
                      <a:pt x="12" y="35"/>
                    </a:lnTo>
                    <a:lnTo>
                      <a:pt x="7" y="32"/>
                    </a:lnTo>
                    <a:lnTo>
                      <a:pt x="1" y="28"/>
                    </a:lnTo>
                    <a:lnTo>
                      <a:pt x="0" y="26"/>
                    </a:lnTo>
                    <a:lnTo>
                      <a:pt x="0" y="17"/>
                    </a:lnTo>
                    <a:lnTo>
                      <a:pt x="0" y="10"/>
                    </a:lnTo>
                    <a:lnTo>
                      <a:pt x="1" y="6"/>
                    </a:lnTo>
                    <a:lnTo>
                      <a:pt x="7" y="0"/>
                    </a:lnTo>
                    <a:lnTo>
                      <a:pt x="12" y="0"/>
                    </a:lnTo>
                    <a:lnTo>
                      <a:pt x="14" y="0"/>
                    </a:lnTo>
                    <a:lnTo>
                      <a:pt x="21" y="0"/>
                    </a:lnTo>
                    <a:lnTo>
                      <a:pt x="23" y="6"/>
                    </a:lnTo>
                    <a:lnTo>
                      <a:pt x="29" y="10"/>
                    </a:lnTo>
                    <a:lnTo>
                      <a:pt x="29" y="17"/>
                    </a:lnTo>
                  </a:path>
                </a:pathLst>
              </a:custGeom>
              <a:solidFill>
                <a:srgbClr val="000000"/>
              </a:solidFill>
              <a:ln w="12700" cap="rnd">
                <a:solidFill>
                  <a:srgbClr val="000000"/>
                </a:solidFill>
                <a:round/>
                <a:headEnd/>
                <a:tailEnd/>
              </a:ln>
            </p:spPr>
            <p:txBody>
              <a:bodyPr/>
              <a:lstStyle/>
              <a:p>
                <a:endParaRPr lang="en-US"/>
              </a:p>
            </p:txBody>
          </p:sp>
          <p:sp>
            <p:nvSpPr>
              <p:cNvPr id="1131" name="Freeform 439"/>
              <p:cNvSpPr>
                <a:spLocks/>
              </p:cNvSpPr>
              <p:nvPr/>
            </p:nvSpPr>
            <p:spPr bwMode="auto">
              <a:xfrm>
                <a:off x="3154" y="3829"/>
                <a:ext cx="43" cy="52"/>
              </a:xfrm>
              <a:custGeom>
                <a:avLst/>
                <a:gdLst>
                  <a:gd name="T0" fmla="*/ 42 w 43"/>
                  <a:gd name="T1" fmla="*/ 27 h 52"/>
                  <a:gd name="T2" fmla="*/ 42 w 43"/>
                  <a:gd name="T3" fmla="*/ 36 h 52"/>
                  <a:gd name="T4" fmla="*/ 36 w 43"/>
                  <a:gd name="T5" fmla="*/ 44 h 52"/>
                  <a:gd name="T6" fmla="*/ 31 w 43"/>
                  <a:gd name="T7" fmla="*/ 48 h 52"/>
                  <a:gd name="T8" fmla="*/ 24 w 43"/>
                  <a:gd name="T9" fmla="*/ 51 h 52"/>
                  <a:gd name="T10" fmla="*/ 17 w 43"/>
                  <a:gd name="T11" fmla="*/ 51 h 52"/>
                  <a:gd name="T12" fmla="*/ 10 w 43"/>
                  <a:gd name="T13" fmla="*/ 48 h 52"/>
                  <a:gd name="T14" fmla="*/ 5 w 43"/>
                  <a:gd name="T15" fmla="*/ 44 h 52"/>
                  <a:gd name="T16" fmla="*/ 0 w 43"/>
                  <a:gd name="T17" fmla="*/ 36 h 52"/>
                  <a:gd name="T18" fmla="*/ 0 w 43"/>
                  <a:gd name="T19" fmla="*/ 27 h 52"/>
                  <a:gd name="T20" fmla="*/ 0 w 43"/>
                  <a:gd name="T21" fmla="*/ 17 h 52"/>
                  <a:gd name="T22" fmla="*/ 5 w 43"/>
                  <a:gd name="T23" fmla="*/ 8 h 52"/>
                  <a:gd name="T24" fmla="*/ 10 w 43"/>
                  <a:gd name="T25" fmla="*/ 4 h 52"/>
                  <a:gd name="T26" fmla="*/ 17 w 43"/>
                  <a:gd name="T27" fmla="*/ 0 h 52"/>
                  <a:gd name="T28" fmla="*/ 24 w 43"/>
                  <a:gd name="T29" fmla="*/ 0 h 52"/>
                  <a:gd name="T30" fmla="*/ 31 w 43"/>
                  <a:gd name="T31" fmla="*/ 4 h 52"/>
                  <a:gd name="T32" fmla="*/ 36 w 43"/>
                  <a:gd name="T33" fmla="*/ 8 h 52"/>
                  <a:gd name="T34" fmla="*/ 42 w 43"/>
                  <a:gd name="T35" fmla="*/ 17 h 52"/>
                  <a:gd name="T36" fmla="*/ 42 w 43"/>
                  <a:gd name="T37" fmla="*/ 2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7"/>
                    </a:moveTo>
                    <a:lnTo>
                      <a:pt x="42" y="36"/>
                    </a:lnTo>
                    <a:lnTo>
                      <a:pt x="36" y="44"/>
                    </a:lnTo>
                    <a:lnTo>
                      <a:pt x="31" y="48"/>
                    </a:lnTo>
                    <a:lnTo>
                      <a:pt x="24" y="51"/>
                    </a:lnTo>
                    <a:lnTo>
                      <a:pt x="17" y="51"/>
                    </a:lnTo>
                    <a:lnTo>
                      <a:pt x="10" y="48"/>
                    </a:lnTo>
                    <a:lnTo>
                      <a:pt x="5" y="44"/>
                    </a:lnTo>
                    <a:lnTo>
                      <a:pt x="0" y="36"/>
                    </a:lnTo>
                    <a:lnTo>
                      <a:pt x="0" y="27"/>
                    </a:lnTo>
                    <a:lnTo>
                      <a:pt x="0" y="17"/>
                    </a:lnTo>
                    <a:lnTo>
                      <a:pt x="5" y="8"/>
                    </a:lnTo>
                    <a:lnTo>
                      <a:pt x="10" y="4"/>
                    </a:lnTo>
                    <a:lnTo>
                      <a:pt x="17" y="0"/>
                    </a:lnTo>
                    <a:lnTo>
                      <a:pt x="24" y="0"/>
                    </a:lnTo>
                    <a:lnTo>
                      <a:pt x="31" y="4"/>
                    </a:lnTo>
                    <a:lnTo>
                      <a:pt x="36" y="8"/>
                    </a:lnTo>
                    <a:lnTo>
                      <a:pt x="42" y="17"/>
                    </a:lnTo>
                    <a:lnTo>
                      <a:pt x="42" y="27"/>
                    </a:lnTo>
                  </a:path>
                </a:pathLst>
              </a:custGeom>
              <a:solidFill>
                <a:srgbClr val="000000"/>
              </a:solidFill>
              <a:ln w="12700" cap="rnd">
                <a:solidFill>
                  <a:srgbClr val="000000"/>
                </a:solidFill>
                <a:round/>
                <a:headEnd/>
                <a:tailEnd/>
              </a:ln>
            </p:spPr>
            <p:txBody>
              <a:bodyPr/>
              <a:lstStyle/>
              <a:p>
                <a:endParaRPr lang="en-US"/>
              </a:p>
            </p:txBody>
          </p:sp>
          <p:sp>
            <p:nvSpPr>
              <p:cNvPr id="1132" name="Freeform 440"/>
              <p:cNvSpPr>
                <a:spLocks/>
              </p:cNvSpPr>
              <p:nvPr/>
            </p:nvSpPr>
            <p:spPr bwMode="auto">
              <a:xfrm>
                <a:off x="3191" y="3719"/>
                <a:ext cx="32" cy="39"/>
              </a:xfrm>
              <a:custGeom>
                <a:avLst/>
                <a:gdLst>
                  <a:gd name="T0" fmla="*/ 31 w 32"/>
                  <a:gd name="T1" fmla="*/ 19 h 39"/>
                  <a:gd name="T2" fmla="*/ 31 w 32"/>
                  <a:gd name="T3" fmla="*/ 25 h 39"/>
                  <a:gd name="T4" fmla="*/ 27 w 32"/>
                  <a:gd name="T5" fmla="*/ 29 h 39"/>
                  <a:gd name="T6" fmla="*/ 22 w 32"/>
                  <a:gd name="T7" fmla="*/ 35 h 39"/>
                  <a:gd name="T8" fmla="*/ 18 w 32"/>
                  <a:gd name="T9" fmla="*/ 38 h 39"/>
                  <a:gd name="T10" fmla="*/ 13 w 32"/>
                  <a:gd name="T11" fmla="*/ 38 h 39"/>
                  <a:gd name="T12" fmla="*/ 8 w 32"/>
                  <a:gd name="T13" fmla="*/ 35 h 39"/>
                  <a:gd name="T14" fmla="*/ 3 w 32"/>
                  <a:gd name="T15" fmla="*/ 29 h 39"/>
                  <a:gd name="T16" fmla="*/ 0 w 32"/>
                  <a:gd name="T17" fmla="*/ 25 h 39"/>
                  <a:gd name="T18" fmla="*/ 0 w 32"/>
                  <a:gd name="T19" fmla="*/ 19 h 39"/>
                  <a:gd name="T20" fmla="*/ 0 w 32"/>
                  <a:gd name="T21" fmla="*/ 12 h 39"/>
                  <a:gd name="T22" fmla="*/ 3 w 32"/>
                  <a:gd name="T23" fmla="*/ 6 h 39"/>
                  <a:gd name="T24" fmla="*/ 8 w 32"/>
                  <a:gd name="T25" fmla="*/ 2 h 39"/>
                  <a:gd name="T26" fmla="*/ 13 w 32"/>
                  <a:gd name="T27" fmla="*/ 0 h 39"/>
                  <a:gd name="T28" fmla="*/ 18 w 32"/>
                  <a:gd name="T29" fmla="*/ 0 h 39"/>
                  <a:gd name="T30" fmla="*/ 22 w 32"/>
                  <a:gd name="T31" fmla="*/ 2 h 39"/>
                  <a:gd name="T32" fmla="*/ 27 w 32"/>
                  <a:gd name="T33" fmla="*/ 6 h 39"/>
                  <a:gd name="T34" fmla="*/ 31 w 32"/>
                  <a:gd name="T35" fmla="*/ 12 h 39"/>
                  <a:gd name="T36" fmla="*/ 31 w 32"/>
                  <a:gd name="T37" fmla="*/ 1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9"/>
                  <a:gd name="T59" fmla="*/ 32 w 32"/>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9">
                    <a:moveTo>
                      <a:pt x="31" y="19"/>
                    </a:moveTo>
                    <a:lnTo>
                      <a:pt x="31" y="25"/>
                    </a:lnTo>
                    <a:lnTo>
                      <a:pt x="27" y="29"/>
                    </a:lnTo>
                    <a:lnTo>
                      <a:pt x="22" y="35"/>
                    </a:lnTo>
                    <a:lnTo>
                      <a:pt x="18" y="38"/>
                    </a:lnTo>
                    <a:lnTo>
                      <a:pt x="13" y="38"/>
                    </a:lnTo>
                    <a:lnTo>
                      <a:pt x="8" y="35"/>
                    </a:lnTo>
                    <a:lnTo>
                      <a:pt x="3" y="29"/>
                    </a:lnTo>
                    <a:lnTo>
                      <a:pt x="0" y="25"/>
                    </a:lnTo>
                    <a:lnTo>
                      <a:pt x="0" y="19"/>
                    </a:lnTo>
                    <a:lnTo>
                      <a:pt x="0" y="12"/>
                    </a:lnTo>
                    <a:lnTo>
                      <a:pt x="3" y="6"/>
                    </a:lnTo>
                    <a:lnTo>
                      <a:pt x="8" y="2"/>
                    </a:lnTo>
                    <a:lnTo>
                      <a:pt x="13" y="0"/>
                    </a:lnTo>
                    <a:lnTo>
                      <a:pt x="18" y="0"/>
                    </a:lnTo>
                    <a:lnTo>
                      <a:pt x="22" y="2"/>
                    </a:lnTo>
                    <a:lnTo>
                      <a:pt x="27" y="6"/>
                    </a:lnTo>
                    <a:lnTo>
                      <a:pt x="31" y="12"/>
                    </a:lnTo>
                    <a:lnTo>
                      <a:pt x="31" y="19"/>
                    </a:lnTo>
                  </a:path>
                </a:pathLst>
              </a:custGeom>
              <a:solidFill>
                <a:srgbClr val="000000"/>
              </a:solidFill>
              <a:ln w="12700" cap="rnd">
                <a:solidFill>
                  <a:srgbClr val="000000"/>
                </a:solidFill>
                <a:round/>
                <a:headEnd/>
                <a:tailEnd/>
              </a:ln>
            </p:spPr>
            <p:txBody>
              <a:bodyPr/>
              <a:lstStyle/>
              <a:p>
                <a:endParaRPr lang="en-US"/>
              </a:p>
            </p:txBody>
          </p:sp>
          <p:sp>
            <p:nvSpPr>
              <p:cNvPr id="1133" name="Freeform 441"/>
              <p:cNvSpPr>
                <a:spLocks/>
              </p:cNvSpPr>
              <p:nvPr/>
            </p:nvSpPr>
            <p:spPr bwMode="auto">
              <a:xfrm>
                <a:off x="3139" y="3776"/>
                <a:ext cx="43" cy="52"/>
              </a:xfrm>
              <a:custGeom>
                <a:avLst/>
                <a:gdLst>
                  <a:gd name="T0" fmla="*/ 42 w 43"/>
                  <a:gd name="T1" fmla="*/ 23 h 52"/>
                  <a:gd name="T2" fmla="*/ 42 w 43"/>
                  <a:gd name="T3" fmla="*/ 34 h 52"/>
                  <a:gd name="T4" fmla="*/ 36 w 43"/>
                  <a:gd name="T5" fmla="*/ 40 h 52"/>
                  <a:gd name="T6" fmla="*/ 33 w 43"/>
                  <a:gd name="T7" fmla="*/ 46 h 52"/>
                  <a:gd name="T8" fmla="*/ 26 w 43"/>
                  <a:gd name="T9" fmla="*/ 51 h 52"/>
                  <a:gd name="T10" fmla="*/ 17 w 43"/>
                  <a:gd name="T11" fmla="*/ 51 h 52"/>
                  <a:gd name="T12" fmla="*/ 10 w 43"/>
                  <a:gd name="T13" fmla="*/ 46 h 52"/>
                  <a:gd name="T14" fmla="*/ 5 w 43"/>
                  <a:gd name="T15" fmla="*/ 40 h 52"/>
                  <a:gd name="T16" fmla="*/ 0 w 43"/>
                  <a:gd name="T17" fmla="*/ 34 h 52"/>
                  <a:gd name="T18" fmla="*/ 0 w 43"/>
                  <a:gd name="T19" fmla="*/ 23 h 52"/>
                  <a:gd name="T20" fmla="*/ 0 w 43"/>
                  <a:gd name="T21" fmla="*/ 14 h 52"/>
                  <a:gd name="T22" fmla="*/ 5 w 43"/>
                  <a:gd name="T23" fmla="*/ 6 h 52"/>
                  <a:gd name="T24" fmla="*/ 10 w 43"/>
                  <a:gd name="T25" fmla="*/ 2 h 52"/>
                  <a:gd name="T26" fmla="*/ 17 w 43"/>
                  <a:gd name="T27" fmla="*/ 0 h 52"/>
                  <a:gd name="T28" fmla="*/ 26 w 43"/>
                  <a:gd name="T29" fmla="*/ 0 h 52"/>
                  <a:gd name="T30" fmla="*/ 33 w 43"/>
                  <a:gd name="T31" fmla="*/ 2 h 52"/>
                  <a:gd name="T32" fmla="*/ 36 w 43"/>
                  <a:gd name="T33" fmla="*/ 6 h 52"/>
                  <a:gd name="T34" fmla="*/ 42 w 43"/>
                  <a:gd name="T35" fmla="*/ 14 h 52"/>
                  <a:gd name="T36" fmla="*/ 42 w 43"/>
                  <a:gd name="T37" fmla="*/ 23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3"/>
                    </a:moveTo>
                    <a:lnTo>
                      <a:pt x="42" y="34"/>
                    </a:lnTo>
                    <a:lnTo>
                      <a:pt x="36" y="40"/>
                    </a:lnTo>
                    <a:lnTo>
                      <a:pt x="33" y="46"/>
                    </a:lnTo>
                    <a:lnTo>
                      <a:pt x="26" y="51"/>
                    </a:lnTo>
                    <a:lnTo>
                      <a:pt x="17" y="51"/>
                    </a:lnTo>
                    <a:lnTo>
                      <a:pt x="10" y="46"/>
                    </a:lnTo>
                    <a:lnTo>
                      <a:pt x="5" y="40"/>
                    </a:lnTo>
                    <a:lnTo>
                      <a:pt x="0" y="34"/>
                    </a:lnTo>
                    <a:lnTo>
                      <a:pt x="0" y="23"/>
                    </a:lnTo>
                    <a:lnTo>
                      <a:pt x="0" y="14"/>
                    </a:lnTo>
                    <a:lnTo>
                      <a:pt x="5" y="6"/>
                    </a:lnTo>
                    <a:lnTo>
                      <a:pt x="10" y="2"/>
                    </a:lnTo>
                    <a:lnTo>
                      <a:pt x="17" y="0"/>
                    </a:lnTo>
                    <a:lnTo>
                      <a:pt x="26" y="0"/>
                    </a:lnTo>
                    <a:lnTo>
                      <a:pt x="33" y="2"/>
                    </a:lnTo>
                    <a:lnTo>
                      <a:pt x="36" y="6"/>
                    </a:lnTo>
                    <a:lnTo>
                      <a:pt x="42" y="14"/>
                    </a:lnTo>
                    <a:lnTo>
                      <a:pt x="42" y="23"/>
                    </a:lnTo>
                  </a:path>
                </a:pathLst>
              </a:custGeom>
              <a:solidFill>
                <a:srgbClr val="000000"/>
              </a:solidFill>
              <a:ln w="12700" cap="rnd">
                <a:solidFill>
                  <a:srgbClr val="000000"/>
                </a:solidFill>
                <a:round/>
                <a:headEnd/>
                <a:tailEnd/>
              </a:ln>
            </p:spPr>
            <p:txBody>
              <a:bodyPr/>
              <a:lstStyle/>
              <a:p>
                <a:endParaRPr lang="en-US"/>
              </a:p>
            </p:txBody>
          </p:sp>
          <p:sp>
            <p:nvSpPr>
              <p:cNvPr id="1134" name="Freeform 442"/>
              <p:cNvSpPr>
                <a:spLocks/>
              </p:cNvSpPr>
              <p:nvPr/>
            </p:nvSpPr>
            <p:spPr bwMode="auto">
              <a:xfrm>
                <a:off x="3166" y="3628"/>
                <a:ext cx="33" cy="39"/>
              </a:xfrm>
              <a:custGeom>
                <a:avLst/>
                <a:gdLst>
                  <a:gd name="T0" fmla="*/ 32 w 33"/>
                  <a:gd name="T1" fmla="*/ 19 h 39"/>
                  <a:gd name="T2" fmla="*/ 30 w 33"/>
                  <a:gd name="T3" fmla="*/ 25 h 39"/>
                  <a:gd name="T4" fmla="*/ 28 w 33"/>
                  <a:gd name="T5" fmla="*/ 31 h 39"/>
                  <a:gd name="T6" fmla="*/ 23 w 33"/>
                  <a:gd name="T7" fmla="*/ 35 h 39"/>
                  <a:gd name="T8" fmla="*/ 17 w 33"/>
                  <a:gd name="T9" fmla="*/ 38 h 39"/>
                  <a:gd name="T10" fmla="*/ 12 w 33"/>
                  <a:gd name="T11" fmla="*/ 38 h 39"/>
                  <a:gd name="T12" fmla="*/ 7 w 33"/>
                  <a:gd name="T13" fmla="*/ 35 h 39"/>
                  <a:gd name="T14" fmla="*/ 3 w 33"/>
                  <a:gd name="T15" fmla="*/ 31 h 39"/>
                  <a:gd name="T16" fmla="*/ 0 w 33"/>
                  <a:gd name="T17" fmla="*/ 25 h 39"/>
                  <a:gd name="T18" fmla="*/ 0 w 33"/>
                  <a:gd name="T19" fmla="*/ 19 h 39"/>
                  <a:gd name="T20" fmla="*/ 0 w 33"/>
                  <a:gd name="T21" fmla="*/ 12 h 39"/>
                  <a:gd name="T22" fmla="*/ 3 w 33"/>
                  <a:gd name="T23" fmla="*/ 8 h 39"/>
                  <a:gd name="T24" fmla="*/ 7 w 33"/>
                  <a:gd name="T25" fmla="*/ 4 h 39"/>
                  <a:gd name="T26" fmla="*/ 12 w 33"/>
                  <a:gd name="T27" fmla="*/ 0 h 39"/>
                  <a:gd name="T28" fmla="*/ 17 w 33"/>
                  <a:gd name="T29" fmla="*/ 0 h 39"/>
                  <a:gd name="T30" fmla="*/ 23 w 33"/>
                  <a:gd name="T31" fmla="*/ 4 h 39"/>
                  <a:gd name="T32" fmla="*/ 28 w 33"/>
                  <a:gd name="T33" fmla="*/ 8 h 39"/>
                  <a:gd name="T34" fmla="*/ 30 w 33"/>
                  <a:gd name="T35" fmla="*/ 12 h 39"/>
                  <a:gd name="T36" fmla="*/ 32 w 33"/>
                  <a:gd name="T37" fmla="*/ 1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9"/>
                  <a:gd name="T59" fmla="*/ 33 w 3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9">
                    <a:moveTo>
                      <a:pt x="32" y="19"/>
                    </a:moveTo>
                    <a:lnTo>
                      <a:pt x="30" y="25"/>
                    </a:lnTo>
                    <a:lnTo>
                      <a:pt x="28" y="31"/>
                    </a:lnTo>
                    <a:lnTo>
                      <a:pt x="23" y="35"/>
                    </a:lnTo>
                    <a:lnTo>
                      <a:pt x="17" y="38"/>
                    </a:lnTo>
                    <a:lnTo>
                      <a:pt x="12" y="38"/>
                    </a:lnTo>
                    <a:lnTo>
                      <a:pt x="7" y="35"/>
                    </a:lnTo>
                    <a:lnTo>
                      <a:pt x="3" y="31"/>
                    </a:lnTo>
                    <a:lnTo>
                      <a:pt x="0" y="25"/>
                    </a:lnTo>
                    <a:lnTo>
                      <a:pt x="0" y="19"/>
                    </a:lnTo>
                    <a:lnTo>
                      <a:pt x="0" y="12"/>
                    </a:lnTo>
                    <a:lnTo>
                      <a:pt x="3" y="8"/>
                    </a:lnTo>
                    <a:lnTo>
                      <a:pt x="7" y="4"/>
                    </a:lnTo>
                    <a:lnTo>
                      <a:pt x="12" y="0"/>
                    </a:lnTo>
                    <a:lnTo>
                      <a:pt x="17" y="0"/>
                    </a:lnTo>
                    <a:lnTo>
                      <a:pt x="23" y="4"/>
                    </a:lnTo>
                    <a:lnTo>
                      <a:pt x="28" y="8"/>
                    </a:lnTo>
                    <a:lnTo>
                      <a:pt x="30" y="12"/>
                    </a:lnTo>
                    <a:lnTo>
                      <a:pt x="32" y="19"/>
                    </a:lnTo>
                  </a:path>
                </a:pathLst>
              </a:custGeom>
              <a:solidFill>
                <a:srgbClr val="000000"/>
              </a:solidFill>
              <a:ln w="12700" cap="rnd">
                <a:solidFill>
                  <a:srgbClr val="000000"/>
                </a:solidFill>
                <a:round/>
                <a:headEnd/>
                <a:tailEnd/>
              </a:ln>
            </p:spPr>
            <p:txBody>
              <a:bodyPr/>
              <a:lstStyle/>
              <a:p>
                <a:endParaRPr lang="en-US"/>
              </a:p>
            </p:txBody>
          </p:sp>
          <p:sp>
            <p:nvSpPr>
              <p:cNvPr id="1135" name="Freeform 443"/>
              <p:cNvSpPr>
                <a:spLocks/>
              </p:cNvSpPr>
              <p:nvPr/>
            </p:nvSpPr>
            <p:spPr bwMode="auto">
              <a:xfrm>
                <a:off x="3193" y="3666"/>
                <a:ext cx="28" cy="36"/>
              </a:xfrm>
              <a:custGeom>
                <a:avLst/>
                <a:gdLst>
                  <a:gd name="T0" fmla="*/ 27 w 28"/>
                  <a:gd name="T1" fmla="*/ 17 h 36"/>
                  <a:gd name="T2" fmla="*/ 23 w 28"/>
                  <a:gd name="T3" fmla="*/ 26 h 36"/>
                  <a:gd name="T4" fmla="*/ 21 w 28"/>
                  <a:gd name="T5" fmla="*/ 28 h 36"/>
                  <a:gd name="T6" fmla="*/ 20 w 28"/>
                  <a:gd name="T7" fmla="*/ 32 h 36"/>
                  <a:gd name="T8" fmla="*/ 15 w 28"/>
                  <a:gd name="T9" fmla="*/ 35 h 36"/>
                  <a:gd name="T10" fmla="*/ 10 w 28"/>
                  <a:gd name="T11" fmla="*/ 35 h 36"/>
                  <a:gd name="T12" fmla="*/ 5 w 28"/>
                  <a:gd name="T13" fmla="*/ 32 h 36"/>
                  <a:gd name="T14" fmla="*/ 1 w 28"/>
                  <a:gd name="T15" fmla="*/ 28 h 36"/>
                  <a:gd name="T16" fmla="*/ 0 w 28"/>
                  <a:gd name="T17" fmla="*/ 26 h 36"/>
                  <a:gd name="T18" fmla="*/ 0 w 28"/>
                  <a:gd name="T19" fmla="*/ 17 h 36"/>
                  <a:gd name="T20" fmla="*/ 0 w 28"/>
                  <a:gd name="T21" fmla="*/ 10 h 36"/>
                  <a:gd name="T22" fmla="*/ 1 w 28"/>
                  <a:gd name="T23" fmla="*/ 6 h 36"/>
                  <a:gd name="T24" fmla="*/ 5 w 28"/>
                  <a:gd name="T25" fmla="*/ 0 h 36"/>
                  <a:gd name="T26" fmla="*/ 10 w 28"/>
                  <a:gd name="T27" fmla="*/ 0 h 36"/>
                  <a:gd name="T28" fmla="*/ 15 w 28"/>
                  <a:gd name="T29" fmla="*/ 0 h 36"/>
                  <a:gd name="T30" fmla="*/ 20 w 28"/>
                  <a:gd name="T31" fmla="*/ 0 h 36"/>
                  <a:gd name="T32" fmla="*/ 21 w 28"/>
                  <a:gd name="T33" fmla="*/ 6 h 36"/>
                  <a:gd name="T34" fmla="*/ 23 w 28"/>
                  <a:gd name="T35" fmla="*/ 10 h 36"/>
                  <a:gd name="T36" fmla="*/ 27 w 28"/>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7"/>
                    </a:moveTo>
                    <a:lnTo>
                      <a:pt x="23" y="26"/>
                    </a:lnTo>
                    <a:lnTo>
                      <a:pt x="21" y="28"/>
                    </a:lnTo>
                    <a:lnTo>
                      <a:pt x="20" y="32"/>
                    </a:lnTo>
                    <a:lnTo>
                      <a:pt x="15" y="35"/>
                    </a:lnTo>
                    <a:lnTo>
                      <a:pt x="10" y="35"/>
                    </a:lnTo>
                    <a:lnTo>
                      <a:pt x="5" y="32"/>
                    </a:lnTo>
                    <a:lnTo>
                      <a:pt x="1" y="28"/>
                    </a:lnTo>
                    <a:lnTo>
                      <a:pt x="0" y="26"/>
                    </a:lnTo>
                    <a:lnTo>
                      <a:pt x="0" y="17"/>
                    </a:lnTo>
                    <a:lnTo>
                      <a:pt x="0" y="10"/>
                    </a:lnTo>
                    <a:lnTo>
                      <a:pt x="1" y="6"/>
                    </a:lnTo>
                    <a:lnTo>
                      <a:pt x="5" y="0"/>
                    </a:lnTo>
                    <a:lnTo>
                      <a:pt x="10" y="0"/>
                    </a:lnTo>
                    <a:lnTo>
                      <a:pt x="15" y="0"/>
                    </a:lnTo>
                    <a:lnTo>
                      <a:pt x="20" y="0"/>
                    </a:lnTo>
                    <a:lnTo>
                      <a:pt x="21" y="6"/>
                    </a:lnTo>
                    <a:lnTo>
                      <a:pt x="23" y="10"/>
                    </a:lnTo>
                    <a:lnTo>
                      <a:pt x="27" y="17"/>
                    </a:lnTo>
                  </a:path>
                </a:pathLst>
              </a:custGeom>
              <a:solidFill>
                <a:srgbClr val="000000"/>
              </a:solidFill>
              <a:ln w="12700" cap="rnd">
                <a:solidFill>
                  <a:srgbClr val="000000"/>
                </a:solidFill>
                <a:round/>
                <a:headEnd/>
                <a:tailEnd/>
              </a:ln>
            </p:spPr>
            <p:txBody>
              <a:bodyPr/>
              <a:lstStyle/>
              <a:p>
                <a:endParaRPr lang="en-US"/>
              </a:p>
            </p:txBody>
          </p:sp>
          <p:sp>
            <p:nvSpPr>
              <p:cNvPr id="1136" name="Freeform 444"/>
              <p:cNvSpPr>
                <a:spLocks/>
              </p:cNvSpPr>
              <p:nvPr/>
            </p:nvSpPr>
            <p:spPr bwMode="auto">
              <a:xfrm>
                <a:off x="3151" y="3730"/>
                <a:ext cx="28" cy="36"/>
              </a:xfrm>
              <a:custGeom>
                <a:avLst/>
                <a:gdLst>
                  <a:gd name="T0" fmla="*/ 27 w 28"/>
                  <a:gd name="T1" fmla="*/ 17 h 36"/>
                  <a:gd name="T2" fmla="*/ 23 w 28"/>
                  <a:gd name="T3" fmla="*/ 24 h 36"/>
                  <a:gd name="T4" fmla="*/ 21 w 28"/>
                  <a:gd name="T5" fmla="*/ 28 h 36"/>
                  <a:gd name="T6" fmla="*/ 18 w 28"/>
                  <a:gd name="T7" fmla="*/ 32 h 36"/>
                  <a:gd name="T8" fmla="*/ 13 w 28"/>
                  <a:gd name="T9" fmla="*/ 35 h 36"/>
                  <a:gd name="T10" fmla="*/ 10 w 28"/>
                  <a:gd name="T11" fmla="*/ 35 h 36"/>
                  <a:gd name="T12" fmla="*/ 5 w 28"/>
                  <a:gd name="T13" fmla="*/ 32 h 36"/>
                  <a:gd name="T14" fmla="*/ 1 w 28"/>
                  <a:gd name="T15" fmla="*/ 28 h 36"/>
                  <a:gd name="T16" fmla="*/ 0 w 28"/>
                  <a:gd name="T17" fmla="*/ 24 h 36"/>
                  <a:gd name="T18" fmla="*/ 0 w 28"/>
                  <a:gd name="T19" fmla="*/ 17 h 36"/>
                  <a:gd name="T20" fmla="*/ 0 w 28"/>
                  <a:gd name="T21" fmla="*/ 8 h 36"/>
                  <a:gd name="T22" fmla="*/ 1 w 28"/>
                  <a:gd name="T23" fmla="*/ 6 h 36"/>
                  <a:gd name="T24" fmla="*/ 5 w 28"/>
                  <a:gd name="T25" fmla="*/ 2 h 36"/>
                  <a:gd name="T26" fmla="*/ 10 w 28"/>
                  <a:gd name="T27" fmla="*/ 0 h 36"/>
                  <a:gd name="T28" fmla="*/ 13 w 28"/>
                  <a:gd name="T29" fmla="*/ 0 h 36"/>
                  <a:gd name="T30" fmla="*/ 18 w 28"/>
                  <a:gd name="T31" fmla="*/ 2 h 36"/>
                  <a:gd name="T32" fmla="*/ 21 w 28"/>
                  <a:gd name="T33" fmla="*/ 6 h 36"/>
                  <a:gd name="T34" fmla="*/ 23 w 28"/>
                  <a:gd name="T35" fmla="*/ 8 h 36"/>
                  <a:gd name="T36" fmla="*/ 27 w 28"/>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7"/>
                    </a:moveTo>
                    <a:lnTo>
                      <a:pt x="23" y="24"/>
                    </a:lnTo>
                    <a:lnTo>
                      <a:pt x="21" y="28"/>
                    </a:lnTo>
                    <a:lnTo>
                      <a:pt x="18" y="32"/>
                    </a:lnTo>
                    <a:lnTo>
                      <a:pt x="13" y="35"/>
                    </a:lnTo>
                    <a:lnTo>
                      <a:pt x="10" y="35"/>
                    </a:lnTo>
                    <a:lnTo>
                      <a:pt x="5" y="32"/>
                    </a:lnTo>
                    <a:lnTo>
                      <a:pt x="1" y="28"/>
                    </a:lnTo>
                    <a:lnTo>
                      <a:pt x="0" y="24"/>
                    </a:lnTo>
                    <a:lnTo>
                      <a:pt x="0" y="17"/>
                    </a:lnTo>
                    <a:lnTo>
                      <a:pt x="0" y="8"/>
                    </a:lnTo>
                    <a:lnTo>
                      <a:pt x="1" y="6"/>
                    </a:lnTo>
                    <a:lnTo>
                      <a:pt x="5" y="2"/>
                    </a:lnTo>
                    <a:lnTo>
                      <a:pt x="10" y="0"/>
                    </a:lnTo>
                    <a:lnTo>
                      <a:pt x="13" y="0"/>
                    </a:lnTo>
                    <a:lnTo>
                      <a:pt x="18" y="2"/>
                    </a:lnTo>
                    <a:lnTo>
                      <a:pt x="21" y="6"/>
                    </a:lnTo>
                    <a:lnTo>
                      <a:pt x="23" y="8"/>
                    </a:lnTo>
                    <a:lnTo>
                      <a:pt x="27" y="17"/>
                    </a:lnTo>
                  </a:path>
                </a:pathLst>
              </a:custGeom>
              <a:solidFill>
                <a:srgbClr val="000000"/>
              </a:solidFill>
              <a:ln w="12700" cap="rnd">
                <a:solidFill>
                  <a:srgbClr val="000000"/>
                </a:solidFill>
                <a:round/>
                <a:headEnd/>
                <a:tailEnd/>
              </a:ln>
            </p:spPr>
            <p:txBody>
              <a:bodyPr/>
              <a:lstStyle/>
              <a:p>
                <a:endParaRPr lang="en-US"/>
              </a:p>
            </p:txBody>
          </p:sp>
          <p:sp>
            <p:nvSpPr>
              <p:cNvPr id="1137" name="Freeform 445"/>
              <p:cNvSpPr>
                <a:spLocks/>
              </p:cNvSpPr>
              <p:nvPr/>
            </p:nvSpPr>
            <p:spPr bwMode="auto">
              <a:xfrm>
                <a:off x="3029" y="3699"/>
                <a:ext cx="44" cy="52"/>
              </a:xfrm>
              <a:custGeom>
                <a:avLst/>
                <a:gdLst>
                  <a:gd name="T0" fmla="*/ 43 w 44"/>
                  <a:gd name="T1" fmla="*/ 27 h 52"/>
                  <a:gd name="T2" fmla="*/ 41 w 44"/>
                  <a:gd name="T3" fmla="*/ 34 h 52"/>
                  <a:gd name="T4" fmla="*/ 37 w 44"/>
                  <a:gd name="T5" fmla="*/ 40 h 52"/>
                  <a:gd name="T6" fmla="*/ 30 w 44"/>
                  <a:gd name="T7" fmla="*/ 46 h 52"/>
                  <a:gd name="T8" fmla="*/ 24 w 44"/>
                  <a:gd name="T9" fmla="*/ 51 h 52"/>
                  <a:gd name="T10" fmla="*/ 18 w 44"/>
                  <a:gd name="T11" fmla="*/ 51 h 52"/>
                  <a:gd name="T12" fmla="*/ 10 w 44"/>
                  <a:gd name="T13" fmla="*/ 46 h 52"/>
                  <a:gd name="T14" fmla="*/ 5 w 44"/>
                  <a:gd name="T15" fmla="*/ 40 h 52"/>
                  <a:gd name="T16" fmla="*/ 1 w 44"/>
                  <a:gd name="T17" fmla="*/ 34 h 52"/>
                  <a:gd name="T18" fmla="*/ 0 w 44"/>
                  <a:gd name="T19" fmla="*/ 27 h 52"/>
                  <a:gd name="T20" fmla="*/ 1 w 44"/>
                  <a:gd name="T21" fmla="*/ 17 h 52"/>
                  <a:gd name="T22" fmla="*/ 5 w 44"/>
                  <a:gd name="T23" fmla="*/ 8 h 52"/>
                  <a:gd name="T24" fmla="*/ 10 w 44"/>
                  <a:gd name="T25" fmla="*/ 2 h 52"/>
                  <a:gd name="T26" fmla="*/ 18 w 44"/>
                  <a:gd name="T27" fmla="*/ 0 h 52"/>
                  <a:gd name="T28" fmla="*/ 24 w 44"/>
                  <a:gd name="T29" fmla="*/ 0 h 52"/>
                  <a:gd name="T30" fmla="*/ 30 w 44"/>
                  <a:gd name="T31" fmla="*/ 2 h 52"/>
                  <a:gd name="T32" fmla="*/ 37 w 44"/>
                  <a:gd name="T33" fmla="*/ 8 h 52"/>
                  <a:gd name="T34" fmla="*/ 41 w 44"/>
                  <a:gd name="T35" fmla="*/ 17 h 52"/>
                  <a:gd name="T36" fmla="*/ 43 w 44"/>
                  <a:gd name="T37" fmla="*/ 2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52"/>
                  <a:gd name="T59" fmla="*/ 44 w 44"/>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52">
                    <a:moveTo>
                      <a:pt x="43" y="27"/>
                    </a:moveTo>
                    <a:lnTo>
                      <a:pt x="41" y="34"/>
                    </a:lnTo>
                    <a:lnTo>
                      <a:pt x="37" y="40"/>
                    </a:lnTo>
                    <a:lnTo>
                      <a:pt x="30" y="46"/>
                    </a:lnTo>
                    <a:lnTo>
                      <a:pt x="24" y="51"/>
                    </a:lnTo>
                    <a:lnTo>
                      <a:pt x="18" y="51"/>
                    </a:lnTo>
                    <a:lnTo>
                      <a:pt x="10" y="46"/>
                    </a:lnTo>
                    <a:lnTo>
                      <a:pt x="5" y="40"/>
                    </a:lnTo>
                    <a:lnTo>
                      <a:pt x="1" y="34"/>
                    </a:lnTo>
                    <a:lnTo>
                      <a:pt x="0" y="27"/>
                    </a:lnTo>
                    <a:lnTo>
                      <a:pt x="1" y="17"/>
                    </a:lnTo>
                    <a:lnTo>
                      <a:pt x="5" y="8"/>
                    </a:lnTo>
                    <a:lnTo>
                      <a:pt x="10" y="2"/>
                    </a:lnTo>
                    <a:lnTo>
                      <a:pt x="18" y="0"/>
                    </a:lnTo>
                    <a:lnTo>
                      <a:pt x="24" y="0"/>
                    </a:lnTo>
                    <a:lnTo>
                      <a:pt x="30" y="2"/>
                    </a:lnTo>
                    <a:lnTo>
                      <a:pt x="37" y="8"/>
                    </a:lnTo>
                    <a:lnTo>
                      <a:pt x="41" y="17"/>
                    </a:lnTo>
                    <a:lnTo>
                      <a:pt x="43" y="27"/>
                    </a:lnTo>
                  </a:path>
                </a:pathLst>
              </a:custGeom>
              <a:solidFill>
                <a:srgbClr val="000000"/>
              </a:solidFill>
              <a:ln w="12700" cap="rnd">
                <a:solidFill>
                  <a:srgbClr val="000000"/>
                </a:solidFill>
                <a:round/>
                <a:headEnd/>
                <a:tailEnd/>
              </a:ln>
            </p:spPr>
            <p:txBody>
              <a:bodyPr/>
              <a:lstStyle/>
              <a:p>
                <a:endParaRPr lang="en-US"/>
              </a:p>
            </p:txBody>
          </p:sp>
          <p:sp>
            <p:nvSpPr>
              <p:cNvPr id="1138" name="Freeform 446"/>
              <p:cNvSpPr>
                <a:spLocks/>
              </p:cNvSpPr>
              <p:nvPr/>
            </p:nvSpPr>
            <p:spPr bwMode="auto">
              <a:xfrm>
                <a:off x="3083" y="3786"/>
                <a:ext cx="32" cy="40"/>
              </a:xfrm>
              <a:custGeom>
                <a:avLst/>
                <a:gdLst>
                  <a:gd name="T0" fmla="*/ 31 w 32"/>
                  <a:gd name="T1" fmla="*/ 19 h 40"/>
                  <a:gd name="T2" fmla="*/ 29 w 32"/>
                  <a:gd name="T3" fmla="*/ 26 h 40"/>
                  <a:gd name="T4" fmla="*/ 25 w 32"/>
                  <a:gd name="T5" fmla="*/ 32 h 40"/>
                  <a:gd name="T6" fmla="*/ 22 w 32"/>
                  <a:gd name="T7" fmla="*/ 36 h 40"/>
                  <a:gd name="T8" fmla="*/ 17 w 32"/>
                  <a:gd name="T9" fmla="*/ 39 h 40"/>
                  <a:gd name="T10" fmla="*/ 10 w 32"/>
                  <a:gd name="T11" fmla="*/ 39 h 40"/>
                  <a:gd name="T12" fmla="*/ 6 w 32"/>
                  <a:gd name="T13" fmla="*/ 36 h 40"/>
                  <a:gd name="T14" fmla="*/ 3 w 32"/>
                  <a:gd name="T15" fmla="*/ 32 h 40"/>
                  <a:gd name="T16" fmla="*/ 0 w 32"/>
                  <a:gd name="T17" fmla="*/ 26 h 40"/>
                  <a:gd name="T18" fmla="*/ 0 w 32"/>
                  <a:gd name="T19" fmla="*/ 19 h 40"/>
                  <a:gd name="T20" fmla="*/ 0 w 32"/>
                  <a:gd name="T21" fmla="*/ 10 h 40"/>
                  <a:gd name="T22" fmla="*/ 3 w 32"/>
                  <a:gd name="T23" fmla="*/ 6 h 40"/>
                  <a:gd name="T24" fmla="*/ 6 w 32"/>
                  <a:gd name="T25" fmla="*/ 2 h 40"/>
                  <a:gd name="T26" fmla="*/ 10 w 32"/>
                  <a:gd name="T27" fmla="*/ 0 h 40"/>
                  <a:gd name="T28" fmla="*/ 17 w 32"/>
                  <a:gd name="T29" fmla="*/ 0 h 40"/>
                  <a:gd name="T30" fmla="*/ 22 w 32"/>
                  <a:gd name="T31" fmla="*/ 2 h 40"/>
                  <a:gd name="T32" fmla="*/ 25 w 32"/>
                  <a:gd name="T33" fmla="*/ 6 h 40"/>
                  <a:gd name="T34" fmla="*/ 29 w 32"/>
                  <a:gd name="T35" fmla="*/ 10 h 40"/>
                  <a:gd name="T36" fmla="*/ 31 w 32"/>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40"/>
                  <a:gd name="T59" fmla="*/ 32 w 3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40">
                    <a:moveTo>
                      <a:pt x="31" y="19"/>
                    </a:moveTo>
                    <a:lnTo>
                      <a:pt x="29" y="26"/>
                    </a:lnTo>
                    <a:lnTo>
                      <a:pt x="25" y="32"/>
                    </a:lnTo>
                    <a:lnTo>
                      <a:pt x="22" y="36"/>
                    </a:lnTo>
                    <a:lnTo>
                      <a:pt x="17" y="39"/>
                    </a:lnTo>
                    <a:lnTo>
                      <a:pt x="10" y="39"/>
                    </a:lnTo>
                    <a:lnTo>
                      <a:pt x="6" y="36"/>
                    </a:lnTo>
                    <a:lnTo>
                      <a:pt x="3" y="32"/>
                    </a:lnTo>
                    <a:lnTo>
                      <a:pt x="0" y="26"/>
                    </a:lnTo>
                    <a:lnTo>
                      <a:pt x="0" y="19"/>
                    </a:lnTo>
                    <a:lnTo>
                      <a:pt x="0" y="10"/>
                    </a:lnTo>
                    <a:lnTo>
                      <a:pt x="3" y="6"/>
                    </a:lnTo>
                    <a:lnTo>
                      <a:pt x="6" y="2"/>
                    </a:lnTo>
                    <a:lnTo>
                      <a:pt x="10" y="0"/>
                    </a:lnTo>
                    <a:lnTo>
                      <a:pt x="17" y="0"/>
                    </a:lnTo>
                    <a:lnTo>
                      <a:pt x="22" y="2"/>
                    </a:lnTo>
                    <a:lnTo>
                      <a:pt x="25" y="6"/>
                    </a:lnTo>
                    <a:lnTo>
                      <a:pt x="29" y="10"/>
                    </a:lnTo>
                    <a:lnTo>
                      <a:pt x="31" y="19"/>
                    </a:lnTo>
                  </a:path>
                </a:pathLst>
              </a:custGeom>
              <a:solidFill>
                <a:srgbClr val="000000"/>
              </a:solidFill>
              <a:ln w="12700" cap="rnd">
                <a:solidFill>
                  <a:srgbClr val="000000"/>
                </a:solidFill>
                <a:round/>
                <a:headEnd/>
                <a:tailEnd/>
              </a:ln>
            </p:spPr>
            <p:txBody>
              <a:bodyPr/>
              <a:lstStyle/>
              <a:p>
                <a:endParaRPr lang="en-US"/>
              </a:p>
            </p:txBody>
          </p:sp>
          <p:sp>
            <p:nvSpPr>
              <p:cNvPr id="1139" name="Freeform 447"/>
              <p:cNvSpPr>
                <a:spLocks/>
              </p:cNvSpPr>
              <p:nvPr/>
            </p:nvSpPr>
            <p:spPr bwMode="auto">
              <a:xfrm>
                <a:off x="3066" y="3837"/>
                <a:ext cx="42" cy="52"/>
              </a:xfrm>
              <a:custGeom>
                <a:avLst/>
                <a:gdLst>
                  <a:gd name="T0" fmla="*/ 41 w 42"/>
                  <a:gd name="T1" fmla="*/ 25 h 52"/>
                  <a:gd name="T2" fmla="*/ 41 w 42"/>
                  <a:gd name="T3" fmla="*/ 36 h 52"/>
                  <a:gd name="T4" fmla="*/ 35 w 42"/>
                  <a:gd name="T5" fmla="*/ 40 h 52"/>
                  <a:gd name="T6" fmla="*/ 30 w 42"/>
                  <a:gd name="T7" fmla="*/ 46 h 52"/>
                  <a:gd name="T8" fmla="*/ 25 w 42"/>
                  <a:gd name="T9" fmla="*/ 51 h 52"/>
                  <a:gd name="T10" fmla="*/ 17 w 42"/>
                  <a:gd name="T11" fmla="*/ 51 h 52"/>
                  <a:gd name="T12" fmla="*/ 10 w 42"/>
                  <a:gd name="T13" fmla="*/ 46 h 52"/>
                  <a:gd name="T14" fmla="*/ 5 w 42"/>
                  <a:gd name="T15" fmla="*/ 40 h 52"/>
                  <a:gd name="T16" fmla="*/ 0 w 42"/>
                  <a:gd name="T17" fmla="*/ 36 h 52"/>
                  <a:gd name="T18" fmla="*/ 0 w 42"/>
                  <a:gd name="T19" fmla="*/ 25 h 52"/>
                  <a:gd name="T20" fmla="*/ 0 w 42"/>
                  <a:gd name="T21" fmla="*/ 17 h 52"/>
                  <a:gd name="T22" fmla="*/ 5 w 42"/>
                  <a:gd name="T23" fmla="*/ 8 h 52"/>
                  <a:gd name="T24" fmla="*/ 10 w 42"/>
                  <a:gd name="T25" fmla="*/ 2 h 52"/>
                  <a:gd name="T26" fmla="*/ 17 w 42"/>
                  <a:gd name="T27" fmla="*/ 0 h 52"/>
                  <a:gd name="T28" fmla="*/ 25 w 42"/>
                  <a:gd name="T29" fmla="*/ 0 h 52"/>
                  <a:gd name="T30" fmla="*/ 30 w 42"/>
                  <a:gd name="T31" fmla="*/ 2 h 52"/>
                  <a:gd name="T32" fmla="*/ 35 w 42"/>
                  <a:gd name="T33" fmla="*/ 8 h 52"/>
                  <a:gd name="T34" fmla="*/ 41 w 42"/>
                  <a:gd name="T35" fmla="*/ 17 h 52"/>
                  <a:gd name="T36" fmla="*/ 41 w 42"/>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52"/>
                  <a:gd name="T59" fmla="*/ 42 w 42"/>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52">
                    <a:moveTo>
                      <a:pt x="41" y="25"/>
                    </a:moveTo>
                    <a:lnTo>
                      <a:pt x="41" y="36"/>
                    </a:lnTo>
                    <a:lnTo>
                      <a:pt x="35" y="40"/>
                    </a:lnTo>
                    <a:lnTo>
                      <a:pt x="30" y="46"/>
                    </a:lnTo>
                    <a:lnTo>
                      <a:pt x="25" y="51"/>
                    </a:lnTo>
                    <a:lnTo>
                      <a:pt x="17" y="51"/>
                    </a:lnTo>
                    <a:lnTo>
                      <a:pt x="10" y="46"/>
                    </a:lnTo>
                    <a:lnTo>
                      <a:pt x="5" y="40"/>
                    </a:lnTo>
                    <a:lnTo>
                      <a:pt x="0" y="36"/>
                    </a:lnTo>
                    <a:lnTo>
                      <a:pt x="0" y="25"/>
                    </a:lnTo>
                    <a:lnTo>
                      <a:pt x="0" y="17"/>
                    </a:lnTo>
                    <a:lnTo>
                      <a:pt x="5" y="8"/>
                    </a:lnTo>
                    <a:lnTo>
                      <a:pt x="10" y="2"/>
                    </a:lnTo>
                    <a:lnTo>
                      <a:pt x="17" y="0"/>
                    </a:lnTo>
                    <a:lnTo>
                      <a:pt x="25" y="0"/>
                    </a:lnTo>
                    <a:lnTo>
                      <a:pt x="30" y="2"/>
                    </a:lnTo>
                    <a:lnTo>
                      <a:pt x="35" y="8"/>
                    </a:lnTo>
                    <a:lnTo>
                      <a:pt x="41" y="17"/>
                    </a:lnTo>
                    <a:lnTo>
                      <a:pt x="41" y="25"/>
                    </a:lnTo>
                  </a:path>
                </a:pathLst>
              </a:custGeom>
              <a:solidFill>
                <a:srgbClr val="000000"/>
              </a:solidFill>
              <a:ln w="12700" cap="rnd">
                <a:solidFill>
                  <a:srgbClr val="000000"/>
                </a:solidFill>
                <a:round/>
                <a:headEnd/>
                <a:tailEnd/>
              </a:ln>
            </p:spPr>
            <p:txBody>
              <a:bodyPr/>
              <a:lstStyle/>
              <a:p>
                <a:endParaRPr lang="en-US"/>
              </a:p>
            </p:txBody>
          </p:sp>
          <p:sp>
            <p:nvSpPr>
              <p:cNvPr id="1140" name="Freeform 448"/>
              <p:cNvSpPr>
                <a:spLocks/>
              </p:cNvSpPr>
              <p:nvPr/>
            </p:nvSpPr>
            <p:spPr bwMode="auto">
              <a:xfrm>
                <a:off x="2973" y="3779"/>
                <a:ext cx="29" cy="36"/>
              </a:xfrm>
              <a:custGeom>
                <a:avLst/>
                <a:gdLst>
                  <a:gd name="T0" fmla="*/ 28 w 29"/>
                  <a:gd name="T1" fmla="*/ 17 h 36"/>
                  <a:gd name="T2" fmla="*/ 28 w 29"/>
                  <a:gd name="T3" fmla="*/ 24 h 36"/>
                  <a:gd name="T4" fmla="*/ 22 w 29"/>
                  <a:gd name="T5" fmla="*/ 28 h 36"/>
                  <a:gd name="T6" fmla="*/ 19 w 29"/>
                  <a:gd name="T7" fmla="*/ 35 h 36"/>
                  <a:gd name="T8" fmla="*/ 14 w 29"/>
                  <a:gd name="T9" fmla="*/ 35 h 36"/>
                  <a:gd name="T10" fmla="*/ 8 w 29"/>
                  <a:gd name="T11" fmla="*/ 35 h 36"/>
                  <a:gd name="T12" fmla="*/ 5 w 29"/>
                  <a:gd name="T13" fmla="*/ 35 h 36"/>
                  <a:gd name="T14" fmla="*/ 0 w 29"/>
                  <a:gd name="T15" fmla="*/ 28 h 36"/>
                  <a:gd name="T16" fmla="*/ 0 w 29"/>
                  <a:gd name="T17" fmla="*/ 24 h 36"/>
                  <a:gd name="T18" fmla="*/ 0 w 29"/>
                  <a:gd name="T19" fmla="*/ 17 h 36"/>
                  <a:gd name="T20" fmla="*/ 0 w 29"/>
                  <a:gd name="T21" fmla="*/ 10 h 36"/>
                  <a:gd name="T22" fmla="*/ 0 w 29"/>
                  <a:gd name="T23" fmla="*/ 0 h 36"/>
                  <a:gd name="T24" fmla="*/ 5 w 29"/>
                  <a:gd name="T25" fmla="*/ 0 h 36"/>
                  <a:gd name="T26" fmla="*/ 8 w 29"/>
                  <a:gd name="T27" fmla="*/ 0 h 36"/>
                  <a:gd name="T28" fmla="*/ 14 w 29"/>
                  <a:gd name="T29" fmla="*/ 0 h 36"/>
                  <a:gd name="T30" fmla="*/ 19 w 29"/>
                  <a:gd name="T31" fmla="*/ 0 h 36"/>
                  <a:gd name="T32" fmla="*/ 22 w 29"/>
                  <a:gd name="T33" fmla="*/ 0 h 36"/>
                  <a:gd name="T34" fmla="*/ 28 w 29"/>
                  <a:gd name="T35" fmla="*/ 10 h 36"/>
                  <a:gd name="T36" fmla="*/ 28 w 29"/>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7"/>
                    </a:moveTo>
                    <a:lnTo>
                      <a:pt x="28" y="24"/>
                    </a:lnTo>
                    <a:lnTo>
                      <a:pt x="22" y="28"/>
                    </a:lnTo>
                    <a:lnTo>
                      <a:pt x="19" y="35"/>
                    </a:lnTo>
                    <a:lnTo>
                      <a:pt x="14" y="35"/>
                    </a:lnTo>
                    <a:lnTo>
                      <a:pt x="8" y="35"/>
                    </a:lnTo>
                    <a:lnTo>
                      <a:pt x="5" y="35"/>
                    </a:lnTo>
                    <a:lnTo>
                      <a:pt x="0" y="28"/>
                    </a:lnTo>
                    <a:lnTo>
                      <a:pt x="0" y="24"/>
                    </a:lnTo>
                    <a:lnTo>
                      <a:pt x="0" y="17"/>
                    </a:lnTo>
                    <a:lnTo>
                      <a:pt x="0" y="10"/>
                    </a:lnTo>
                    <a:lnTo>
                      <a:pt x="0" y="0"/>
                    </a:lnTo>
                    <a:lnTo>
                      <a:pt x="5" y="0"/>
                    </a:lnTo>
                    <a:lnTo>
                      <a:pt x="8" y="0"/>
                    </a:lnTo>
                    <a:lnTo>
                      <a:pt x="14" y="0"/>
                    </a:lnTo>
                    <a:lnTo>
                      <a:pt x="19" y="0"/>
                    </a:lnTo>
                    <a:lnTo>
                      <a:pt x="22" y="0"/>
                    </a:lnTo>
                    <a:lnTo>
                      <a:pt x="28" y="10"/>
                    </a:lnTo>
                    <a:lnTo>
                      <a:pt x="28" y="17"/>
                    </a:lnTo>
                  </a:path>
                </a:pathLst>
              </a:custGeom>
              <a:solidFill>
                <a:srgbClr val="000000"/>
              </a:solidFill>
              <a:ln w="12700" cap="rnd">
                <a:solidFill>
                  <a:srgbClr val="000000"/>
                </a:solidFill>
                <a:round/>
                <a:headEnd/>
                <a:tailEnd/>
              </a:ln>
            </p:spPr>
            <p:txBody>
              <a:bodyPr/>
              <a:lstStyle/>
              <a:p>
                <a:endParaRPr lang="en-US"/>
              </a:p>
            </p:txBody>
          </p:sp>
          <p:sp>
            <p:nvSpPr>
              <p:cNvPr id="1141" name="Freeform 449"/>
              <p:cNvSpPr>
                <a:spLocks/>
              </p:cNvSpPr>
              <p:nvPr/>
            </p:nvSpPr>
            <p:spPr bwMode="auto">
              <a:xfrm>
                <a:off x="3208" y="3757"/>
                <a:ext cx="29" cy="34"/>
              </a:xfrm>
              <a:custGeom>
                <a:avLst/>
                <a:gdLst>
                  <a:gd name="T0" fmla="*/ 28 w 29"/>
                  <a:gd name="T1" fmla="*/ 17 h 34"/>
                  <a:gd name="T2" fmla="*/ 26 w 29"/>
                  <a:gd name="T3" fmla="*/ 24 h 34"/>
                  <a:gd name="T4" fmla="*/ 22 w 29"/>
                  <a:gd name="T5" fmla="*/ 30 h 34"/>
                  <a:gd name="T6" fmla="*/ 19 w 29"/>
                  <a:gd name="T7" fmla="*/ 33 h 34"/>
                  <a:gd name="T8" fmla="*/ 14 w 29"/>
                  <a:gd name="T9" fmla="*/ 33 h 34"/>
                  <a:gd name="T10" fmla="*/ 8 w 29"/>
                  <a:gd name="T11" fmla="*/ 33 h 34"/>
                  <a:gd name="T12" fmla="*/ 7 w 29"/>
                  <a:gd name="T13" fmla="*/ 33 h 34"/>
                  <a:gd name="T14" fmla="*/ 1 w 29"/>
                  <a:gd name="T15" fmla="*/ 30 h 34"/>
                  <a:gd name="T16" fmla="*/ 0 w 29"/>
                  <a:gd name="T17" fmla="*/ 24 h 34"/>
                  <a:gd name="T18" fmla="*/ 0 w 29"/>
                  <a:gd name="T19" fmla="*/ 17 h 34"/>
                  <a:gd name="T20" fmla="*/ 0 w 29"/>
                  <a:gd name="T21" fmla="*/ 11 h 34"/>
                  <a:gd name="T22" fmla="*/ 1 w 29"/>
                  <a:gd name="T23" fmla="*/ 8 h 34"/>
                  <a:gd name="T24" fmla="*/ 7 w 29"/>
                  <a:gd name="T25" fmla="*/ 2 h 34"/>
                  <a:gd name="T26" fmla="*/ 8 w 29"/>
                  <a:gd name="T27" fmla="*/ 0 h 34"/>
                  <a:gd name="T28" fmla="*/ 14 w 29"/>
                  <a:gd name="T29" fmla="*/ 0 h 34"/>
                  <a:gd name="T30" fmla="*/ 19 w 29"/>
                  <a:gd name="T31" fmla="*/ 2 h 34"/>
                  <a:gd name="T32" fmla="*/ 22 w 29"/>
                  <a:gd name="T33" fmla="*/ 8 h 34"/>
                  <a:gd name="T34" fmla="*/ 26 w 29"/>
                  <a:gd name="T35" fmla="*/ 11 h 34"/>
                  <a:gd name="T36" fmla="*/ 28 w 29"/>
                  <a:gd name="T37" fmla="*/ 1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4"/>
                  <a:gd name="T59" fmla="*/ 29 w 29"/>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4">
                    <a:moveTo>
                      <a:pt x="28" y="17"/>
                    </a:moveTo>
                    <a:lnTo>
                      <a:pt x="26" y="24"/>
                    </a:lnTo>
                    <a:lnTo>
                      <a:pt x="22" y="30"/>
                    </a:lnTo>
                    <a:lnTo>
                      <a:pt x="19" y="33"/>
                    </a:lnTo>
                    <a:lnTo>
                      <a:pt x="14" y="33"/>
                    </a:lnTo>
                    <a:lnTo>
                      <a:pt x="8" y="33"/>
                    </a:lnTo>
                    <a:lnTo>
                      <a:pt x="7" y="33"/>
                    </a:lnTo>
                    <a:lnTo>
                      <a:pt x="1" y="30"/>
                    </a:lnTo>
                    <a:lnTo>
                      <a:pt x="0" y="24"/>
                    </a:lnTo>
                    <a:lnTo>
                      <a:pt x="0" y="17"/>
                    </a:lnTo>
                    <a:lnTo>
                      <a:pt x="0" y="11"/>
                    </a:lnTo>
                    <a:lnTo>
                      <a:pt x="1" y="8"/>
                    </a:lnTo>
                    <a:lnTo>
                      <a:pt x="7" y="2"/>
                    </a:lnTo>
                    <a:lnTo>
                      <a:pt x="8" y="0"/>
                    </a:lnTo>
                    <a:lnTo>
                      <a:pt x="14" y="0"/>
                    </a:lnTo>
                    <a:lnTo>
                      <a:pt x="19" y="2"/>
                    </a:lnTo>
                    <a:lnTo>
                      <a:pt x="22" y="8"/>
                    </a:lnTo>
                    <a:lnTo>
                      <a:pt x="26" y="11"/>
                    </a:lnTo>
                    <a:lnTo>
                      <a:pt x="28" y="17"/>
                    </a:lnTo>
                  </a:path>
                </a:pathLst>
              </a:custGeom>
              <a:solidFill>
                <a:srgbClr val="000000"/>
              </a:solidFill>
              <a:ln w="12700" cap="rnd">
                <a:solidFill>
                  <a:srgbClr val="000000"/>
                </a:solidFill>
                <a:round/>
                <a:headEnd/>
                <a:tailEnd/>
              </a:ln>
            </p:spPr>
            <p:txBody>
              <a:bodyPr/>
              <a:lstStyle/>
              <a:p>
                <a:endParaRPr lang="en-US"/>
              </a:p>
            </p:txBody>
          </p:sp>
          <p:sp>
            <p:nvSpPr>
              <p:cNvPr id="1142" name="Freeform 450"/>
              <p:cNvSpPr>
                <a:spLocks/>
              </p:cNvSpPr>
              <p:nvPr/>
            </p:nvSpPr>
            <p:spPr bwMode="auto">
              <a:xfrm>
                <a:off x="3119" y="3837"/>
                <a:ext cx="30" cy="36"/>
              </a:xfrm>
              <a:custGeom>
                <a:avLst/>
                <a:gdLst>
                  <a:gd name="T0" fmla="*/ 29 w 30"/>
                  <a:gd name="T1" fmla="*/ 17 h 36"/>
                  <a:gd name="T2" fmla="*/ 27 w 30"/>
                  <a:gd name="T3" fmla="*/ 24 h 36"/>
                  <a:gd name="T4" fmla="*/ 23 w 30"/>
                  <a:gd name="T5" fmla="*/ 28 h 36"/>
                  <a:gd name="T6" fmla="*/ 19 w 30"/>
                  <a:gd name="T7" fmla="*/ 35 h 36"/>
                  <a:gd name="T8" fmla="*/ 16 w 30"/>
                  <a:gd name="T9" fmla="*/ 35 h 36"/>
                  <a:gd name="T10" fmla="*/ 12 w 30"/>
                  <a:gd name="T11" fmla="*/ 35 h 36"/>
                  <a:gd name="T12" fmla="*/ 7 w 30"/>
                  <a:gd name="T13" fmla="*/ 35 h 36"/>
                  <a:gd name="T14" fmla="*/ 1 w 30"/>
                  <a:gd name="T15" fmla="*/ 28 h 36"/>
                  <a:gd name="T16" fmla="*/ 0 w 30"/>
                  <a:gd name="T17" fmla="*/ 24 h 36"/>
                  <a:gd name="T18" fmla="*/ 0 w 30"/>
                  <a:gd name="T19" fmla="*/ 17 h 36"/>
                  <a:gd name="T20" fmla="*/ 0 w 30"/>
                  <a:gd name="T21" fmla="*/ 13 h 36"/>
                  <a:gd name="T22" fmla="*/ 1 w 30"/>
                  <a:gd name="T23" fmla="*/ 6 h 36"/>
                  <a:gd name="T24" fmla="*/ 7 w 30"/>
                  <a:gd name="T25" fmla="*/ 2 h 36"/>
                  <a:gd name="T26" fmla="*/ 12 w 30"/>
                  <a:gd name="T27" fmla="*/ 0 h 36"/>
                  <a:gd name="T28" fmla="*/ 16 w 30"/>
                  <a:gd name="T29" fmla="*/ 0 h 36"/>
                  <a:gd name="T30" fmla="*/ 19 w 30"/>
                  <a:gd name="T31" fmla="*/ 2 h 36"/>
                  <a:gd name="T32" fmla="*/ 23 w 30"/>
                  <a:gd name="T33" fmla="*/ 6 h 36"/>
                  <a:gd name="T34" fmla="*/ 27 w 30"/>
                  <a:gd name="T35" fmla="*/ 13 h 36"/>
                  <a:gd name="T36" fmla="*/ 29 w 30"/>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6"/>
                  <a:gd name="T59" fmla="*/ 30 w 30"/>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6">
                    <a:moveTo>
                      <a:pt x="29" y="17"/>
                    </a:moveTo>
                    <a:lnTo>
                      <a:pt x="27" y="24"/>
                    </a:lnTo>
                    <a:lnTo>
                      <a:pt x="23" y="28"/>
                    </a:lnTo>
                    <a:lnTo>
                      <a:pt x="19" y="35"/>
                    </a:lnTo>
                    <a:lnTo>
                      <a:pt x="16" y="35"/>
                    </a:lnTo>
                    <a:lnTo>
                      <a:pt x="12" y="35"/>
                    </a:lnTo>
                    <a:lnTo>
                      <a:pt x="7" y="35"/>
                    </a:lnTo>
                    <a:lnTo>
                      <a:pt x="1" y="28"/>
                    </a:lnTo>
                    <a:lnTo>
                      <a:pt x="0" y="24"/>
                    </a:lnTo>
                    <a:lnTo>
                      <a:pt x="0" y="17"/>
                    </a:lnTo>
                    <a:lnTo>
                      <a:pt x="0" y="13"/>
                    </a:lnTo>
                    <a:lnTo>
                      <a:pt x="1" y="6"/>
                    </a:lnTo>
                    <a:lnTo>
                      <a:pt x="7" y="2"/>
                    </a:lnTo>
                    <a:lnTo>
                      <a:pt x="12" y="0"/>
                    </a:lnTo>
                    <a:lnTo>
                      <a:pt x="16" y="0"/>
                    </a:lnTo>
                    <a:lnTo>
                      <a:pt x="19" y="2"/>
                    </a:lnTo>
                    <a:lnTo>
                      <a:pt x="23" y="6"/>
                    </a:lnTo>
                    <a:lnTo>
                      <a:pt x="27" y="13"/>
                    </a:lnTo>
                    <a:lnTo>
                      <a:pt x="29" y="17"/>
                    </a:lnTo>
                  </a:path>
                </a:pathLst>
              </a:custGeom>
              <a:solidFill>
                <a:srgbClr val="000000"/>
              </a:solidFill>
              <a:ln w="12700" cap="rnd">
                <a:solidFill>
                  <a:srgbClr val="000000"/>
                </a:solidFill>
                <a:round/>
                <a:headEnd/>
                <a:tailEnd/>
              </a:ln>
            </p:spPr>
            <p:txBody>
              <a:bodyPr/>
              <a:lstStyle/>
              <a:p>
                <a:endParaRPr lang="en-US"/>
              </a:p>
            </p:txBody>
          </p:sp>
          <p:sp>
            <p:nvSpPr>
              <p:cNvPr id="1143" name="Freeform 451"/>
              <p:cNvSpPr>
                <a:spLocks/>
              </p:cNvSpPr>
              <p:nvPr/>
            </p:nvSpPr>
            <p:spPr bwMode="auto">
              <a:xfrm>
                <a:off x="3083" y="3743"/>
                <a:ext cx="32" cy="37"/>
              </a:xfrm>
              <a:custGeom>
                <a:avLst/>
                <a:gdLst>
                  <a:gd name="T0" fmla="*/ 31 w 32"/>
                  <a:gd name="T1" fmla="*/ 19 h 37"/>
                  <a:gd name="T2" fmla="*/ 29 w 32"/>
                  <a:gd name="T3" fmla="*/ 25 h 37"/>
                  <a:gd name="T4" fmla="*/ 27 w 32"/>
                  <a:gd name="T5" fmla="*/ 29 h 37"/>
                  <a:gd name="T6" fmla="*/ 22 w 32"/>
                  <a:gd name="T7" fmla="*/ 36 h 37"/>
                  <a:gd name="T8" fmla="*/ 17 w 32"/>
                  <a:gd name="T9" fmla="*/ 36 h 37"/>
                  <a:gd name="T10" fmla="*/ 12 w 32"/>
                  <a:gd name="T11" fmla="*/ 36 h 37"/>
                  <a:gd name="T12" fmla="*/ 8 w 32"/>
                  <a:gd name="T13" fmla="*/ 36 h 37"/>
                  <a:gd name="T14" fmla="*/ 3 w 32"/>
                  <a:gd name="T15" fmla="*/ 29 h 37"/>
                  <a:gd name="T16" fmla="*/ 0 w 32"/>
                  <a:gd name="T17" fmla="*/ 25 h 37"/>
                  <a:gd name="T18" fmla="*/ 0 w 32"/>
                  <a:gd name="T19" fmla="*/ 19 h 37"/>
                  <a:gd name="T20" fmla="*/ 0 w 32"/>
                  <a:gd name="T21" fmla="*/ 12 h 37"/>
                  <a:gd name="T22" fmla="*/ 3 w 32"/>
                  <a:gd name="T23" fmla="*/ 6 h 37"/>
                  <a:gd name="T24" fmla="*/ 8 w 32"/>
                  <a:gd name="T25" fmla="*/ 2 h 37"/>
                  <a:gd name="T26" fmla="*/ 12 w 32"/>
                  <a:gd name="T27" fmla="*/ 0 h 37"/>
                  <a:gd name="T28" fmla="*/ 17 w 32"/>
                  <a:gd name="T29" fmla="*/ 0 h 37"/>
                  <a:gd name="T30" fmla="*/ 22 w 32"/>
                  <a:gd name="T31" fmla="*/ 2 h 37"/>
                  <a:gd name="T32" fmla="*/ 27 w 32"/>
                  <a:gd name="T33" fmla="*/ 6 h 37"/>
                  <a:gd name="T34" fmla="*/ 29 w 32"/>
                  <a:gd name="T35" fmla="*/ 12 h 37"/>
                  <a:gd name="T36" fmla="*/ 31 w 32"/>
                  <a:gd name="T37" fmla="*/ 19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7"/>
                  <a:gd name="T59" fmla="*/ 32 w 32"/>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7">
                    <a:moveTo>
                      <a:pt x="31" y="19"/>
                    </a:moveTo>
                    <a:lnTo>
                      <a:pt x="29" y="25"/>
                    </a:lnTo>
                    <a:lnTo>
                      <a:pt x="27" y="29"/>
                    </a:lnTo>
                    <a:lnTo>
                      <a:pt x="22" y="36"/>
                    </a:lnTo>
                    <a:lnTo>
                      <a:pt x="17" y="36"/>
                    </a:lnTo>
                    <a:lnTo>
                      <a:pt x="12" y="36"/>
                    </a:lnTo>
                    <a:lnTo>
                      <a:pt x="8" y="36"/>
                    </a:lnTo>
                    <a:lnTo>
                      <a:pt x="3" y="29"/>
                    </a:lnTo>
                    <a:lnTo>
                      <a:pt x="0" y="25"/>
                    </a:lnTo>
                    <a:lnTo>
                      <a:pt x="0" y="19"/>
                    </a:lnTo>
                    <a:lnTo>
                      <a:pt x="0" y="12"/>
                    </a:lnTo>
                    <a:lnTo>
                      <a:pt x="3" y="6"/>
                    </a:lnTo>
                    <a:lnTo>
                      <a:pt x="8" y="2"/>
                    </a:lnTo>
                    <a:lnTo>
                      <a:pt x="12" y="0"/>
                    </a:lnTo>
                    <a:lnTo>
                      <a:pt x="17" y="0"/>
                    </a:lnTo>
                    <a:lnTo>
                      <a:pt x="22" y="2"/>
                    </a:lnTo>
                    <a:lnTo>
                      <a:pt x="27" y="6"/>
                    </a:lnTo>
                    <a:lnTo>
                      <a:pt x="29" y="12"/>
                    </a:lnTo>
                    <a:lnTo>
                      <a:pt x="31" y="19"/>
                    </a:lnTo>
                  </a:path>
                </a:pathLst>
              </a:custGeom>
              <a:solidFill>
                <a:srgbClr val="000000"/>
              </a:solidFill>
              <a:ln w="12700" cap="rnd">
                <a:solidFill>
                  <a:srgbClr val="000000"/>
                </a:solidFill>
                <a:round/>
                <a:headEnd/>
                <a:tailEnd/>
              </a:ln>
            </p:spPr>
            <p:txBody>
              <a:bodyPr/>
              <a:lstStyle/>
              <a:p>
                <a:endParaRPr lang="en-US"/>
              </a:p>
            </p:txBody>
          </p:sp>
          <p:sp>
            <p:nvSpPr>
              <p:cNvPr id="1144" name="Freeform 452"/>
              <p:cNvSpPr>
                <a:spLocks/>
              </p:cNvSpPr>
              <p:nvPr/>
            </p:nvSpPr>
            <p:spPr bwMode="auto">
              <a:xfrm>
                <a:off x="3072" y="3695"/>
                <a:ext cx="30" cy="34"/>
              </a:xfrm>
              <a:custGeom>
                <a:avLst/>
                <a:gdLst>
                  <a:gd name="T0" fmla="*/ 29 w 30"/>
                  <a:gd name="T1" fmla="*/ 14 h 34"/>
                  <a:gd name="T2" fmla="*/ 29 w 30"/>
                  <a:gd name="T3" fmla="*/ 18 h 34"/>
                  <a:gd name="T4" fmla="*/ 25 w 30"/>
                  <a:gd name="T5" fmla="*/ 24 h 34"/>
                  <a:gd name="T6" fmla="*/ 21 w 30"/>
                  <a:gd name="T7" fmla="*/ 28 h 34"/>
                  <a:gd name="T8" fmla="*/ 16 w 30"/>
                  <a:gd name="T9" fmla="*/ 33 h 34"/>
                  <a:gd name="T10" fmla="*/ 12 w 30"/>
                  <a:gd name="T11" fmla="*/ 33 h 34"/>
                  <a:gd name="T12" fmla="*/ 9 w 30"/>
                  <a:gd name="T13" fmla="*/ 28 h 34"/>
                  <a:gd name="T14" fmla="*/ 3 w 30"/>
                  <a:gd name="T15" fmla="*/ 24 h 34"/>
                  <a:gd name="T16" fmla="*/ 1 w 30"/>
                  <a:gd name="T17" fmla="*/ 18 h 34"/>
                  <a:gd name="T18" fmla="*/ 0 w 30"/>
                  <a:gd name="T19" fmla="*/ 14 h 34"/>
                  <a:gd name="T20" fmla="*/ 1 w 30"/>
                  <a:gd name="T21" fmla="*/ 6 h 34"/>
                  <a:gd name="T22" fmla="*/ 3 w 30"/>
                  <a:gd name="T23" fmla="*/ 4 h 34"/>
                  <a:gd name="T24" fmla="*/ 9 w 30"/>
                  <a:gd name="T25" fmla="*/ 0 h 34"/>
                  <a:gd name="T26" fmla="*/ 12 w 30"/>
                  <a:gd name="T27" fmla="*/ 0 h 34"/>
                  <a:gd name="T28" fmla="*/ 16 w 30"/>
                  <a:gd name="T29" fmla="*/ 0 h 34"/>
                  <a:gd name="T30" fmla="*/ 21 w 30"/>
                  <a:gd name="T31" fmla="*/ 0 h 34"/>
                  <a:gd name="T32" fmla="*/ 25 w 30"/>
                  <a:gd name="T33" fmla="*/ 4 h 34"/>
                  <a:gd name="T34" fmla="*/ 29 w 30"/>
                  <a:gd name="T35" fmla="*/ 6 h 34"/>
                  <a:gd name="T36" fmla="*/ 29 w 30"/>
                  <a:gd name="T37" fmla="*/ 1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4"/>
                  <a:gd name="T59" fmla="*/ 30 w 30"/>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4">
                    <a:moveTo>
                      <a:pt x="29" y="14"/>
                    </a:moveTo>
                    <a:lnTo>
                      <a:pt x="29" y="18"/>
                    </a:lnTo>
                    <a:lnTo>
                      <a:pt x="25" y="24"/>
                    </a:lnTo>
                    <a:lnTo>
                      <a:pt x="21" y="28"/>
                    </a:lnTo>
                    <a:lnTo>
                      <a:pt x="16" y="33"/>
                    </a:lnTo>
                    <a:lnTo>
                      <a:pt x="12" y="33"/>
                    </a:lnTo>
                    <a:lnTo>
                      <a:pt x="9" y="28"/>
                    </a:lnTo>
                    <a:lnTo>
                      <a:pt x="3" y="24"/>
                    </a:lnTo>
                    <a:lnTo>
                      <a:pt x="1" y="18"/>
                    </a:lnTo>
                    <a:lnTo>
                      <a:pt x="0" y="14"/>
                    </a:lnTo>
                    <a:lnTo>
                      <a:pt x="1" y="6"/>
                    </a:lnTo>
                    <a:lnTo>
                      <a:pt x="3" y="4"/>
                    </a:lnTo>
                    <a:lnTo>
                      <a:pt x="9" y="0"/>
                    </a:lnTo>
                    <a:lnTo>
                      <a:pt x="12" y="0"/>
                    </a:lnTo>
                    <a:lnTo>
                      <a:pt x="16" y="0"/>
                    </a:lnTo>
                    <a:lnTo>
                      <a:pt x="21" y="0"/>
                    </a:lnTo>
                    <a:lnTo>
                      <a:pt x="25" y="4"/>
                    </a:lnTo>
                    <a:lnTo>
                      <a:pt x="29" y="6"/>
                    </a:lnTo>
                    <a:lnTo>
                      <a:pt x="29" y="14"/>
                    </a:lnTo>
                  </a:path>
                </a:pathLst>
              </a:custGeom>
              <a:solidFill>
                <a:srgbClr val="000000"/>
              </a:solidFill>
              <a:ln w="12700" cap="rnd">
                <a:solidFill>
                  <a:srgbClr val="000000"/>
                </a:solidFill>
                <a:round/>
                <a:headEnd/>
                <a:tailEnd/>
              </a:ln>
            </p:spPr>
            <p:txBody>
              <a:bodyPr/>
              <a:lstStyle/>
              <a:p>
                <a:endParaRPr lang="en-US"/>
              </a:p>
            </p:txBody>
          </p:sp>
          <p:sp>
            <p:nvSpPr>
              <p:cNvPr id="1145" name="Freeform 453"/>
              <p:cNvSpPr>
                <a:spLocks/>
              </p:cNvSpPr>
              <p:nvPr/>
            </p:nvSpPr>
            <p:spPr bwMode="auto">
              <a:xfrm>
                <a:off x="3077" y="3611"/>
                <a:ext cx="30" cy="36"/>
              </a:xfrm>
              <a:custGeom>
                <a:avLst/>
                <a:gdLst>
                  <a:gd name="T0" fmla="*/ 29 w 30"/>
                  <a:gd name="T1" fmla="*/ 17 h 36"/>
                  <a:gd name="T2" fmla="*/ 27 w 30"/>
                  <a:gd name="T3" fmla="*/ 24 h 36"/>
                  <a:gd name="T4" fmla="*/ 23 w 30"/>
                  <a:gd name="T5" fmla="*/ 28 h 36"/>
                  <a:gd name="T6" fmla="*/ 21 w 30"/>
                  <a:gd name="T7" fmla="*/ 35 h 36"/>
                  <a:gd name="T8" fmla="*/ 16 w 30"/>
                  <a:gd name="T9" fmla="*/ 35 h 36"/>
                  <a:gd name="T10" fmla="*/ 12 w 30"/>
                  <a:gd name="T11" fmla="*/ 35 h 36"/>
                  <a:gd name="T12" fmla="*/ 7 w 30"/>
                  <a:gd name="T13" fmla="*/ 35 h 36"/>
                  <a:gd name="T14" fmla="*/ 1 w 30"/>
                  <a:gd name="T15" fmla="*/ 28 h 36"/>
                  <a:gd name="T16" fmla="*/ 0 w 30"/>
                  <a:gd name="T17" fmla="*/ 24 h 36"/>
                  <a:gd name="T18" fmla="*/ 0 w 30"/>
                  <a:gd name="T19" fmla="*/ 17 h 36"/>
                  <a:gd name="T20" fmla="*/ 0 w 30"/>
                  <a:gd name="T21" fmla="*/ 10 h 36"/>
                  <a:gd name="T22" fmla="*/ 1 w 30"/>
                  <a:gd name="T23" fmla="*/ 6 h 36"/>
                  <a:gd name="T24" fmla="*/ 7 w 30"/>
                  <a:gd name="T25" fmla="*/ 2 h 36"/>
                  <a:gd name="T26" fmla="*/ 12 w 30"/>
                  <a:gd name="T27" fmla="*/ 0 h 36"/>
                  <a:gd name="T28" fmla="*/ 16 w 30"/>
                  <a:gd name="T29" fmla="*/ 0 h 36"/>
                  <a:gd name="T30" fmla="*/ 21 w 30"/>
                  <a:gd name="T31" fmla="*/ 2 h 36"/>
                  <a:gd name="T32" fmla="*/ 23 w 30"/>
                  <a:gd name="T33" fmla="*/ 6 h 36"/>
                  <a:gd name="T34" fmla="*/ 27 w 30"/>
                  <a:gd name="T35" fmla="*/ 10 h 36"/>
                  <a:gd name="T36" fmla="*/ 29 w 30"/>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6"/>
                  <a:gd name="T59" fmla="*/ 30 w 30"/>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6">
                    <a:moveTo>
                      <a:pt x="29" y="17"/>
                    </a:moveTo>
                    <a:lnTo>
                      <a:pt x="27" y="24"/>
                    </a:lnTo>
                    <a:lnTo>
                      <a:pt x="23" y="28"/>
                    </a:lnTo>
                    <a:lnTo>
                      <a:pt x="21" y="35"/>
                    </a:lnTo>
                    <a:lnTo>
                      <a:pt x="16" y="35"/>
                    </a:lnTo>
                    <a:lnTo>
                      <a:pt x="12" y="35"/>
                    </a:lnTo>
                    <a:lnTo>
                      <a:pt x="7" y="35"/>
                    </a:lnTo>
                    <a:lnTo>
                      <a:pt x="1" y="28"/>
                    </a:lnTo>
                    <a:lnTo>
                      <a:pt x="0" y="24"/>
                    </a:lnTo>
                    <a:lnTo>
                      <a:pt x="0" y="17"/>
                    </a:lnTo>
                    <a:lnTo>
                      <a:pt x="0" y="10"/>
                    </a:lnTo>
                    <a:lnTo>
                      <a:pt x="1" y="6"/>
                    </a:lnTo>
                    <a:lnTo>
                      <a:pt x="7" y="2"/>
                    </a:lnTo>
                    <a:lnTo>
                      <a:pt x="12" y="0"/>
                    </a:lnTo>
                    <a:lnTo>
                      <a:pt x="16" y="0"/>
                    </a:lnTo>
                    <a:lnTo>
                      <a:pt x="21" y="2"/>
                    </a:lnTo>
                    <a:lnTo>
                      <a:pt x="23" y="6"/>
                    </a:lnTo>
                    <a:lnTo>
                      <a:pt x="27" y="10"/>
                    </a:lnTo>
                    <a:lnTo>
                      <a:pt x="29" y="17"/>
                    </a:lnTo>
                  </a:path>
                </a:pathLst>
              </a:custGeom>
              <a:solidFill>
                <a:srgbClr val="000000"/>
              </a:solidFill>
              <a:ln w="12700" cap="rnd">
                <a:solidFill>
                  <a:srgbClr val="000000"/>
                </a:solidFill>
                <a:round/>
                <a:headEnd/>
                <a:tailEnd/>
              </a:ln>
            </p:spPr>
            <p:txBody>
              <a:bodyPr/>
              <a:lstStyle/>
              <a:p>
                <a:endParaRPr lang="en-US"/>
              </a:p>
            </p:txBody>
          </p:sp>
          <p:sp>
            <p:nvSpPr>
              <p:cNvPr id="1146" name="Freeform 454"/>
              <p:cNvSpPr>
                <a:spLocks/>
              </p:cNvSpPr>
              <p:nvPr/>
            </p:nvSpPr>
            <p:spPr bwMode="auto">
              <a:xfrm>
                <a:off x="3188" y="3792"/>
                <a:ext cx="28" cy="36"/>
              </a:xfrm>
              <a:custGeom>
                <a:avLst/>
                <a:gdLst>
                  <a:gd name="T0" fmla="*/ 27 w 28"/>
                  <a:gd name="T1" fmla="*/ 17 h 36"/>
                  <a:gd name="T2" fmla="*/ 27 w 28"/>
                  <a:gd name="T3" fmla="*/ 24 h 36"/>
                  <a:gd name="T4" fmla="*/ 23 w 28"/>
                  <a:gd name="T5" fmla="*/ 28 h 36"/>
                  <a:gd name="T6" fmla="*/ 20 w 28"/>
                  <a:gd name="T7" fmla="*/ 35 h 36"/>
                  <a:gd name="T8" fmla="*/ 15 w 28"/>
                  <a:gd name="T9" fmla="*/ 35 h 36"/>
                  <a:gd name="T10" fmla="*/ 10 w 28"/>
                  <a:gd name="T11" fmla="*/ 35 h 36"/>
                  <a:gd name="T12" fmla="*/ 5 w 28"/>
                  <a:gd name="T13" fmla="*/ 35 h 36"/>
                  <a:gd name="T14" fmla="*/ 1 w 28"/>
                  <a:gd name="T15" fmla="*/ 28 h 36"/>
                  <a:gd name="T16" fmla="*/ 0 w 28"/>
                  <a:gd name="T17" fmla="*/ 24 h 36"/>
                  <a:gd name="T18" fmla="*/ 0 w 28"/>
                  <a:gd name="T19" fmla="*/ 17 h 36"/>
                  <a:gd name="T20" fmla="*/ 0 w 28"/>
                  <a:gd name="T21" fmla="*/ 13 h 36"/>
                  <a:gd name="T22" fmla="*/ 1 w 28"/>
                  <a:gd name="T23" fmla="*/ 6 h 36"/>
                  <a:gd name="T24" fmla="*/ 5 w 28"/>
                  <a:gd name="T25" fmla="*/ 2 h 36"/>
                  <a:gd name="T26" fmla="*/ 10 w 28"/>
                  <a:gd name="T27" fmla="*/ 0 h 36"/>
                  <a:gd name="T28" fmla="*/ 15 w 28"/>
                  <a:gd name="T29" fmla="*/ 0 h 36"/>
                  <a:gd name="T30" fmla="*/ 20 w 28"/>
                  <a:gd name="T31" fmla="*/ 2 h 36"/>
                  <a:gd name="T32" fmla="*/ 23 w 28"/>
                  <a:gd name="T33" fmla="*/ 6 h 36"/>
                  <a:gd name="T34" fmla="*/ 27 w 28"/>
                  <a:gd name="T35" fmla="*/ 13 h 36"/>
                  <a:gd name="T36" fmla="*/ 27 w 28"/>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7"/>
                    </a:moveTo>
                    <a:lnTo>
                      <a:pt x="27" y="24"/>
                    </a:lnTo>
                    <a:lnTo>
                      <a:pt x="23" y="28"/>
                    </a:lnTo>
                    <a:lnTo>
                      <a:pt x="20" y="35"/>
                    </a:lnTo>
                    <a:lnTo>
                      <a:pt x="15" y="35"/>
                    </a:lnTo>
                    <a:lnTo>
                      <a:pt x="10" y="35"/>
                    </a:lnTo>
                    <a:lnTo>
                      <a:pt x="5" y="35"/>
                    </a:lnTo>
                    <a:lnTo>
                      <a:pt x="1" y="28"/>
                    </a:lnTo>
                    <a:lnTo>
                      <a:pt x="0" y="24"/>
                    </a:lnTo>
                    <a:lnTo>
                      <a:pt x="0" y="17"/>
                    </a:lnTo>
                    <a:lnTo>
                      <a:pt x="0" y="13"/>
                    </a:lnTo>
                    <a:lnTo>
                      <a:pt x="1" y="6"/>
                    </a:lnTo>
                    <a:lnTo>
                      <a:pt x="5" y="2"/>
                    </a:lnTo>
                    <a:lnTo>
                      <a:pt x="10" y="0"/>
                    </a:lnTo>
                    <a:lnTo>
                      <a:pt x="15" y="0"/>
                    </a:lnTo>
                    <a:lnTo>
                      <a:pt x="20" y="2"/>
                    </a:lnTo>
                    <a:lnTo>
                      <a:pt x="23" y="6"/>
                    </a:lnTo>
                    <a:lnTo>
                      <a:pt x="27" y="13"/>
                    </a:lnTo>
                    <a:lnTo>
                      <a:pt x="27" y="17"/>
                    </a:lnTo>
                  </a:path>
                </a:pathLst>
              </a:custGeom>
              <a:solidFill>
                <a:srgbClr val="000000"/>
              </a:solidFill>
              <a:ln w="12700" cap="rnd">
                <a:solidFill>
                  <a:srgbClr val="000000"/>
                </a:solidFill>
                <a:round/>
                <a:headEnd/>
                <a:tailEnd/>
              </a:ln>
            </p:spPr>
            <p:txBody>
              <a:bodyPr/>
              <a:lstStyle/>
              <a:p>
                <a:endParaRPr lang="en-US"/>
              </a:p>
            </p:txBody>
          </p:sp>
          <p:sp>
            <p:nvSpPr>
              <p:cNvPr id="1147" name="Freeform 455"/>
              <p:cNvSpPr>
                <a:spLocks/>
              </p:cNvSpPr>
              <p:nvPr/>
            </p:nvSpPr>
            <p:spPr bwMode="auto">
              <a:xfrm>
                <a:off x="3052" y="3666"/>
                <a:ext cx="28" cy="36"/>
              </a:xfrm>
              <a:custGeom>
                <a:avLst/>
                <a:gdLst>
                  <a:gd name="T0" fmla="*/ 27 w 28"/>
                  <a:gd name="T1" fmla="*/ 17 h 36"/>
                  <a:gd name="T2" fmla="*/ 27 w 28"/>
                  <a:gd name="T3" fmla="*/ 24 h 36"/>
                  <a:gd name="T4" fmla="*/ 25 w 28"/>
                  <a:gd name="T5" fmla="*/ 26 h 36"/>
                  <a:gd name="T6" fmla="*/ 20 w 28"/>
                  <a:gd name="T7" fmla="*/ 32 h 36"/>
                  <a:gd name="T8" fmla="*/ 15 w 28"/>
                  <a:gd name="T9" fmla="*/ 35 h 36"/>
                  <a:gd name="T10" fmla="*/ 8 w 28"/>
                  <a:gd name="T11" fmla="*/ 35 h 36"/>
                  <a:gd name="T12" fmla="*/ 5 w 28"/>
                  <a:gd name="T13" fmla="*/ 32 h 36"/>
                  <a:gd name="T14" fmla="*/ 1 w 28"/>
                  <a:gd name="T15" fmla="*/ 26 h 36"/>
                  <a:gd name="T16" fmla="*/ 0 w 28"/>
                  <a:gd name="T17" fmla="*/ 24 h 36"/>
                  <a:gd name="T18" fmla="*/ 0 w 28"/>
                  <a:gd name="T19" fmla="*/ 17 h 36"/>
                  <a:gd name="T20" fmla="*/ 0 w 28"/>
                  <a:gd name="T21" fmla="*/ 10 h 36"/>
                  <a:gd name="T22" fmla="*/ 1 w 28"/>
                  <a:gd name="T23" fmla="*/ 6 h 36"/>
                  <a:gd name="T24" fmla="*/ 5 w 28"/>
                  <a:gd name="T25" fmla="*/ 0 h 36"/>
                  <a:gd name="T26" fmla="*/ 8 w 28"/>
                  <a:gd name="T27" fmla="*/ 0 h 36"/>
                  <a:gd name="T28" fmla="*/ 15 w 28"/>
                  <a:gd name="T29" fmla="*/ 0 h 36"/>
                  <a:gd name="T30" fmla="*/ 20 w 28"/>
                  <a:gd name="T31" fmla="*/ 0 h 36"/>
                  <a:gd name="T32" fmla="*/ 25 w 28"/>
                  <a:gd name="T33" fmla="*/ 6 h 36"/>
                  <a:gd name="T34" fmla="*/ 27 w 28"/>
                  <a:gd name="T35" fmla="*/ 10 h 36"/>
                  <a:gd name="T36" fmla="*/ 27 w 28"/>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7"/>
                    </a:moveTo>
                    <a:lnTo>
                      <a:pt x="27" y="24"/>
                    </a:lnTo>
                    <a:lnTo>
                      <a:pt x="25" y="26"/>
                    </a:lnTo>
                    <a:lnTo>
                      <a:pt x="20" y="32"/>
                    </a:lnTo>
                    <a:lnTo>
                      <a:pt x="15" y="35"/>
                    </a:lnTo>
                    <a:lnTo>
                      <a:pt x="8" y="35"/>
                    </a:lnTo>
                    <a:lnTo>
                      <a:pt x="5" y="32"/>
                    </a:lnTo>
                    <a:lnTo>
                      <a:pt x="1" y="26"/>
                    </a:lnTo>
                    <a:lnTo>
                      <a:pt x="0" y="24"/>
                    </a:lnTo>
                    <a:lnTo>
                      <a:pt x="0" y="17"/>
                    </a:lnTo>
                    <a:lnTo>
                      <a:pt x="0" y="10"/>
                    </a:lnTo>
                    <a:lnTo>
                      <a:pt x="1" y="6"/>
                    </a:lnTo>
                    <a:lnTo>
                      <a:pt x="5" y="0"/>
                    </a:lnTo>
                    <a:lnTo>
                      <a:pt x="8" y="0"/>
                    </a:lnTo>
                    <a:lnTo>
                      <a:pt x="15" y="0"/>
                    </a:lnTo>
                    <a:lnTo>
                      <a:pt x="20" y="0"/>
                    </a:lnTo>
                    <a:lnTo>
                      <a:pt x="25" y="6"/>
                    </a:lnTo>
                    <a:lnTo>
                      <a:pt x="27" y="10"/>
                    </a:lnTo>
                    <a:lnTo>
                      <a:pt x="27" y="17"/>
                    </a:lnTo>
                  </a:path>
                </a:pathLst>
              </a:custGeom>
              <a:solidFill>
                <a:srgbClr val="000000"/>
              </a:solidFill>
              <a:ln w="12700" cap="rnd">
                <a:solidFill>
                  <a:srgbClr val="000000"/>
                </a:solidFill>
                <a:round/>
                <a:headEnd/>
                <a:tailEnd/>
              </a:ln>
            </p:spPr>
            <p:txBody>
              <a:bodyPr/>
              <a:lstStyle/>
              <a:p>
                <a:endParaRPr lang="en-US"/>
              </a:p>
            </p:txBody>
          </p:sp>
          <p:sp>
            <p:nvSpPr>
              <p:cNvPr id="1148" name="Freeform 456"/>
              <p:cNvSpPr>
                <a:spLocks/>
              </p:cNvSpPr>
              <p:nvPr/>
            </p:nvSpPr>
            <p:spPr bwMode="auto">
              <a:xfrm>
                <a:off x="3124" y="3801"/>
                <a:ext cx="30" cy="35"/>
              </a:xfrm>
              <a:custGeom>
                <a:avLst/>
                <a:gdLst>
                  <a:gd name="T0" fmla="*/ 29 w 30"/>
                  <a:gd name="T1" fmla="*/ 14 h 35"/>
                  <a:gd name="T2" fmla="*/ 25 w 30"/>
                  <a:gd name="T3" fmla="*/ 23 h 35"/>
                  <a:gd name="T4" fmla="*/ 23 w 30"/>
                  <a:gd name="T5" fmla="*/ 25 h 35"/>
                  <a:gd name="T6" fmla="*/ 19 w 30"/>
                  <a:gd name="T7" fmla="*/ 29 h 35"/>
                  <a:gd name="T8" fmla="*/ 14 w 30"/>
                  <a:gd name="T9" fmla="*/ 34 h 35"/>
                  <a:gd name="T10" fmla="*/ 12 w 30"/>
                  <a:gd name="T11" fmla="*/ 34 h 35"/>
                  <a:gd name="T12" fmla="*/ 9 w 30"/>
                  <a:gd name="T13" fmla="*/ 29 h 35"/>
                  <a:gd name="T14" fmla="*/ 3 w 30"/>
                  <a:gd name="T15" fmla="*/ 25 h 35"/>
                  <a:gd name="T16" fmla="*/ 1 w 30"/>
                  <a:gd name="T17" fmla="*/ 23 h 35"/>
                  <a:gd name="T18" fmla="*/ 0 w 30"/>
                  <a:gd name="T19" fmla="*/ 14 h 35"/>
                  <a:gd name="T20" fmla="*/ 1 w 30"/>
                  <a:gd name="T21" fmla="*/ 10 h 35"/>
                  <a:gd name="T22" fmla="*/ 3 w 30"/>
                  <a:gd name="T23" fmla="*/ 4 h 35"/>
                  <a:gd name="T24" fmla="*/ 9 w 30"/>
                  <a:gd name="T25" fmla="*/ 0 h 35"/>
                  <a:gd name="T26" fmla="*/ 12 w 30"/>
                  <a:gd name="T27" fmla="*/ 0 h 35"/>
                  <a:gd name="T28" fmla="*/ 14 w 30"/>
                  <a:gd name="T29" fmla="*/ 0 h 35"/>
                  <a:gd name="T30" fmla="*/ 19 w 30"/>
                  <a:gd name="T31" fmla="*/ 0 h 35"/>
                  <a:gd name="T32" fmla="*/ 23 w 30"/>
                  <a:gd name="T33" fmla="*/ 4 h 35"/>
                  <a:gd name="T34" fmla="*/ 25 w 30"/>
                  <a:gd name="T35" fmla="*/ 10 h 35"/>
                  <a:gd name="T36" fmla="*/ 29 w 30"/>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4"/>
                    </a:moveTo>
                    <a:lnTo>
                      <a:pt x="25" y="23"/>
                    </a:lnTo>
                    <a:lnTo>
                      <a:pt x="23" y="25"/>
                    </a:lnTo>
                    <a:lnTo>
                      <a:pt x="19" y="29"/>
                    </a:lnTo>
                    <a:lnTo>
                      <a:pt x="14" y="34"/>
                    </a:lnTo>
                    <a:lnTo>
                      <a:pt x="12" y="34"/>
                    </a:lnTo>
                    <a:lnTo>
                      <a:pt x="9" y="29"/>
                    </a:lnTo>
                    <a:lnTo>
                      <a:pt x="3" y="25"/>
                    </a:lnTo>
                    <a:lnTo>
                      <a:pt x="1" y="23"/>
                    </a:lnTo>
                    <a:lnTo>
                      <a:pt x="0" y="14"/>
                    </a:lnTo>
                    <a:lnTo>
                      <a:pt x="1" y="10"/>
                    </a:lnTo>
                    <a:lnTo>
                      <a:pt x="3" y="4"/>
                    </a:lnTo>
                    <a:lnTo>
                      <a:pt x="9" y="0"/>
                    </a:lnTo>
                    <a:lnTo>
                      <a:pt x="12" y="0"/>
                    </a:lnTo>
                    <a:lnTo>
                      <a:pt x="14" y="0"/>
                    </a:lnTo>
                    <a:lnTo>
                      <a:pt x="19" y="0"/>
                    </a:lnTo>
                    <a:lnTo>
                      <a:pt x="23" y="4"/>
                    </a:lnTo>
                    <a:lnTo>
                      <a:pt x="25" y="10"/>
                    </a:lnTo>
                    <a:lnTo>
                      <a:pt x="29" y="14"/>
                    </a:lnTo>
                  </a:path>
                </a:pathLst>
              </a:custGeom>
              <a:solidFill>
                <a:srgbClr val="000000"/>
              </a:solidFill>
              <a:ln w="12700" cap="rnd">
                <a:solidFill>
                  <a:srgbClr val="000000"/>
                </a:solidFill>
                <a:round/>
                <a:headEnd/>
                <a:tailEnd/>
              </a:ln>
            </p:spPr>
            <p:txBody>
              <a:bodyPr/>
              <a:lstStyle/>
              <a:p>
                <a:endParaRPr lang="en-US"/>
              </a:p>
            </p:txBody>
          </p:sp>
        </p:grpSp>
        <p:grpSp>
          <p:nvGrpSpPr>
            <p:cNvPr id="1149" name="Group 457"/>
            <p:cNvGrpSpPr>
              <a:grpSpLocks/>
            </p:cNvGrpSpPr>
            <p:nvPr/>
          </p:nvGrpSpPr>
          <p:grpSpPr bwMode="auto">
            <a:xfrm>
              <a:off x="6022975" y="5618163"/>
              <a:ext cx="1241425" cy="712787"/>
              <a:chOff x="3794" y="3539"/>
              <a:chExt cx="782" cy="449"/>
            </a:xfrm>
          </p:grpSpPr>
          <p:sp>
            <p:nvSpPr>
              <p:cNvPr id="1150" name="Freeform 458"/>
              <p:cNvSpPr>
                <a:spLocks/>
              </p:cNvSpPr>
              <p:nvPr/>
            </p:nvSpPr>
            <p:spPr bwMode="auto">
              <a:xfrm>
                <a:off x="3868" y="3652"/>
                <a:ext cx="241" cy="253"/>
              </a:xfrm>
              <a:custGeom>
                <a:avLst/>
                <a:gdLst>
                  <a:gd name="T0" fmla="*/ 44 w 241"/>
                  <a:gd name="T1" fmla="*/ 20 h 253"/>
                  <a:gd name="T2" fmla="*/ 40 w 241"/>
                  <a:gd name="T3" fmla="*/ 40 h 253"/>
                  <a:gd name="T4" fmla="*/ 32 w 241"/>
                  <a:gd name="T5" fmla="*/ 56 h 253"/>
                  <a:gd name="T6" fmla="*/ 24 w 241"/>
                  <a:gd name="T7" fmla="*/ 68 h 253"/>
                  <a:gd name="T8" fmla="*/ 12 w 241"/>
                  <a:gd name="T9" fmla="*/ 76 h 253"/>
                  <a:gd name="T10" fmla="*/ 12 w 241"/>
                  <a:gd name="T11" fmla="*/ 88 h 253"/>
                  <a:gd name="T12" fmla="*/ 12 w 241"/>
                  <a:gd name="T13" fmla="*/ 100 h 253"/>
                  <a:gd name="T14" fmla="*/ 0 w 241"/>
                  <a:gd name="T15" fmla="*/ 116 h 253"/>
                  <a:gd name="T16" fmla="*/ 0 w 241"/>
                  <a:gd name="T17" fmla="*/ 128 h 253"/>
                  <a:gd name="T18" fmla="*/ 0 w 241"/>
                  <a:gd name="T19" fmla="*/ 140 h 253"/>
                  <a:gd name="T20" fmla="*/ 0 w 241"/>
                  <a:gd name="T21" fmla="*/ 152 h 253"/>
                  <a:gd name="T22" fmla="*/ 0 w 241"/>
                  <a:gd name="T23" fmla="*/ 164 h 253"/>
                  <a:gd name="T24" fmla="*/ 0 w 241"/>
                  <a:gd name="T25" fmla="*/ 176 h 253"/>
                  <a:gd name="T26" fmla="*/ 0 w 241"/>
                  <a:gd name="T27" fmla="*/ 188 h 253"/>
                  <a:gd name="T28" fmla="*/ 16 w 241"/>
                  <a:gd name="T29" fmla="*/ 200 h 253"/>
                  <a:gd name="T30" fmla="*/ 32 w 241"/>
                  <a:gd name="T31" fmla="*/ 204 h 253"/>
                  <a:gd name="T32" fmla="*/ 44 w 241"/>
                  <a:gd name="T33" fmla="*/ 204 h 253"/>
                  <a:gd name="T34" fmla="*/ 60 w 241"/>
                  <a:gd name="T35" fmla="*/ 204 h 253"/>
                  <a:gd name="T36" fmla="*/ 76 w 241"/>
                  <a:gd name="T37" fmla="*/ 216 h 253"/>
                  <a:gd name="T38" fmla="*/ 96 w 241"/>
                  <a:gd name="T39" fmla="*/ 236 h 253"/>
                  <a:gd name="T40" fmla="*/ 108 w 241"/>
                  <a:gd name="T41" fmla="*/ 240 h 253"/>
                  <a:gd name="T42" fmla="*/ 120 w 241"/>
                  <a:gd name="T43" fmla="*/ 252 h 253"/>
                  <a:gd name="T44" fmla="*/ 132 w 241"/>
                  <a:gd name="T45" fmla="*/ 252 h 253"/>
                  <a:gd name="T46" fmla="*/ 144 w 241"/>
                  <a:gd name="T47" fmla="*/ 252 h 253"/>
                  <a:gd name="T48" fmla="*/ 156 w 241"/>
                  <a:gd name="T49" fmla="*/ 240 h 253"/>
                  <a:gd name="T50" fmla="*/ 156 w 241"/>
                  <a:gd name="T51" fmla="*/ 224 h 253"/>
                  <a:gd name="T52" fmla="*/ 164 w 241"/>
                  <a:gd name="T53" fmla="*/ 212 h 253"/>
                  <a:gd name="T54" fmla="*/ 176 w 241"/>
                  <a:gd name="T55" fmla="*/ 212 h 253"/>
                  <a:gd name="T56" fmla="*/ 188 w 241"/>
                  <a:gd name="T57" fmla="*/ 212 h 253"/>
                  <a:gd name="T58" fmla="*/ 204 w 241"/>
                  <a:gd name="T59" fmla="*/ 212 h 253"/>
                  <a:gd name="T60" fmla="*/ 208 w 241"/>
                  <a:gd name="T61" fmla="*/ 200 h 253"/>
                  <a:gd name="T62" fmla="*/ 212 w 241"/>
                  <a:gd name="T63" fmla="*/ 184 h 253"/>
                  <a:gd name="T64" fmla="*/ 224 w 241"/>
                  <a:gd name="T65" fmla="*/ 164 h 253"/>
                  <a:gd name="T66" fmla="*/ 228 w 241"/>
                  <a:gd name="T67" fmla="*/ 152 h 253"/>
                  <a:gd name="T68" fmla="*/ 240 w 241"/>
                  <a:gd name="T69" fmla="*/ 148 h 253"/>
                  <a:gd name="T70" fmla="*/ 240 w 241"/>
                  <a:gd name="T71" fmla="*/ 132 h 253"/>
                  <a:gd name="T72" fmla="*/ 240 w 241"/>
                  <a:gd name="T73" fmla="*/ 120 h 253"/>
                  <a:gd name="T74" fmla="*/ 240 w 241"/>
                  <a:gd name="T75" fmla="*/ 100 h 253"/>
                  <a:gd name="T76" fmla="*/ 240 w 241"/>
                  <a:gd name="T77" fmla="*/ 84 h 253"/>
                  <a:gd name="T78" fmla="*/ 240 w 241"/>
                  <a:gd name="T79" fmla="*/ 68 h 253"/>
                  <a:gd name="T80" fmla="*/ 240 w 241"/>
                  <a:gd name="T81" fmla="*/ 56 h 253"/>
                  <a:gd name="T82" fmla="*/ 212 w 241"/>
                  <a:gd name="T83" fmla="*/ 44 h 253"/>
                  <a:gd name="T84" fmla="*/ 228 w 241"/>
                  <a:gd name="T85" fmla="*/ 36 h 253"/>
                  <a:gd name="T86" fmla="*/ 216 w 241"/>
                  <a:gd name="T87" fmla="*/ 32 h 253"/>
                  <a:gd name="T88" fmla="*/ 204 w 241"/>
                  <a:gd name="T89" fmla="*/ 32 h 253"/>
                  <a:gd name="T90" fmla="*/ 192 w 241"/>
                  <a:gd name="T91" fmla="*/ 32 h 253"/>
                  <a:gd name="T92" fmla="*/ 188 w 241"/>
                  <a:gd name="T93" fmla="*/ 20 h 253"/>
                  <a:gd name="T94" fmla="*/ 176 w 241"/>
                  <a:gd name="T95" fmla="*/ 12 h 253"/>
                  <a:gd name="T96" fmla="*/ 164 w 241"/>
                  <a:gd name="T97" fmla="*/ 12 h 253"/>
                  <a:gd name="T98" fmla="*/ 152 w 241"/>
                  <a:gd name="T99" fmla="*/ 12 h 253"/>
                  <a:gd name="T100" fmla="*/ 148 w 241"/>
                  <a:gd name="T101" fmla="*/ 0 h 253"/>
                  <a:gd name="T102" fmla="*/ 136 w 241"/>
                  <a:gd name="T103" fmla="*/ 0 h 253"/>
                  <a:gd name="T104" fmla="*/ 124 w 241"/>
                  <a:gd name="T105" fmla="*/ 0 h 253"/>
                  <a:gd name="T106" fmla="*/ 112 w 241"/>
                  <a:gd name="T107" fmla="*/ 0 h 253"/>
                  <a:gd name="T108" fmla="*/ 100 w 241"/>
                  <a:gd name="T109" fmla="*/ 0 h 253"/>
                  <a:gd name="T110" fmla="*/ 88 w 241"/>
                  <a:gd name="T111" fmla="*/ 0 h 253"/>
                  <a:gd name="T112" fmla="*/ 76 w 241"/>
                  <a:gd name="T113" fmla="*/ 0 h 253"/>
                  <a:gd name="T114" fmla="*/ 68 w 241"/>
                  <a:gd name="T115" fmla="*/ 12 h 253"/>
                  <a:gd name="T116" fmla="*/ 44 w 241"/>
                  <a:gd name="T117" fmla="*/ 20 h 253"/>
                  <a:gd name="T118" fmla="*/ 44 w 241"/>
                  <a:gd name="T119" fmla="*/ 20 h 2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1"/>
                  <a:gd name="T181" fmla="*/ 0 h 253"/>
                  <a:gd name="T182" fmla="*/ 241 w 241"/>
                  <a:gd name="T183" fmla="*/ 253 h 2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1" h="253">
                    <a:moveTo>
                      <a:pt x="44" y="20"/>
                    </a:moveTo>
                    <a:lnTo>
                      <a:pt x="40" y="40"/>
                    </a:lnTo>
                    <a:lnTo>
                      <a:pt x="32" y="56"/>
                    </a:lnTo>
                    <a:lnTo>
                      <a:pt x="24" y="68"/>
                    </a:lnTo>
                    <a:lnTo>
                      <a:pt x="12" y="76"/>
                    </a:lnTo>
                    <a:lnTo>
                      <a:pt x="12" y="88"/>
                    </a:lnTo>
                    <a:lnTo>
                      <a:pt x="12" y="100"/>
                    </a:lnTo>
                    <a:lnTo>
                      <a:pt x="0" y="116"/>
                    </a:lnTo>
                    <a:lnTo>
                      <a:pt x="0" y="128"/>
                    </a:lnTo>
                    <a:lnTo>
                      <a:pt x="0" y="140"/>
                    </a:lnTo>
                    <a:lnTo>
                      <a:pt x="0" y="152"/>
                    </a:lnTo>
                    <a:lnTo>
                      <a:pt x="0" y="164"/>
                    </a:lnTo>
                    <a:lnTo>
                      <a:pt x="0" y="176"/>
                    </a:lnTo>
                    <a:lnTo>
                      <a:pt x="0" y="188"/>
                    </a:lnTo>
                    <a:lnTo>
                      <a:pt x="16" y="200"/>
                    </a:lnTo>
                    <a:lnTo>
                      <a:pt x="32" y="204"/>
                    </a:lnTo>
                    <a:lnTo>
                      <a:pt x="44" y="204"/>
                    </a:lnTo>
                    <a:lnTo>
                      <a:pt x="60" y="204"/>
                    </a:lnTo>
                    <a:lnTo>
                      <a:pt x="76" y="216"/>
                    </a:lnTo>
                    <a:lnTo>
                      <a:pt x="96" y="236"/>
                    </a:lnTo>
                    <a:lnTo>
                      <a:pt x="108" y="240"/>
                    </a:lnTo>
                    <a:lnTo>
                      <a:pt x="120" y="252"/>
                    </a:lnTo>
                    <a:lnTo>
                      <a:pt x="132" y="252"/>
                    </a:lnTo>
                    <a:lnTo>
                      <a:pt x="144" y="252"/>
                    </a:lnTo>
                    <a:lnTo>
                      <a:pt x="156" y="240"/>
                    </a:lnTo>
                    <a:lnTo>
                      <a:pt x="156" y="224"/>
                    </a:lnTo>
                    <a:lnTo>
                      <a:pt x="164" y="212"/>
                    </a:lnTo>
                    <a:lnTo>
                      <a:pt x="176" y="212"/>
                    </a:lnTo>
                    <a:lnTo>
                      <a:pt x="188" y="212"/>
                    </a:lnTo>
                    <a:lnTo>
                      <a:pt x="204" y="212"/>
                    </a:lnTo>
                    <a:lnTo>
                      <a:pt x="208" y="200"/>
                    </a:lnTo>
                    <a:lnTo>
                      <a:pt x="212" y="184"/>
                    </a:lnTo>
                    <a:lnTo>
                      <a:pt x="224" y="164"/>
                    </a:lnTo>
                    <a:lnTo>
                      <a:pt x="228" y="152"/>
                    </a:lnTo>
                    <a:lnTo>
                      <a:pt x="240" y="148"/>
                    </a:lnTo>
                    <a:lnTo>
                      <a:pt x="240" y="132"/>
                    </a:lnTo>
                    <a:lnTo>
                      <a:pt x="240" y="120"/>
                    </a:lnTo>
                    <a:lnTo>
                      <a:pt x="240" y="100"/>
                    </a:lnTo>
                    <a:lnTo>
                      <a:pt x="240" y="84"/>
                    </a:lnTo>
                    <a:lnTo>
                      <a:pt x="240" y="68"/>
                    </a:lnTo>
                    <a:lnTo>
                      <a:pt x="240" y="56"/>
                    </a:lnTo>
                    <a:lnTo>
                      <a:pt x="212" y="44"/>
                    </a:lnTo>
                    <a:lnTo>
                      <a:pt x="228" y="36"/>
                    </a:lnTo>
                    <a:lnTo>
                      <a:pt x="216" y="32"/>
                    </a:lnTo>
                    <a:lnTo>
                      <a:pt x="204" y="32"/>
                    </a:lnTo>
                    <a:lnTo>
                      <a:pt x="192" y="32"/>
                    </a:lnTo>
                    <a:lnTo>
                      <a:pt x="188" y="20"/>
                    </a:lnTo>
                    <a:lnTo>
                      <a:pt x="176" y="12"/>
                    </a:lnTo>
                    <a:lnTo>
                      <a:pt x="164" y="12"/>
                    </a:lnTo>
                    <a:lnTo>
                      <a:pt x="152" y="12"/>
                    </a:lnTo>
                    <a:lnTo>
                      <a:pt x="148" y="0"/>
                    </a:lnTo>
                    <a:lnTo>
                      <a:pt x="136" y="0"/>
                    </a:lnTo>
                    <a:lnTo>
                      <a:pt x="124" y="0"/>
                    </a:lnTo>
                    <a:lnTo>
                      <a:pt x="112" y="0"/>
                    </a:lnTo>
                    <a:lnTo>
                      <a:pt x="100" y="0"/>
                    </a:lnTo>
                    <a:lnTo>
                      <a:pt x="88" y="0"/>
                    </a:lnTo>
                    <a:lnTo>
                      <a:pt x="76" y="0"/>
                    </a:lnTo>
                    <a:lnTo>
                      <a:pt x="68" y="12"/>
                    </a:lnTo>
                    <a:lnTo>
                      <a:pt x="44" y="20"/>
                    </a:lnTo>
                  </a:path>
                </a:pathLst>
              </a:custGeom>
              <a:solidFill>
                <a:schemeClr val="accent2"/>
              </a:solidFill>
              <a:ln w="12700" cap="rnd">
                <a:solidFill>
                  <a:schemeClr val="tx1"/>
                </a:solidFill>
                <a:round/>
                <a:headEnd/>
                <a:tailEnd/>
              </a:ln>
            </p:spPr>
            <p:txBody>
              <a:bodyPr/>
              <a:lstStyle/>
              <a:p>
                <a:endParaRPr lang="en-US"/>
              </a:p>
            </p:txBody>
          </p:sp>
          <p:sp>
            <p:nvSpPr>
              <p:cNvPr id="1151" name="Line 459"/>
              <p:cNvSpPr>
                <a:spLocks noChangeShapeType="1"/>
              </p:cNvSpPr>
              <p:nvPr/>
            </p:nvSpPr>
            <p:spPr bwMode="auto">
              <a:xfrm>
                <a:off x="4274" y="3761"/>
                <a:ext cx="22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52" name="Freeform 460"/>
              <p:cNvSpPr>
                <a:spLocks/>
              </p:cNvSpPr>
              <p:nvPr/>
            </p:nvSpPr>
            <p:spPr bwMode="auto">
              <a:xfrm>
                <a:off x="4466" y="3721"/>
                <a:ext cx="110" cy="77"/>
              </a:xfrm>
              <a:custGeom>
                <a:avLst/>
                <a:gdLst>
                  <a:gd name="T0" fmla="*/ 0 w 110"/>
                  <a:gd name="T1" fmla="*/ 0 h 77"/>
                  <a:gd name="T2" fmla="*/ 0 w 110"/>
                  <a:gd name="T3" fmla="*/ 76 h 77"/>
                  <a:gd name="T4" fmla="*/ 109 w 110"/>
                  <a:gd name="T5" fmla="*/ 40 h 77"/>
                  <a:gd name="T6" fmla="*/ 0 w 110"/>
                  <a:gd name="T7" fmla="*/ 0 h 77"/>
                  <a:gd name="T8" fmla="*/ 0 60000 65536"/>
                  <a:gd name="T9" fmla="*/ 0 60000 65536"/>
                  <a:gd name="T10" fmla="*/ 0 60000 65536"/>
                  <a:gd name="T11" fmla="*/ 0 60000 65536"/>
                  <a:gd name="T12" fmla="*/ 0 w 110"/>
                  <a:gd name="T13" fmla="*/ 0 h 77"/>
                  <a:gd name="T14" fmla="*/ 110 w 110"/>
                  <a:gd name="T15" fmla="*/ 77 h 77"/>
                </a:gdLst>
                <a:ahLst/>
                <a:cxnLst>
                  <a:cxn ang="T8">
                    <a:pos x="T0" y="T1"/>
                  </a:cxn>
                  <a:cxn ang="T9">
                    <a:pos x="T2" y="T3"/>
                  </a:cxn>
                  <a:cxn ang="T10">
                    <a:pos x="T4" y="T5"/>
                  </a:cxn>
                  <a:cxn ang="T11">
                    <a:pos x="T6" y="T7"/>
                  </a:cxn>
                </a:cxnLst>
                <a:rect l="T12" t="T13" r="T14" b="T15"/>
                <a:pathLst>
                  <a:path w="110" h="77">
                    <a:moveTo>
                      <a:pt x="0" y="0"/>
                    </a:moveTo>
                    <a:lnTo>
                      <a:pt x="0" y="76"/>
                    </a:lnTo>
                    <a:lnTo>
                      <a:pt x="109" y="40"/>
                    </a:lnTo>
                    <a:lnTo>
                      <a:pt x="0" y="0"/>
                    </a:lnTo>
                  </a:path>
                </a:pathLst>
              </a:custGeom>
              <a:solidFill>
                <a:srgbClr val="000000"/>
              </a:solidFill>
              <a:ln w="12700" cap="rnd">
                <a:solidFill>
                  <a:srgbClr val="000000"/>
                </a:solidFill>
                <a:round/>
                <a:headEnd/>
                <a:tailEnd/>
              </a:ln>
            </p:spPr>
            <p:txBody>
              <a:bodyPr/>
              <a:lstStyle/>
              <a:p>
                <a:endParaRPr lang="en-US"/>
              </a:p>
            </p:txBody>
          </p:sp>
          <p:grpSp>
            <p:nvGrpSpPr>
              <p:cNvPr id="1153" name="Group 461"/>
              <p:cNvGrpSpPr>
                <a:grpSpLocks/>
              </p:cNvGrpSpPr>
              <p:nvPr/>
            </p:nvGrpSpPr>
            <p:grpSpPr bwMode="auto">
              <a:xfrm>
                <a:off x="3794" y="3539"/>
                <a:ext cx="413" cy="449"/>
                <a:chOff x="3794" y="3539"/>
                <a:chExt cx="413" cy="449"/>
              </a:xfrm>
            </p:grpSpPr>
            <p:sp>
              <p:nvSpPr>
                <p:cNvPr id="1154" name="Freeform 462"/>
                <p:cNvSpPr>
                  <a:spLocks/>
                </p:cNvSpPr>
                <p:nvPr/>
              </p:nvSpPr>
              <p:spPr bwMode="auto">
                <a:xfrm>
                  <a:off x="3902" y="3670"/>
                  <a:ext cx="44" cy="52"/>
                </a:xfrm>
                <a:custGeom>
                  <a:avLst/>
                  <a:gdLst>
                    <a:gd name="T0" fmla="*/ 43 w 44"/>
                    <a:gd name="T1" fmla="*/ 27 h 52"/>
                    <a:gd name="T2" fmla="*/ 41 w 44"/>
                    <a:gd name="T3" fmla="*/ 36 h 52"/>
                    <a:gd name="T4" fmla="*/ 37 w 44"/>
                    <a:gd name="T5" fmla="*/ 44 h 52"/>
                    <a:gd name="T6" fmla="*/ 30 w 44"/>
                    <a:gd name="T7" fmla="*/ 48 h 52"/>
                    <a:gd name="T8" fmla="*/ 24 w 44"/>
                    <a:gd name="T9" fmla="*/ 51 h 52"/>
                    <a:gd name="T10" fmla="*/ 17 w 44"/>
                    <a:gd name="T11" fmla="*/ 51 h 52"/>
                    <a:gd name="T12" fmla="*/ 10 w 44"/>
                    <a:gd name="T13" fmla="*/ 48 h 52"/>
                    <a:gd name="T14" fmla="*/ 5 w 44"/>
                    <a:gd name="T15" fmla="*/ 44 h 52"/>
                    <a:gd name="T16" fmla="*/ 1 w 44"/>
                    <a:gd name="T17" fmla="*/ 36 h 52"/>
                    <a:gd name="T18" fmla="*/ 0 w 44"/>
                    <a:gd name="T19" fmla="*/ 27 h 52"/>
                    <a:gd name="T20" fmla="*/ 1 w 44"/>
                    <a:gd name="T21" fmla="*/ 17 h 52"/>
                    <a:gd name="T22" fmla="*/ 5 w 44"/>
                    <a:gd name="T23" fmla="*/ 8 h 52"/>
                    <a:gd name="T24" fmla="*/ 10 w 44"/>
                    <a:gd name="T25" fmla="*/ 4 h 52"/>
                    <a:gd name="T26" fmla="*/ 17 w 44"/>
                    <a:gd name="T27" fmla="*/ 0 h 52"/>
                    <a:gd name="T28" fmla="*/ 24 w 44"/>
                    <a:gd name="T29" fmla="*/ 0 h 52"/>
                    <a:gd name="T30" fmla="*/ 30 w 44"/>
                    <a:gd name="T31" fmla="*/ 4 h 52"/>
                    <a:gd name="T32" fmla="*/ 37 w 44"/>
                    <a:gd name="T33" fmla="*/ 8 h 52"/>
                    <a:gd name="T34" fmla="*/ 41 w 44"/>
                    <a:gd name="T35" fmla="*/ 17 h 52"/>
                    <a:gd name="T36" fmla="*/ 43 w 44"/>
                    <a:gd name="T37" fmla="*/ 2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52"/>
                    <a:gd name="T59" fmla="*/ 44 w 44"/>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52">
                      <a:moveTo>
                        <a:pt x="43" y="27"/>
                      </a:moveTo>
                      <a:lnTo>
                        <a:pt x="41" y="36"/>
                      </a:lnTo>
                      <a:lnTo>
                        <a:pt x="37" y="44"/>
                      </a:lnTo>
                      <a:lnTo>
                        <a:pt x="30" y="48"/>
                      </a:lnTo>
                      <a:lnTo>
                        <a:pt x="24" y="51"/>
                      </a:lnTo>
                      <a:lnTo>
                        <a:pt x="17" y="51"/>
                      </a:lnTo>
                      <a:lnTo>
                        <a:pt x="10" y="48"/>
                      </a:lnTo>
                      <a:lnTo>
                        <a:pt x="5" y="44"/>
                      </a:lnTo>
                      <a:lnTo>
                        <a:pt x="1" y="36"/>
                      </a:lnTo>
                      <a:lnTo>
                        <a:pt x="0" y="27"/>
                      </a:lnTo>
                      <a:lnTo>
                        <a:pt x="1" y="17"/>
                      </a:lnTo>
                      <a:lnTo>
                        <a:pt x="5" y="8"/>
                      </a:lnTo>
                      <a:lnTo>
                        <a:pt x="10" y="4"/>
                      </a:lnTo>
                      <a:lnTo>
                        <a:pt x="17" y="0"/>
                      </a:lnTo>
                      <a:lnTo>
                        <a:pt x="24" y="0"/>
                      </a:lnTo>
                      <a:lnTo>
                        <a:pt x="30" y="4"/>
                      </a:lnTo>
                      <a:lnTo>
                        <a:pt x="37" y="8"/>
                      </a:lnTo>
                      <a:lnTo>
                        <a:pt x="41" y="17"/>
                      </a:lnTo>
                      <a:lnTo>
                        <a:pt x="43" y="27"/>
                      </a:lnTo>
                    </a:path>
                  </a:pathLst>
                </a:custGeom>
                <a:solidFill>
                  <a:srgbClr val="000000"/>
                </a:solidFill>
                <a:ln w="12700" cap="rnd">
                  <a:solidFill>
                    <a:srgbClr val="000000"/>
                  </a:solidFill>
                  <a:round/>
                  <a:headEnd/>
                  <a:tailEnd/>
                </a:ln>
              </p:spPr>
              <p:txBody>
                <a:bodyPr/>
                <a:lstStyle/>
                <a:p>
                  <a:endParaRPr lang="en-US"/>
                </a:p>
              </p:txBody>
            </p:sp>
            <p:sp>
              <p:nvSpPr>
                <p:cNvPr id="1155" name="Freeform 463"/>
                <p:cNvSpPr>
                  <a:spLocks/>
                </p:cNvSpPr>
                <p:nvPr/>
              </p:nvSpPr>
              <p:spPr bwMode="auto">
                <a:xfrm>
                  <a:off x="3875" y="3754"/>
                  <a:ext cx="36" cy="36"/>
                </a:xfrm>
                <a:custGeom>
                  <a:avLst/>
                  <a:gdLst>
                    <a:gd name="T0" fmla="*/ 35 w 36"/>
                    <a:gd name="T1" fmla="*/ 16 h 36"/>
                    <a:gd name="T2" fmla="*/ 33 w 36"/>
                    <a:gd name="T3" fmla="*/ 22 h 36"/>
                    <a:gd name="T4" fmla="*/ 29 w 36"/>
                    <a:gd name="T5" fmla="*/ 28 h 36"/>
                    <a:gd name="T6" fmla="*/ 26 w 36"/>
                    <a:gd name="T7" fmla="*/ 32 h 36"/>
                    <a:gd name="T8" fmla="*/ 21 w 36"/>
                    <a:gd name="T9" fmla="*/ 35 h 36"/>
                    <a:gd name="T10" fmla="*/ 14 w 36"/>
                    <a:gd name="T11" fmla="*/ 35 h 36"/>
                    <a:gd name="T12" fmla="*/ 8 w 36"/>
                    <a:gd name="T13" fmla="*/ 32 h 36"/>
                    <a:gd name="T14" fmla="*/ 5 w 36"/>
                    <a:gd name="T15" fmla="*/ 28 h 36"/>
                    <a:gd name="T16" fmla="*/ 1 w 36"/>
                    <a:gd name="T17" fmla="*/ 22 h 36"/>
                    <a:gd name="T18" fmla="*/ 0 w 36"/>
                    <a:gd name="T19" fmla="*/ 16 h 36"/>
                    <a:gd name="T20" fmla="*/ 1 w 36"/>
                    <a:gd name="T21" fmla="*/ 10 h 36"/>
                    <a:gd name="T22" fmla="*/ 5 w 36"/>
                    <a:gd name="T23" fmla="*/ 6 h 36"/>
                    <a:gd name="T24" fmla="*/ 8 w 36"/>
                    <a:gd name="T25" fmla="*/ 2 h 36"/>
                    <a:gd name="T26" fmla="*/ 14 w 36"/>
                    <a:gd name="T27" fmla="*/ 0 h 36"/>
                    <a:gd name="T28" fmla="*/ 21 w 36"/>
                    <a:gd name="T29" fmla="*/ 0 h 36"/>
                    <a:gd name="T30" fmla="*/ 26 w 36"/>
                    <a:gd name="T31" fmla="*/ 2 h 36"/>
                    <a:gd name="T32" fmla="*/ 29 w 36"/>
                    <a:gd name="T33" fmla="*/ 6 h 36"/>
                    <a:gd name="T34" fmla="*/ 33 w 36"/>
                    <a:gd name="T35" fmla="*/ 10 h 36"/>
                    <a:gd name="T36" fmla="*/ 35 w 36"/>
                    <a:gd name="T37" fmla="*/ 1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36"/>
                    <a:gd name="T59" fmla="*/ 36 w 36"/>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36">
                      <a:moveTo>
                        <a:pt x="35" y="16"/>
                      </a:moveTo>
                      <a:lnTo>
                        <a:pt x="33" y="22"/>
                      </a:lnTo>
                      <a:lnTo>
                        <a:pt x="29" y="28"/>
                      </a:lnTo>
                      <a:lnTo>
                        <a:pt x="26" y="32"/>
                      </a:lnTo>
                      <a:lnTo>
                        <a:pt x="21" y="35"/>
                      </a:lnTo>
                      <a:lnTo>
                        <a:pt x="14" y="35"/>
                      </a:lnTo>
                      <a:lnTo>
                        <a:pt x="8" y="32"/>
                      </a:lnTo>
                      <a:lnTo>
                        <a:pt x="5" y="28"/>
                      </a:lnTo>
                      <a:lnTo>
                        <a:pt x="1" y="22"/>
                      </a:lnTo>
                      <a:lnTo>
                        <a:pt x="0" y="16"/>
                      </a:lnTo>
                      <a:lnTo>
                        <a:pt x="1" y="10"/>
                      </a:lnTo>
                      <a:lnTo>
                        <a:pt x="5" y="6"/>
                      </a:lnTo>
                      <a:lnTo>
                        <a:pt x="8" y="2"/>
                      </a:lnTo>
                      <a:lnTo>
                        <a:pt x="14" y="0"/>
                      </a:lnTo>
                      <a:lnTo>
                        <a:pt x="21" y="0"/>
                      </a:lnTo>
                      <a:lnTo>
                        <a:pt x="26" y="2"/>
                      </a:lnTo>
                      <a:lnTo>
                        <a:pt x="29" y="6"/>
                      </a:lnTo>
                      <a:lnTo>
                        <a:pt x="33" y="10"/>
                      </a:lnTo>
                      <a:lnTo>
                        <a:pt x="35" y="16"/>
                      </a:lnTo>
                    </a:path>
                  </a:pathLst>
                </a:custGeom>
                <a:solidFill>
                  <a:srgbClr val="000000"/>
                </a:solidFill>
                <a:ln w="12700" cap="rnd">
                  <a:solidFill>
                    <a:srgbClr val="000000"/>
                  </a:solidFill>
                  <a:round/>
                  <a:headEnd/>
                  <a:tailEnd/>
                </a:ln>
              </p:spPr>
              <p:txBody>
                <a:bodyPr/>
                <a:lstStyle/>
                <a:p>
                  <a:endParaRPr lang="en-US"/>
                </a:p>
              </p:txBody>
            </p:sp>
            <p:sp>
              <p:nvSpPr>
                <p:cNvPr id="1156" name="Freeform 464"/>
                <p:cNvSpPr>
                  <a:spLocks/>
                </p:cNvSpPr>
                <p:nvPr/>
              </p:nvSpPr>
              <p:spPr bwMode="auto">
                <a:xfrm>
                  <a:off x="3856" y="3792"/>
                  <a:ext cx="43" cy="52"/>
                </a:xfrm>
                <a:custGeom>
                  <a:avLst/>
                  <a:gdLst>
                    <a:gd name="T0" fmla="*/ 42 w 43"/>
                    <a:gd name="T1" fmla="*/ 25 h 52"/>
                    <a:gd name="T2" fmla="*/ 42 w 43"/>
                    <a:gd name="T3" fmla="*/ 34 h 52"/>
                    <a:gd name="T4" fmla="*/ 36 w 43"/>
                    <a:gd name="T5" fmla="*/ 42 h 52"/>
                    <a:gd name="T6" fmla="*/ 31 w 43"/>
                    <a:gd name="T7" fmla="*/ 46 h 52"/>
                    <a:gd name="T8" fmla="*/ 24 w 43"/>
                    <a:gd name="T9" fmla="*/ 51 h 52"/>
                    <a:gd name="T10" fmla="*/ 15 w 43"/>
                    <a:gd name="T11" fmla="*/ 51 h 52"/>
                    <a:gd name="T12" fmla="*/ 10 w 43"/>
                    <a:gd name="T13" fmla="*/ 46 h 52"/>
                    <a:gd name="T14" fmla="*/ 5 w 43"/>
                    <a:gd name="T15" fmla="*/ 42 h 52"/>
                    <a:gd name="T16" fmla="*/ 0 w 43"/>
                    <a:gd name="T17" fmla="*/ 34 h 52"/>
                    <a:gd name="T18" fmla="*/ 0 w 43"/>
                    <a:gd name="T19" fmla="*/ 25 h 52"/>
                    <a:gd name="T20" fmla="*/ 0 w 43"/>
                    <a:gd name="T21" fmla="*/ 17 h 52"/>
                    <a:gd name="T22" fmla="*/ 5 w 43"/>
                    <a:gd name="T23" fmla="*/ 8 h 52"/>
                    <a:gd name="T24" fmla="*/ 10 w 43"/>
                    <a:gd name="T25" fmla="*/ 2 h 52"/>
                    <a:gd name="T26" fmla="*/ 15 w 43"/>
                    <a:gd name="T27" fmla="*/ 0 h 52"/>
                    <a:gd name="T28" fmla="*/ 24 w 43"/>
                    <a:gd name="T29" fmla="*/ 0 h 52"/>
                    <a:gd name="T30" fmla="*/ 31 w 43"/>
                    <a:gd name="T31" fmla="*/ 2 h 52"/>
                    <a:gd name="T32" fmla="*/ 36 w 43"/>
                    <a:gd name="T33" fmla="*/ 8 h 52"/>
                    <a:gd name="T34" fmla="*/ 42 w 43"/>
                    <a:gd name="T35" fmla="*/ 17 h 52"/>
                    <a:gd name="T36" fmla="*/ 42 w 43"/>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5"/>
                      </a:moveTo>
                      <a:lnTo>
                        <a:pt x="42" y="34"/>
                      </a:lnTo>
                      <a:lnTo>
                        <a:pt x="36" y="42"/>
                      </a:lnTo>
                      <a:lnTo>
                        <a:pt x="31" y="46"/>
                      </a:lnTo>
                      <a:lnTo>
                        <a:pt x="24" y="51"/>
                      </a:lnTo>
                      <a:lnTo>
                        <a:pt x="15" y="51"/>
                      </a:lnTo>
                      <a:lnTo>
                        <a:pt x="10" y="46"/>
                      </a:lnTo>
                      <a:lnTo>
                        <a:pt x="5" y="42"/>
                      </a:lnTo>
                      <a:lnTo>
                        <a:pt x="0" y="34"/>
                      </a:lnTo>
                      <a:lnTo>
                        <a:pt x="0" y="25"/>
                      </a:lnTo>
                      <a:lnTo>
                        <a:pt x="0" y="17"/>
                      </a:lnTo>
                      <a:lnTo>
                        <a:pt x="5" y="8"/>
                      </a:lnTo>
                      <a:lnTo>
                        <a:pt x="10" y="2"/>
                      </a:lnTo>
                      <a:lnTo>
                        <a:pt x="15" y="0"/>
                      </a:lnTo>
                      <a:lnTo>
                        <a:pt x="24" y="0"/>
                      </a:lnTo>
                      <a:lnTo>
                        <a:pt x="31" y="2"/>
                      </a:lnTo>
                      <a:lnTo>
                        <a:pt x="36" y="8"/>
                      </a:lnTo>
                      <a:lnTo>
                        <a:pt x="42" y="17"/>
                      </a:lnTo>
                      <a:lnTo>
                        <a:pt x="42" y="25"/>
                      </a:lnTo>
                    </a:path>
                  </a:pathLst>
                </a:custGeom>
                <a:solidFill>
                  <a:srgbClr val="000000"/>
                </a:solidFill>
                <a:ln w="12700" cap="rnd">
                  <a:solidFill>
                    <a:srgbClr val="000000"/>
                  </a:solidFill>
                  <a:round/>
                  <a:headEnd/>
                  <a:tailEnd/>
                </a:ln>
              </p:spPr>
              <p:txBody>
                <a:bodyPr/>
                <a:lstStyle/>
                <a:p>
                  <a:endParaRPr lang="en-US"/>
                </a:p>
              </p:txBody>
            </p:sp>
            <p:sp>
              <p:nvSpPr>
                <p:cNvPr id="1157" name="Freeform 465"/>
                <p:cNvSpPr>
                  <a:spLocks/>
                </p:cNvSpPr>
                <p:nvPr/>
              </p:nvSpPr>
              <p:spPr bwMode="auto">
                <a:xfrm>
                  <a:off x="3945" y="3798"/>
                  <a:ext cx="28" cy="35"/>
                </a:xfrm>
                <a:custGeom>
                  <a:avLst/>
                  <a:gdLst>
                    <a:gd name="T0" fmla="*/ 27 w 28"/>
                    <a:gd name="T1" fmla="*/ 19 h 35"/>
                    <a:gd name="T2" fmla="*/ 27 w 28"/>
                    <a:gd name="T3" fmla="*/ 25 h 35"/>
                    <a:gd name="T4" fmla="*/ 21 w 28"/>
                    <a:gd name="T5" fmla="*/ 29 h 35"/>
                    <a:gd name="T6" fmla="*/ 18 w 28"/>
                    <a:gd name="T7" fmla="*/ 34 h 35"/>
                    <a:gd name="T8" fmla="*/ 18 w 28"/>
                    <a:gd name="T9" fmla="*/ 34 h 35"/>
                    <a:gd name="T10" fmla="*/ 13 w 28"/>
                    <a:gd name="T11" fmla="*/ 34 h 35"/>
                    <a:gd name="T12" fmla="*/ 8 w 28"/>
                    <a:gd name="T13" fmla="*/ 34 h 35"/>
                    <a:gd name="T14" fmla="*/ 5 w 28"/>
                    <a:gd name="T15" fmla="*/ 29 h 35"/>
                    <a:gd name="T16" fmla="*/ 0 w 28"/>
                    <a:gd name="T17" fmla="*/ 25 h 35"/>
                    <a:gd name="T18" fmla="*/ 0 w 28"/>
                    <a:gd name="T19" fmla="*/ 19 h 35"/>
                    <a:gd name="T20" fmla="*/ 0 w 28"/>
                    <a:gd name="T21" fmla="*/ 14 h 35"/>
                    <a:gd name="T22" fmla="*/ 5 w 28"/>
                    <a:gd name="T23" fmla="*/ 4 h 35"/>
                    <a:gd name="T24" fmla="*/ 8 w 28"/>
                    <a:gd name="T25" fmla="*/ 4 h 35"/>
                    <a:gd name="T26" fmla="*/ 13 w 28"/>
                    <a:gd name="T27" fmla="*/ 0 h 35"/>
                    <a:gd name="T28" fmla="*/ 18 w 28"/>
                    <a:gd name="T29" fmla="*/ 0 h 35"/>
                    <a:gd name="T30" fmla="*/ 18 w 28"/>
                    <a:gd name="T31" fmla="*/ 4 h 35"/>
                    <a:gd name="T32" fmla="*/ 21 w 28"/>
                    <a:gd name="T33" fmla="*/ 4 h 35"/>
                    <a:gd name="T34" fmla="*/ 27 w 28"/>
                    <a:gd name="T35" fmla="*/ 14 h 35"/>
                    <a:gd name="T36" fmla="*/ 27 w 28"/>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9"/>
                      </a:moveTo>
                      <a:lnTo>
                        <a:pt x="27" y="25"/>
                      </a:lnTo>
                      <a:lnTo>
                        <a:pt x="21" y="29"/>
                      </a:lnTo>
                      <a:lnTo>
                        <a:pt x="18" y="34"/>
                      </a:lnTo>
                      <a:lnTo>
                        <a:pt x="13" y="34"/>
                      </a:lnTo>
                      <a:lnTo>
                        <a:pt x="8" y="34"/>
                      </a:lnTo>
                      <a:lnTo>
                        <a:pt x="5" y="29"/>
                      </a:lnTo>
                      <a:lnTo>
                        <a:pt x="0" y="25"/>
                      </a:lnTo>
                      <a:lnTo>
                        <a:pt x="0" y="19"/>
                      </a:lnTo>
                      <a:lnTo>
                        <a:pt x="0" y="14"/>
                      </a:lnTo>
                      <a:lnTo>
                        <a:pt x="5" y="4"/>
                      </a:lnTo>
                      <a:lnTo>
                        <a:pt x="8" y="4"/>
                      </a:lnTo>
                      <a:lnTo>
                        <a:pt x="13" y="0"/>
                      </a:lnTo>
                      <a:lnTo>
                        <a:pt x="18" y="0"/>
                      </a:lnTo>
                      <a:lnTo>
                        <a:pt x="18" y="4"/>
                      </a:lnTo>
                      <a:lnTo>
                        <a:pt x="21" y="4"/>
                      </a:lnTo>
                      <a:lnTo>
                        <a:pt x="27" y="14"/>
                      </a:lnTo>
                      <a:lnTo>
                        <a:pt x="27" y="19"/>
                      </a:lnTo>
                    </a:path>
                  </a:pathLst>
                </a:custGeom>
                <a:solidFill>
                  <a:srgbClr val="000000"/>
                </a:solidFill>
                <a:ln w="12700" cap="rnd">
                  <a:solidFill>
                    <a:srgbClr val="000000"/>
                  </a:solidFill>
                  <a:round/>
                  <a:headEnd/>
                  <a:tailEnd/>
                </a:ln>
              </p:spPr>
              <p:txBody>
                <a:bodyPr/>
                <a:lstStyle/>
                <a:p>
                  <a:endParaRPr lang="en-US"/>
                </a:p>
              </p:txBody>
            </p:sp>
            <p:sp>
              <p:nvSpPr>
                <p:cNvPr id="1158" name="Freeform 466"/>
                <p:cNvSpPr>
                  <a:spLocks/>
                </p:cNvSpPr>
                <p:nvPr/>
              </p:nvSpPr>
              <p:spPr bwMode="auto">
                <a:xfrm>
                  <a:off x="3961" y="3796"/>
                  <a:ext cx="29" cy="35"/>
                </a:xfrm>
                <a:custGeom>
                  <a:avLst/>
                  <a:gdLst>
                    <a:gd name="T0" fmla="*/ 28 w 29"/>
                    <a:gd name="T1" fmla="*/ 17 h 35"/>
                    <a:gd name="T2" fmla="*/ 28 w 29"/>
                    <a:gd name="T3" fmla="*/ 23 h 35"/>
                    <a:gd name="T4" fmla="*/ 24 w 29"/>
                    <a:gd name="T5" fmla="*/ 25 h 35"/>
                    <a:gd name="T6" fmla="*/ 21 w 29"/>
                    <a:gd name="T7" fmla="*/ 31 h 35"/>
                    <a:gd name="T8" fmla="*/ 15 w 29"/>
                    <a:gd name="T9" fmla="*/ 34 h 35"/>
                    <a:gd name="T10" fmla="*/ 10 w 29"/>
                    <a:gd name="T11" fmla="*/ 34 h 35"/>
                    <a:gd name="T12" fmla="*/ 5 w 29"/>
                    <a:gd name="T13" fmla="*/ 31 h 35"/>
                    <a:gd name="T14" fmla="*/ 1 w 29"/>
                    <a:gd name="T15" fmla="*/ 25 h 35"/>
                    <a:gd name="T16" fmla="*/ 0 w 29"/>
                    <a:gd name="T17" fmla="*/ 23 h 35"/>
                    <a:gd name="T18" fmla="*/ 0 w 29"/>
                    <a:gd name="T19" fmla="*/ 17 h 35"/>
                    <a:gd name="T20" fmla="*/ 0 w 29"/>
                    <a:gd name="T21" fmla="*/ 10 h 35"/>
                    <a:gd name="T22" fmla="*/ 1 w 29"/>
                    <a:gd name="T23" fmla="*/ 6 h 35"/>
                    <a:gd name="T24" fmla="*/ 5 w 29"/>
                    <a:gd name="T25" fmla="*/ 0 h 35"/>
                    <a:gd name="T26" fmla="*/ 10 w 29"/>
                    <a:gd name="T27" fmla="*/ 0 h 35"/>
                    <a:gd name="T28" fmla="*/ 15 w 29"/>
                    <a:gd name="T29" fmla="*/ 0 h 35"/>
                    <a:gd name="T30" fmla="*/ 21 w 29"/>
                    <a:gd name="T31" fmla="*/ 0 h 35"/>
                    <a:gd name="T32" fmla="*/ 24 w 29"/>
                    <a:gd name="T33" fmla="*/ 6 h 35"/>
                    <a:gd name="T34" fmla="*/ 28 w 29"/>
                    <a:gd name="T35" fmla="*/ 10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8" y="23"/>
                      </a:lnTo>
                      <a:lnTo>
                        <a:pt x="24" y="25"/>
                      </a:lnTo>
                      <a:lnTo>
                        <a:pt x="21" y="31"/>
                      </a:lnTo>
                      <a:lnTo>
                        <a:pt x="15" y="34"/>
                      </a:lnTo>
                      <a:lnTo>
                        <a:pt x="10" y="34"/>
                      </a:lnTo>
                      <a:lnTo>
                        <a:pt x="5" y="31"/>
                      </a:lnTo>
                      <a:lnTo>
                        <a:pt x="1" y="25"/>
                      </a:lnTo>
                      <a:lnTo>
                        <a:pt x="0" y="23"/>
                      </a:lnTo>
                      <a:lnTo>
                        <a:pt x="0" y="17"/>
                      </a:lnTo>
                      <a:lnTo>
                        <a:pt x="0" y="10"/>
                      </a:lnTo>
                      <a:lnTo>
                        <a:pt x="1" y="6"/>
                      </a:lnTo>
                      <a:lnTo>
                        <a:pt x="5" y="0"/>
                      </a:lnTo>
                      <a:lnTo>
                        <a:pt x="10" y="0"/>
                      </a:lnTo>
                      <a:lnTo>
                        <a:pt x="15" y="0"/>
                      </a:lnTo>
                      <a:lnTo>
                        <a:pt x="21" y="0"/>
                      </a:lnTo>
                      <a:lnTo>
                        <a:pt x="24" y="6"/>
                      </a:lnTo>
                      <a:lnTo>
                        <a:pt x="28" y="10"/>
                      </a:lnTo>
                      <a:lnTo>
                        <a:pt x="28" y="17"/>
                      </a:lnTo>
                    </a:path>
                  </a:pathLst>
                </a:custGeom>
                <a:solidFill>
                  <a:srgbClr val="000000"/>
                </a:solidFill>
                <a:ln w="12700" cap="rnd">
                  <a:solidFill>
                    <a:srgbClr val="000000"/>
                  </a:solidFill>
                  <a:round/>
                  <a:headEnd/>
                  <a:tailEnd/>
                </a:ln>
              </p:spPr>
              <p:txBody>
                <a:bodyPr/>
                <a:lstStyle/>
                <a:p>
                  <a:endParaRPr lang="en-US"/>
                </a:p>
              </p:txBody>
            </p:sp>
            <p:sp>
              <p:nvSpPr>
                <p:cNvPr id="1159" name="Freeform 467"/>
                <p:cNvSpPr>
                  <a:spLocks/>
                </p:cNvSpPr>
                <p:nvPr/>
              </p:nvSpPr>
              <p:spPr bwMode="auto">
                <a:xfrm>
                  <a:off x="3924" y="3778"/>
                  <a:ext cx="29" cy="36"/>
                </a:xfrm>
                <a:custGeom>
                  <a:avLst/>
                  <a:gdLst>
                    <a:gd name="T0" fmla="*/ 28 w 29"/>
                    <a:gd name="T1" fmla="*/ 15 h 36"/>
                    <a:gd name="T2" fmla="*/ 28 w 29"/>
                    <a:gd name="T3" fmla="*/ 19 h 36"/>
                    <a:gd name="T4" fmla="*/ 24 w 29"/>
                    <a:gd name="T5" fmla="*/ 26 h 36"/>
                    <a:gd name="T6" fmla="*/ 21 w 29"/>
                    <a:gd name="T7" fmla="*/ 30 h 36"/>
                    <a:gd name="T8" fmla="*/ 15 w 29"/>
                    <a:gd name="T9" fmla="*/ 35 h 36"/>
                    <a:gd name="T10" fmla="*/ 10 w 29"/>
                    <a:gd name="T11" fmla="*/ 35 h 36"/>
                    <a:gd name="T12" fmla="*/ 5 w 29"/>
                    <a:gd name="T13" fmla="*/ 30 h 36"/>
                    <a:gd name="T14" fmla="*/ 3 w 29"/>
                    <a:gd name="T15" fmla="*/ 26 h 36"/>
                    <a:gd name="T16" fmla="*/ 0 w 29"/>
                    <a:gd name="T17" fmla="*/ 19 h 36"/>
                    <a:gd name="T18" fmla="*/ 0 w 29"/>
                    <a:gd name="T19" fmla="*/ 15 h 36"/>
                    <a:gd name="T20" fmla="*/ 0 w 29"/>
                    <a:gd name="T21" fmla="*/ 10 h 36"/>
                    <a:gd name="T22" fmla="*/ 3 w 29"/>
                    <a:gd name="T23" fmla="*/ 4 h 36"/>
                    <a:gd name="T24" fmla="*/ 5 w 29"/>
                    <a:gd name="T25" fmla="*/ 0 h 36"/>
                    <a:gd name="T26" fmla="*/ 10 w 29"/>
                    <a:gd name="T27" fmla="*/ 0 h 36"/>
                    <a:gd name="T28" fmla="*/ 15 w 29"/>
                    <a:gd name="T29" fmla="*/ 0 h 36"/>
                    <a:gd name="T30" fmla="*/ 21 w 29"/>
                    <a:gd name="T31" fmla="*/ 0 h 36"/>
                    <a:gd name="T32" fmla="*/ 24 w 29"/>
                    <a:gd name="T33" fmla="*/ 4 h 36"/>
                    <a:gd name="T34" fmla="*/ 28 w 29"/>
                    <a:gd name="T35" fmla="*/ 10 h 36"/>
                    <a:gd name="T36" fmla="*/ 28 w 29"/>
                    <a:gd name="T37" fmla="*/ 15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5"/>
                      </a:moveTo>
                      <a:lnTo>
                        <a:pt x="28" y="19"/>
                      </a:lnTo>
                      <a:lnTo>
                        <a:pt x="24" y="26"/>
                      </a:lnTo>
                      <a:lnTo>
                        <a:pt x="21" y="30"/>
                      </a:lnTo>
                      <a:lnTo>
                        <a:pt x="15" y="35"/>
                      </a:lnTo>
                      <a:lnTo>
                        <a:pt x="10" y="35"/>
                      </a:lnTo>
                      <a:lnTo>
                        <a:pt x="5" y="30"/>
                      </a:lnTo>
                      <a:lnTo>
                        <a:pt x="3" y="26"/>
                      </a:lnTo>
                      <a:lnTo>
                        <a:pt x="0" y="19"/>
                      </a:lnTo>
                      <a:lnTo>
                        <a:pt x="0" y="15"/>
                      </a:lnTo>
                      <a:lnTo>
                        <a:pt x="0" y="10"/>
                      </a:lnTo>
                      <a:lnTo>
                        <a:pt x="3" y="4"/>
                      </a:lnTo>
                      <a:lnTo>
                        <a:pt x="5" y="0"/>
                      </a:lnTo>
                      <a:lnTo>
                        <a:pt x="10" y="0"/>
                      </a:lnTo>
                      <a:lnTo>
                        <a:pt x="15" y="0"/>
                      </a:lnTo>
                      <a:lnTo>
                        <a:pt x="21" y="0"/>
                      </a:lnTo>
                      <a:lnTo>
                        <a:pt x="24" y="4"/>
                      </a:lnTo>
                      <a:lnTo>
                        <a:pt x="28" y="10"/>
                      </a:lnTo>
                      <a:lnTo>
                        <a:pt x="28" y="15"/>
                      </a:lnTo>
                    </a:path>
                  </a:pathLst>
                </a:custGeom>
                <a:solidFill>
                  <a:srgbClr val="000000"/>
                </a:solidFill>
                <a:ln w="12700" cap="rnd">
                  <a:solidFill>
                    <a:srgbClr val="000000"/>
                  </a:solidFill>
                  <a:round/>
                  <a:headEnd/>
                  <a:tailEnd/>
                </a:ln>
              </p:spPr>
              <p:txBody>
                <a:bodyPr/>
                <a:lstStyle/>
                <a:p>
                  <a:endParaRPr lang="en-US"/>
                </a:p>
              </p:txBody>
            </p:sp>
            <p:sp>
              <p:nvSpPr>
                <p:cNvPr id="1160" name="Freeform 468"/>
                <p:cNvSpPr>
                  <a:spLocks/>
                </p:cNvSpPr>
                <p:nvPr/>
              </p:nvSpPr>
              <p:spPr bwMode="auto">
                <a:xfrm>
                  <a:off x="3867" y="3719"/>
                  <a:ext cx="32" cy="40"/>
                </a:xfrm>
                <a:custGeom>
                  <a:avLst/>
                  <a:gdLst>
                    <a:gd name="T0" fmla="*/ 31 w 32"/>
                    <a:gd name="T1" fmla="*/ 21 h 40"/>
                    <a:gd name="T2" fmla="*/ 29 w 32"/>
                    <a:gd name="T3" fmla="*/ 28 h 40"/>
                    <a:gd name="T4" fmla="*/ 27 w 32"/>
                    <a:gd name="T5" fmla="*/ 34 h 40"/>
                    <a:gd name="T6" fmla="*/ 22 w 32"/>
                    <a:gd name="T7" fmla="*/ 36 h 40"/>
                    <a:gd name="T8" fmla="*/ 17 w 32"/>
                    <a:gd name="T9" fmla="*/ 39 h 40"/>
                    <a:gd name="T10" fmla="*/ 12 w 32"/>
                    <a:gd name="T11" fmla="*/ 39 h 40"/>
                    <a:gd name="T12" fmla="*/ 6 w 32"/>
                    <a:gd name="T13" fmla="*/ 36 h 40"/>
                    <a:gd name="T14" fmla="*/ 3 w 32"/>
                    <a:gd name="T15" fmla="*/ 34 h 40"/>
                    <a:gd name="T16" fmla="*/ 0 w 32"/>
                    <a:gd name="T17" fmla="*/ 28 h 40"/>
                    <a:gd name="T18" fmla="*/ 0 w 32"/>
                    <a:gd name="T19" fmla="*/ 21 h 40"/>
                    <a:gd name="T20" fmla="*/ 0 w 32"/>
                    <a:gd name="T21" fmla="*/ 15 h 40"/>
                    <a:gd name="T22" fmla="*/ 3 w 32"/>
                    <a:gd name="T23" fmla="*/ 8 h 40"/>
                    <a:gd name="T24" fmla="*/ 6 w 32"/>
                    <a:gd name="T25" fmla="*/ 4 h 40"/>
                    <a:gd name="T26" fmla="*/ 12 w 32"/>
                    <a:gd name="T27" fmla="*/ 0 h 40"/>
                    <a:gd name="T28" fmla="*/ 17 w 32"/>
                    <a:gd name="T29" fmla="*/ 0 h 40"/>
                    <a:gd name="T30" fmla="*/ 22 w 32"/>
                    <a:gd name="T31" fmla="*/ 4 h 40"/>
                    <a:gd name="T32" fmla="*/ 27 w 32"/>
                    <a:gd name="T33" fmla="*/ 8 h 40"/>
                    <a:gd name="T34" fmla="*/ 29 w 32"/>
                    <a:gd name="T35" fmla="*/ 15 h 40"/>
                    <a:gd name="T36" fmla="*/ 31 w 32"/>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40"/>
                    <a:gd name="T59" fmla="*/ 32 w 3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40">
                      <a:moveTo>
                        <a:pt x="31" y="21"/>
                      </a:moveTo>
                      <a:lnTo>
                        <a:pt x="29" y="28"/>
                      </a:lnTo>
                      <a:lnTo>
                        <a:pt x="27" y="34"/>
                      </a:lnTo>
                      <a:lnTo>
                        <a:pt x="22" y="36"/>
                      </a:lnTo>
                      <a:lnTo>
                        <a:pt x="17" y="39"/>
                      </a:lnTo>
                      <a:lnTo>
                        <a:pt x="12" y="39"/>
                      </a:lnTo>
                      <a:lnTo>
                        <a:pt x="6" y="36"/>
                      </a:lnTo>
                      <a:lnTo>
                        <a:pt x="3" y="34"/>
                      </a:lnTo>
                      <a:lnTo>
                        <a:pt x="0" y="28"/>
                      </a:lnTo>
                      <a:lnTo>
                        <a:pt x="0" y="21"/>
                      </a:lnTo>
                      <a:lnTo>
                        <a:pt x="0" y="15"/>
                      </a:lnTo>
                      <a:lnTo>
                        <a:pt x="3" y="8"/>
                      </a:lnTo>
                      <a:lnTo>
                        <a:pt x="6" y="4"/>
                      </a:lnTo>
                      <a:lnTo>
                        <a:pt x="12" y="0"/>
                      </a:lnTo>
                      <a:lnTo>
                        <a:pt x="17" y="0"/>
                      </a:lnTo>
                      <a:lnTo>
                        <a:pt x="22" y="4"/>
                      </a:lnTo>
                      <a:lnTo>
                        <a:pt x="27" y="8"/>
                      </a:lnTo>
                      <a:lnTo>
                        <a:pt x="29" y="15"/>
                      </a:lnTo>
                      <a:lnTo>
                        <a:pt x="31" y="21"/>
                      </a:lnTo>
                    </a:path>
                  </a:pathLst>
                </a:custGeom>
                <a:solidFill>
                  <a:srgbClr val="000000"/>
                </a:solidFill>
                <a:ln w="12700" cap="rnd">
                  <a:solidFill>
                    <a:srgbClr val="000000"/>
                  </a:solidFill>
                  <a:round/>
                  <a:headEnd/>
                  <a:tailEnd/>
                </a:ln>
              </p:spPr>
              <p:txBody>
                <a:bodyPr/>
                <a:lstStyle/>
                <a:p>
                  <a:endParaRPr lang="en-US"/>
                </a:p>
              </p:txBody>
            </p:sp>
            <p:sp>
              <p:nvSpPr>
                <p:cNvPr id="1161" name="Freeform 469"/>
                <p:cNvSpPr>
                  <a:spLocks/>
                </p:cNvSpPr>
                <p:nvPr/>
              </p:nvSpPr>
              <p:spPr bwMode="auto">
                <a:xfrm>
                  <a:off x="3891" y="3703"/>
                  <a:ext cx="29" cy="34"/>
                </a:xfrm>
                <a:custGeom>
                  <a:avLst/>
                  <a:gdLst>
                    <a:gd name="T0" fmla="*/ 28 w 29"/>
                    <a:gd name="T1" fmla="*/ 18 h 34"/>
                    <a:gd name="T2" fmla="*/ 28 w 29"/>
                    <a:gd name="T3" fmla="*/ 22 h 34"/>
                    <a:gd name="T4" fmla="*/ 28 w 29"/>
                    <a:gd name="T5" fmla="*/ 26 h 34"/>
                    <a:gd name="T6" fmla="*/ 22 w 29"/>
                    <a:gd name="T7" fmla="*/ 33 h 34"/>
                    <a:gd name="T8" fmla="*/ 19 w 29"/>
                    <a:gd name="T9" fmla="*/ 33 h 34"/>
                    <a:gd name="T10" fmla="*/ 12 w 29"/>
                    <a:gd name="T11" fmla="*/ 33 h 34"/>
                    <a:gd name="T12" fmla="*/ 7 w 29"/>
                    <a:gd name="T13" fmla="*/ 33 h 34"/>
                    <a:gd name="T14" fmla="*/ 1 w 29"/>
                    <a:gd name="T15" fmla="*/ 26 h 34"/>
                    <a:gd name="T16" fmla="*/ 0 w 29"/>
                    <a:gd name="T17" fmla="*/ 22 h 34"/>
                    <a:gd name="T18" fmla="*/ 0 w 29"/>
                    <a:gd name="T19" fmla="*/ 18 h 34"/>
                    <a:gd name="T20" fmla="*/ 0 w 29"/>
                    <a:gd name="T21" fmla="*/ 10 h 34"/>
                    <a:gd name="T22" fmla="*/ 1 w 29"/>
                    <a:gd name="T23" fmla="*/ 8 h 34"/>
                    <a:gd name="T24" fmla="*/ 7 w 29"/>
                    <a:gd name="T25" fmla="*/ 2 h 34"/>
                    <a:gd name="T26" fmla="*/ 12 w 29"/>
                    <a:gd name="T27" fmla="*/ 0 h 34"/>
                    <a:gd name="T28" fmla="*/ 19 w 29"/>
                    <a:gd name="T29" fmla="*/ 0 h 34"/>
                    <a:gd name="T30" fmla="*/ 22 w 29"/>
                    <a:gd name="T31" fmla="*/ 2 h 34"/>
                    <a:gd name="T32" fmla="*/ 28 w 29"/>
                    <a:gd name="T33" fmla="*/ 8 h 34"/>
                    <a:gd name="T34" fmla="*/ 28 w 29"/>
                    <a:gd name="T35" fmla="*/ 10 h 34"/>
                    <a:gd name="T36" fmla="*/ 28 w 29"/>
                    <a:gd name="T37" fmla="*/ 18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4"/>
                    <a:gd name="T59" fmla="*/ 29 w 29"/>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4">
                      <a:moveTo>
                        <a:pt x="28" y="18"/>
                      </a:moveTo>
                      <a:lnTo>
                        <a:pt x="28" y="22"/>
                      </a:lnTo>
                      <a:lnTo>
                        <a:pt x="28" y="26"/>
                      </a:lnTo>
                      <a:lnTo>
                        <a:pt x="22" y="33"/>
                      </a:lnTo>
                      <a:lnTo>
                        <a:pt x="19" y="33"/>
                      </a:lnTo>
                      <a:lnTo>
                        <a:pt x="12" y="33"/>
                      </a:lnTo>
                      <a:lnTo>
                        <a:pt x="7" y="33"/>
                      </a:lnTo>
                      <a:lnTo>
                        <a:pt x="1" y="26"/>
                      </a:lnTo>
                      <a:lnTo>
                        <a:pt x="0" y="22"/>
                      </a:lnTo>
                      <a:lnTo>
                        <a:pt x="0" y="18"/>
                      </a:lnTo>
                      <a:lnTo>
                        <a:pt x="0" y="10"/>
                      </a:lnTo>
                      <a:lnTo>
                        <a:pt x="1" y="8"/>
                      </a:lnTo>
                      <a:lnTo>
                        <a:pt x="7" y="2"/>
                      </a:lnTo>
                      <a:lnTo>
                        <a:pt x="12" y="0"/>
                      </a:lnTo>
                      <a:lnTo>
                        <a:pt x="19" y="0"/>
                      </a:lnTo>
                      <a:lnTo>
                        <a:pt x="22" y="2"/>
                      </a:lnTo>
                      <a:lnTo>
                        <a:pt x="28" y="8"/>
                      </a:lnTo>
                      <a:lnTo>
                        <a:pt x="28" y="10"/>
                      </a:lnTo>
                      <a:lnTo>
                        <a:pt x="28" y="18"/>
                      </a:lnTo>
                    </a:path>
                  </a:pathLst>
                </a:custGeom>
                <a:solidFill>
                  <a:srgbClr val="000000"/>
                </a:solidFill>
                <a:ln w="12700" cap="rnd">
                  <a:solidFill>
                    <a:srgbClr val="000000"/>
                  </a:solidFill>
                  <a:round/>
                  <a:headEnd/>
                  <a:tailEnd/>
                </a:ln>
              </p:spPr>
              <p:txBody>
                <a:bodyPr/>
                <a:lstStyle/>
                <a:p>
                  <a:endParaRPr lang="en-US"/>
                </a:p>
              </p:txBody>
            </p:sp>
            <p:sp>
              <p:nvSpPr>
                <p:cNvPr id="1162" name="Freeform 470"/>
                <p:cNvSpPr>
                  <a:spLocks/>
                </p:cNvSpPr>
                <p:nvPr/>
              </p:nvSpPr>
              <p:spPr bwMode="auto">
                <a:xfrm>
                  <a:off x="3903" y="3847"/>
                  <a:ext cx="29" cy="35"/>
                </a:xfrm>
                <a:custGeom>
                  <a:avLst/>
                  <a:gdLst>
                    <a:gd name="T0" fmla="*/ 28 w 29"/>
                    <a:gd name="T1" fmla="*/ 17 h 35"/>
                    <a:gd name="T2" fmla="*/ 28 w 29"/>
                    <a:gd name="T3" fmla="*/ 23 h 35"/>
                    <a:gd name="T4" fmla="*/ 26 w 29"/>
                    <a:gd name="T5" fmla="*/ 27 h 35"/>
                    <a:gd name="T6" fmla="*/ 21 w 29"/>
                    <a:gd name="T7" fmla="*/ 34 h 35"/>
                    <a:gd name="T8" fmla="*/ 15 w 29"/>
                    <a:gd name="T9" fmla="*/ 34 h 35"/>
                    <a:gd name="T10" fmla="*/ 12 w 29"/>
                    <a:gd name="T11" fmla="*/ 34 h 35"/>
                    <a:gd name="T12" fmla="*/ 7 w 29"/>
                    <a:gd name="T13" fmla="*/ 34 h 35"/>
                    <a:gd name="T14" fmla="*/ 1 w 29"/>
                    <a:gd name="T15" fmla="*/ 27 h 35"/>
                    <a:gd name="T16" fmla="*/ 0 w 29"/>
                    <a:gd name="T17" fmla="*/ 23 h 35"/>
                    <a:gd name="T18" fmla="*/ 0 w 29"/>
                    <a:gd name="T19" fmla="*/ 17 h 35"/>
                    <a:gd name="T20" fmla="*/ 0 w 29"/>
                    <a:gd name="T21" fmla="*/ 10 h 35"/>
                    <a:gd name="T22" fmla="*/ 1 w 29"/>
                    <a:gd name="T23" fmla="*/ 8 h 35"/>
                    <a:gd name="T24" fmla="*/ 7 w 29"/>
                    <a:gd name="T25" fmla="*/ 2 h 35"/>
                    <a:gd name="T26" fmla="*/ 12 w 29"/>
                    <a:gd name="T27" fmla="*/ 0 h 35"/>
                    <a:gd name="T28" fmla="*/ 15 w 29"/>
                    <a:gd name="T29" fmla="*/ 0 h 35"/>
                    <a:gd name="T30" fmla="*/ 21 w 29"/>
                    <a:gd name="T31" fmla="*/ 2 h 35"/>
                    <a:gd name="T32" fmla="*/ 26 w 29"/>
                    <a:gd name="T33" fmla="*/ 8 h 35"/>
                    <a:gd name="T34" fmla="*/ 28 w 29"/>
                    <a:gd name="T35" fmla="*/ 10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8" y="23"/>
                      </a:lnTo>
                      <a:lnTo>
                        <a:pt x="26" y="27"/>
                      </a:lnTo>
                      <a:lnTo>
                        <a:pt x="21" y="34"/>
                      </a:lnTo>
                      <a:lnTo>
                        <a:pt x="15" y="34"/>
                      </a:lnTo>
                      <a:lnTo>
                        <a:pt x="12" y="34"/>
                      </a:lnTo>
                      <a:lnTo>
                        <a:pt x="7" y="34"/>
                      </a:lnTo>
                      <a:lnTo>
                        <a:pt x="1" y="27"/>
                      </a:lnTo>
                      <a:lnTo>
                        <a:pt x="0" y="23"/>
                      </a:lnTo>
                      <a:lnTo>
                        <a:pt x="0" y="17"/>
                      </a:lnTo>
                      <a:lnTo>
                        <a:pt x="0" y="10"/>
                      </a:lnTo>
                      <a:lnTo>
                        <a:pt x="1" y="8"/>
                      </a:lnTo>
                      <a:lnTo>
                        <a:pt x="7" y="2"/>
                      </a:lnTo>
                      <a:lnTo>
                        <a:pt x="12" y="0"/>
                      </a:lnTo>
                      <a:lnTo>
                        <a:pt x="15" y="0"/>
                      </a:lnTo>
                      <a:lnTo>
                        <a:pt x="21" y="2"/>
                      </a:lnTo>
                      <a:lnTo>
                        <a:pt x="26" y="8"/>
                      </a:lnTo>
                      <a:lnTo>
                        <a:pt x="28" y="10"/>
                      </a:lnTo>
                      <a:lnTo>
                        <a:pt x="28" y="17"/>
                      </a:lnTo>
                    </a:path>
                  </a:pathLst>
                </a:custGeom>
                <a:solidFill>
                  <a:srgbClr val="000000"/>
                </a:solidFill>
                <a:ln w="12700" cap="rnd">
                  <a:solidFill>
                    <a:srgbClr val="000000"/>
                  </a:solidFill>
                  <a:round/>
                  <a:headEnd/>
                  <a:tailEnd/>
                </a:ln>
              </p:spPr>
              <p:txBody>
                <a:bodyPr/>
                <a:lstStyle/>
                <a:p>
                  <a:endParaRPr lang="en-US"/>
                </a:p>
              </p:txBody>
            </p:sp>
            <p:sp>
              <p:nvSpPr>
                <p:cNvPr id="1163" name="Freeform 471"/>
                <p:cNvSpPr>
                  <a:spLocks/>
                </p:cNvSpPr>
                <p:nvPr/>
              </p:nvSpPr>
              <p:spPr bwMode="auto">
                <a:xfrm>
                  <a:off x="3908" y="3809"/>
                  <a:ext cx="30" cy="35"/>
                </a:xfrm>
                <a:custGeom>
                  <a:avLst/>
                  <a:gdLst>
                    <a:gd name="T0" fmla="*/ 29 w 30"/>
                    <a:gd name="T1" fmla="*/ 17 h 35"/>
                    <a:gd name="T2" fmla="*/ 27 w 30"/>
                    <a:gd name="T3" fmla="*/ 23 h 35"/>
                    <a:gd name="T4" fmla="*/ 23 w 30"/>
                    <a:gd name="T5" fmla="*/ 27 h 35"/>
                    <a:gd name="T6" fmla="*/ 19 w 30"/>
                    <a:gd name="T7" fmla="*/ 31 h 35"/>
                    <a:gd name="T8" fmla="*/ 14 w 30"/>
                    <a:gd name="T9" fmla="*/ 34 h 35"/>
                    <a:gd name="T10" fmla="*/ 9 w 30"/>
                    <a:gd name="T11" fmla="*/ 34 h 35"/>
                    <a:gd name="T12" fmla="*/ 5 w 30"/>
                    <a:gd name="T13" fmla="*/ 31 h 35"/>
                    <a:gd name="T14" fmla="*/ 1 w 30"/>
                    <a:gd name="T15" fmla="*/ 27 h 35"/>
                    <a:gd name="T16" fmla="*/ 0 w 30"/>
                    <a:gd name="T17" fmla="*/ 23 h 35"/>
                    <a:gd name="T18" fmla="*/ 0 w 30"/>
                    <a:gd name="T19" fmla="*/ 17 h 35"/>
                    <a:gd name="T20" fmla="*/ 0 w 30"/>
                    <a:gd name="T21" fmla="*/ 8 h 35"/>
                    <a:gd name="T22" fmla="*/ 1 w 30"/>
                    <a:gd name="T23" fmla="*/ 6 h 35"/>
                    <a:gd name="T24" fmla="*/ 5 w 30"/>
                    <a:gd name="T25" fmla="*/ 2 h 35"/>
                    <a:gd name="T26" fmla="*/ 9 w 30"/>
                    <a:gd name="T27" fmla="*/ 0 h 35"/>
                    <a:gd name="T28" fmla="*/ 14 w 30"/>
                    <a:gd name="T29" fmla="*/ 0 h 35"/>
                    <a:gd name="T30" fmla="*/ 19 w 30"/>
                    <a:gd name="T31" fmla="*/ 2 h 35"/>
                    <a:gd name="T32" fmla="*/ 23 w 30"/>
                    <a:gd name="T33" fmla="*/ 6 h 35"/>
                    <a:gd name="T34" fmla="*/ 27 w 30"/>
                    <a:gd name="T35" fmla="*/ 8 h 35"/>
                    <a:gd name="T36" fmla="*/ 29 w 30"/>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7"/>
                      </a:moveTo>
                      <a:lnTo>
                        <a:pt x="27" y="23"/>
                      </a:lnTo>
                      <a:lnTo>
                        <a:pt x="23" y="27"/>
                      </a:lnTo>
                      <a:lnTo>
                        <a:pt x="19" y="31"/>
                      </a:lnTo>
                      <a:lnTo>
                        <a:pt x="14" y="34"/>
                      </a:lnTo>
                      <a:lnTo>
                        <a:pt x="9" y="34"/>
                      </a:lnTo>
                      <a:lnTo>
                        <a:pt x="5" y="31"/>
                      </a:lnTo>
                      <a:lnTo>
                        <a:pt x="1" y="27"/>
                      </a:lnTo>
                      <a:lnTo>
                        <a:pt x="0" y="23"/>
                      </a:lnTo>
                      <a:lnTo>
                        <a:pt x="0" y="17"/>
                      </a:lnTo>
                      <a:lnTo>
                        <a:pt x="0" y="8"/>
                      </a:lnTo>
                      <a:lnTo>
                        <a:pt x="1" y="6"/>
                      </a:lnTo>
                      <a:lnTo>
                        <a:pt x="5" y="2"/>
                      </a:lnTo>
                      <a:lnTo>
                        <a:pt x="9" y="0"/>
                      </a:lnTo>
                      <a:lnTo>
                        <a:pt x="14" y="0"/>
                      </a:lnTo>
                      <a:lnTo>
                        <a:pt x="19" y="2"/>
                      </a:lnTo>
                      <a:lnTo>
                        <a:pt x="23" y="6"/>
                      </a:lnTo>
                      <a:lnTo>
                        <a:pt x="27" y="8"/>
                      </a:lnTo>
                      <a:lnTo>
                        <a:pt x="29" y="17"/>
                      </a:lnTo>
                    </a:path>
                  </a:pathLst>
                </a:custGeom>
                <a:solidFill>
                  <a:srgbClr val="000000"/>
                </a:solidFill>
                <a:ln w="12700" cap="rnd">
                  <a:solidFill>
                    <a:srgbClr val="000000"/>
                  </a:solidFill>
                  <a:round/>
                  <a:headEnd/>
                  <a:tailEnd/>
                </a:ln>
              </p:spPr>
              <p:txBody>
                <a:bodyPr/>
                <a:lstStyle/>
                <a:p>
                  <a:endParaRPr lang="en-US"/>
                </a:p>
              </p:txBody>
            </p:sp>
            <p:sp>
              <p:nvSpPr>
                <p:cNvPr id="1164" name="Freeform 472"/>
                <p:cNvSpPr>
                  <a:spLocks/>
                </p:cNvSpPr>
                <p:nvPr/>
              </p:nvSpPr>
              <p:spPr bwMode="auto">
                <a:xfrm>
                  <a:off x="3940" y="3840"/>
                  <a:ext cx="28" cy="35"/>
                </a:xfrm>
                <a:custGeom>
                  <a:avLst/>
                  <a:gdLst>
                    <a:gd name="T0" fmla="*/ 27 w 28"/>
                    <a:gd name="T1" fmla="*/ 19 h 35"/>
                    <a:gd name="T2" fmla="*/ 25 w 28"/>
                    <a:gd name="T3" fmla="*/ 25 h 35"/>
                    <a:gd name="T4" fmla="*/ 21 w 28"/>
                    <a:gd name="T5" fmla="*/ 27 h 35"/>
                    <a:gd name="T6" fmla="*/ 18 w 28"/>
                    <a:gd name="T7" fmla="*/ 31 h 35"/>
                    <a:gd name="T8" fmla="*/ 15 w 28"/>
                    <a:gd name="T9" fmla="*/ 34 h 35"/>
                    <a:gd name="T10" fmla="*/ 11 w 28"/>
                    <a:gd name="T11" fmla="*/ 34 h 35"/>
                    <a:gd name="T12" fmla="*/ 6 w 28"/>
                    <a:gd name="T13" fmla="*/ 31 h 35"/>
                    <a:gd name="T14" fmla="*/ 1 w 28"/>
                    <a:gd name="T15" fmla="*/ 27 h 35"/>
                    <a:gd name="T16" fmla="*/ 0 w 28"/>
                    <a:gd name="T17" fmla="*/ 25 h 35"/>
                    <a:gd name="T18" fmla="*/ 0 w 28"/>
                    <a:gd name="T19" fmla="*/ 19 h 35"/>
                    <a:gd name="T20" fmla="*/ 0 w 28"/>
                    <a:gd name="T21" fmla="*/ 10 h 35"/>
                    <a:gd name="T22" fmla="*/ 1 w 28"/>
                    <a:gd name="T23" fmla="*/ 8 h 35"/>
                    <a:gd name="T24" fmla="*/ 6 w 28"/>
                    <a:gd name="T25" fmla="*/ 2 h 35"/>
                    <a:gd name="T26" fmla="*/ 11 w 28"/>
                    <a:gd name="T27" fmla="*/ 0 h 35"/>
                    <a:gd name="T28" fmla="*/ 15 w 28"/>
                    <a:gd name="T29" fmla="*/ 0 h 35"/>
                    <a:gd name="T30" fmla="*/ 18 w 28"/>
                    <a:gd name="T31" fmla="*/ 2 h 35"/>
                    <a:gd name="T32" fmla="*/ 21 w 28"/>
                    <a:gd name="T33" fmla="*/ 8 h 35"/>
                    <a:gd name="T34" fmla="*/ 25 w 28"/>
                    <a:gd name="T35" fmla="*/ 10 h 35"/>
                    <a:gd name="T36" fmla="*/ 27 w 28"/>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9"/>
                      </a:moveTo>
                      <a:lnTo>
                        <a:pt x="25" y="25"/>
                      </a:lnTo>
                      <a:lnTo>
                        <a:pt x="21" y="27"/>
                      </a:lnTo>
                      <a:lnTo>
                        <a:pt x="18" y="31"/>
                      </a:lnTo>
                      <a:lnTo>
                        <a:pt x="15" y="34"/>
                      </a:lnTo>
                      <a:lnTo>
                        <a:pt x="11" y="34"/>
                      </a:lnTo>
                      <a:lnTo>
                        <a:pt x="6" y="31"/>
                      </a:lnTo>
                      <a:lnTo>
                        <a:pt x="1" y="27"/>
                      </a:lnTo>
                      <a:lnTo>
                        <a:pt x="0" y="25"/>
                      </a:lnTo>
                      <a:lnTo>
                        <a:pt x="0" y="19"/>
                      </a:lnTo>
                      <a:lnTo>
                        <a:pt x="0" y="10"/>
                      </a:lnTo>
                      <a:lnTo>
                        <a:pt x="1" y="8"/>
                      </a:lnTo>
                      <a:lnTo>
                        <a:pt x="6" y="2"/>
                      </a:lnTo>
                      <a:lnTo>
                        <a:pt x="11" y="0"/>
                      </a:lnTo>
                      <a:lnTo>
                        <a:pt x="15" y="0"/>
                      </a:lnTo>
                      <a:lnTo>
                        <a:pt x="18" y="2"/>
                      </a:lnTo>
                      <a:lnTo>
                        <a:pt x="21" y="8"/>
                      </a:lnTo>
                      <a:lnTo>
                        <a:pt x="25" y="10"/>
                      </a:lnTo>
                      <a:lnTo>
                        <a:pt x="27" y="19"/>
                      </a:lnTo>
                    </a:path>
                  </a:pathLst>
                </a:custGeom>
                <a:solidFill>
                  <a:srgbClr val="000000"/>
                </a:solidFill>
                <a:ln w="12700" cap="rnd">
                  <a:solidFill>
                    <a:srgbClr val="000000"/>
                  </a:solidFill>
                  <a:round/>
                  <a:headEnd/>
                  <a:tailEnd/>
                </a:ln>
              </p:spPr>
              <p:txBody>
                <a:bodyPr/>
                <a:lstStyle/>
                <a:p>
                  <a:endParaRPr lang="en-US"/>
                </a:p>
              </p:txBody>
            </p:sp>
            <p:sp>
              <p:nvSpPr>
                <p:cNvPr id="1165" name="Freeform 473"/>
                <p:cNvSpPr>
                  <a:spLocks/>
                </p:cNvSpPr>
                <p:nvPr/>
              </p:nvSpPr>
              <p:spPr bwMode="auto">
                <a:xfrm>
                  <a:off x="3919" y="3645"/>
                  <a:ext cx="29" cy="35"/>
                </a:xfrm>
                <a:custGeom>
                  <a:avLst/>
                  <a:gdLst>
                    <a:gd name="T0" fmla="*/ 28 w 29"/>
                    <a:gd name="T1" fmla="*/ 19 h 35"/>
                    <a:gd name="T2" fmla="*/ 28 w 29"/>
                    <a:gd name="T3" fmla="*/ 25 h 35"/>
                    <a:gd name="T4" fmla="*/ 24 w 29"/>
                    <a:gd name="T5" fmla="*/ 31 h 35"/>
                    <a:gd name="T6" fmla="*/ 21 w 29"/>
                    <a:gd name="T7" fmla="*/ 34 h 35"/>
                    <a:gd name="T8" fmla="*/ 15 w 29"/>
                    <a:gd name="T9" fmla="*/ 34 h 35"/>
                    <a:gd name="T10" fmla="*/ 10 w 29"/>
                    <a:gd name="T11" fmla="*/ 34 h 35"/>
                    <a:gd name="T12" fmla="*/ 5 w 29"/>
                    <a:gd name="T13" fmla="*/ 34 h 35"/>
                    <a:gd name="T14" fmla="*/ 1 w 29"/>
                    <a:gd name="T15" fmla="*/ 31 h 35"/>
                    <a:gd name="T16" fmla="*/ 0 w 29"/>
                    <a:gd name="T17" fmla="*/ 25 h 35"/>
                    <a:gd name="T18" fmla="*/ 0 w 29"/>
                    <a:gd name="T19" fmla="*/ 19 h 35"/>
                    <a:gd name="T20" fmla="*/ 0 w 29"/>
                    <a:gd name="T21" fmla="*/ 10 h 35"/>
                    <a:gd name="T22" fmla="*/ 1 w 29"/>
                    <a:gd name="T23" fmla="*/ 6 h 35"/>
                    <a:gd name="T24" fmla="*/ 5 w 29"/>
                    <a:gd name="T25" fmla="*/ 2 h 35"/>
                    <a:gd name="T26" fmla="*/ 10 w 29"/>
                    <a:gd name="T27" fmla="*/ 0 h 35"/>
                    <a:gd name="T28" fmla="*/ 15 w 29"/>
                    <a:gd name="T29" fmla="*/ 0 h 35"/>
                    <a:gd name="T30" fmla="*/ 21 w 29"/>
                    <a:gd name="T31" fmla="*/ 2 h 35"/>
                    <a:gd name="T32" fmla="*/ 24 w 29"/>
                    <a:gd name="T33" fmla="*/ 6 h 35"/>
                    <a:gd name="T34" fmla="*/ 28 w 29"/>
                    <a:gd name="T35" fmla="*/ 10 h 35"/>
                    <a:gd name="T36" fmla="*/ 28 w 29"/>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9"/>
                      </a:moveTo>
                      <a:lnTo>
                        <a:pt x="28" y="25"/>
                      </a:lnTo>
                      <a:lnTo>
                        <a:pt x="24" y="31"/>
                      </a:lnTo>
                      <a:lnTo>
                        <a:pt x="21" y="34"/>
                      </a:lnTo>
                      <a:lnTo>
                        <a:pt x="15" y="34"/>
                      </a:lnTo>
                      <a:lnTo>
                        <a:pt x="10" y="34"/>
                      </a:lnTo>
                      <a:lnTo>
                        <a:pt x="5" y="34"/>
                      </a:lnTo>
                      <a:lnTo>
                        <a:pt x="1" y="31"/>
                      </a:lnTo>
                      <a:lnTo>
                        <a:pt x="0" y="25"/>
                      </a:lnTo>
                      <a:lnTo>
                        <a:pt x="0" y="19"/>
                      </a:lnTo>
                      <a:lnTo>
                        <a:pt x="0" y="10"/>
                      </a:lnTo>
                      <a:lnTo>
                        <a:pt x="1" y="6"/>
                      </a:lnTo>
                      <a:lnTo>
                        <a:pt x="5" y="2"/>
                      </a:lnTo>
                      <a:lnTo>
                        <a:pt x="10" y="0"/>
                      </a:lnTo>
                      <a:lnTo>
                        <a:pt x="15" y="0"/>
                      </a:lnTo>
                      <a:lnTo>
                        <a:pt x="21" y="2"/>
                      </a:lnTo>
                      <a:lnTo>
                        <a:pt x="24" y="6"/>
                      </a:lnTo>
                      <a:lnTo>
                        <a:pt x="28" y="10"/>
                      </a:lnTo>
                      <a:lnTo>
                        <a:pt x="28" y="19"/>
                      </a:lnTo>
                    </a:path>
                  </a:pathLst>
                </a:custGeom>
                <a:solidFill>
                  <a:srgbClr val="000000"/>
                </a:solidFill>
                <a:ln w="12700" cap="rnd">
                  <a:solidFill>
                    <a:srgbClr val="000000"/>
                  </a:solidFill>
                  <a:round/>
                  <a:headEnd/>
                  <a:tailEnd/>
                </a:ln>
              </p:spPr>
              <p:txBody>
                <a:bodyPr/>
                <a:lstStyle/>
                <a:p>
                  <a:endParaRPr lang="en-US"/>
                </a:p>
              </p:txBody>
            </p:sp>
            <p:sp>
              <p:nvSpPr>
                <p:cNvPr id="1166" name="Freeform 474"/>
                <p:cNvSpPr>
                  <a:spLocks/>
                </p:cNvSpPr>
                <p:nvPr/>
              </p:nvSpPr>
              <p:spPr bwMode="auto">
                <a:xfrm>
                  <a:off x="3996" y="3717"/>
                  <a:ext cx="42" cy="47"/>
                </a:xfrm>
                <a:custGeom>
                  <a:avLst/>
                  <a:gdLst>
                    <a:gd name="T0" fmla="*/ 41 w 42"/>
                    <a:gd name="T1" fmla="*/ 25 h 47"/>
                    <a:gd name="T2" fmla="*/ 41 w 42"/>
                    <a:gd name="T3" fmla="*/ 33 h 47"/>
                    <a:gd name="T4" fmla="*/ 35 w 42"/>
                    <a:gd name="T5" fmla="*/ 37 h 47"/>
                    <a:gd name="T6" fmla="*/ 32 w 42"/>
                    <a:gd name="T7" fmla="*/ 43 h 47"/>
                    <a:gd name="T8" fmla="*/ 25 w 42"/>
                    <a:gd name="T9" fmla="*/ 46 h 47"/>
                    <a:gd name="T10" fmla="*/ 17 w 42"/>
                    <a:gd name="T11" fmla="*/ 46 h 47"/>
                    <a:gd name="T12" fmla="*/ 10 w 42"/>
                    <a:gd name="T13" fmla="*/ 43 h 47"/>
                    <a:gd name="T14" fmla="*/ 5 w 42"/>
                    <a:gd name="T15" fmla="*/ 37 h 47"/>
                    <a:gd name="T16" fmla="*/ 0 w 42"/>
                    <a:gd name="T17" fmla="*/ 33 h 47"/>
                    <a:gd name="T18" fmla="*/ 0 w 42"/>
                    <a:gd name="T19" fmla="*/ 25 h 47"/>
                    <a:gd name="T20" fmla="*/ 0 w 42"/>
                    <a:gd name="T21" fmla="*/ 14 h 47"/>
                    <a:gd name="T22" fmla="*/ 5 w 42"/>
                    <a:gd name="T23" fmla="*/ 6 h 47"/>
                    <a:gd name="T24" fmla="*/ 10 w 42"/>
                    <a:gd name="T25" fmla="*/ 0 h 47"/>
                    <a:gd name="T26" fmla="*/ 17 w 42"/>
                    <a:gd name="T27" fmla="*/ 0 h 47"/>
                    <a:gd name="T28" fmla="*/ 25 w 42"/>
                    <a:gd name="T29" fmla="*/ 0 h 47"/>
                    <a:gd name="T30" fmla="*/ 32 w 42"/>
                    <a:gd name="T31" fmla="*/ 0 h 47"/>
                    <a:gd name="T32" fmla="*/ 35 w 42"/>
                    <a:gd name="T33" fmla="*/ 6 h 47"/>
                    <a:gd name="T34" fmla="*/ 41 w 42"/>
                    <a:gd name="T35" fmla="*/ 14 h 47"/>
                    <a:gd name="T36" fmla="*/ 41 w 42"/>
                    <a:gd name="T37" fmla="*/ 2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7"/>
                    <a:gd name="T59" fmla="*/ 42 w 42"/>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7">
                      <a:moveTo>
                        <a:pt x="41" y="25"/>
                      </a:moveTo>
                      <a:lnTo>
                        <a:pt x="41" y="33"/>
                      </a:lnTo>
                      <a:lnTo>
                        <a:pt x="35" y="37"/>
                      </a:lnTo>
                      <a:lnTo>
                        <a:pt x="32" y="43"/>
                      </a:lnTo>
                      <a:lnTo>
                        <a:pt x="25" y="46"/>
                      </a:lnTo>
                      <a:lnTo>
                        <a:pt x="17" y="46"/>
                      </a:lnTo>
                      <a:lnTo>
                        <a:pt x="10" y="43"/>
                      </a:lnTo>
                      <a:lnTo>
                        <a:pt x="5" y="37"/>
                      </a:lnTo>
                      <a:lnTo>
                        <a:pt x="0" y="33"/>
                      </a:lnTo>
                      <a:lnTo>
                        <a:pt x="0" y="25"/>
                      </a:lnTo>
                      <a:lnTo>
                        <a:pt x="0" y="14"/>
                      </a:lnTo>
                      <a:lnTo>
                        <a:pt x="5" y="6"/>
                      </a:lnTo>
                      <a:lnTo>
                        <a:pt x="10" y="0"/>
                      </a:lnTo>
                      <a:lnTo>
                        <a:pt x="17" y="0"/>
                      </a:lnTo>
                      <a:lnTo>
                        <a:pt x="25" y="0"/>
                      </a:lnTo>
                      <a:lnTo>
                        <a:pt x="32" y="0"/>
                      </a:lnTo>
                      <a:lnTo>
                        <a:pt x="35" y="6"/>
                      </a:lnTo>
                      <a:lnTo>
                        <a:pt x="41" y="14"/>
                      </a:lnTo>
                      <a:lnTo>
                        <a:pt x="41" y="25"/>
                      </a:lnTo>
                    </a:path>
                  </a:pathLst>
                </a:custGeom>
                <a:solidFill>
                  <a:srgbClr val="000000"/>
                </a:solidFill>
                <a:ln w="12700" cap="rnd">
                  <a:solidFill>
                    <a:srgbClr val="000000"/>
                  </a:solidFill>
                  <a:round/>
                  <a:headEnd/>
                  <a:tailEnd/>
                </a:ln>
              </p:spPr>
              <p:txBody>
                <a:bodyPr/>
                <a:lstStyle/>
                <a:p>
                  <a:endParaRPr lang="en-US"/>
                </a:p>
              </p:txBody>
            </p:sp>
            <p:sp>
              <p:nvSpPr>
                <p:cNvPr id="1167" name="Freeform 475"/>
                <p:cNvSpPr>
                  <a:spLocks/>
                </p:cNvSpPr>
                <p:nvPr/>
              </p:nvSpPr>
              <p:spPr bwMode="auto">
                <a:xfrm>
                  <a:off x="3940" y="3645"/>
                  <a:ext cx="32" cy="39"/>
                </a:xfrm>
                <a:custGeom>
                  <a:avLst/>
                  <a:gdLst>
                    <a:gd name="T0" fmla="*/ 31 w 32"/>
                    <a:gd name="T1" fmla="*/ 21 h 39"/>
                    <a:gd name="T2" fmla="*/ 31 w 32"/>
                    <a:gd name="T3" fmla="*/ 25 h 39"/>
                    <a:gd name="T4" fmla="*/ 27 w 32"/>
                    <a:gd name="T5" fmla="*/ 31 h 39"/>
                    <a:gd name="T6" fmla="*/ 22 w 32"/>
                    <a:gd name="T7" fmla="*/ 35 h 39"/>
                    <a:gd name="T8" fmla="*/ 17 w 32"/>
                    <a:gd name="T9" fmla="*/ 38 h 39"/>
                    <a:gd name="T10" fmla="*/ 12 w 32"/>
                    <a:gd name="T11" fmla="*/ 38 h 39"/>
                    <a:gd name="T12" fmla="*/ 8 w 32"/>
                    <a:gd name="T13" fmla="*/ 35 h 39"/>
                    <a:gd name="T14" fmla="*/ 3 w 32"/>
                    <a:gd name="T15" fmla="*/ 31 h 39"/>
                    <a:gd name="T16" fmla="*/ 0 w 32"/>
                    <a:gd name="T17" fmla="*/ 25 h 39"/>
                    <a:gd name="T18" fmla="*/ 0 w 32"/>
                    <a:gd name="T19" fmla="*/ 21 h 39"/>
                    <a:gd name="T20" fmla="*/ 0 w 32"/>
                    <a:gd name="T21" fmla="*/ 12 h 39"/>
                    <a:gd name="T22" fmla="*/ 3 w 32"/>
                    <a:gd name="T23" fmla="*/ 8 h 39"/>
                    <a:gd name="T24" fmla="*/ 8 w 32"/>
                    <a:gd name="T25" fmla="*/ 4 h 39"/>
                    <a:gd name="T26" fmla="*/ 12 w 32"/>
                    <a:gd name="T27" fmla="*/ 0 h 39"/>
                    <a:gd name="T28" fmla="*/ 17 w 32"/>
                    <a:gd name="T29" fmla="*/ 0 h 39"/>
                    <a:gd name="T30" fmla="*/ 22 w 32"/>
                    <a:gd name="T31" fmla="*/ 4 h 39"/>
                    <a:gd name="T32" fmla="*/ 27 w 32"/>
                    <a:gd name="T33" fmla="*/ 8 h 39"/>
                    <a:gd name="T34" fmla="*/ 31 w 32"/>
                    <a:gd name="T35" fmla="*/ 12 h 39"/>
                    <a:gd name="T36" fmla="*/ 31 w 32"/>
                    <a:gd name="T37" fmla="*/ 21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9"/>
                    <a:gd name="T59" fmla="*/ 32 w 32"/>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9">
                      <a:moveTo>
                        <a:pt x="31" y="21"/>
                      </a:moveTo>
                      <a:lnTo>
                        <a:pt x="31" y="25"/>
                      </a:lnTo>
                      <a:lnTo>
                        <a:pt x="27" y="31"/>
                      </a:lnTo>
                      <a:lnTo>
                        <a:pt x="22" y="35"/>
                      </a:lnTo>
                      <a:lnTo>
                        <a:pt x="17" y="38"/>
                      </a:lnTo>
                      <a:lnTo>
                        <a:pt x="12" y="38"/>
                      </a:lnTo>
                      <a:lnTo>
                        <a:pt x="8" y="35"/>
                      </a:lnTo>
                      <a:lnTo>
                        <a:pt x="3" y="31"/>
                      </a:lnTo>
                      <a:lnTo>
                        <a:pt x="0" y="25"/>
                      </a:lnTo>
                      <a:lnTo>
                        <a:pt x="0" y="21"/>
                      </a:lnTo>
                      <a:lnTo>
                        <a:pt x="0" y="12"/>
                      </a:lnTo>
                      <a:lnTo>
                        <a:pt x="3" y="8"/>
                      </a:lnTo>
                      <a:lnTo>
                        <a:pt x="8" y="4"/>
                      </a:lnTo>
                      <a:lnTo>
                        <a:pt x="12" y="0"/>
                      </a:lnTo>
                      <a:lnTo>
                        <a:pt x="17" y="0"/>
                      </a:lnTo>
                      <a:lnTo>
                        <a:pt x="22" y="4"/>
                      </a:lnTo>
                      <a:lnTo>
                        <a:pt x="27" y="8"/>
                      </a:lnTo>
                      <a:lnTo>
                        <a:pt x="31" y="12"/>
                      </a:lnTo>
                      <a:lnTo>
                        <a:pt x="31" y="21"/>
                      </a:lnTo>
                    </a:path>
                  </a:pathLst>
                </a:custGeom>
                <a:solidFill>
                  <a:srgbClr val="000000"/>
                </a:solidFill>
                <a:ln w="12700" cap="rnd">
                  <a:solidFill>
                    <a:srgbClr val="000000"/>
                  </a:solidFill>
                  <a:round/>
                  <a:headEnd/>
                  <a:tailEnd/>
                </a:ln>
              </p:spPr>
              <p:txBody>
                <a:bodyPr/>
                <a:lstStyle/>
                <a:p>
                  <a:endParaRPr lang="en-US"/>
                </a:p>
              </p:txBody>
            </p:sp>
            <p:sp>
              <p:nvSpPr>
                <p:cNvPr id="1168" name="Freeform 476"/>
                <p:cNvSpPr>
                  <a:spLocks/>
                </p:cNvSpPr>
                <p:nvPr/>
              </p:nvSpPr>
              <p:spPr bwMode="auto">
                <a:xfrm>
                  <a:off x="3992" y="3599"/>
                  <a:ext cx="41" cy="52"/>
                </a:xfrm>
                <a:custGeom>
                  <a:avLst/>
                  <a:gdLst>
                    <a:gd name="T0" fmla="*/ 40 w 41"/>
                    <a:gd name="T1" fmla="*/ 25 h 52"/>
                    <a:gd name="T2" fmla="*/ 40 w 41"/>
                    <a:gd name="T3" fmla="*/ 36 h 52"/>
                    <a:gd name="T4" fmla="*/ 36 w 41"/>
                    <a:gd name="T5" fmla="*/ 42 h 52"/>
                    <a:gd name="T6" fmla="*/ 29 w 41"/>
                    <a:gd name="T7" fmla="*/ 48 h 52"/>
                    <a:gd name="T8" fmla="*/ 24 w 41"/>
                    <a:gd name="T9" fmla="*/ 51 h 52"/>
                    <a:gd name="T10" fmla="*/ 15 w 41"/>
                    <a:gd name="T11" fmla="*/ 51 h 52"/>
                    <a:gd name="T12" fmla="*/ 6 w 41"/>
                    <a:gd name="T13" fmla="*/ 48 h 52"/>
                    <a:gd name="T14" fmla="*/ 1 w 41"/>
                    <a:gd name="T15" fmla="*/ 42 h 52"/>
                    <a:gd name="T16" fmla="*/ 0 w 41"/>
                    <a:gd name="T17" fmla="*/ 36 h 52"/>
                    <a:gd name="T18" fmla="*/ 0 w 41"/>
                    <a:gd name="T19" fmla="*/ 25 h 52"/>
                    <a:gd name="T20" fmla="*/ 0 w 41"/>
                    <a:gd name="T21" fmla="*/ 17 h 52"/>
                    <a:gd name="T22" fmla="*/ 1 w 41"/>
                    <a:gd name="T23" fmla="*/ 10 h 52"/>
                    <a:gd name="T24" fmla="*/ 6 w 41"/>
                    <a:gd name="T25" fmla="*/ 4 h 52"/>
                    <a:gd name="T26" fmla="*/ 15 w 41"/>
                    <a:gd name="T27" fmla="*/ 0 h 52"/>
                    <a:gd name="T28" fmla="*/ 24 w 41"/>
                    <a:gd name="T29" fmla="*/ 0 h 52"/>
                    <a:gd name="T30" fmla="*/ 29 w 41"/>
                    <a:gd name="T31" fmla="*/ 4 h 52"/>
                    <a:gd name="T32" fmla="*/ 36 w 41"/>
                    <a:gd name="T33" fmla="*/ 10 h 52"/>
                    <a:gd name="T34" fmla="*/ 40 w 41"/>
                    <a:gd name="T35" fmla="*/ 17 h 52"/>
                    <a:gd name="T36" fmla="*/ 40 w 41"/>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52"/>
                    <a:gd name="T59" fmla="*/ 41 w 4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52">
                      <a:moveTo>
                        <a:pt x="40" y="25"/>
                      </a:moveTo>
                      <a:lnTo>
                        <a:pt x="40" y="36"/>
                      </a:lnTo>
                      <a:lnTo>
                        <a:pt x="36" y="42"/>
                      </a:lnTo>
                      <a:lnTo>
                        <a:pt x="29" y="48"/>
                      </a:lnTo>
                      <a:lnTo>
                        <a:pt x="24" y="51"/>
                      </a:lnTo>
                      <a:lnTo>
                        <a:pt x="15" y="51"/>
                      </a:lnTo>
                      <a:lnTo>
                        <a:pt x="6" y="48"/>
                      </a:lnTo>
                      <a:lnTo>
                        <a:pt x="1" y="42"/>
                      </a:lnTo>
                      <a:lnTo>
                        <a:pt x="0" y="36"/>
                      </a:lnTo>
                      <a:lnTo>
                        <a:pt x="0" y="25"/>
                      </a:lnTo>
                      <a:lnTo>
                        <a:pt x="0" y="17"/>
                      </a:lnTo>
                      <a:lnTo>
                        <a:pt x="1" y="10"/>
                      </a:lnTo>
                      <a:lnTo>
                        <a:pt x="6" y="4"/>
                      </a:lnTo>
                      <a:lnTo>
                        <a:pt x="15" y="0"/>
                      </a:lnTo>
                      <a:lnTo>
                        <a:pt x="24" y="0"/>
                      </a:lnTo>
                      <a:lnTo>
                        <a:pt x="29" y="4"/>
                      </a:lnTo>
                      <a:lnTo>
                        <a:pt x="36" y="10"/>
                      </a:lnTo>
                      <a:lnTo>
                        <a:pt x="40" y="17"/>
                      </a:lnTo>
                      <a:lnTo>
                        <a:pt x="40" y="25"/>
                      </a:lnTo>
                    </a:path>
                  </a:pathLst>
                </a:custGeom>
                <a:solidFill>
                  <a:srgbClr val="000000"/>
                </a:solidFill>
                <a:ln w="12700" cap="rnd">
                  <a:solidFill>
                    <a:srgbClr val="000000"/>
                  </a:solidFill>
                  <a:round/>
                  <a:headEnd/>
                  <a:tailEnd/>
                </a:ln>
              </p:spPr>
              <p:txBody>
                <a:bodyPr/>
                <a:lstStyle/>
                <a:p>
                  <a:endParaRPr lang="en-US"/>
                </a:p>
              </p:txBody>
            </p:sp>
            <p:sp>
              <p:nvSpPr>
                <p:cNvPr id="1169" name="Freeform 477"/>
                <p:cNvSpPr>
                  <a:spLocks/>
                </p:cNvSpPr>
                <p:nvPr/>
              </p:nvSpPr>
              <p:spPr bwMode="auto">
                <a:xfrm>
                  <a:off x="4065" y="3727"/>
                  <a:ext cx="29" cy="35"/>
                </a:xfrm>
                <a:custGeom>
                  <a:avLst/>
                  <a:gdLst>
                    <a:gd name="T0" fmla="*/ 28 w 29"/>
                    <a:gd name="T1" fmla="*/ 20 h 35"/>
                    <a:gd name="T2" fmla="*/ 22 w 29"/>
                    <a:gd name="T3" fmla="*/ 27 h 35"/>
                    <a:gd name="T4" fmla="*/ 19 w 29"/>
                    <a:gd name="T5" fmla="*/ 29 h 35"/>
                    <a:gd name="T6" fmla="*/ 19 w 29"/>
                    <a:gd name="T7" fmla="*/ 34 h 35"/>
                    <a:gd name="T8" fmla="*/ 14 w 29"/>
                    <a:gd name="T9" fmla="*/ 34 h 35"/>
                    <a:gd name="T10" fmla="*/ 14 w 29"/>
                    <a:gd name="T11" fmla="*/ 34 h 35"/>
                    <a:gd name="T12" fmla="*/ 5 w 29"/>
                    <a:gd name="T13" fmla="*/ 34 h 35"/>
                    <a:gd name="T14" fmla="*/ 0 w 29"/>
                    <a:gd name="T15" fmla="*/ 29 h 35"/>
                    <a:gd name="T16" fmla="*/ 0 w 29"/>
                    <a:gd name="T17" fmla="*/ 27 h 35"/>
                    <a:gd name="T18" fmla="*/ 0 w 29"/>
                    <a:gd name="T19" fmla="*/ 20 h 35"/>
                    <a:gd name="T20" fmla="*/ 0 w 29"/>
                    <a:gd name="T21" fmla="*/ 15 h 35"/>
                    <a:gd name="T22" fmla="*/ 0 w 29"/>
                    <a:gd name="T23" fmla="*/ 4 h 35"/>
                    <a:gd name="T24" fmla="*/ 5 w 29"/>
                    <a:gd name="T25" fmla="*/ 4 h 35"/>
                    <a:gd name="T26" fmla="*/ 14 w 29"/>
                    <a:gd name="T27" fmla="*/ 0 h 35"/>
                    <a:gd name="T28" fmla="*/ 14 w 29"/>
                    <a:gd name="T29" fmla="*/ 0 h 35"/>
                    <a:gd name="T30" fmla="*/ 19 w 29"/>
                    <a:gd name="T31" fmla="*/ 4 h 35"/>
                    <a:gd name="T32" fmla="*/ 19 w 29"/>
                    <a:gd name="T33" fmla="*/ 4 h 35"/>
                    <a:gd name="T34" fmla="*/ 22 w 29"/>
                    <a:gd name="T35" fmla="*/ 15 h 35"/>
                    <a:gd name="T36" fmla="*/ 28 w 29"/>
                    <a:gd name="T37" fmla="*/ 2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20"/>
                      </a:moveTo>
                      <a:lnTo>
                        <a:pt x="22" y="27"/>
                      </a:lnTo>
                      <a:lnTo>
                        <a:pt x="19" y="29"/>
                      </a:lnTo>
                      <a:lnTo>
                        <a:pt x="19" y="34"/>
                      </a:lnTo>
                      <a:lnTo>
                        <a:pt x="14" y="34"/>
                      </a:lnTo>
                      <a:lnTo>
                        <a:pt x="5" y="34"/>
                      </a:lnTo>
                      <a:lnTo>
                        <a:pt x="0" y="29"/>
                      </a:lnTo>
                      <a:lnTo>
                        <a:pt x="0" y="27"/>
                      </a:lnTo>
                      <a:lnTo>
                        <a:pt x="0" y="20"/>
                      </a:lnTo>
                      <a:lnTo>
                        <a:pt x="0" y="15"/>
                      </a:lnTo>
                      <a:lnTo>
                        <a:pt x="0" y="4"/>
                      </a:lnTo>
                      <a:lnTo>
                        <a:pt x="5" y="4"/>
                      </a:lnTo>
                      <a:lnTo>
                        <a:pt x="14" y="0"/>
                      </a:lnTo>
                      <a:lnTo>
                        <a:pt x="19" y="4"/>
                      </a:lnTo>
                      <a:lnTo>
                        <a:pt x="22" y="15"/>
                      </a:lnTo>
                      <a:lnTo>
                        <a:pt x="28" y="20"/>
                      </a:lnTo>
                    </a:path>
                  </a:pathLst>
                </a:custGeom>
                <a:solidFill>
                  <a:srgbClr val="000000"/>
                </a:solidFill>
                <a:ln w="12700" cap="rnd">
                  <a:solidFill>
                    <a:srgbClr val="000000"/>
                  </a:solidFill>
                  <a:round/>
                  <a:headEnd/>
                  <a:tailEnd/>
                </a:ln>
              </p:spPr>
              <p:txBody>
                <a:bodyPr/>
                <a:lstStyle/>
                <a:p>
                  <a:endParaRPr lang="en-US"/>
                </a:p>
              </p:txBody>
            </p:sp>
            <p:sp>
              <p:nvSpPr>
                <p:cNvPr id="1170" name="Freeform 478"/>
                <p:cNvSpPr>
                  <a:spLocks/>
                </p:cNvSpPr>
                <p:nvPr/>
              </p:nvSpPr>
              <p:spPr bwMode="auto">
                <a:xfrm>
                  <a:off x="4065" y="3785"/>
                  <a:ext cx="29" cy="35"/>
                </a:xfrm>
                <a:custGeom>
                  <a:avLst/>
                  <a:gdLst>
                    <a:gd name="T0" fmla="*/ 28 w 29"/>
                    <a:gd name="T1" fmla="*/ 14 h 35"/>
                    <a:gd name="T2" fmla="*/ 26 w 29"/>
                    <a:gd name="T3" fmla="*/ 19 h 35"/>
                    <a:gd name="T4" fmla="*/ 22 w 29"/>
                    <a:gd name="T5" fmla="*/ 25 h 35"/>
                    <a:gd name="T6" fmla="*/ 19 w 29"/>
                    <a:gd name="T7" fmla="*/ 29 h 35"/>
                    <a:gd name="T8" fmla="*/ 14 w 29"/>
                    <a:gd name="T9" fmla="*/ 34 h 35"/>
                    <a:gd name="T10" fmla="*/ 8 w 29"/>
                    <a:gd name="T11" fmla="*/ 34 h 35"/>
                    <a:gd name="T12" fmla="*/ 7 w 29"/>
                    <a:gd name="T13" fmla="*/ 29 h 35"/>
                    <a:gd name="T14" fmla="*/ 1 w 29"/>
                    <a:gd name="T15" fmla="*/ 25 h 35"/>
                    <a:gd name="T16" fmla="*/ 0 w 29"/>
                    <a:gd name="T17" fmla="*/ 19 h 35"/>
                    <a:gd name="T18" fmla="*/ 0 w 29"/>
                    <a:gd name="T19" fmla="*/ 14 h 35"/>
                    <a:gd name="T20" fmla="*/ 0 w 29"/>
                    <a:gd name="T21" fmla="*/ 6 h 35"/>
                    <a:gd name="T22" fmla="*/ 1 w 29"/>
                    <a:gd name="T23" fmla="*/ 4 h 35"/>
                    <a:gd name="T24" fmla="*/ 7 w 29"/>
                    <a:gd name="T25" fmla="*/ 0 h 35"/>
                    <a:gd name="T26" fmla="*/ 8 w 29"/>
                    <a:gd name="T27" fmla="*/ 0 h 35"/>
                    <a:gd name="T28" fmla="*/ 14 w 29"/>
                    <a:gd name="T29" fmla="*/ 0 h 35"/>
                    <a:gd name="T30" fmla="*/ 19 w 29"/>
                    <a:gd name="T31" fmla="*/ 0 h 35"/>
                    <a:gd name="T32" fmla="*/ 22 w 29"/>
                    <a:gd name="T33" fmla="*/ 4 h 35"/>
                    <a:gd name="T34" fmla="*/ 26 w 29"/>
                    <a:gd name="T35" fmla="*/ 6 h 35"/>
                    <a:gd name="T36" fmla="*/ 28 w 29"/>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4"/>
                      </a:moveTo>
                      <a:lnTo>
                        <a:pt x="26" y="19"/>
                      </a:lnTo>
                      <a:lnTo>
                        <a:pt x="22" y="25"/>
                      </a:lnTo>
                      <a:lnTo>
                        <a:pt x="19" y="29"/>
                      </a:lnTo>
                      <a:lnTo>
                        <a:pt x="14" y="34"/>
                      </a:lnTo>
                      <a:lnTo>
                        <a:pt x="8" y="34"/>
                      </a:lnTo>
                      <a:lnTo>
                        <a:pt x="7" y="29"/>
                      </a:lnTo>
                      <a:lnTo>
                        <a:pt x="1" y="25"/>
                      </a:lnTo>
                      <a:lnTo>
                        <a:pt x="0" y="19"/>
                      </a:lnTo>
                      <a:lnTo>
                        <a:pt x="0" y="14"/>
                      </a:lnTo>
                      <a:lnTo>
                        <a:pt x="0" y="6"/>
                      </a:lnTo>
                      <a:lnTo>
                        <a:pt x="1" y="4"/>
                      </a:lnTo>
                      <a:lnTo>
                        <a:pt x="7" y="0"/>
                      </a:lnTo>
                      <a:lnTo>
                        <a:pt x="8" y="0"/>
                      </a:lnTo>
                      <a:lnTo>
                        <a:pt x="14" y="0"/>
                      </a:lnTo>
                      <a:lnTo>
                        <a:pt x="19" y="0"/>
                      </a:lnTo>
                      <a:lnTo>
                        <a:pt x="22" y="4"/>
                      </a:lnTo>
                      <a:lnTo>
                        <a:pt x="26" y="6"/>
                      </a:lnTo>
                      <a:lnTo>
                        <a:pt x="28" y="14"/>
                      </a:lnTo>
                    </a:path>
                  </a:pathLst>
                </a:custGeom>
                <a:solidFill>
                  <a:srgbClr val="000000"/>
                </a:solidFill>
                <a:ln w="12700" cap="rnd">
                  <a:solidFill>
                    <a:srgbClr val="000000"/>
                  </a:solidFill>
                  <a:round/>
                  <a:headEnd/>
                  <a:tailEnd/>
                </a:ln>
              </p:spPr>
              <p:txBody>
                <a:bodyPr/>
                <a:lstStyle/>
                <a:p>
                  <a:endParaRPr lang="en-US"/>
                </a:p>
              </p:txBody>
            </p:sp>
            <p:sp>
              <p:nvSpPr>
                <p:cNvPr id="1171" name="Freeform 479"/>
                <p:cNvSpPr>
                  <a:spLocks/>
                </p:cNvSpPr>
                <p:nvPr/>
              </p:nvSpPr>
              <p:spPr bwMode="auto">
                <a:xfrm>
                  <a:off x="4039" y="3776"/>
                  <a:ext cx="28" cy="36"/>
                </a:xfrm>
                <a:custGeom>
                  <a:avLst/>
                  <a:gdLst>
                    <a:gd name="T0" fmla="*/ 27 w 28"/>
                    <a:gd name="T1" fmla="*/ 17 h 36"/>
                    <a:gd name="T2" fmla="*/ 27 w 28"/>
                    <a:gd name="T3" fmla="*/ 24 h 36"/>
                    <a:gd name="T4" fmla="*/ 23 w 28"/>
                    <a:gd name="T5" fmla="*/ 28 h 36"/>
                    <a:gd name="T6" fmla="*/ 20 w 28"/>
                    <a:gd name="T7" fmla="*/ 35 h 36"/>
                    <a:gd name="T8" fmla="*/ 13 w 28"/>
                    <a:gd name="T9" fmla="*/ 35 h 36"/>
                    <a:gd name="T10" fmla="*/ 10 w 28"/>
                    <a:gd name="T11" fmla="*/ 35 h 36"/>
                    <a:gd name="T12" fmla="*/ 5 w 28"/>
                    <a:gd name="T13" fmla="*/ 35 h 36"/>
                    <a:gd name="T14" fmla="*/ 1 w 28"/>
                    <a:gd name="T15" fmla="*/ 28 h 36"/>
                    <a:gd name="T16" fmla="*/ 0 w 28"/>
                    <a:gd name="T17" fmla="*/ 24 h 36"/>
                    <a:gd name="T18" fmla="*/ 0 w 28"/>
                    <a:gd name="T19" fmla="*/ 17 h 36"/>
                    <a:gd name="T20" fmla="*/ 0 w 28"/>
                    <a:gd name="T21" fmla="*/ 13 h 36"/>
                    <a:gd name="T22" fmla="*/ 1 w 28"/>
                    <a:gd name="T23" fmla="*/ 6 h 36"/>
                    <a:gd name="T24" fmla="*/ 5 w 28"/>
                    <a:gd name="T25" fmla="*/ 2 h 36"/>
                    <a:gd name="T26" fmla="*/ 10 w 28"/>
                    <a:gd name="T27" fmla="*/ 0 h 36"/>
                    <a:gd name="T28" fmla="*/ 13 w 28"/>
                    <a:gd name="T29" fmla="*/ 0 h 36"/>
                    <a:gd name="T30" fmla="*/ 20 w 28"/>
                    <a:gd name="T31" fmla="*/ 2 h 36"/>
                    <a:gd name="T32" fmla="*/ 23 w 28"/>
                    <a:gd name="T33" fmla="*/ 6 h 36"/>
                    <a:gd name="T34" fmla="*/ 27 w 28"/>
                    <a:gd name="T35" fmla="*/ 13 h 36"/>
                    <a:gd name="T36" fmla="*/ 27 w 28"/>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7"/>
                      </a:moveTo>
                      <a:lnTo>
                        <a:pt x="27" y="24"/>
                      </a:lnTo>
                      <a:lnTo>
                        <a:pt x="23" y="28"/>
                      </a:lnTo>
                      <a:lnTo>
                        <a:pt x="20" y="35"/>
                      </a:lnTo>
                      <a:lnTo>
                        <a:pt x="13" y="35"/>
                      </a:lnTo>
                      <a:lnTo>
                        <a:pt x="10" y="35"/>
                      </a:lnTo>
                      <a:lnTo>
                        <a:pt x="5" y="35"/>
                      </a:lnTo>
                      <a:lnTo>
                        <a:pt x="1" y="28"/>
                      </a:lnTo>
                      <a:lnTo>
                        <a:pt x="0" y="24"/>
                      </a:lnTo>
                      <a:lnTo>
                        <a:pt x="0" y="17"/>
                      </a:lnTo>
                      <a:lnTo>
                        <a:pt x="0" y="13"/>
                      </a:lnTo>
                      <a:lnTo>
                        <a:pt x="1" y="6"/>
                      </a:lnTo>
                      <a:lnTo>
                        <a:pt x="5" y="2"/>
                      </a:lnTo>
                      <a:lnTo>
                        <a:pt x="10" y="0"/>
                      </a:lnTo>
                      <a:lnTo>
                        <a:pt x="13" y="0"/>
                      </a:lnTo>
                      <a:lnTo>
                        <a:pt x="20" y="2"/>
                      </a:lnTo>
                      <a:lnTo>
                        <a:pt x="23" y="6"/>
                      </a:lnTo>
                      <a:lnTo>
                        <a:pt x="27" y="13"/>
                      </a:lnTo>
                      <a:lnTo>
                        <a:pt x="27" y="17"/>
                      </a:lnTo>
                    </a:path>
                  </a:pathLst>
                </a:custGeom>
                <a:solidFill>
                  <a:srgbClr val="000000"/>
                </a:solidFill>
                <a:ln w="12700" cap="rnd">
                  <a:solidFill>
                    <a:srgbClr val="000000"/>
                  </a:solidFill>
                  <a:round/>
                  <a:headEnd/>
                  <a:tailEnd/>
                </a:ln>
              </p:spPr>
              <p:txBody>
                <a:bodyPr/>
                <a:lstStyle/>
                <a:p>
                  <a:endParaRPr lang="en-US"/>
                </a:p>
              </p:txBody>
            </p:sp>
            <p:sp>
              <p:nvSpPr>
                <p:cNvPr id="1172" name="Freeform 480"/>
                <p:cNvSpPr>
                  <a:spLocks/>
                </p:cNvSpPr>
                <p:nvPr/>
              </p:nvSpPr>
              <p:spPr bwMode="auto">
                <a:xfrm>
                  <a:off x="3992" y="3663"/>
                  <a:ext cx="32" cy="41"/>
                </a:xfrm>
                <a:custGeom>
                  <a:avLst/>
                  <a:gdLst>
                    <a:gd name="T0" fmla="*/ 31 w 32"/>
                    <a:gd name="T1" fmla="*/ 20 h 41"/>
                    <a:gd name="T2" fmla="*/ 29 w 32"/>
                    <a:gd name="T3" fmla="*/ 26 h 41"/>
                    <a:gd name="T4" fmla="*/ 27 w 32"/>
                    <a:gd name="T5" fmla="*/ 31 h 41"/>
                    <a:gd name="T6" fmla="*/ 22 w 32"/>
                    <a:gd name="T7" fmla="*/ 37 h 41"/>
                    <a:gd name="T8" fmla="*/ 17 w 32"/>
                    <a:gd name="T9" fmla="*/ 40 h 41"/>
                    <a:gd name="T10" fmla="*/ 12 w 32"/>
                    <a:gd name="T11" fmla="*/ 40 h 41"/>
                    <a:gd name="T12" fmla="*/ 6 w 32"/>
                    <a:gd name="T13" fmla="*/ 37 h 41"/>
                    <a:gd name="T14" fmla="*/ 1 w 32"/>
                    <a:gd name="T15" fmla="*/ 31 h 41"/>
                    <a:gd name="T16" fmla="*/ 0 w 32"/>
                    <a:gd name="T17" fmla="*/ 26 h 41"/>
                    <a:gd name="T18" fmla="*/ 0 w 32"/>
                    <a:gd name="T19" fmla="*/ 20 h 41"/>
                    <a:gd name="T20" fmla="*/ 0 w 32"/>
                    <a:gd name="T21" fmla="*/ 11 h 41"/>
                    <a:gd name="T22" fmla="*/ 1 w 32"/>
                    <a:gd name="T23" fmla="*/ 6 h 41"/>
                    <a:gd name="T24" fmla="*/ 6 w 32"/>
                    <a:gd name="T25" fmla="*/ 2 h 41"/>
                    <a:gd name="T26" fmla="*/ 12 w 32"/>
                    <a:gd name="T27" fmla="*/ 0 h 41"/>
                    <a:gd name="T28" fmla="*/ 17 w 32"/>
                    <a:gd name="T29" fmla="*/ 0 h 41"/>
                    <a:gd name="T30" fmla="*/ 22 w 32"/>
                    <a:gd name="T31" fmla="*/ 2 h 41"/>
                    <a:gd name="T32" fmla="*/ 27 w 32"/>
                    <a:gd name="T33" fmla="*/ 6 h 41"/>
                    <a:gd name="T34" fmla="*/ 29 w 32"/>
                    <a:gd name="T35" fmla="*/ 11 h 41"/>
                    <a:gd name="T36" fmla="*/ 31 w 32"/>
                    <a:gd name="T37" fmla="*/ 2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41"/>
                    <a:gd name="T59" fmla="*/ 32 w 3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41">
                      <a:moveTo>
                        <a:pt x="31" y="20"/>
                      </a:moveTo>
                      <a:lnTo>
                        <a:pt x="29" y="26"/>
                      </a:lnTo>
                      <a:lnTo>
                        <a:pt x="27" y="31"/>
                      </a:lnTo>
                      <a:lnTo>
                        <a:pt x="22" y="37"/>
                      </a:lnTo>
                      <a:lnTo>
                        <a:pt x="17" y="40"/>
                      </a:lnTo>
                      <a:lnTo>
                        <a:pt x="12" y="40"/>
                      </a:lnTo>
                      <a:lnTo>
                        <a:pt x="6" y="37"/>
                      </a:lnTo>
                      <a:lnTo>
                        <a:pt x="1" y="31"/>
                      </a:lnTo>
                      <a:lnTo>
                        <a:pt x="0" y="26"/>
                      </a:lnTo>
                      <a:lnTo>
                        <a:pt x="0" y="20"/>
                      </a:lnTo>
                      <a:lnTo>
                        <a:pt x="0" y="11"/>
                      </a:lnTo>
                      <a:lnTo>
                        <a:pt x="1" y="6"/>
                      </a:lnTo>
                      <a:lnTo>
                        <a:pt x="6" y="2"/>
                      </a:lnTo>
                      <a:lnTo>
                        <a:pt x="12" y="0"/>
                      </a:lnTo>
                      <a:lnTo>
                        <a:pt x="17" y="0"/>
                      </a:lnTo>
                      <a:lnTo>
                        <a:pt x="22" y="2"/>
                      </a:lnTo>
                      <a:lnTo>
                        <a:pt x="27" y="6"/>
                      </a:lnTo>
                      <a:lnTo>
                        <a:pt x="29" y="11"/>
                      </a:lnTo>
                      <a:lnTo>
                        <a:pt x="31" y="20"/>
                      </a:lnTo>
                    </a:path>
                  </a:pathLst>
                </a:custGeom>
                <a:solidFill>
                  <a:srgbClr val="000000"/>
                </a:solidFill>
                <a:ln w="12700" cap="rnd">
                  <a:solidFill>
                    <a:srgbClr val="000000"/>
                  </a:solidFill>
                  <a:round/>
                  <a:headEnd/>
                  <a:tailEnd/>
                </a:ln>
              </p:spPr>
              <p:txBody>
                <a:bodyPr/>
                <a:lstStyle/>
                <a:p>
                  <a:endParaRPr lang="en-US"/>
                </a:p>
              </p:txBody>
            </p:sp>
            <p:sp>
              <p:nvSpPr>
                <p:cNvPr id="1173" name="Freeform 481"/>
                <p:cNvSpPr>
                  <a:spLocks/>
                </p:cNvSpPr>
                <p:nvPr/>
              </p:nvSpPr>
              <p:spPr bwMode="auto">
                <a:xfrm>
                  <a:off x="3872" y="3539"/>
                  <a:ext cx="29" cy="34"/>
                </a:xfrm>
                <a:custGeom>
                  <a:avLst/>
                  <a:gdLst>
                    <a:gd name="T0" fmla="*/ 28 w 29"/>
                    <a:gd name="T1" fmla="*/ 14 h 34"/>
                    <a:gd name="T2" fmla="*/ 28 w 29"/>
                    <a:gd name="T3" fmla="*/ 18 h 34"/>
                    <a:gd name="T4" fmla="*/ 26 w 29"/>
                    <a:gd name="T5" fmla="*/ 24 h 34"/>
                    <a:gd name="T6" fmla="*/ 21 w 29"/>
                    <a:gd name="T7" fmla="*/ 28 h 34"/>
                    <a:gd name="T8" fmla="*/ 15 w 29"/>
                    <a:gd name="T9" fmla="*/ 33 h 34"/>
                    <a:gd name="T10" fmla="*/ 8 w 29"/>
                    <a:gd name="T11" fmla="*/ 33 h 34"/>
                    <a:gd name="T12" fmla="*/ 5 w 29"/>
                    <a:gd name="T13" fmla="*/ 28 h 34"/>
                    <a:gd name="T14" fmla="*/ 0 w 29"/>
                    <a:gd name="T15" fmla="*/ 24 h 34"/>
                    <a:gd name="T16" fmla="*/ 0 w 29"/>
                    <a:gd name="T17" fmla="*/ 18 h 34"/>
                    <a:gd name="T18" fmla="*/ 0 w 29"/>
                    <a:gd name="T19" fmla="*/ 14 h 34"/>
                    <a:gd name="T20" fmla="*/ 0 w 29"/>
                    <a:gd name="T21" fmla="*/ 6 h 34"/>
                    <a:gd name="T22" fmla="*/ 0 w 29"/>
                    <a:gd name="T23" fmla="*/ 4 h 34"/>
                    <a:gd name="T24" fmla="*/ 5 w 29"/>
                    <a:gd name="T25" fmla="*/ 0 h 34"/>
                    <a:gd name="T26" fmla="*/ 8 w 29"/>
                    <a:gd name="T27" fmla="*/ 0 h 34"/>
                    <a:gd name="T28" fmla="*/ 15 w 29"/>
                    <a:gd name="T29" fmla="*/ 0 h 34"/>
                    <a:gd name="T30" fmla="*/ 21 w 29"/>
                    <a:gd name="T31" fmla="*/ 0 h 34"/>
                    <a:gd name="T32" fmla="*/ 26 w 29"/>
                    <a:gd name="T33" fmla="*/ 4 h 34"/>
                    <a:gd name="T34" fmla="*/ 28 w 29"/>
                    <a:gd name="T35" fmla="*/ 6 h 34"/>
                    <a:gd name="T36" fmla="*/ 28 w 29"/>
                    <a:gd name="T37" fmla="*/ 1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4"/>
                    <a:gd name="T59" fmla="*/ 29 w 29"/>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4">
                      <a:moveTo>
                        <a:pt x="28" y="14"/>
                      </a:moveTo>
                      <a:lnTo>
                        <a:pt x="28" y="18"/>
                      </a:lnTo>
                      <a:lnTo>
                        <a:pt x="26" y="24"/>
                      </a:lnTo>
                      <a:lnTo>
                        <a:pt x="21" y="28"/>
                      </a:lnTo>
                      <a:lnTo>
                        <a:pt x="15" y="33"/>
                      </a:lnTo>
                      <a:lnTo>
                        <a:pt x="8" y="33"/>
                      </a:lnTo>
                      <a:lnTo>
                        <a:pt x="5" y="28"/>
                      </a:lnTo>
                      <a:lnTo>
                        <a:pt x="0" y="24"/>
                      </a:lnTo>
                      <a:lnTo>
                        <a:pt x="0" y="18"/>
                      </a:lnTo>
                      <a:lnTo>
                        <a:pt x="0" y="14"/>
                      </a:lnTo>
                      <a:lnTo>
                        <a:pt x="0" y="6"/>
                      </a:lnTo>
                      <a:lnTo>
                        <a:pt x="0" y="4"/>
                      </a:lnTo>
                      <a:lnTo>
                        <a:pt x="5" y="0"/>
                      </a:lnTo>
                      <a:lnTo>
                        <a:pt x="8" y="0"/>
                      </a:lnTo>
                      <a:lnTo>
                        <a:pt x="15" y="0"/>
                      </a:lnTo>
                      <a:lnTo>
                        <a:pt x="21" y="0"/>
                      </a:lnTo>
                      <a:lnTo>
                        <a:pt x="26" y="4"/>
                      </a:lnTo>
                      <a:lnTo>
                        <a:pt x="28" y="6"/>
                      </a:lnTo>
                      <a:lnTo>
                        <a:pt x="28" y="14"/>
                      </a:lnTo>
                    </a:path>
                  </a:pathLst>
                </a:custGeom>
                <a:solidFill>
                  <a:srgbClr val="000000"/>
                </a:solidFill>
                <a:ln w="12700" cap="rnd">
                  <a:solidFill>
                    <a:srgbClr val="000000"/>
                  </a:solidFill>
                  <a:round/>
                  <a:headEnd/>
                  <a:tailEnd/>
                </a:ln>
              </p:spPr>
              <p:txBody>
                <a:bodyPr/>
                <a:lstStyle/>
                <a:p>
                  <a:endParaRPr lang="en-US"/>
                </a:p>
              </p:txBody>
            </p:sp>
            <p:sp>
              <p:nvSpPr>
                <p:cNvPr id="1174" name="Freeform 482"/>
                <p:cNvSpPr>
                  <a:spLocks/>
                </p:cNvSpPr>
                <p:nvPr/>
              </p:nvSpPr>
              <p:spPr bwMode="auto">
                <a:xfrm>
                  <a:off x="4034" y="3663"/>
                  <a:ext cx="28" cy="36"/>
                </a:xfrm>
                <a:custGeom>
                  <a:avLst/>
                  <a:gdLst>
                    <a:gd name="T0" fmla="*/ 27 w 28"/>
                    <a:gd name="T1" fmla="*/ 17 h 36"/>
                    <a:gd name="T2" fmla="*/ 27 w 28"/>
                    <a:gd name="T3" fmla="*/ 24 h 36"/>
                    <a:gd name="T4" fmla="*/ 23 w 28"/>
                    <a:gd name="T5" fmla="*/ 28 h 36"/>
                    <a:gd name="T6" fmla="*/ 20 w 28"/>
                    <a:gd name="T7" fmla="*/ 35 h 36"/>
                    <a:gd name="T8" fmla="*/ 15 w 28"/>
                    <a:gd name="T9" fmla="*/ 35 h 36"/>
                    <a:gd name="T10" fmla="*/ 10 w 28"/>
                    <a:gd name="T11" fmla="*/ 35 h 36"/>
                    <a:gd name="T12" fmla="*/ 5 w 28"/>
                    <a:gd name="T13" fmla="*/ 35 h 36"/>
                    <a:gd name="T14" fmla="*/ 1 w 28"/>
                    <a:gd name="T15" fmla="*/ 28 h 36"/>
                    <a:gd name="T16" fmla="*/ 0 w 28"/>
                    <a:gd name="T17" fmla="*/ 24 h 36"/>
                    <a:gd name="T18" fmla="*/ 0 w 28"/>
                    <a:gd name="T19" fmla="*/ 17 h 36"/>
                    <a:gd name="T20" fmla="*/ 0 w 28"/>
                    <a:gd name="T21" fmla="*/ 8 h 36"/>
                    <a:gd name="T22" fmla="*/ 1 w 28"/>
                    <a:gd name="T23" fmla="*/ 8 h 36"/>
                    <a:gd name="T24" fmla="*/ 5 w 28"/>
                    <a:gd name="T25" fmla="*/ 2 h 36"/>
                    <a:gd name="T26" fmla="*/ 10 w 28"/>
                    <a:gd name="T27" fmla="*/ 0 h 36"/>
                    <a:gd name="T28" fmla="*/ 15 w 28"/>
                    <a:gd name="T29" fmla="*/ 0 h 36"/>
                    <a:gd name="T30" fmla="*/ 20 w 28"/>
                    <a:gd name="T31" fmla="*/ 2 h 36"/>
                    <a:gd name="T32" fmla="*/ 23 w 28"/>
                    <a:gd name="T33" fmla="*/ 8 h 36"/>
                    <a:gd name="T34" fmla="*/ 27 w 28"/>
                    <a:gd name="T35" fmla="*/ 8 h 36"/>
                    <a:gd name="T36" fmla="*/ 27 w 28"/>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7"/>
                      </a:moveTo>
                      <a:lnTo>
                        <a:pt x="27" y="24"/>
                      </a:lnTo>
                      <a:lnTo>
                        <a:pt x="23" y="28"/>
                      </a:lnTo>
                      <a:lnTo>
                        <a:pt x="20" y="35"/>
                      </a:lnTo>
                      <a:lnTo>
                        <a:pt x="15" y="35"/>
                      </a:lnTo>
                      <a:lnTo>
                        <a:pt x="10" y="35"/>
                      </a:lnTo>
                      <a:lnTo>
                        <a:pt x="5" y="35"/>
                      </a:lnTo>
                      <a:lnTo>
                        <a:pt x="1" y="28"/>
                      </a:lnTo>
                      <a:lnTo>
                        <a:pt x="0" y="24"/>
                      </a:lnTo>
                      <a:lnTo>
                        <a:pt x="0" y="17"/>
                      </a:lnTo>
                      <a:lnTo>
                        <a:pt x="0" y="8"/>
                      </a:lnTo>
                      <a:lnTo>
                        <a:pt x="1" y="8"/>
                      </a:lnTo>
                      <a:lnTo>
                        <a:pt x="5" y="2"/>
                      </a:lnTo>
                      <a:lnTo>
                        <a:pt x="10" y="0"/>
                      </a:lnTo>
                      <a:lnTo>
                        <a:pt x="15" y="0"/>
                      </a:lnTo>
                      <a:lnTo>
                        <a:pt x="20" y="2"/>
                      </a:lnTo>
                      <a:lnTo>
                        <a:pt x="23" y="8"/>
                      </a:lnTo>
                      <a:lnTo>
                        <a:pt x="27" y="8"/>
                      </a:lnTo>
                      <a:lnTo>
                        <a:pt x="27" y="17"/>
                      </a:lnTo>
                    </a:path>
                  </a:pathLst>
                </a:custGeom>
                <a:solidFill>
                  <a:srgbClr val="000000"/>
                </a:solidFill>
                <a:ln w="12700" cap="rnd">
                  <a:solidFill>
                    <a:srgbClr val="000000"/>
                  </a:solidFill>
                  <a:round/>
                  <a:headEnd/>
                  <a:tailEnd/>
                </a:ln>
              </p:spPr>
              <p:txBody>
                <a:bodyPr/>
                <a:lstStyle/>
                <a:p>
                  <a:endParaRPr lang="en-US"/>
                </a:p>
              </p:txBody>
            </p:sp>
            <p:sp>
              <p:nvSpPr>
                <p:cNvPr id="1175" name="Freeform 483"/>
                <p:cNvSpPr>
                  <a:spLocks/>
                </p:cNvSpPr>
                <p:nvPr/>
              </p:nvSpPr>
              <p:spPr bwMode="auto">
                <a:xfrm>
                  <a:off x="4107" y="3641"/>
                  <a:ext cx="29" cy="34"/>
                </a:xfrm>
                <a:custGeom>
                  <a:avLst/>
                  <a:gdLst>
                    <a:gd name="T0" fmla="*/ 28 w 29"/>
                    <a:gd name="T1" fmla="*/ 14 h 34"/>
                    <a:gd name="T2" fmla="*/ 26 w 29"/>
                    <a:gd name="T3" fmla="*/ 18 h 34"/>
                    <a:gd name="T4" fmla="*/ 22 w 29"/>
                    <a:gd name="T5" fmla="*/ 24 h 34"/>
                    <a:gd name="T6" fmla="*/ 19 w 29"/>
                    <a:gd name="T7" fmla="*/ 28 h 34"/>
                    <a:gd name="T8" fmla="*/ 14 w 29"/>
                    <a:gd name="T9" fmla="*/ 33 h 34"/>
                    <a:gd name="T10" fmla="*/ 8 w 29"/>
                    <a:gd name="T11" fmla="*/ 33 h 34"/>
                    <a:gd name="T12" fmla="*/ 7 w 29"/>
                    <a:gd name="T13" fmla="*/ 28 h 34"/>
                    <a:gd name="T14" fmla="*/ 1 w 29"/>
                    <a:gd name="T15" fmla="*/ 24 h 34"/>
                    <a:gd name="T16" fmla="*/ 0 w 29"/>
                    <a:gd name="T17" fmla="*/ 18 h 34"/>
                    <a:gd name="T18" fmla="*/ 0 w 29"/>
                    <a:gd name="T19" fmla="*/ 14 h 34"/>
                    <a:gd name="T20" fmla="*/ 0 w 29"/>
                    <a:gd name="T21" fmla="*/ 10 h 34"/>
                    <a:gd name="T22" fmla="*/ 1 w 29"/>
                    <a:gd name="T23" fmla="*/ 4 h 34"/>
                    <a:gd name="T24" fmla="*/ 7 w 29"/>
                    <a:gd name="T25" fmla="*/ 0 h 34"/>
                    <a:gd name="T26" fmla="*/ 8 w 29"/>
                    <a:gd name="T27" fmla="*/ 0 h 34"/>
                    <a:gd name="T28" fmla="*/ 14 w 29"/>
                    <a:gd name="T29" fmla="*/ 0 h 34"/>
                    <a:gd name="T30" fmla="*/ 19 w 29"/>
                    <a:gd name="T31" fmla="*/ 0 h 34"/>
                    <a:gd name="T32" fmla="*/ 22 w 29"/>
                    <a:gd name="T33" fmla="*/ 4 h 34"/>
                    <a:gd name="T34" fmla="*/ 26 w 29"/>
                    <a:gd name="T35" fmla="*/ 10 h 34"/>
                    <a:gd name="T36" fmla="*/ 28 w 29"/>
                    <a:gd name="T37" fmla="*/ 1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4"/>
                    <a:gd name="T59" fmla="*/ 29 w 29"/>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4">
                      <a:moveTo>
                        <a:pt x="28" y="14"/>
                      </a:moveTo>
                      <a:lnTo>
                        <a:pt x="26" y="18"/>
                      </a:lnTo>
                      <a:lnTo>
                        <a:pt x="22" y="24"/>
                      </a:lnTo>
                      <a:lnTo>
                        <a:pt x="19" y="28"/>
                      </a:lnTo>
                      <a:lnTo>
                        <a:pt x="14" y="33"/>
                      </a:lnTo>
                      <a:lnTo>
                        <a:pt x="8" y="33"/>
                      </a:lnTo>
                      <a:lnTo>
                        <a:pt x="7" y="28"/>
                      </a:lnTo>
                      <a:lnTo>
                        <a:pt x="1" y="24"/>
                      </a:lnTo>
                      <a:lnTo>
                        <a:pt x="0" y="18"/>
                      </a:lnTo>
                      <a:lnTo>
                        <a:pt x="0" y="14"/>
                      </a:lnTo>
                      <a:lnTo>
                        <a:pt x="0" y="10"/>
                      </a:lnTo>
                      <a:lnTo>
                        <a:pt x="1" y="4"/>
                      </a:lnTo>
                      <a:lnTo>
                        <a:pt x="7" y="0"/>
                      </a:lnTo>
                      <a:lnTo>
                        <a:pt x="8" y="0"/>
                      </a:lnTo>
                      <a:lnTo>
                        <a:pt x="14" y="0"/>
                      </a:lnTo>
                      <a:lnTo>
                        <a:pt x="19" y="0"/>
                      </a:lnTo>
                      <a:lnTo>
                        <a:pt x="22" y="4"/>
                      </a:lnTo>
                      <a:lnTo>
                        <a:pt x="26" y="10"/>
                      </a:lnTo>
                      <a:lnTo>
                        <a:pt x="28" y="14"/>
                      </a:lnTo>
                    </a:path>
                  </a:pathLst>
                </a:custGeom>
                <a:solidFill>
                  <a:srgbClr val="000000"/>
                </a:solidFill>
                <a:ln w="12700" cap="rnd">
                  <a:solidFill>
                    <a:srgbClr val="000000"/>
                  </a:solidFill>
                  <a:round/>
                  <a:headEnd/>
                  <a:tailEnd/>
                </a:ln>
              </p:spPr>
              <p:txBody>
                <a:bodyPr/>
                <a:lstStyle/>
                <a:p>
                  <a:endParaRPr lang="en-US"/>
                </a:p>
              </p:txBody>
            </p:sp>
            <p:sp>
              <p:nvSpPr>
                <p:cNvPr id="1176" name="Freeform 484"/>
                <p:cNvSpPr>
                  <a:spLocks/>
                </p:cNvSpPr>
                <p:nvPr/>
              </p:nvSpPr>
              <p:spPr bwMode="auto">
                <a:xfrm>
                  <a:off x="4034" y="3696"/>
                  <a:ext cx="28" cy="35"/>
                </a:xfrm>
                <a:custGeom>
                  <a:avLst/>
                  <a:gdLst>
                    <a:gd name="T0" fmla="*/ 27 w 28"/>
                    <a:gd name="T1" fmla="*/ 17 h 35"/>
                    <a:gd name="T2" fmla="*/ 23 w 28"/>
                    <a:gd name="T3" fmla="*/ 23 h 35"/>
                    <a:gd name="T4" fmla="*/ 21 w 28"/>
                    <a:gd name="T5" fmla="*/ 27 h 35"/>
                    <a:gd name="T6" fmla="*/ 18 w 28"/>
                    <a:gd name="T7" fmla="*/ 31 h 35"/>
                    <a:gd name="T8" fmla="*/ 13 w 28"/>
                    <a:gd name="T9" fmla="*/ 34 h 35"/>
                    <a:gd name="T10" fmla="*/ 10 w 28"/>
                    <a:gd name="T11" fmla="*/ 34 h 35"/>
                    <a:gd name="T12" fmla="*/ 5 w 28"/>
                    <a:gd name="T13" fmla="*/ 31 h 35"/>
                    <a:gd name="T14" fmla="*/ 1 w 28"/>
                    <a:gd name="T15" fmla="*/ 27 h 35"/>
                    <a:gd name="T16" fmla="*/ 0 w 28"/>
                    <a:gd name="T17" fmla="*/ 23 h 35"/>
                    <a:gd name="T18" fmla="*/ 0 w 28"/>
                    <a:gd name="T19" fmla="*/ 17 h 35"/>
                    <a:gd name="T20" fmla="*/ 0 w 28"/>
                    <a:gd name="T21" fmla="*/ 10 h 35"/>
                    <a:gd name="T22" fmla="*/ 1 w 28"/>
                    <a:gd name="T23" fmla="*/ 6 h 35"/>
                    <a:gd name="T24" fmla="*/ 5 w 28"/>
                    <a:gd name="T25" fmla="*/ 0 h 35"/>
                    <a:gd name="T26" fmla="*/ 10 w 28"/>
                    <a:gd name="T27" fmla="*/ 0 h 35"/>
                    <a:gd name="T28" fmla="*/ 13 w 28"/>
                    <a:gd name="T29" fmla="*/ 0 h 35"/>
                    <a:gd name="T30" fmla="*/ 18 w 28"/>
                    <a:gd name="T31" fmla="*/ 0 h 35"/>
                    <a:gd name="T32" fmla="*/ 21 w 28"/>
                    <a:gd name="T33" fmla="*/ 6 h 35"/>
                    <a:gd name="T34" fmla="*/ 23 w 28"/>
                    <a:gd name="T35" fmla="*/ 10 h 35"/>
                    <a:gd name="T36" fmla="*/ 27 w 28"/>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7"/>
                      </a:moveTo>
                      <a:lnTo>
                        <a:pt x="23" y="23"/>
                      </a:lnTo>
                      <a:lnTo>
                        <a:pt x="21" y="27"/>
                      </a:lnTo>
                      <a:lnTo>
                        <a:pt x="18" y="31"/>
                      </a:lnTo>
                      <a:lnTo>
                        <a:pt x="13" y="34"/>
                      </a:lnTo>
                      <a:lnTo>
                        <a:pt x="10" y="34"/>
                      </a:lnTo>
                      <a:lnTo>
                        <a:pt x="5" y="31"/>
                      </a:lnTo>
                      <a:lnTo>
                        <a:pt x="1" y="27"/>
                      </a:lnTo>
                      <a:lnTo>
                        <a:pt x="0" y="23"/>
                      </a:lnTo>
                      <a:lnTo>
                        <a:pt x="0" y="17"/>
                      </a:lnTo>
                      <a:lnTo>
                        <a:pt x="0" y="10"/>
                      </a:lnTo>
                      <a:lnTo>
                        <a:pt x="1" y="6"/>
                      </a:lnTo>
                      <a:lnTo>
                        <a:pt x="5" y="0"/>
                      </a:lnTo>
                      <a:lnTo>
                        <a:pt x="10" y="0"/>
                      </a:lnTo>
                      <a:lnTo>
                        <a:pt x="13" y="0"/>
                      </a:lnTo>
                      <a:lnTo>
                        <a:pt x="18" y="0"/>
                      </a:lnTo>
                      <a:lnTo>
                        <a:pt x="21" y="6"/>
                      </a:lnTo>
                      <a:lnTo>
                        <a:pt x="23" y="10"/>
                      </a:lnTo>
                      <a:lnTo>
                        <a:pt x="27" y="17"/>
                      </a:lnTo>
                    </a:path>
                  </a:pathLst>
                </a:custGeom>
                <a:solidFill>
                  <a:srgbClr val="000000"/>
                </a:solidFill>
                <a:ln w="12700" cap="rnd">
                  <a:solidFill>
                    <a:srgbClr val="000000"/>
                  </a:solidFill>
                  <a:round/>
                  <a:headEnd/>
                  <a:tailEnd/>
                </a:ln>
              </p:spPr>
              <p:txBody>
                <a:bodyPr/>
                <a:lstStyle/>
                <a:p>
                  <a:endParaRPr lang="en-US"/>
                </a:p>
              </p:txBody>
            </p:sp>
            <p:sp>
              <p:nvSpPr>
                <p:cNvPr id="1177" name="Freeform 485"/>
                <p:cNvSpPr>
                  <a:spLocks/>
                </p:cNvSpPr>
                <p:nvPr/>
              </p:nvSpPr>
              <p:spPr bwMode="auto">
                <a:xfrm>
                  <a:off x="4018" y="3641"/>
                  <a:ext cx="29" cy="34"/>
                </a:xfrm>
                <a:custGeom>
                  <a:avLst/>
                  <a:gdLst>
                    <a:gd name="T0" fmla="*/ 28 w 29"/>
                    <a:gd name="T1" fmla="*/ 14 h 34"/>
                    <a:gd name="T2" fmla="*/ 28 w 29"/>
                    <a:gd name="T3" fmla="*/ 22 h 34"/>
                    <a:gd name="T4" fmla="*/ 22 w 29"/>
                    <a:gd name="T5" fmla="*/ 24 h 34"/>
                    <a:gd name="T6" fmla="*/ 21 w 29"/>
                    <a:gd name="T7" fmla="*/ 28 h 34"/>
                    <a:gd name="T8" fmla="*/ 15 w 29"/>
                    <a:gd name="T9" fmla="*/ 33 h 34"/>
                    <a:gd name="T10" fmla="*/ 12 w 29"/>
                    <a:gd name="T11" fmla="*/ 33 h 34"/>
                    <a:gd name="T12" fmla="*/ 7 w 29"/>
                    <a:gd name="T13" fmla="*/ 28 h 34"/>
                    <a:gd name="T14" fmla="*/ 1 w 29"/>
                    <a:gd name="T15" fmla="*/ 24 h 34"/>
                    <a:gd name="T16" fmla="*/ 0 w 29"/>
                    <a:gd name="T17" fmla="*/ 22 h 34"/>
                    <a:gd name="T18" fmla="*/ 0 w 29"/>
                    <a:gd name="T19" fmla="*/ 14 h 34"/>
                    <a:gd name="T20" fmla="*/ 0 w 29"/>
                    <a:gd name="T21" fmla="*/ 10 h 34"/>
                    <a:gd name="T22" fmla="*/ 1 w 29"/>
                    <a:gd name="T23" fmla="*/ 4 h 34"/>
                    <a:gd name="T24" fmla="*/ 7 w 29"/>
                    <a:gd name="T25" fmla="*/ 0 h 34"/>
                    <a:gd name="T26" fmla="*/ 12 w 29"/>
                    <a:gd name="T27" fmla="*/ 0 h 34"/>
                    <a:gd name="T28" fmla="*/ 15 w 29"/>
                    <a:gd name="T29" fmla="*/ 0 h 34"/>
                    <a:gd name="T30" fmla="*/ 21 w 29"/>
                    <a:gd name="T31" fmla="*/ 0 h 34"/>
                    <a:gd name="T32" fmla="*/ 22 w 29"/>
                    <a:gd name="T33" fmla="*/ 4 h 34"/>
                    <a:gd name="T34" fmla="*/ 28 w 29"/>
                    <a:gd name="T35" fmla="*/ 10 h 34"/>
                    <a:gd name="T36" fmla="*/ 28 w 29"/>
                    <a:gd name="T37" fmla="*/ 1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4"/>
                    <a:gd name="T59" fmla="*/ 29 w 29"/>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4">
                      <a:moveTo>
                        <a:pt x="28" y="14"/>
                      </a:moveTo>
                      <a:lnTo>
                        <a:pt x="28" y="22"/>
                      </a:lnTo>
                      <a:lnTo>
                        <a:pt x="22" y="24"/>
                      </a:lnTo>
                      <a:lnTo>
                        <a:pt x="21" y="28"/>
                      </a:lnTo>
                      <a:lnTo>
                        <a:pt x="15" y="33"/>
                      </a:lnTo>
                      <a:lnTo>
                        <a:pt x="12" y="33"/>
                      </a:lnTo>
                      <a:lnTo>
                        <a:pt x="7" y="28"/>
                      </a:lnTo>
                      <a:lnTo>
                        <a:pt x="1" y="24"/>
                      </a:lnTo>
                      <a:lnTo>
                        <a:pt x="0" y="22"/>
                      </a:lnTo>
                      <a:lnTo>
                        <a:pt x="0" y="14"/>
                      </a:lnTo>
                      <a:lnTo>
                        <a:pt x="0" y="10"/>
                      </a:lnTo>
                      <a:lnTo>
                        <a:pt x="1" y="4"/>
                      </a:lnTo>
                      <a:lnTo>
                        <a:pt x="7" y="0"/>
                      </a:lnTo>
                      <a:lnTo>
                        <a:pt x="12" y="0"/>
                      </a:lnTo>
                      <a:lnTo>
                        <a:pt x="15" y="0"/>
                      </a:lnTo>
                      <a:lnTo>
                        <a:pt x="21" y="0"/>
                      </a:lnTo>
                      <a:lnTo>
                        <a:pt x="22" y="4"/>
                      </a:lnTo>
                      <a:lnTo>
                        <a:pt x="28" y="10"/>
                      </a:lnTo>
                      <a:lnTo>
                        <a:pt x="28" y="14"/>
                      </a:lnTo>
                    </a:path>
                  </a:pathLst>
                </a:custGeom>
                <a:solidFill>
                  <a:srgbClr val="000000"/>
                </a:solidFill>
                <a:ln w="12700" cap="rnd">
                  <a:solidFill>
                    <a:srgbClr val="000000"/>
                  </a:solidFill>
                  <a:round/>
                  <a:headEnd/>
                  <a:tailEnd/>
                </a:ln>
              </p:spPr>
              <p:txBody>
                <a:bodyPr/>
                <a:lstStyle/>
                <a:p>
                  <a:endParaRPr lang="en-US"/>
                </a:p>
              </p:txBody>
            </p:sp>
            <p:sp>
              <p:nvSpPr>
                <p:cNvPr id="1178" name="Freeform 486"/>
                <p:cNvSpPr>
                  <a:spLocks/>
                </p:cNvSpPr>
                <p:nvPr/>
              </p:nvSpPr>
              <p:spPr bwMode="auto">
                <a:xfrm>
                  <a:off x="4113" y="3936"/>
                  <a:ext cx="45" cy="52"/>
                </a:xfrm>
                <a:custGeom>
                  <a:avLst/>
                  <a:gdLst>
                    <a:gd name="T0" fmla="*/ 44 w 45"/>
                    <a:gd name="T1" fmla="*/ 25 h 52"/>
                    <a:gd name="T2" fmla="*/ 42 w 45"/>
                    <a:gd name="T3" fmla="*/ 34 h 52"/>
                    <a:gd name="T4" fmla="*/ 40 w 45"/>
                    <a:gd name="T5" fmla="*/ 40 h 52"/>
                    <a:gd name="T6" fmla="*/ 33 w 45"/>
                    <a:gd name="T7" fmla="*/ 46 h 52"/>
                    <a:gd name="T8" fmla="*/ 26 w 45"/>
                    <a:gd name="T9" fmla="*/ 51 h 52"/>
                    <a:gd name="T10" fmla="*/ 19 w 45"/>
                    <a:gd name="T11" fmla="*/ 51 h 52"/>
                    <a:gd name="T12" fmla="*/ 10 w 45"/>
                    <a:gd name="T13" fmla="*/ 46 h 52"/>
                    <a:gd name="T14" fmla="*/ 5 w 45"/>
                    <a:gd name="T15" fmla="*/ 40 h 52"/>
                    <a:gd name="T16" fmla="*/ 1 w 45"/>
                    <a:gd name="T17" fmla="*/ 34 h 52"/>
                    <a:gd name="T18" fmla="*/ 0 w 45"/>
                    <a:gd name="T19" fmla="*/ 25 h 52"/>
                    <a:gd name="T20" fmla="*/ 1 w 45"/>
                    <a:gd name="T21" fmla="*/ 17 h 52"/>
                    <a:gd name="T22" fmla="*/ 5 w 45"/>
                    <a:gd name="T23" fmla="*/ 8 h 52"/>
                    <a:gd name="T24" fmla="*/ 10 w 45"/>
                    <a:gd name="T25" fmla="*/ 2 h 52"/>
                    <a:gd name="T26" fmla="*/ 19 w 45"/>
                    <a:gd name="T27" fmla="*/ 0 h 52"/>
                    <a:gd name="T28" fmla="*/ 26 w 45"/>
                    <a:gd name="T29" fmla="*/ 0 h 52"/>
                    <a:gd name="T30" fmla="*/ 33 w 45"/>
                    <a:gd name="T31" fmla="*/ 2 h 52"/>
                    <a:gd name="T32" fmla="*/ 40 w 45"/>
                    <a:gd name="T33" fmla="*/ 8 h 52"/>
                    <a:gd name="T34" fmla="*/ 42 w 45"/>
                    <a:gd name="T35" fmla="*/ 17 h 52"/>
                    <a:gd name="T36" fmla="*/ 44 w 45"/>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52"/>
                    <a:gd name="T59" fmla="*/ 45 w 4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52">
                      <a:moveTo>
                        <a:pt x="44" y="25"/>
                      </a:moveTo>
                      <a:lnTo>
                        <a:pt x="42" y="34"/>
                      </a:lnTo>
                      <a:lnTo>
                        <a:pt x="40" y="40"/>
                      </a:lnTo>
                      <a:lnTo>
                        <a:pt x="33" y="46"/>
                      </a:lnTo>
                      <a:lnTo>
                        <a:pt x="26" y="51"/>
                      </a:lnTo>
                      <a:lnTo>
                        <a:pt x="19" y="51"/>
                      </a:lnTo>
                      <a:lnTo>
                        <a:pt x="10" y="46"/>
                      </a:lnTo>
                      <a:lnTo>
                        <a:pt x="5" y="40"/>
                      </a:lnTo>
                      <a:lnTo>
                        <a:pt x="1" y="34"/>
                      </a:lnTo>
                      <a:lnTo>
                        <a:pt x="0" y="25"/>
                      </a:lnTo>
                      <a:lnTo>
                        <a:pt x="1" y="17"/>
                      </a:lnTo>
                      <a:lnTo>
                        <a:pt x="5" y="8"/>
                      </a:lnTo>
                      <a:lnTo>
                        <a:pt x="10" y="2"/>
                      </a:lnTo>
                      <a:lnTo>
                        <a:pt x="19" y="0"/>
                      </a:lnTo>
                      <a:lnTo>
                        <a:pt x="26" y="0"/>
                      </a:lnTo>
                      <a:lnTo>
                        <a:pt x="33" y="2"/>
                      </a:lnTo>
                      <a:lnTo>
                        <a:pt x="40" y="8"/>
                      </a:lnTo>
                      <a:lnTo>
                        <a:pt x="42" y="17"/>
                      </a:lnTo>
                      <a:lnTo>
                        <a:pt x="44" y="25"/>
                      </a:lnTo>
                    </a:path>
                  </a:pathLst>
                </a:custGeom>
                <a:solidFill>
                  <a:srgbClr val="000000"/>
                </a:solidFill>
                <a:ln w="12700" cap="rnd">
                  <a:solidFill>
                    <a:srgbClr val="000000"/>
                  </a:solidFill>
                  <a:round/>
                  <a:headEnd/>
                  <a:tailEnd/>
                </a:ln>
              </p:spPr>
              <p:txBody>
                <a:bodyPr/>
                <a:lstStyle/>
                <a:p>
                  <a:endParaRPr lang="en-US"/>
                </a:p>
              </p:txBody>
            </p:sp>
            <p:sp>
              <p:nvSpPr>
                <p:cNvPr id="1179" name="Freeform 487"/>
                <p:cNvSpPr>
                  <a:spLocks/>
                </p:cNvSpPr>
                <p:nvPr/>
              </p:nvSpPr>
              <p:spPr bwMode="auto">
                <a:xfrm>
                  <a:off x="4073" y="3734"/>
                  <a:ext cx="35" cy="35"/>
                </a:xfrm>
                <a:custGeom>
                  <a:avLst/>
                  <a:gdLst>
                    <a:gd name="T0" fmla="*/ 34 w 35"/>
                    <a:gd name="T1" fmla="*/ 19 h 35"/>
                    <a:gd name="T2" fmla="*/ 32 w 35"/>
                    <a:gd name="T3" fmla="*/ 23 h 35"/>
                    <a:gd name="T4" fmla="*/ 28 w 35"/>
                    <a:gd name="T5" fmla="*/ 29 h 35"/>
                    <a:gd name="T6" fmla="*/ 25 w 35"/>
                    <a:gd name="T7" fmla="*/ 31 h 35"/>
                    <a:gd name="T8" fmla="*/ 19 w 35"/>
                    <a:gd name="T9" fmla="*/ 34 h 35"/>
                    <a:gd name="T10" fmla="*/ 12 w 35"/>
                    <a:gd name="T11" fmla="*/ 34 h 35"/>
                    <a:gd name="T12" fmla="*/ 7 w 35"/>
                    <a:gd name="T13" fmla="*/ 31 h 35"/>
                    <a:gd name="T14" fmla="*/ 3 w 35"/>
                    <a:gd name="T15" fmla="*/ 29 h 35"/>
                    <a:gd name="T16" fmla="*/ 0 w 35"/>
                    <a:gd name="T17" fmla="*/ 23 h 35"/>
                    <a:gd name="T18" fmla="*/ 0 w 35"/>
                    <a:gd name="T19" fmla="*/ 19 h 35"/>
                    <a:gd name="T20" fmla="*/ 0 w 35"/>
                    <a:gd name="T21" fmla="*/ 10 h 35"/>
                    <a:gd name="T22" fmla="*/ 3 w 35"/>
                    <a:gd name="T23" fmla="*/ 6 h 35"/>
                    <a:gd name="T24" fmla="*/ 7 w 35"/>
                    <a:gd name="T25" fmla="*/ 2 h 35"/>
                    <a:gd name="T26" fmla="*/ 12 w 35"/>
                    <a:gd name="T27" fmla="*/ 0 h 35"/>
                    <a:gd name="T28" fmla="*/ 19 w 35"/>
                    <a:gd name="T29" fmla="*/ 0 h 35"/>
                    <a:gd name="T30" fmla="*/ 25 w 35"/>
                    <a:gd name="T31" fmla="*/ 2 h 35"/>
                    <a:gd name="T32" fmla="*/ 28 w 35"/>
                    <a:gd name="T33" fmla="*/ 6 h 35"/>
                    <a:gd name="T34" fmla="*/ 32 w 35"/>
                    <a:gd name="T35" fmla="*/ 10 h 35"/>
                    <a:gd name="T36" fmla="*/ 34 w 35"/>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5"/>
                    <a:gd name="T59" fmla="*/ 35 w 35"/>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5">
                      <a:moveTo>
                        <a:pt x="34" y="19"/>
                      </a:moveTo>
                      <a:lnTo>
                        <a:pt x="32" y="23"/>
                      </a:lnTo>
                      <a:lnTo>
                        <a:pt x="28" y="29"/>
                      </a:lnTo>
                      <a:lnTo>
                        <a:pt x="25" y="31"/>
                      </a:lnTo>
                      <a:lnTo>
                        <a:pt x="19" y="34"/>
                      </a:lnTo>
                      <a:lnTo>
                        <a:pt x="12" y="34"/>
                      </a:lnTo>
                      <a:lnTo>
                        <a:pt x="7" y="31"/>
                      </a:lnTo>
                      <a:lnTo>
                        <a:pt x="3" y="29"/>
                      </a:lnTo>
                      <a:lnTo>
                        <a:pt x="0" y="23"/>
                      </a:lnTo>
                      <a:lnTo>
                        <a:pt x="0" y="19"/>
                      </a:lnTo>
                      <a:lnTo>
                        <a:pt x="0" y="10"/>
                      </a:lnTo>
                      <a:lnTo>
                        <a:pt x="3" y="6"/>
                      </a:lnTo>
                      <a:lnTo>
                        <a:pt x="7" y="2"/>
                      </a:lnTo>
                      <a:lnTo>
                        <a:pt x="12" y="0"/>
                      </a:lnTo>
                      <a:lnTo>
                        <a:pt x="19" y="0"/>
                      </a:lnTo>
                      <a:lnTo>
                        <a:pt x="25" y="2"/>
                      </a:lnTo>
                      <a:lnTo>
                        <a:pt x="28" y="6"/>
                      </a:lnTo>
                      <a:lnTo>
                        <a:pt x="32" y="10"/>
                      </a:lnTo>
                      <a:lnTo>
                        <a:pt x="34" y="19"/>
                      </a:lnTo>
                    </a:path>
                  </a:pathLst>
                </a:custGeom>
                <a:solidFill>
                  <a:srgbClr val="000000"/>
                </a:solidFill>
                <a:ln w="12700" cap="rnd">
                  <a:solidFill>
                    <a:srgbClr val="000000"/>
                  </a:solidFill>
                  <a:round/>
                  <a:headEnd/>
                  <a:tailEnd/>
                </a:ln>
              </p:spPr>
              <p:txBody>
                <a:bodyPr/>
                <a:lstStyle/>
                <a:p>
                  <a:endParaRPr lang="en-US"/>
                </a:p>
              </p:txBody>
            </p:sp>
            <p:sp>
              <p:nvSpPr>
                <p:cNvPr id="1180" name="Freeform 488"/>
                <p:cNvSpPr>
                  <a:spLocks/>
                </p:cNvSpPr>
                <p:nvPr/>
              </p:nvSpPr>
              <p:spPr bwMode="auto">
                <a:xfrm>
                  <a:off x="4032" y="3796"/>
                  <a:ext cx="42" cy="52"/>
                </a:xfrm>
                <a:custGeom>
                  <a:avLst/>
                  <a:gdLst>
                    <a:gd name="T0" fmla="*/ 41 w 42"/>
                    <a:gd name="T1" fmla="*/ 25 h 52"/>
                    <a:gd name="T2" fmla="*/ 39 w 42"/>
                    <a:gd name="T3" fmla="*/ 36 h 52"/>
                    <a:gd name="T4" fmla="*/ 37 w 42"/>
                    <a:gd name="T5" fmla="*/ 42 h 52"/>
                    <a:gd name="T6" fmla="*/ 30 w 42"/>
                    <a:gd name="T7" fmla="*/ 48 h 52"/>
                    <a:gd name="T8" fmla="*/ 25 w 42"/>
                    <a:gd name="T9" fmla="*/ 51 h 52"/>
                    <a:gd name="T10" fmla="*/ 17 w 42"/>
                    <a:gd name="T11" fmla="*/ 51 h 52"/>
                    <a:gd name="T12" fmla="*/ 8 w 42"/>
                    <a:gd name="T13" fmla="*/ 48 h 52"/>
                    <a:gd name="T14" fmla="*/ 3 w 42"/>
                    <a:gd name="T15" fmla="*/ 42 h 52"/>
                    <a:gd name="T16" fmla="*/ 0 w 42"/>
                    <a:gd name="T17" fmla="*/ 36 h 52"/>
                    <a:gd name="T18" fmla="*/ 0 w 42"/>
                    <a:gd name="T19" fmla="*/ 25 h 52"/>
                    <a:gd name="T20" fmla="*/ 0 w 42"/>
                    <a:gd name="T21" fmla="*/ 14 h 52"/>
                    <a:gd name="T22" fmla="*/ 3 w 42"/>
                    <a:gd name="T23" fmla="*/ 10 h 52"/>
                    <a:gd name="T24" fmla="*/ 8 w 42"/>
                    <a:gd name="T25" fmla="*/ 4 h 52"/>
                    <a:gd name="T26" fmla="*/ 17 w 42"/>
                    <a:gd name="T27" fmla="*/ 0 h 52"/>
                    <a:gd name="T28" fmla="*/ 25 w 42"/>
                    <a:gd name="T29" fmla="*/ 0 h 52"/>
                    <a:gd name="T30" fmla="*/ 30 w 42"/>
                    <a:gd name="T31" fmla="*/ 4 h 52"/>
                    <a:gd name="T32" fmla="*/ 37 w 42"/>
                    <a:gd name="T33" fmla="*/ 10 h 52"/>
                    <a:gd name="T34" fmla="*/ 39 w 42"/>
                    <a:gd name="T35" fmla="*/ 14 h 52"/>
                    <a:gd name="T36" fmla="*/ 41 w 42"/>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52"/>
                    <a:gd name="T59" fmla="*/ 42 w 42"/>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52">
                      <a:moveTo>
                        <a:pt x="41" y="25"/>
                      </a:moveTo>
                      <a:lnTo>
                        <a:pt x="39" y="36"/>
                      </a:lnTo>
                      <a:lnTo>
                        <a:pt x="37" y="42"/>
                      </a:lnTo>
                      <a:lnTo>
                        <a:pt x="30" y="48"/>
                      </a:lnTo>
                      <a:lnTo>
                        <a:pt x="25" y="51"/>
                      </a:lnTo>
                      <a:lnTo>
                        <a:pt x="17" y="51"/>
                      </a:lnTo>
                      <a:lnTo>
                        <a:pt x="8" y="48"/>
                      </a:lnTo>
                      <a:lnTo>
                        <a:pt x="3" y="42"/>
                      </a:lnTo>
                      <a:lnTo>
                        <a:pt x="0" y="36"/>
                      </a:lnTo>
                      <a:lnTo>
                        <a:pt x="0" y="25"/>
                      </a:lnTo>
                      <a:lnTo>
                        <a:pt x="0" y="14"/>
                      </a:lnTo>
                      <a:lnTo>
                        <a:pt x="3" y="10"/>
                      </a:lnTo>
                      <a:lnTo>
                        <a:pt x="8" y="4"/>
                      </a:lnTo>
                      <a:lnTo>
                        <a:pt x="17" y="0"/>
                      </a:lnTo>
                      <a:lnTo>
                        <a:pt x="25" y="0"/>
                      </a:lnTo>
                      <a:lnTo>
                        <a:pt x="30" y="4"/>
                      </a:lnTo>
                      <a:lnTo>
                        <a:pt x="37" y="10"/>
                      </a:lnTo>
                      <a:lnTo>
                        <a:pt x="39" y="14"/>
                      </a:lnTo>
                      <a:lnTo>
                        <a:pt x="41" y="25"/>
                      </a:lnTo>
                    </a:path>
                  </a:pathLst>
                </a:custGeom>
                <a:solidFill>
                  <a:srgbClr val="000000"/>
                </a:solidFill>
                <a:ln w="12700" cap="rnd">
                  <a:solidFill>
                    <a:srgbClr val="000000"/>
                  </a:solidFill>
                  <a:round/>
                  <a:headEnd/>
                  <a:tailEnd/>
                </a:ln>
              </p:spPr>
              <p:txBody>
                <a:bodyPr/>
                <a:lstStyle/>
                <a:p>
                  <a:endParaRPr lang="en-US"/>
                </a:p>
              </p:txBody>
            </p:sp>
            <p:sp>
              <p:nvSpPr>
                <p:cNvPr id="1181" name="Freeform 489"/>
                <p:cNvSpPr>
                  <a:spLocks/>
                </p:cNvSpPr>
                <p:nvPr/>
              </p:nvSpPr>
              <p:spPr bwMode="auto">
                <a:xfrm>
                  <a:off x="4120" y="3557"/>
                  <a:ext cx="35" cy="38"/>
                </a:xfrm>
                <a:custGeom>
                  <a:avLst/>
                  <a:gdLst>
                    <a:gd name="T0" fmla="*/ 34 w 35"/>
                    <a:gd name="T1" fmla="*/ 17 h 38"/>
                    <a:gd name="T2" fmla="*/ 34 w 35"/>
                    <a:gd name="T3" fmla="*/ 26 h 38"/>
                    <a:gd name="T4" fmla="*/ 30 w 35"/>
                    <a:gd name="T5" fmla="*/ 30 h 38"/>
                    <a:gd name="T6" fmla="*/ 26 w 35"/>
                    <a:gd name="T7" fmla="*/ 37 h 38"/>
                    <a:gd name="T8" fmla="*/ 21 w 35"/>
                    <a:gd name="T9" fmla="*/ 37 h 38"/>
                    <a:gd name="T10" fmla="*/ 14 w 35"/>
                    <a:gd name="T11" fmla="*/ 37 h 38"/>
                    <a:gd name="T12" fmla="*/ 8 w 35"/>
                    <a:gd name="T13" fmla="*/ 37 h 38"/>
                    <a:gd name="T14" fmla="*/ 5 w 35"/>
                    <a:gd name="T15" fmla="*/ 30 h 38"/>
                    <a:gd name="T16" fmla="*/ 0 w 35"/>
                    <a:gd name="T17" fmla="*/ 26 h 38"/>
                    <a:gd name="T18" fmla="*/ 0 w 35"/>
                    <a:gd name="T19" fmla="*/ 17 h 38"/>
                    <a:gd name="T20" fmla="*/ 0 w 35"/>
                    <a:gd name="T21" fmla="*/ 13 h 38"/>
                    <a:gd name="T22" fmla="*/ 5 w 35"/>
                    <a:gd name="T23" fmla="*/ 6 h 38"/>
                    <a:gd name="T24" fmla="*/ 8 w 35"/>
                    <a:gd name="T25" fmla="*/ 2 h 38"/>
                    <a:gd name="T26" fmla="*/ 14 w 35"/>
                    <a:gd name="T27" fmla="*/ 0 h 38"/>
                    <a:gd name="T28" fmla="*/ 21 w 35"/>
                    <a:gd name="T29" fmla="*/ 0 h 38"/>
                    <a:gd name="T30" fmla="*/ 26 w 35"/>
                    <a:gd name="T31" fmla="*/ 2 h 38"/>
                    <a:gd name="T32" fmla="*/ 30 w 35"/>
                    <a:gd name="T33" fmla="*/ 6 h 38"/>
                    <a:gd name="T34" fmla="*/ 34 w 35"/>
                    <a:gd name="T35" fmla="*/ 13 h 38"/>
                    <a:gd name="T36" fmla="*/ 34 w 35"/>
                    <a:gd name="T37" fmla="*/ 1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8"/>
                    <a:gd name="T59" fmla="*/ 35 w 3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8">
                      <a:moveTo>
                        <a:pt x="34" y="17"/>
                      </a:moveTo>
                      <a:lnTo>
                        <a:pt x="34" y="26"/>
                      </a:lnTo>
                      <a:lnTo>
                        <a:pt x="30" y="30"/>
                      </a:lnTo>
                      <a:lnTo>
                        <a:pt x="26" y="37"/>
                      </a:lnTo>
                      <a:lnTo>
                        <a:pt x="21" y="37"/>
                      </a:lnTo>
                      <a:lnTo>
                        <a:pt x="14" y="37"/>
                      </a:lnTo>
                      <a:lnTo>
                        <a:pt x="8" y="37"/>
                      </a:lnTo>
                      <a:lnTo>
                        <a:pt x="5" y="30"/>
                      </a:lnTo>
                      <a:lnTo>
                        <a:pt x="0" y="26"/>
                      </a:lnTo>
                      <a:lnTo>
                        <a:pt x="0" y="17"/>
                      </a:lnTo>
                      <a:lnTo>
                        <a:pt x="0" y="13"/>
                      </a:lnTo>
                      <a:lnTo>
                        <a:pt x="5" y="6"/>
                      </a:lnTo>
                      <a:lnTo>
                        <a:pt x="8" y="2"/>
                      </a:lnTo>
                      <a:lnTo>
                        <a:pt x="14" y="0"/>
                      </a:lnTo>
                      <a:lnTo>
                        <a:pt x="21" y="0"/>
                      </a:lnTo>
                      <a:lnTo>
                        <a:pt x="26" y="2"/>
                      </a:lnTo>
                      <a:lnTo>
                        <a:pt x="30" y="6"/>
                      </a:lnTo>
                      <a:lnTo>
                        <a:pt x="34" y="13"/>
                      </a:lnTo>
                      <a:lnTo>
                        <a:pt x="34" y="17"/>
                      </a:lnTo>
                    </a:path>
                  </a:pathLst>
                </a:custGeom>
                <a:solidFill>
                  <a:srgbClr val="000000"/>
                </a:solidFill>
                <a:ln w="12700" cap="rnd">
                  <a:solidFill>
                    <a:srgbClr val="000000"/>
                  </a:solidFill>
                  <a:round/>
                  <a:headEnd/>
                  <a:tailEnd/>
                </a:ln>
              </p:spPr>
              <p:txBody>
                <a:bodyPr/>
                <a:lstStyle/>
                <a:p>
                  <a:endParaRPr lang="en-US"/>
                </a:p>
              </p:txBody>
            </p:sp>
            <p:sp>
              <p:nvSpPr>
                <p:cNvPr id="1182" name="Freeform 490"/>
                <p:cNvSpPr>
                  <a:spLocks/>
                </p:cNvSpPr>
                <p:nvPr/>
              </p:nvSpPr>
              <p:spPr bwMode="auto">
                <a:xfrm>
                  <a:off x="4178" y="3717"/>
                  <a:ext cx="29" cy="35"/>
                </a:xfrm>
                <a:custGeom>
                  <a:avLst/>
                  <a:gdLst>
                    <a:gd name="T0" fmla="*/ 28 w 29"/>
                    <a:gd name="T1" fmla="*/ 14 h 35"/>
                    <a:gd name="T2" fmla="*/ 28 w 29"/>
                    <a:gd name="T3" fmla="*/ 19 h 35"/>
                    <a:gd name="T4" fmla="*/ 26 w 29"/>
                    <a:gd name="T5" fmla="*/ 25 h 35"/>
                    <a:gd name="T6" fmla="*/ 20 w 29"/>
                    <a:gd name="T7" fmla="*/ 31 h 35"/>
                    <a:gd name="T8" fmla="*/ 18 w 29"/>
                    <a:gd name="T9" fmla="*/ 34 h 35"/>
                    <a:gd name="T10" fmla="*/ 11 w 29"/>
                    <a:gd name="T11" fmla="*/ 34 h 35"/>
                    <a:gd name="T12" fmla="*/ 5 w 29"/>
                    <a:gd name="T13" fmla="*/ 31 h 35"/>
                    <a:gd name="T14" fmla="*/ 0 w 29"/>
                    <a:gd name="T15" fmla="*/ 25 h 35"/>
                    <a:gd name="T16" fmla="*/ 0 w 29"/>
                    <a:gd name="T17" fmla="*/ 19 h 35"/>
                    <a:gd name="T18" fmla="*/ 0 w 29"/>
                    <a:gd name="T19" fmla="*/ 14 h 35"/>
                    <a:gd name="T20" fmla="*/ 0 w 29"/>
                    <a:gd name="T21" fmla="*/ 6 h 35"/>
                    <a:gd name="T22" fmla="*/ 0 w 29"/>
                    <a:gd name="T23" fmla="*/ 2 h 35"/>
                    <a:gd name="T24" fmla="*/ 5 w 29"/>
                    <a:gd name="T25" fmla="*/ 0 h 35"/>
                    <a:gd name="T26" fmla="*/ 11 w 29"/>
                    <a:gd name="T27" fmla="*/ 0 h 35"/>
                    <a:gd name="T28" fmla="*/ 18 w 29"/>
                    <a:gd name="T29" fmla="*/ 0 h 35"/>
                    <a:gd name="T30" fmla="*/ 20 w 29"/>
                    <a:gd name="T31" fmla="*/ 0 h 35"/>
                    <a:gd name="T32" fmla="*/ 26 w 29"/>
                    <a:gd name="T33" fmla="*/ 2 h 35"/>
                    <a:gd name="T34" fmla="*/ 28 w 29"/>
                    <a:gd name="T35" fmla="*/ 6 h 35"/>
                    <a:gd name="T36" fmla="*/ 28 w 29"/>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4"/>
                      </a:moveTo>
                      <a:lnTo>
                        <a:pt x="28" y="19"/>
                      </a:lnTo>
                      <a:lnTo>
                        <a:pt x="26" y="25"/>
                      </a:lnTo>
                      <a:lnTo>
                        <a:pt x="20" y="31"/>
                      </a:lnTo>
                      <a:lnTo>
                        <a:pt x="18" y="34"/>
                      </a:lnTo>
                      <a:lnTo>
                        <a:pt x="11" y="34"/>
                      </a:lnTo>
                      <a:lnTo>
                        <a:pt x="5" y="31"/>
                      </a:lnTo>
                      <a:lnTo>
                        <a:pt x="0" y="25"/>
                      </a:lnTo>
                      <a:lnTo>
                        <a:pt x="0" y="19"/>
                      </a:lnTo>
                      <a:lnTo>
                        <a:pt x="0" y="14"/>
                      </a:lnTo>
                      <a:lnTo>
                        <a:pt x="0" y="6"/>
                      </a:lnTo>
                      <a:lnTo>
                        <a:pt x="0" y="2"/>
                      </a:lnTo>
                      <a:lnTo>
                        <a:pt x="5" y="0"/>
                      </a:lnTo>
                      <a:lnTo>
                        <a:pt x="11" y="0"/>
                      </a:lnTo>
                      <a:lnTo>
                        <a:pt x="18" y="0"/>
                      </a:lnTo>
                      <a:lnTo>
                        <a:pt x="20" y="0"/>
                      </a:lnTo>
                      <a:lnTo>
                        <a:pt x="26" y="2"/>
                      </a:lnTo>
                      <a:lnTo>
                        <a:pt x="28" y="6"/>
                      </a:lnTo>
                      <a:lnTo>
                        <a:pt x="28" y="14"/>
                      </a:lnTo>
                    </a:path>
                  </a:pathLst>
                </a:custGeom>
                <a:solidFill>
                  <a:srgbClr val="000000"/>
                </a:solidFill>
                <a:ln w="12700" cap="rnd">
                  <a:solidFill>
                    <a:srgbClr val="000000"/>
                  </a:solidFill>
                  <a:round/>
                  <a:headEnd/>
                  <a:tailEnd/>
                </a:ln>
              </p:spPr>
              <p:txBody>
                <a:bodyPr/>
                <a:lstStyle/>
                <a:p>
                  <a:endParaRPr lang="en-US"/>
                </a:p>
              </p:txBody>
            </p:sp>
            <p:sp>
              <p:nvSpPr>
                <p:cNvPr id="1183" name="Freeform 491"/>
                <p:cNvSpPr>
                  <a:spLocks/>
                </p:cNvSpPr>
                <p:nvPr/>
              </p:nvSpPr>
              <p:spPr bwMode="auto">
                <a:xfrm>
                  <a:off x="4044" y="3754"/>
                  <a:ext cx="29" cy="34"/>
                </a:xfrm>
                <a:custGeom>
                  <a:avLst/>
                  <a:gdLst>
                    <a:gd name="T0" fmla="*/ 28 w 29"/>
                    <a:gd name="T1" fmla="*/ 15 h 34"/>
                    <a:gd name="T2" fmla="*/ 24 w 29"/>
                    <a:gd name="T3" fmla="*/ 22 h 34"/>
                    <a:gd name="T4" fmla="*/ 22 w 29"/>
                    <a:gd name="T5" fmla="*/ 26 h 34"/>
                    <a:gd name="T6" fmla="*/ 19 w 29"/>
                    <a:gd name="T7" fmla="*/ 30 h 34"/>
                    <a:gd name="T8" fmla="*/ 14 w 29"/>
                    <a:gd name="T9" fmla="*/ 33 h 34"/>
                    <a:gd name="T10" fmla="*/ 10 w 29"/>
                    <a:gd name="T11" fmla="*/ 33 h 34"/>
                    <a:gd name="T12" fmla="*/ 5 w 29"/>
                    <a:gd name="T13" fmla="*/ 30 h 34"/>
                    <a:gd name="T14" fmla="*/ 1 w 29"/>
                    <a:gd name="T15" fmla="*/ 26 h 34"/>
                    <a:gd name="T16" fmla="*/ 0 w 29"/>
                    <a:gd name="T17" fmla="*/ 22 h 34"/>
                    <a:gd name="T18" fmla="*/ 0 w 29"/>
                    <a:gd name="T19" fmla="*/ 15 h 34"/>
                    <a:gd name="T20" fmla="*/ 0 w 29"/>
                    <a:gd name="T21" fmla="*/ 8 h 34"/>
                    <a:gd name="T22" fmla="*/ 1 w 29"/>
                    <a:gd name="T23" fmla="*/ 6 h 34"/>
                    <a:gd name="T24" fmla="*/ 5 w 29"/>
                    <a:gd name="T25" fmla="*/ 0 h 34"/>
                    <a:gd name="T26" fmla="*/ 10 w 29"/>
                    <a:gd name="T27" fmla="*/ 0 h 34"/>
                    <a:gd name="T28" fmla="*/ 14 w 29"/>
                    <a:gd name="T29" fmla="*/ 0 h 34"/>
                    <a:gd name="T30" fmla="*/ 19 w 29"/>
                    <a:gd name="T31" fmla="*/ 0 h 34"/>
                    <a:gd name="T32" fmla="*/ 22 w 29"/>
                    <a:gd name="T33" fmla="*/ 6 h 34"/>
                    <a:gd name="T34" fmla="*/ 24 w 29"/>
                    <a:gd name="T35" fmla="*/ 8 h 34"/>
                    <a:gd name="T36" fmla="*/ 28 w 29"/>
                    <a:gd name="T37" fmla="*/ 15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4"/>
                    <a:gd name="T59" fmla="*/ 29 w 29"/>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4">
                      <a:moveTo>
                        <a:pt x="28" y="15"/>
                      </a:moveTo>
                      <a:lnTo>
                        <a:pt x="24" y="22"/>
                      </a:lnTo>
                      <a:lnTo>
                        <a:pt x="22" y="26"/>
                      </a:lnTo>
                      <a:lnTo>
                        <a:pt x="19" y="30"/>
                      </a:lnTo>
                      <a:lnTo>
                        <a:pt x="14" y="33"/>
                      </a:lnTo>
                      <a:lnTo>
                        <a:pt x="10" y="33"/>
                      </a:lnTo>
                      <a:lnTo>
                        <a:pt x="5" y="30"/>
                      </a:lnTo>
                      <a:lnTo>
                        <a:pt x="1" y="26"/>
                      </a:lnTo>
                      <a:lnTo>
                        <a:pt x="0" y="22"/>
                      </a:lnTo>
                      <a:lnTo>
                        <a:pt x="0" y="15"/>
                      </a:lnTo>
                      <a:lnTo>
                        <a:pt x="0" y="8"/>
                      </a:lnTo>
                      <a:lnTo>
                        <a:pt x="1" y="6"/>
                      </a:lnTo>
                      <a:lnTo>
                        <a:pt x="5" y="0"/>
                      </a:lnTo>
                      <a:lnTo>
                        <a:pt x="10" y="0"/>
                      </a:lnTo>
                      <a:lnTo>
                        <a:pt x="14" y="0"/>
                      </a:lnTo>
                      <a:lnTo>
                        <a:pt x="19" y="0"/>
                      </a:lnTo>
                      <a:lnTo>
                        <a:pt x="22" y="6"/>
                      </a:lnTo>
                      <a:lnTo>
                        <a:pt x="24" y="8"/>
                      </a:lnTo>
                      <a:lnTo>
                        <a:pt x="28" y="15"/>
                      </a:lnTo>
                    </a:path>
                  </a:pathLst>
                </a:custGeom>
                <a:solidFill>
                  <a:srgbClr val="000000"/>
                </a:solidFill>
                <a:ln w="12700" cap="rnd">
                  <a:solidFill>
                    <a:srgbClr val="000000"/>
                  </a:solidFill>
                  <a:round/>
                  <a:headEnd/>
                  <a:tailEnd/>
                </a:ln>
              </p:spPr>
              <p:txBody>
                <a:bodyPr/>
                <a:lstStyle/>
                <a:p>
                  <a:endParaRPr lang="en-US"/>
                </a:p>
              </p:txBody>
            </p:sp>
            <p:sp>
              <p:nvSpPr>
                <p:cNvPr id="1184" name="Freeform 492"/>
                <p:cNvSpPr>
                  <a:spLocks/>
                </p:cNvSpPr>
                <p:nvPr/>
              </p:nvSpPr>
              <p:spPr bwMode="auto">
                <a:xfrm>
                  <a:off x="3922" y="3719"/>
                  <a:ext cx="45" cy="50"/>
                </a:xfrm>
                <a:custGeom>
                  <a:avLst/>
                  <a:gdLst>
                    <a:gd name="T0" fmla="*/ 44 w 45"/>
                    <a:gd name="T1" fmla="*/ 27 h 50"/>
                    <a:gd name="T2" fmla="*/ 42 w 45"/>
                    <a:gd name="T3" fmla="*/ 36 h 50"/>
                    <a:gd name="T4" fmla="*/ 38 w 45"/>
                    <a:gd name="T5" fmla="*/ 42 h 50"/>
                    <a:gd name="T6" fmla="*/ 31 w 45"/>
                    <a:gd name="T7" fmla="*/ 46 h 50"/>
                    <a:gd name="T8" fmla="*/ 26 w 45"/>
                    <a:gd name="T9" fmla="*/ 49 h 50"/>
                    <a:gd name="T10" fmla="*/ 19 w 45"/>
                    <a:gd name="T11" fmla="*/ 49 h 50"/>
                    <a:gd name="T12" fmla="*/ 10 w 45"/>
                    <a:gd name="T13" fmla="*/ 46 h 50"/>
                    <a:gd name="T14" fmla="*/ 5 w 45"/>
                    <a:gd name="T15" fmla="*/ 42 h 50"/>
                    <a:gd name="T16" fmla="*/ 1 w 45"/>
                    <a:gd name="T17" fmla="*/ 36 h 50"/>
                    <a:gd name="T18" fmla="*/ 0 w 45"/>
                    <a:gd name="T19" fmla="*/ 27 h 50"/>
                    <a:gd name="T20" fmla="*/ 1 w 45"/>
                    <a:gd name="T21" fmla="*/ 17 h 50"/>
                    <a:gd name="T22" fmla="*/ 5 w 45"/>
                    <a:gd name="T23" fmla="*/ 10 h 50"/>
                    <a:gd name="T24" fmla="*/ 10 w 45"/>
                    <a:gd name="T25" fmla="*/ 4 h 50"/>
                    <a:gd name="T26" fmla="*/ 19 w 45"/>
                    <a:gd name="T27" fmla="*/ 0 h 50"/>
                    <a:gd name="T28" fmla="*/ 26 w 45"/>
                    <a:gd name="T29" fmla="*/ 0 h 50"/>
                    <a:gd name="T30" fmla="*/ 31 w 45"/>
                    <a:gd name="T31" fmla="*/ 4 h 50"/>
                    <a:gd name="T32" fmla="*/ 38 w 45"/>
                    <a:gd name="T33" fmla="*/ 10 h 50"/>
                    <a:gd name="T34" fmla="*/ 42 w 45"/>
                    <a:gd name="T35" fmla="*/ 17 h 50"/>
                    <a:gd name="T36" fmla="*/ 44 w 45"/>
                    <a:gd name="T37" fmla="*/ 27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50"/>
                    <a:gd name="T59" fmla="*/ 45 w 4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50">
                      <a:moveTo>
                        <a:pt x="44" y="27"/>
                      </a:moveTo>
                      <a:lnTo>
                        <a:pt x="42" y="36"/>
                      </a:lnTo>
                      <a:lnTo>
                        <a:pt x="38" y="42"/>
                      </a:lnTo>
                      <a:lnTo>
                        <a:pt x="31" y="46"/>
                      </a:lnTo>
                      <a:lnTo>
                        <a:pt x="26" y="49"/>
                      </a:lnTo>
                      <a:lnTo>
                        <a:pt x="19" y="49"/>
                      </a:lnTo>
                      <a:lnTo>
                        <a:pt x="10" y="46"/>
                      </a:lnTo>
                      <a:lnTo>
                        <a:pt x="5" y="42"/>
                      </a:lnTo>
                      <a:lnTo>
                        <a:pt x="1" y="36"/>
                      </a:lnTo>
                      <a:lnTo>
                        <a:pt x="0" y="27"/>
                      </a:lnTo>
                      <a:lnTo>
                        <a:pt x="1" y="17"/>
                      </a:lnTo>
                      <a:lnTo>
                        <a:pt x="5" y="10"/>
                      </a:lnTo>
                      <a:lnTo>
                        <a:pt x="10" y="4"/>
                      </a:lnTo>
                      <a:lnTo>
                        <a:pt x="19" y="0"/>
                      </a:lnTo>
                      <a:lnTo>
                        <a:pt x="26" y="0"/>
                      </a:lnTo>
                      <a:lnTo>
                        <a:pt x="31" y="4"/>
                      </a:lnTo>
                      <a:lnTo>
                        <a:pt x="38" y="10"/>
                      </a:lnTo>
                      <a:lnTo>
                        <a:pt x="42" y="17"/>
                      </a:lnTo>
                      <a:lnTo>
                        <a:pt x="44" y="27"/>
                      </a:lnTo>
                    </a:path>
                  </a:pathLst>
                </a:custGeom>
                <a:solidFill>
                  <a:srgbClr val="000000"/>
                </a:solidFill>
                <a:ln w="12700" cap="rnd">
                  <a:solidFill>
                    <a:srgbClr val="000000"/>
                  </a:solidFill>
                  <a:round/>
                  <a:headEnd/>
                  <a:tailEnd/>
                </a:ln>
              </p:spPr>
              <p:txBody>
                <a:bodyPr/>
                <a:lstStyle/>
                <a:p>
                  <a:endParaRPr lang="en-US"/>
                </a:p>
              </p:txBody>
            </p:sp>
            <p:sp>
              <p:nvSpPr>
                <p:cNvPr id="1185" name="Freeform 493"/>
                <p:cNvSpPr>
                  <a:spLocks/>
                </p:cNvSpPr>
                <p:nvPr/>
              </p:nvSpPr>
              <p:spPr bwMode="auto">
                <a:xfrm>
                  <a:off x="3976" y="3811"/>
                  <a:ext cx="33" cy="37"/>
                </a:xfrm>
                <a:custGeom>
                  <a:avLst/>
                  <a:gdLst>
                    <a:gd name="T0" fmla="*/ 32 w 33"/>
                    <a:gd name="T1" fmla="*/ 16 h 37"/>
                    <a:gd name="T2" fmla="*/ 30 w 33"/>
                    <a:gd name="T3" fmla="*/ 23 h 37"/>
                    <a:gd name="T4" fmla="*/ 26 w 33"/>
                    <a:gd name="T5" fmla="*/ 29 h 37"/>
                    <a:gd name="T6" fmla="*/ 23 w 33"/>
                    <a:gd name="T7" fmla="*/ 33 h 37"/>
                    <a:gd name="T8" fmla="*/ 17 w 33"/>
                    <a:gd name="T9" fmla="*/ 36 h 37"/>
                    <a:gd name="T10" fmla="*/ 12 w 33"/>
                    <a:gd name="T11" fmla="*/ 36 h 37"/>
                    <a:gd name="T12" fmla="*/ 7 w 33"/>
                    <a:gd name="T13" fmla="*/ 33 h 37"/>
                    <a:gd name="T14" fmla="*/ 3 w 33"/>
                    <a:gd name="T15" fmla="*/ 29 h 37"/>
                    <a:gd name="T16" fmla="*/ 0 w 33"/>
                    <a:gd name="T17" fmla="*/ 23 h 37"/>
                    <a:gd name="T18" fmla="*/ 0 w 33"/>
                    <a:gd name="T19" fmla="*/ 16 h 37"/>
                    <a:gd name="T20" fmla="*/ 0 w 33"/>
                    <a:gd name="T21" fmla="*/ 8 h 37"/>
                    <a:gd name="T22" fmla="*/ 3 w 33"/>
                    <a:gd name="T23" fmla="*/ 4 h 37"/>
                    <a:gd name="T24" fmla="*/ 7 w 33"/>
                    <a:gd name="T25" fmla="*/ 0 h 37"/>
                    <a:gd name="T26" fmla="*/ 12 w 33"/>
                    <a:gd name="T27" fmla="*/ 0 h 37"/>
                    <a:gd name="T28" fmla="*/ 17 w 33"/>
                    <a:gd name="T29" fmla="*/ 0 h 37"/>
                    <a:gd name="T30" fmla="*/ 23 w 33"/>
                    <a:gd name="T31" fmla="*/ 0 h 37"/>
                    <a:gd name="T32" fmla="*/ 26 w 33"/>
                    <a:gd name="T33" fmla="*/ 4 h 37"/>
                    <a:gd name="T34" fmla="*/ 30 w 33"/>
                    <a:gd name="T35" fmla="*/ 8 h 37"/>
                    <a:gd name="T36" fmla="*/ 32 w 33"/>
                    <a:gd name="T37" fmla="*/ 16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7"/>
                    <a:gd name="T59" fmla="*/ 33 w 33"/>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7">
                      <a:moveTo>
                        <a:pt x="32" y="16"/>
                      </a:moveTo>
                      <a:lnTo>
                        <a:pt x="30" y="23"/>
                      </a:lnTo>
                      <a:lnTo>
                        <a:pt x="26" y="29"/>
                      </a:lnTo>
                      <a:lnTo>
                        <a:pt x="23" y="33"/>
                      </a:lnTo>
                      <a:lnTo>
                        <a:pt x="17" y="36"/>
                      </a:lnTo>
                      <a:lnTo>
                        <a:pt x="12" y="36"/>
                      </a:lnTo>
                      <a:lnTo>
                        <a:pt x="7" y="33"/>
                      </a:lnTo>
                      <a:lnTo>
                        <a:pt x="3" y="29"/>
                      </a:lnTo>
                      <a:lnTo>
                        <a:pt x="0" y="23"/>
                      </a:lnTo>
                      <a:lnTo>
                        <a:pt x="0" y="16"/>
                      </a:lnTo>
                      <a:lnTo>
                        <a:pt x="0" y="8"/>
                      </a:lnTo>
                      <a:lnTo>
                        <a:pt x="3" y="4"/>
                      </a:lnTo>
                      <a:lnTo>
                        <a:pt x="7" y="0"/>
                      </a:lnTo>
                      <a:lnTo>
                        <a:pt x="12" y="0"/>
                      </a:lnTo>
                      <a:lnTo>
                        <a:pt x="17" y="0"/>
                      </a:lnTo>
                      <a:lnTo>
                        <a:pt x="23" y="0"/>
                      </a:lnTo>
                      <a:lnTo>
                        <a:pt x="26" y="4"/>
                      </a:lnTo>
                      <a:lnTo>
                        <a:pt x="30" y="8"/>
                      </a:lnTo>
                      <a:lnTo>
                        <a:pt x="32" y="16"/>
                      </a:lnTo>
                    </a:path>
                  </a:pathLst>
                </a:custGeom>
                <a:solidFill>
                  <a:srgbClr val="000000"/>
                </a:solidFill>
                <a:ln w="12700" cap="rnd">
                  <a:solidFill>
                    <a:srgbClr val="000000"/>
                  </a:solidFill>
                  <a:round/>
                  <a:headEnd/>
                  <a:tailEnd/>
                </a:ln>
              </p:spPr>
              <p:txBody>
                <a:bodyPr/>
                <a:lstStyle/>
                <a:p>
                  <a:endParaRPr lang="en-US"/>
                </a:p>
              </p:txBody>
            </p:sp>
            <p:sp>
              <p:nvSpPr>
                <p:cNvPr id="1186" name="Freeform 494"/>
                <p:cNvSpPr>
                  <a:spLocks/>
                </p:cNvSpPr>
                <p:nvPr/>
              </p:nvSpPr>
              <p:spPr bwMode="auto">
                <a:xfrm>
                  <a:off x="3959" y="3860"/>
                  <a:ext cx="43" cy="52"/>
                </a:xfrm>
                <a:custGeom>
                  <a:avLst/>
                  <a:gdLst>
                    <a:gd name="T0" fmla="*/ 42 w 43"/>
                    <a:gd name="T1" fmla="*/ 25 h 52"/>
                    <a:gd name="T2" fmla="*/ 42 w 43"/>
                    <a:gd name="T3" fmla="*/ 36 h 52"/>
                    <a:gd name="T4" fmla="*/ 36 w 43"/>
                    <a:gd name="T5" fmla="*/ 42 h 52"/>
                    <a:gd name="T6" fmla="*/ 33 w 43"/>
                    <a:gd name="T7" fmla="*/ 46 h 52"/>
                    <a:gd name="T8" fmla="*/ 26 w 43"/>
                    <a:gd name="T9" fmla="*/ 51 h 52"/>
                    <a:gd name="T10" fmla="*/ 17 w 43"/>
                    <a:gd name="T11" fmla="*/ 51 h 52"/>
                    <a:gd name="T12" fmla="*/ 10 w 43"/>
                    <a:gd name="T13" fmla="*/ 46 h 52"/>
                    <a:gd name="T14" fmla="*/ 5 w 43"/>
                    <a:gd name="T15" fmla="*/ 42 h 52"/>
                    <a:gd name="T16" fmla="*/ 0 w 43"/>
                    <a:gd name="T17" fmla="*/ 36 h 52"/>
                    <a:gd name="T18" fmla="*/ 0 w 43"/>
                    <a:gd name="T19" fmla="*/ 25 h 52"/>
                    <a:gd name="T20" fmla="*/ 0 w 43"/>
                    <a:gd name="T21" fmla="*/ 17 h 52"/>
                    <a:gd name="T22" fmla="*/ 5 w 43"/>
                    <a:gd name="T23" fmla="*/ 8 h 52"/>
                    <a:gd name="T24" fmla="*/ 10 w 43"/>
                    <a:gd name="T25" fmla="*/ 2 h 52"/>
                    <a:gd name="T26" fmla="*/ 17 w 43"/>
                    <a:gd name="T27" fmla="*/ 0 h 52"/>
                    <a:gd name="T28" fmla="*/ 26 w 43"/>
                    <a:gd name="T29" fmla="*/ 0 h 52"/>
                    <a:gd name="T30" fmla="*/ 33 w 43"/>
                    <a:gd name="T31" fmla="*/ 2 h 52"/>
                    <a:gd name="T32" fmla="*/ 36 w 43"/>
                    <a:gd name="T33" fmla="*/ 8 h 52"/>
                    <a:gd name="T34" fmla="*/ 42 w 43"/>
                    <a:gd name="T35" fmla="*/ 17 h 52"/>
                    <a:gd name="T36" fmla="*/ 42 w 43"/>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5"/>
                      </a:moveTo>
                      <a:lnTo>
                        <a:pt x="42" y="36"/>
                      </a:lnTo>
                      <a:lnTo>
                        <a:pt x="36" y="42"/>
                      </a:lnTo>
                      <a:lnTo>
                        <a:pt x="33" y="46"/>
                      </a:lnTo>
                      <a:lnTo>
                        <a:pt x="26" y="51"/>
                      </a:lnTo>
                      <a:lnTo>
                        <a:pt x="17" y="51"/>
                      </a:lnTo>
                      <a:lnTo>
                        <a:pt x="10" y="46"/>
                      </a:lnTo>
                      <a:lnTo>
                        <a:pt x="5" y="42"/>
                      </a:lnTo>
                      <a:lnTo>
                        <a:pt x="0" y="36"/>
                      </a:lnTo>
                      <a:lnTo>
                        <a:pt x="0" y="25"/>
                      </a:lnTo>
                      <a:lnTo>
                        <a:pt x="0" y="17"/>
                      </a:lnTo>
                      <a:lnTo>
                        <a:pt x="5" y="8"/>
                      </a:lnTo>
                      <a:lnTo>
                        <a:pt x="10" y="2"/>
                      </a:lnTo>
                      <a:lnTo>
                        <a:pt x="17" y="0"/>
                      </a:lnTo>
                      <a:lnTo>
                        <a:pt x="26" y="0"/>
                      </a:lnTo>
                      <a:lnTo>
                        <a:pt x="33" y="2"/>
                      </a:lnTo>
                      <a:lnTo>
                        <a:pt x="36" y="8"/>
                      </a:lnTo>
                      <a:lnTo>
                        <a:pt x="42" y="17"/>
                      </a:lnTo>
                      <a:lnTo>
                        <a:pt x="42" y="25"/>
                      </a:lnTo>
                    </a:path>
                  </a:pathLst>
                </a:custGeom>
                <a:solidFill>
                  <a:srgbClr val="000000"/>
                </a:solidFill>
                <a:ln w="12700" cap="rnd">
                  <a:solidFill>
                    <a:srgbClr val="000000"/>
                  </a:solidFill>
                  <a:round/>
                  <a:headEnd/>
                  <a:tailEnd/>
                </a:ln>
              </p:spPr>
              <p:txBody>
                <a:bodyPr/>
                <a:lstStyle/>
                <a:p>
                  <a:endParaRPr lang="en-US"/>
                </a:p>
              </p:txBody>
            </p:sp>
            <p:sp>
              <p:nvSpPr>
                <p:cNvPr id="1187" name="Freeform 495"/>
                <p:cNvSpPr>
                  <a:spLocks/>
                </p:cNvSpPr>
                <p:nvPr/>
              </p:nvSpPr>
              <p:spPr bwMode="auto">
                <a:xfrm>
                  <a:off x="3794" y="3853"/>
                  <a:ext cx="28" cy="35"/>
                </a:xfrm>
                <a:custGeom>
                  <a:avLst/>
                  <a:gdLst>
                    <a:gd name="T0" fmla="*/ 27 w 28"/>
                    <a:gd name="T1" fmla="*/ 17 h 35"/>
                    <a:gd name="T2" fmla="*/ 27 w 28"/>
                    <a:gd name="T3" fmla="*/ 23 h 35"/>
                    <a:gd name="T4" fmla="*/ 23 w 28"/>
                    <a:gd name="T5" fmla="*/ 27 h 35"/>
                    <a:gd name="T6" fmla="*/ 20 w 28"/>
                    <a:gd name="T7" fmla="*/ 34 h 35"/>
                    <a:gd name="T8" fmla="*/ 15 w 28"/>
                    <a:gd name="T9" fmla="*/ 34 h 35"/>
                    <a:gd name="T10" fmla="*/ 11 w 28"/>
                    <a:gd name="T11" fmla="*/ 34 h 35"/>
                    <a:gd name="T12" fmla="*/ 8 w 28"/>
                    <a:gd name="T13" fmla="*/ 34 h 35"/>
                    <a:gd name="T14" fmla="*/ 3 w 28"/>
                    <a:gd name="T15" fmla="*/ 27 h 35"/>
                    <a:gd name="T16" fmla="*/ 0 w 28"/>
                    <a:gd name="T17" fmla="*/ 23 h 35"/>
                    <a:gd name="T18" fmla="*/ 0 w 28"/>
                    <a:gd name="T19" fmla="*/ 17 h 35"/>
                    <a:gd name="T20" fmla="*/ 0 w 28"/>
                    <a:gd name="T21" fmla="*/ 17 h 35"/>
                    <a:gd name="T22" fmla="*/ 3 w 28"/>
                    <a:gd name="T23" fmla="*/ 6 h 35"/>
                    <a:gd name="T24" fmla="*/ 8 w 28"/>
                    <a:gd name="T25" fmla="*/ 6 h 35"/>
                    <a:gd name="T26" fmla="*/ 11 w 28"/>
                    <a:gd name="T27" fmla="*/ 0 h 35"/>
                    <a:gd name="T28" fmla="*/ 15 w 28"/>
                    <a:gd name="T29" fmla="*/ 0 h 35"/>
                    <a:gd name="T30" fmla="*/ 20 w 28"/>
                    <a:gd name="T31" fmla="*/ 6 h 35"/>
                    <a:gd name="T32" fmla="*/ 23 w 28"/>
                    <a:gd name="T33" fmla="*/ 6 h 35"/>
                    <a:gd name="T34" fmla="*/ 27 w 28"/>
                    <a:gd name="T35" fmla="*/ 1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35"/>
                    <a:gd name="T56" fmla="*/ 28 w 2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35">
                      <a:moveTo>
                        <a:pt x="27" y="17"/>
                      </a:moveTo>
                      <a:lnTo>
                        <a:pt x="27" y="23"/>
                      </a:lnTo>
                      <a:lnTo>
                        <a:pt x="23" y="27"/>
                      </a:lnTo>
                      <a:lnTo>
                        <a:pt x="20" y="34"/>
                      </a:lnTo>
                      <a:lnTo>
                        <a:pt x="15" y="34"/>
                      </a:lnTo>
                      <a:lnTo>
                        <a:pt x="11" y="34"/>
                      </a:lnTo>
                      <a:lnTo>
                        <a:pt x="8" y="34"/>
                      </a:lnTo>
                      <a:lnTo>
                        <a:pt x="3" y="27"/>
                      </a:lnTo>
                      <a:lnTo>
                        <a:pt x="0" y="23"/>
                      </a:lnTo>
                      <a:lnTo>
                        <a:pt x="0" y="17"/>
                      </a:lnTo>
                      <a:lnTo>
                        <a:pt x="3" y="6"/>
                      </a:lnTo>
                      <a:lnTo>
                        <a:pt x="8" y="6"/>
                      </a:lnTo>
                      <a:lnTo>
                        <a:pt x="11" y="0"/>
                      </a:lnTo>
                      <a:lnTo>
                        <a:pt x="15" y="0"/>
                      </a:lnTo>
                      <a:lnTo>
                        <a:pt x="20" y="6"/>
                      </a:lnTo>
                      <a:lnTo>
                        <a:pt x="23" y="6"/>
                      </a:lnTo>
                      <a:lnTo>
                        <a:pt x="27" y="17"/>
                      </a:lnTo>
                    </a:path>
                  </a:pathLst>
                </a:custGeom>
                <a:solidFill>
                  <a:srgbClr val="000000"/>
                </a:solidFill>
                <a:ln w="12700" cap="rnd">
                  <a:solidFill>
                    <a:srgbClr val="000000"/>
                  </a:solidFill>
                  <a:round/>
                  <a:headEnd/>
                  <a:tailEnd/>
                </a:ln>
              </p:spPr>
              <p:txBody>
                <a:bodyPr/>
                <a:lstStyle/>
                <a:p>
                  <a:endParaRPr lang="en-US"/>
                </a:p>
              </p:txBody>
            </p:sp>
            <p:sp>
              <p:nvSpPr>
                <p:cNvPr id="1188" name="Freeform 496"/>
                <p:cNvSpPr>
                  <a:spLocks/>
                </p:cNvSpPr>
                <p:nvPr/>
              </p:nvSpPr>
              <p:spPr bwMode="auto">
                <a:xfrm>
                  <a:off x="4102" y="3778"/>
                  <a:ext cx="29" cy="36"/>
                </a:xfrm>
                <a:custGeom>
                  <a:avLst/>
                  <a:gdLst>
                    <a:gd name="T0" fmla="*/ 28 w 29"/>
                    <a:gd name="T1" fmla="*/ 15 h 36"/>
                    <a:gd name="T2" fmla="*/ 26 w 29"/>
                    <a:gd name="T3" fmla="*/ 24 h 36"/>
                    <a:gd name="T4" fmla="*/ 22 w 29"/>
                    <a:gd name="T5" fmla="*/ 26 h 36"/>
                    <a:gd name="T6" fmla="*/ 19 w 29"/>
                    <a:gd name="T7" fmla="*/ 30 h 36"/>
                    <a:gd name="T8" fmla="*/ 14 w 29"/>
                    <a:gd name="T9" fmla="*/ 35 h 36"/>
                    <a:gd name="T10" fmla="*/ 12 w 29"/>
                    <a:gd name="T11" fmla="*/ 35 h 36"/>
                    <a:gd name="T12" fmla="*/ 7 w 29"/>
                    <a:gd name="T13" fmla="*/ 30 h 36"/>
                    <a:gd name="T14" fmla="*/ 1 w 29"/>
                    <a:gd name="T15" fmla="*/ 26 h 36"/>
                    <a:gd name="T16" fmla="*/ 0 w 29"/>
                    <a:gd name="T17" fmla="*/ 24 h 36"/>
                    <a:gd name="T18" fmla="*/ 0 w 29"/>
                    <a:gd name="T19" fmla="*/ 15 h 36"/>
                    <a:gd name="T20" fmla="*/ 0 w 29"/>
                    <a:gd name="T21" fmla="*/ 10 h 36"/>
                    <a:gd name="T22" fmla="*/ 1 w 29"/>
                    <a:gd name="T23" fmla="*/ 4 h 36"/>
                    <a:gd name="T24" fmla="*/ 7 w 29"/>
                    <a:gd name="T25" fmla="*/ 0 h 36"/>
                    <a:gd name="T26" fmla="*/ 12 w 29"/>
                    <a:gd name="T27" fmla="*/ 0 h 36"/>
                    <a:gd name="T28" fmla="*/ 14 w 29"/>
                    <a:gd name="T29" fmla="*/ 0 h 36"/>
                    <a:gd name="T30" fmla="*/ 19 w 29"/>
                    <a:gd name="T31" fmla="*/ 0 h 36"/>
                    <a:gd name="T32" fmla="*/ 22 w 29"/>
                    <a:gd name="T33" fmla="*/ 4 h 36"/>
                    <a:gd name="T34" fmla="*/ 26 w 29"/>
                    <a:gd name="T35" fmla="*/ 10 h 36"/>
                    <a:gd name="T36" fmla="*/ 28 w 29"/>
                    <a:gd name="T37" fmla="*/ 15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5"/>
                      </a:moveTo>
                      <a:lnTo>
                        <a:pt x="26" y="24"/>
                      </a:lnTo>
                      <a:lnTo>
                        <a:pt x="22" y="26"/>
                      </a:lnTo>
                      <a:lnTo>
                        <a:pt x="19" y="30"/>
                      </a:lnTo>
                      <a:lnTo>
                        <a:pt x="14" y="35"/>
                      </a:lnTo>
                      <a:lnTo>
                        <a:pt x="12" y="35"/>
                      </a:lnTo>
                      <a:lnTo>
                        <a:pt x="7" y="30"/>
                      </a:lnTo>
                      <a:lnTo>
                        <a:pt x="1" y="26"/>
                      </a:lnTo>
                      <a:lnTo>
                        <a:pt x="0" y="24"/>
                      </a:lnTo>
                      <a:lnTo>
                        <a:pt x="0" y="15"/>
                      </a:lnTo>
                      <a:lnTo>
                        <a:pt x="0" y="10"/>
                      </a:lnTo>
                      <a:lnTo>
                        <a:pt x="1" y="4"/>
                      </a:lnTo>
                      <a:lnTo>
                        <a:pt x="7" y="0"/>
                      </a:lnTo>
                      <a:lnTo>
                        <a:pt x="12" y="0"/>
                      </a:lnTo>
                      <a:lnTo>
                        <a:pt x="14" y="0"/>
                      </a:lnTo>
                      <a:lnTo>
                        <a:pt x="19" y="0"/>
                      </a:lnTo>
                      <a:lnTo>
                        <a:pt x="22" y="4"/>
                      </a:lnTo>
                      <a:lnTo>
                        <a:pt x="26" y="10"/>
                      </a:lnTo>
                      <a:lnTo>
                        <a:pt x="28" y="15"/>
                      </a:lnTo>
                    </a:path>
                  </a:pathLst>
                </a:custGeom>
                <a:solidFill>
                  <a:srgbClr val="000000"/>
                </a:solidFill>
                <a:ln w="12700" cap="rnd">
                  <a:solidFill>
                    <a:srgbClr val="000000"/>
                  </a:solidFill>
                  <a:round/>
                  <a:headEnd/>
                  <a:tailEnd/>
                </a:ln>
              </p:spPr>
              <p:txBody>
                <a:bodyPr/>
                <a:lstStyle/>
                <a:p>
                  <a:endParaRPr lang="en-US"/>
                </a:p>
              </p:txBody>
            </p:sp>
            <p:sp>
              <p:nvSpPr>
                <p:cNvPr id="1189" name="Freeform 497"/>
                <p:cNvSpPr>
                  <a:spLocks/>
                </p:cNvSpPr>
                <p:nvPr/>
              </p:nvSpPr>
              <p:spPr bwMode="auto">
                <a:xfrm>
                  <a:off x="4013" y="3860"/>
                  <a:ext cx="29" cy="35"/>
                </a:xfrm>
                <a:custGeom>
                  <a:avLst/>
                  <a:gdLst>
                    <a:gd name="T0" fmla="*/ 28 w 29"/>
                    <a:gd name="T1" fmla="*/ 17 h 35"/>
                    <a:gd name="T2" fmla="*/ 26 w 29"/>
                    <a:gd name="T3" fmla="*/ 23 h 35"/>
                    <a:gd name="T4" fmla="*/ 26 w 29"/>
                    <a:gd name="T5" fmla="*/ 27 h 35"/>
                    <a:gd name="T6" fmla="*/ 21 w 29"/>
                    <a:gd name="T7" fmla="*/ 31 h 35"/>
                    <a:gd name="T8" fmla="*/ 15 w 29"/>
                    <a:gd name="T9" fmla="*/ 34 h 35"/>
                    <a:gd name="T10" fmla="*/ 12 w 29"/>
                    <a:gd name="T11" fmla="*/ 34 h 35"/>
                    <a:gd name="T12" fmla="*/ 7 w 29"/>
                    <a:gd name="T13" fmla="*/ 31 h 35"/>
                    <a:gd name="T14" fmla="*/ 1 w 29"/>
                    <a:gd name="T15" fmla="*/ 27 h 35"/>
                    <a:gd name="T16" fmla="*/ 0 w 29"/>
                    <a:gd name="T17" fmla="*/ 23 h 35"/>
                    <a:gd name="T18" fmla="*/ 0 w 29"/>
                    <a:gd name="T19" fmla="*/ 17 h 35"/>
                    <a:gd name="T20" fmla="*/ 0 w 29"/>
                    <a:gd name="T21" fmla="*/ 8 h 35"/>
                    <a:gd name="T22" fmla="*/ 1 w 29"/>
                    <a:gd name="T23" fmla="*/ 6 h 35"/>
                    <a:gd name="T24" fmla="*/ 7 w 29"/>
                    <a:gd name="T25" fmla="*/ 0 h 35"/>
                    <a:gd name="T26" fmla="*/ 12 w 29"/>
                    <a:gd name="T27" fmla="*/ 0 h 35"/>
                    <a:gd name="T28" fmla="*/ 15 w 29"/>
                    <a:gd name="T29" fmla="*/ 0 h 35"/>
                    <a:gd name="T30" fmla="*/ 21 w 29"/>
                    <a:gd name="T31" fmla="*/ 0 h 35"/>
                    <a:gd name="T32" fmla="*/ 26 w 29"/>
                    <a:gd name="T33" fmla="*/ 6 h 35"/>
                    <a:gd name="T34" fmla="*/ 26 w 29"/>
                    <a:gd name="T35" fmla="*/ 8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6" y="23"/>
                      </a:lnTo>
                      <a:lnTo>
                        <a:pt x="26" y="27"/>
                      </a:lnTo>
                      <a:lnTo>
                        <a:pt x="21" y="31"/>
                      </a:lnTo>
                      <a:lnTo>
                        <a:pt x="15" y="34"/>
                      </a:lnTo>
                      <a:lnTo>
                        <a:pt x="12" y="34"/>
                      </a:lnTo>
                      <a:lnTo>
                        <a:pt x="7" y="31"/>
                      </a:lnTo>
                      <a:lnTo>
                        <a:pt x="1" y="27"/>
                      </a:lnTo>
                      <a:lnTo>
                        <a:pt x="0" y="23"/>
                      </a:lnTo>
                      <a:lnTo>
                        <a:pt x="0" y="17"/>
                      </a:lnTo>
                      <a:lnTo>
                        <a:pt x="0" y="8"/>
                      </a:lnTo>
                      <a:lnTo>
                        <a:pt x="1" y="6"/>
                      </a:lnTo>
                      <a:lnTo>
                        <a:pt x="7" y="0"/>
                      </a:lnTo>
                      <a:lnTo>
                        <a:pt x="12" y="0"/>
                      </a:lnTo>
                      <a:lnTo>
                        <a:pt x="15" y="0"/>
                      </a:lnTo>
                      <a:lnTo>
                        <a:pt x="21" y="0"/>
                      </a:lnTo>
                      <a:lnTo>
                        <a:pt x="26" y="6"/>
                      </a:lnTo>
                      <a:lnTo>
                        <a:pt x="26" y="8"/>
                      </a:lnTo>
                      <a:lnTo>
                        <a:pt x="28" y="17"/>
                      </a:lnTo>
                    </a:path>
                  </a:pathLst>
                </a:custGeom>
                <a:solidFill>
                  <a:srgbClr val="000000"/>
                </a:solidFill>
                <a:ln w="12700" cap="rnd">
                  <a:solidFill>
                    <a:srgbClr val="000000"/>
                  </a:solidFill>
                  <a:round/>
                  <a:headEnd/>
                  <a:tailEnd/>
                </a:ln>
              </p:spPr>
              <p:txBody>
                <a:bodyPr/>
                <a:lstStyle/>
                <a:p>
                  <a:endParaRPr lang="en-US"/>
                </a:p>
              </p:txBody>
            </p:sp>
            <p:sp>
              <p:nvSpPr>
                <p:cNvPr id="1190" name="Freeform 498"/>
                <p:cNvSpPr>
                  <a:spLocks/>
                </p:cNvSpPr>
                <p:nvPr/>
              </p:nvSpPr>
              <p:spPr bwMode="auto">
                <a:xfrm>
                  <a:off x="3976" y="3763"/>
                  <a:ext cx="33" cy="40"/>
                </a:xfrm>
                <a:custGeom>
                  <a:avLst/>
                  <a:gdLst>
                    <a:gd name="T0" fmla="*/ 32 w 33"/>
                    <a:gd name="T1" fmla="*/ 19 h 40"/>
                    <a:gd name="T2" fmla="*/ 30 w 33"/>
                    <a:gd name="T3" fmla="*/ 28 h 40"/>
                    <a:gd name="T4" fmla="*/ 28 w 33"/>
                    <a:gd name="T5" fmla="*/ 32 h 40"/>
                    <a:gd name="T6" fmla="*/ 23 w 33"/>
                    <a:gd name="T7" fmla="*/ 39 h 40"/>
                    <a:gd name="T8" fmla="*/ 17 w 33"/>
                    <a:gd name="T9" fmla="*/ 39 h 40"/>
                    <a:gd name="T10" fmla="*/ 14 w 33"/>
                    <a:gd name="T11" fmla="*/ 39 h 40"/>
                    <a:gd name="T12" fmla="*/ 8 w 33"/>
                    <a:gd name="T13" fmla="*/ 39 h 40"/>
                    <a:gd name="T14" fmla="*/ 3 w 33"/>
                    <a:gd name="T15" fmla="*/ 32 h 40"/>
                    <a:gd name="T16" fmla="*/ 0 w 33"/>
                    <a:gd name="T17" fmla="*/ 28 h 40"/>
                    <a:gd name="T18" fmla="*/ 0 w 33"/>
                    <a:gd name="T19" fmla="*/ 19 h 40"/>
                    <a:gd name="T20" fmla="*/ 0 w 33"/>
                    <a:gd name="T21" fmla="*/ 13 h 40"/>
                    <a:gd name="T22" fmla="*/ 3 w 33"/>
                    <a:gd name="T23" fmla="*/ 6 h 40"/>
                    <a:gd name="T24" fmla="*/ 8 w 33"/>
                    <a:gd name="T25" fmla="*/ 2 h 40"/>
                    <a:gd name="T26" fmla="*/ 14 w 33"/>
                    <a:gd name="T27" fmla="*/ 0 h 40"/>
                    <a:gd name="T28" fmla="*/ 17 w 33"/>
                    <a:gd name="T29" fmla="*/ 0 h 40"/>
                    <a:gd name="T30" fmla="*/ 23 w 33"/>
                    <a:gd name="T31" fmla="*/ 2 h 40"/>
                    <a:gd name="T32" fmla="*/ 28 w 33"/>
                    <a:gd name="T33" fmla="*/ 6 h 40"/>
                    <a:gd name="T34" fmla="*/ 30 w 33"/>
                    <a:gd name="T35" fmla="*/ 13 h 40"/>
                    <a:gd name="T36" fmla="*/ 32 w 33"/>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0"/>
                    <a:gd name="T59" fmla="*/ 33 w 3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0">
                      <a:moveTo>
                        <a:pt x="32" y="19"/>
                      </a:moveTo>
                      <a:lnTo>
                        <a:pt x="30" y="28"/>
                      </a:lnTo>
                      <a:lnTo>
                        <a:pt x="28" y="32"/>
                      </a:lnTo>
                      <a:lnTo>
                        <a:pt x="23" y="39"/>
                      </a:lnTo>
                      <a:lnTo>
                        <a:pt x="17" y="39"/>
                      </a:lnTo>
                      <a:lnTo>
                        <a:pt x="14" y="39"/>
                      </a:lnTo>
                      <a:lnTo>
                        <a:pt x="8" y="39"/>
                      </a:lnTo>
                      <a:lnTo>
                        <a:pt x="3" y="32"/>
                      </a:lnTo>
                      <a:lnTo>
                        <a:pt x="0" y="28"/>
                      </a:lnTo>
                      <a:lnTo>
                        <a:pt x="0" y="19"/>
                      </a:lnTo>
                      <a:lnTo>
                        <a:pt x="0" y="13"/>
                      </a:lnTo>
                      <a:lnTo>
                        <a:pt x="3" y="6"/>
                      </a:lnTo>
                      <a:lnTo>
                        <a:pt x="8" y="2"/>
                      </a:lnTo>
                      <a:lnTo>
                        <a:pt x="14" y="0"/>
                      </a:lnTo>
                      <a:lnTo>
                        <a:pt x="17" y="0"/>
                      </a:lnTo>
                      <a:lnTo>
                        <a:pt x="23" y="2"/>
                      </a:lnTo>
                      <a:lnTo>
                        <a:pt x="28" y="6"/>
                      </a:lnTo>
                      <a:lnTo>
                        <a:pt x="30" y="13"/>
                      </a:lnTo>
                      <a:lnTo>
                        <a:pt x="32" y="19"/>
                      </a:lnTo>
                    </a:path>
                  </a:pathLst>
                </a:custGeom>
                <a:solidFill>
                  <a:srgbClr val="000000"/>
                </a:solidFill>
                <a:ln w="12700" cap="rnd">
                  <a:solidFill>
                    <a:srgbClr val="000000"/>
                  </a:solidFill>
                  <a:round/>
                  <a:headEnd/>
                  <a:tailEnd/>
                </a:ln>
              </p:spPr>
              <p:txBody>
                <a:bodyPr/>
                <a:lstStyle/>
                <a:p>
                  <a:endParaRPr lang="en-US"/>
                </a:p>
              </p:txBody>
            </p:sp>
            <p:sp>
              <p:nvSpPr>
                <p:cNvPr id="1191" name="Freeform 499"/>
                <p:cNvSpPr>
                  <a:spLocks/>
                </p:cNvSpPr>
                <p:nvPr/>
              </p:nvSpPr>
              <p:spPr bwMode="auto">
                <a:xfrm>
                  <a:off x="3964" y="3717"/>
                  <a:ext cx="29" cy="35"/>
                </a:xfrm>
                <a:custGeom>
                  <a:avLst/>
                  <a:gdLst>
                    <a:gd name="T0" fmla="*/ 28 w 29"/>
                    <a:gd name="T1" fmla="*/ 14 h 35"/>
                    <a:gd name="T2" fmla="*/ 26 w 29"/>
                    <a:gd name="T3" fmla="*/ 19 h 35"/>
                    <a:gd name="T4" fmla="*/ 24 w 29"/>
                    <a:gd name="T5" fmla="*/ 25 h 35"/>
                    <a:gd name="T6" fmla="*/ 19 w 29"/>
                    <a:gd name="T7" fmla="*/ 31 h 35"/>
                    <a:gd name="T8" fmla="*/ 15 w 29"/>
                    <a:gd name="T9" fmla="*/ 34 h 35"/>
                    <a:gd name="T10" fmla="*/ 12 w 29"/>
                    <a:gd name="T11" fmla="*/ 34 h 35"/>
                    <a:gd name="T12" fmla="*/ 8 w 29"/>
                    <a:gd name="T13" fmla="*/ 31 h 35"/>
                    <a:gd name="T14" fmla="*/ 3 w 29"/>
                    <a:gd name="T15" fmla="*/ 25 h 35"/>
                    <a:gd name="T16" fmla="*/ 1 w 29"/>
                    <a:gd name="T17" fmla="*/ 19 h 35"/>
                    <a:gd name="T18" fmla="*/ 0 w 29"/>
                    <a:gd name="T19" fmla="*/ 14 h 35"/>
                    <a:gd name="T20" fmla="*/ 1 w 29"/>
                    <a:gd name="T21" fmla="*/ 6 h 35"/>
                    <a:gd name="T22" fmla="*/ 3 w 29"/>
                    <a:gd name="T23" fmla="*/ 2 h 35"/>
                    <a:gd name="T24" fmla="*/ 8 w 29"/>
                    <a:gd name="T25" fmla="*/ 0 h 35"/>
                    <a:gd name="T26" fmla="*/ 12 w 29"/>
                    <a:gd name="T27" fmla="*/ 0 h 35"/>
                    <a:gd name="T28" fmla="*/ 15 w 29"/>
                    <a:gd name="T29" fmla="*/ 0 h 35"/>
                    <a:gd name="T30" fmla="*/ 19 w 29"/>
                    <a:gd name="T31" fmla="*/ 0 h 35"/>
                    <a:gd name="T32" fmla="*/ 24 w 29"/>
                    <a:gd name="T33" fmla="*/ 2 h 35"/>
                    <a:gd name="T34" fmla="*/ 26 w 29"/>
                    <a:gd name="T35" fmla="*/ 6 h 35"/>
                    <a:gd name="T36" fmla="*/ 28 w 29"/>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4"/>
                      </a:moveTo>
                      <a:lnTo>
                        <a:pt x="26" y="19"/>
                      </a:lnTo>
                      <a:lnTo>
                        <a:pt x="24" y="25"/>
                      </a:lnTo>
                      <a:lnTo>
                        <a:pt x="19" y="31"/>
                      </a:lnTo>
                      <a:lnTo>
                        <a:pt x="15" y="34"/>
                      </a:lnTo>
                      <a:lnTo>
                        <a:pt x="12" y="34"/>
                      </a:lnTo>
                      <a:lnTo>
                        <a:pt x="8" y="31"/>
                      </a:lnTo>
                      <a:lnTo>
                        <a:pt x="3" y="25"/>
                      </a:lnTo>
                      <a:lnTo>
                        <a:pt x="1" y="19"/>
                      </a:lnTo>
                      <a:lnTo>
                        <a:pt x="0" y="14"/>
                      </a:lnTo>
                      <a:lnTo>
                        <a:pt x="1" y="6"/>
                      </a:lnTo>
                      <a:lnTo>
                        <a:pt x="3" y="2"/>
                      </a:lnTo>
                      <a:lnTo>
                        <a:pt x="8" y="0"/>
                      </a:lnTo>
                      <a:lnTo>
                        <a:pt x="12" y="0"/>
                      </a:lnTo>
                      <a:lnTo>
                        <a:pt x="15" y="0"/>
                      </a:lnTo>
                      <a:lnTo>
                        <a:pt x="19" y="0"/>
                      </a:lnTo>
                      <a:lnTo>
                        <a:pt x="24" y="2"/>
                      </a:lnTo>
                      <a:lnTo>
                        <a:pt x="26" y="6"/>
                      </a:lnTo>
                      <a:lnTo>
                        <a:pt x="28" y="14"/>
                      </a:lnTo>
                    </a:path>
                  </a:pathLst>
                </a:custGeom>
                <a:solidFill>
                  <a:srgbClr val="000000"/>
                </a:solidFill>
                <a:ln w="12700" cap="rnd">
                  <a:solidFill>
                    <a:srgbClr val="000000"/>
                  </a:solidFill>
                  <a:round/>
                  <a:headEnd/>
                  <a:tailEnd/>
                </a:ln>
              </p:spPr>
              <p:txBody>
                <a:bodyPr/>
                <a:lstStyle/>
                <a:p>
                  <a:endParaRPr lang="en-US"/>
                </a:p>
              </p:txBody>
            </p:sp>
            <p:sp>
              <p:nvSpPr>
                <p:cNvPr id="1192" name="Freeform 500"/>
                <p:cNvSpPr>
                  <a:spLocks/>
                </p:cNvSpPr>
                <p:nvPr/>
              </p:nvSpPr>
              <p:spPr bwMode="auto">
                <a:xfrm>
                  <a:off x="3971" y="3634"/>
                  <a:ext cx="29" cy="35"/>
                </a:xfrm>
                <a:custGeom>
                  <a:avLst/>
                  <a:gdLst>
                    <a:gd name="T0" fmla="*/ 28 w 29"/>
                    <a:gd name="T1" fmla="*/ 14 h 35"/>
                    <a:gd name="T2" fmla="*/ 28 w 29"/>
                    <a:gd name="T3" fmla="*/ 19 h 35"/>
                    <a:gd name="T4" fmla="*/ 26 w 29"/>
                    <a:gd name="T5" fmla="*/ 25 h 35"/>
                    <a:gd name="T6" fmla="*/ 21 w 29"/>
                    <a:gd name="T7" fmla="*/ 29 h 35"/>
                    <a:gd name="T8" fmla="*/ 15 w 29"/>
                    <a:gd name="T9" fmla="*/ 34 h 35"/>
                    <a:gd name="T10" fmla="*/ 12 w 29"/>
                    <a:gd name="T11" fmla="*/ 34 h 35"/>
                    <a:gd name="T12" fmla="*/ 7 w 29"/>
                    <a:gd name="T13" fmla="*/ 29 h 35"/>
                    <a:gd name="T14" fmla="*/ 1 w 29"/>
                    <a:gd name="T15" fmla="*/ 25 h 35"/>
                    <a:gd name="T16" fmla="*/ 0 w 29"/>
                    <a:gd name="T17" fmla="*/ 19 h 35"/>
                    <a:gd name="T18" fmla="*/ 0 w 29"/>
                    <a:gd name="T19" fmla="*/ 14 h 35"/>
                    <a:gd name="T20" fmla="*/ 0 w 29"/>
                    <a:gd name="T21" fmla="*/ 10 h 35"/>
                    <a:gd name="T22" fmla="*/ 1 w 29"/>
                    <a:gd name="T23" fmla="*/ 4 h 35"/>
                    <a:gd name="T24" fmla="*/ 7 w 29"/>
                    <a:gd name="T25" fmla="*/ 0 h 35"/>
                    <a:gd name="T26" fmla="*/ 12 w 29"/>
                    <a:gd name="T27" fmla="*/ 0 h 35"/>
                    <a:gd name="T28" fmla="*/ 15 w 29"/>
                    <a:gd name="T29" fmla="*/ 0 h 35"/>
                    <a:gd name="T30" fmla="*/ 21 w 29"/>
                    <a:gd name="T31" fmla="*/ 0 h 35"/>
                    <a:gd name="T32" fmla="*/ 26 w 29"/>
                    <a:gd name="T33" fmla="*/ 4 h 35"/>
                    <a:gd name="T34" fmla="*/ 28 w 29"/>
                    <a:gd name="T35" fmla="*/ 10 h 35"/>
                    <a:gd name="T36" fmla="*/ 28 w 29"/>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4"/>
                      </a:moveTo>
                      <a:lnTo>
                        <a:pt x="28" y="19"/>
                      </a:lnTo>
                      <a:lnTo>
                        <a:pt x="26" y="25"/>
                      </a:lnTo>
                      <a:lnTo>
                        <a:pt x="21" y="29"/>
                      </a:lnTo>
                      <a:lnTo>
                        <a:pt x="15" y="34"/>
                      </a:lnTo>
                      <a:lnTo>
                        <a:pt x="12" y="34"/>
                      </a:lnTo>
                      <a:lnTo>
                        <a:pt x="7" y="29"/>
                      </a:lnTo>
                      <a:lnTo>
                        <a:pt x="1" y="25"/>
                      </a:lnTo>
                      <a:lnTo>
                        <a:pt x="0" y="19"/>
                      </a:lnTo>
                      <a:lnTo>
                        <a:pt x="0" y="14"/>
                      </a:lnTo>
                      <a:lnTo>
                        <a:pt x="0" y="10"/>
                      </a:lnTo>
                      <a:lnTo>
                        <a:pt x="1" y="4"/>
                      </a:lnTo>
                      <a:lnTo>
                        <a:pt x="7" y="0"/>
                      </a:lnTo>
                      <a:lnTo>
                        <a:pt x="12" y="0"/>
                      </a:lnTo>
                      <a:lnTo>
                        <a:pt x="15" y="0"/>
                      </a:lnTo>
                      <a:lnTo>
                        <a:pt x="21" y="0"/>
                      </a:lnTo>
                      <a:lnTo>
                        <a:pt x="26" y="4"/>
                      </a:lnTo>
                      <a:lnTo>
                        <a:pt x="28" y="10"/>
                      </a:lnTo>
                      <a:lnTo>
                        <a:pt x="28" y="14"/>
                      </a:lnTo>
                    </a:path>
                  </a:pathLst>
                </a:custGeom>
                <a:solidFill>
                  <a:srgbClr val="000000"/>
                </a:solidFill>
                <a:ln w="12700" cap="rnd">
                  <a:solidFill>
                    <a:srgbClr val="000000"/>
                  </a:solidFill>
                  <a:round/>
                  <a:headEnd/>
                  <a:tailEnd/>
                </a:ln>
              </p:spPr>
              <p:txBody>
                <a:bodyPr/>
                <a:lstStyle/>
                <a:p>
                  <a:endParaRPr lang="en-US"/>
                </a:p>
              </p:txBody>
            </p:sp>
            <p:sp>
              <p:nvSpPr>
                <p:cNvPr id="1193" name="Freeform 501"/>
                <p:cNvSpPr>
                  <a:spLocks/>
                </p:cNvSpPr>
                <p:nvPr/>
              </p:nvSpPr>
              <p:spPr bwMode="auto">
                <a:xfrm>
                  <a:off x="4081" y="3815"/>
                  <a:ext cx="28" cy="35"/>
                </a:xfrm>
                <a:custGeom>
                  <a:avLst/>
                  <a:gdLst>
                    <a:gd name="T0" fmla="*/ 27 w 28"/>
                    <a:gd name="T1" fmla="*/ 17 h 35"/>
                    <a:gd name="T2" fmla="*/ 27 w 28"/>
                    <a:gd name="T3" fmla="*/ 23 h 35"/>
                    <a:gd name="T4" fmla="*/ 23 w 28"/>
                    <a:gd name="T5" fmla="*/ 27 h 35"/>
                    <a:gd name="T6" fmla="*/ 20 w 28"/>
                    <a:gd name="T7" fmla="*/ 29 h 35"/>
                    <a:gd name="T8" fmla="*/ 15 w 28"/>
                    <a:gd name="T9" fmla="*/ 34 h 35"/>
                    <a:gd name="T10" fmla="*/ 10 w 28"/>
                    <a:gd name="T11" fmla="*/ 34 h 35"/>
                    <a:gd name="T12" fmla="*/ 5 w 28"/>
                    <a:gd name="T13" fmla="*/ 29 h 35"/>
                    <a:gd name="T14" fmla="*/ 1 w 28"/>
                    <a:gd name="T15" fmla="*/ 27 h 35"/>
                    <a:gd name="T16" fmla="*/ 0 w 28"/>
                    <a:gd name="T17" fmla="*/ 23 h 35"/>
                    <a:gd name="T18" fmla="*/ 0 w 28"/>
                    <a:gd name="T19" fmla="*/ 17 h 35"/>
                    <a:gd name="T20" fmla="*/ 0 w 28"/>
                    <a:gd name="T21" fmla="*/ 10 h 35"/>
                    <a:gd name="T22" fmla="*/ 1 w 28"/>
                    <a:gd name="T23" fmla="*/ 6 h 35"/>
                    <a:gd name="T24" fmla="*/ 5 w 28"/>
                    <a:gd name="T25" fmla="*/ 2 h 35"/>
                    <a:gd name="T26" fmla="*/ 10 w 28"/>
                    <a:gd name="T27" fmla="*/ 0 h 35"/>
                    <a:gd name="T28" fmla="*/ 15 w 28"/>
                    <a:gd name="T29" fmla="*/ 0 h 35"/>
                    <a:gd name="T30" fmla="*/ 20 w 28"/>
                    <a:gd name="T31" fmla="*/ 2 h 35"/>
                    <a:gd name="T32" fmla="*/ 23 w 28"/>
                    <a:gd name="T33" fmla="*/ 6 h 35"/>
                    <a:gd name="T34" fmla="*/ 27 w 28"/>
                    <a:gd name="T35" fmla="*/ 10 h 35"/>
                    <a:gd name="T36" fmla="*/ 27 w 28"/>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7"/>
                      </a:moveTo>
                      <a:lnTo>
                        <a:pt x="27" y="23"/>
                      </a:lnTo>
                      <a:lnTo>
                        <a:pt x="23" y="27"/>
                      </a:lnTo>
                      <a:lnTo>
                        <a:pt x="20" y="29"/>
                      </a:lnTo>
                      <a:lnTo>
                        <a:pt x="15" y="34"/>
                      </a:lnTo>
                      <a:lnTo>
                        <a:pt x="10" y="34"/>
                      </a:lnTo>
                      <a:lnTo>
                        <a:pt x="5" y="29"/>
                      </a:lnTo>
                      <a:lnTo>
                        <a:pt x="1" y="27"/>
                      </a:lnTo>
                      <a:lnTo>
                        <a:pt x="0" y="23"/>
                      </a:lnTo>
                      <a:lnTo>
                        <a:pt x="0" y="17"/>
                      </a:lnTo>
                      <a:lnTo>
                        <a:pt x="0" y="10"/>
                      </a:lnTo>
                      <a:lnTo>
                        <a:pt x="1" y="6"/>
                      </a:lnTo>
                      <a:lnTo>
                        <a:pt x="5" y="2"/>
                      </a:lnTo>
                      <a:lnTo>
                        <a:pt x="10" y="0"/>
                      </a:lnTo>
                      <a:lnTo>
                        <a:pt x="15" y="0"/>
                      </a:lnTo>
                      <a:lnTo>
                        <a:pt x="20" y="2"/>
                      </a:lnTo>
                      <a:lnTo>
                        <a:pt x="23" y="6"/>
                      </a:lnTo>
                      <a:lnTo>
                        <a:pt x="27" y="10"/>
                      </a:lnTo>
                      <a:lnTo>
                        <a:pt x="27" y="17"/>
                      </a:lnTo>
                    </a:path>
                  </a:pathLst>
                </a:custGeom>
                <a:solidFill>
                  <a:srgbClr val="000000"/>
                </a:solidFill>
                <a:ln w="12700" cap="rnd">
                  <a:solidFill>
                    <a:srgbClr val="000000"/>
                  </a:solidFill>
                  <a:round/>
                  <a:headEnd/>
                  <a:tailEnd/>
                </a:ln>
              </p:spPr>
              <p:txBody>
                <a:bodyPr/>
                <a:lstStyle/>
                <a:p>
                  <a:endParaRPr lang="en-US"/>
                </a:p>
              </p:txBody>
            </p:sp>
            <p:sp>
              <p:nvSpPr>
                <p:cNvPr id="1194" name="Freeform 502"/>
                <p:cNvSpPr>
                  <a:spLocks/>
                </p:cNvSpPr>
                <p:nvPr/>
              </p:nvSpPr>
              <p:spPr bwMode="auto">
                <a:xfrm>
                  <a:off x="3945" y="3692"/>
                  <a:ext cx="28" cy="34"/>
                </a:xfrm>
                <a:custGeom>
                  <a:avLst/>
                  <a:gdLst>
                    <a:gd name="T0" fmla="*/ 27 w 28"/>
                    <a:gd name="T1" fmla="*/ 14 h 34"/>
                    <a:gd name="T2" fmla="*/ 27 w 28"/>
                    <a:gd name="T3" fmla="*/ 18 h 34"/>
                    <a:gd name="T4" fmla="*/ 25 w 28"/>
                    <a:gd name="T5" fmla="*/ 24 h 34"/>
                    <a:gd name="T6" fmla="*/ 20 w 28"/>
                    <a:gd name="T7" fmla="*/ 28 h 34"/>
                    <a:gd name="T8" fmla="*/ 15 w 28"/>
                    <a:gd name="T9" fmla="*/ 33 h 34"/>
                    <a:gd name="T10" fmla="*/ 8 w 28"/>
                    <a:gd name="T11" fmla="*/ 33 h 34"/>
                    <a:gd name="T12" fmla="*/ 6 w 28"/>
                    <a:gd name="T13" fmla="*/ 28 h 34"/>
                    <a:gd name="T14" fmla="*/ 1 w 28"/>
                    <a:gd name="T15" fmla="*/ 24 h 34"/>
                    <a:gd name="T16" fmla="*/ 0 w 28"/>
                    <a:gd name="T17" fmla="*/ 18 h 34"/>
                    <a:gd name="T18" fmla="*/ 0 w 28"/>
                    <a:gd name="T19" fmla="*/ 14 h 34"/>
                    <a:gd name="T20" fmla="*/ 0 w 28"/>
                    <a:gd name="T21" fmla="*/ 10 h 34"/>
                    <a:gd name="T22" fmla="*/ 1 w 28"/>
                    <a:gd name="T23" fmla="*/ 4 h 34"/>
                    <a:gd name="T24" fmla="*/ 6 w 28"/>
                    <a:gd name="T25" fmla="*/ 0 h 34"/>
                    <a:gd name="T26" fmla="*/ 8 w 28"/>
                    <a:gd name="T27" fmla="*/ 0 h 34"/>
                    <a:gd name="T28" fmla="*/ 15 w 28"/>
                    <a:gd name="T29" fmla="*/ 0 h 34"/>
                    <a:gd name="T30" fmla="*/ 20 w 28"/>
                    <a:gd name="T31" fmla="*/ 0 h 34"/>
                    <a:gd name="T32" fmla="*/ 25 w 28"/>
                    <a:gd name="T33" fmla="*/ 4 h 34"/>
                    <a:gd name="T34" fmla="*/ 27 w 28"/>
                    <a:gd name="T35" fmla="*/ 10 h 34"/>
                    <a:gd name="T36" fmla="*/ 27 w 28"/>
                    <a:gd name="T37" fmla="*/ 1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4"/>
                    <a:gd name="T59" fmla="*/ 28 w 2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4">
                      <a:moveTo>
                        <a:pt x="27" y="14"/>
                      </a:moveTo>
                      <a:lnTo>
                        <a:pt x="27" y="18"/>
                      </a:lnTo>
                      <a:lnTo>
                        <a:pt x="25" y="24"/>
                      </a:lnTo>
                      <a:lnTo>
                        <a:pt x="20" y="28"/>
                      </a:lnTo>
                      <a:lnTo>
                        <a:pt x="15" y="33"/>
                      </a:lnTo>
                      <a:lnTo>
                        <a:pt x="8" y="33"/>
                      </a:lnTo>
                      <a:lnTo>
                        <a:pt x="6" y="28"/>
                      </a:lnTo>
                      <a:lnTo>
                        <a:pt x="1" y="24"/>
                      </a:lnTo>
                      <a:lnTo>
                        <a:pt x="0" y="18"/>
                      </a:lnTo>
                      <a:lnTo>
                        <a:pt x="0" y="14"/>
                      </a:lnTo>
                      <a:lnTo>
                        <a:pt x="0" y="10"/>
                      </a:lnTo>
                      <a:lnTo>
                        <a:pt x="1" y="4"/>
                      </a:lnTo>
                      <a:lnTo>
                        <a:pt x="6" y="0"/>
                      </a:lnTo>
                      <a:lnTo>
                        <a:pt x="8" y="0"/>
                      </a:lnTo>
                      <a:lnTo>
                        <a:pt x="15" y="0"/>
                      </a:lnTo>
                      <a:lnTo>
                        <a:pt x="20" y="0"/>
                      </a:lnTo>
                      <a:lnTo>
                        <a:pt x="25" y="4"/>
                      </a:lnTo>
                      <a:lnTo>
                        <a:pt x="27" y="10"/>
                      </a:lnTo>
                      <a:lnTo>
                        <a:pt x="27" y="14"/>
                      </a:lnTo>
                    </a:path>
                  </a:pathLst>
                </a:custGeom>
                <a:solidFill>
                  <a:srgbClr val="000000"/>
                </a:solidFill>
                <a:ln w="12700" cap="rnd">
                  <a:solidFill>
                    <a:srgbClr val="000000"/>
                  </a:solidFill>
                  <a:round/>
                  <a:headEnd/>
                  <a:tailEnd/>
                </a:ln>
              </p:spPr>
              <p:txBody>
                <a:bodyPr/>
                <a:lstStyle/>
                <a:p>
                  <a:endParaRPr lang="en-US"/>
                </a:p>
              </p:txBody>
            </p:sp>
            <p:sp>
              <p:nvSpPr>
                <p:cNvPr id="1195" name="Freeform 503"/>
                <p:cNvSpPr>
                  <a:spLocks/>
                </p:cNvSpPr>
                <p:nvPr/>
              </p:nvSpPr>
              <p:spPr bwMode="auto">
                <a:xfrm>
                  <a:off x="4016" y="3821"/>
                  <a:ext cx="29" cy="36"/>
                </a:xfrm>
                <a:custGeom>
                  <a:avLst/>
                  <a:gdLst>
                    <a:gd name="T0" fmla="*/ 28 w 29"/>
                    <a:gd name="T1" fmla="*/ 17 h 36"/>
                    <a:gd name="T2" fmla="*/ 28 w 29"/>
                    <a:gd name="T3" fmla="*/ 26 h 36"/>
                    <a:gd name="T4" fmla="*/ 26 w 29"/>
                    <a:gd name="T5" fmla="*/ 28 h 36"/>
                    <a:gd name="T6" fmla="*/ 21 w 29"/>
                    <a:gd name="T7" fmla="*/ 35 h 36"/>
                    <a:gd name="T8" fmla="*/ 19 w 29"/>
                    <a:gd name="T9" fmla="*/ 35 h 36"/>
                    <a:gd name="T10" fmla="*/ 12 w 29"/>
                    <a:gd name="T11" fmla="*/ 35 h 36"/>
                    <a:gd name="T12" fmla="*/ 7 w 29"/>
                    <a:gd name="T13" fmla="*/ 35 h 36"/>
                    <a:gd name="T14" fmla="*/ 1 w 29"/>
                    <a:gd name="T15" fmla="*/ 28 h 36"/>
                    <a:gd name="T16" fmla="*/ 0 w 29"/>
                    <a:gd name="T17" fmla="*/ 26 h 36"/>
                    <a:gd name="T18" fmla="*/ 0 w 29"/>
                    <a:gd name="T19" fmla="*/ 17 h 36"/>
                    <a:gd name="T20" fmla="*/ 0 w 29"/>
                    <a:gd name="T21" fmla="*/ 13 h 36"/>
                    <a:gd name="T22" fmla="*/ 1 w 29"/>
                    <a:gd name="T23" fmla="*/ 6 h 36"/>
                    <a:gd name="T24" fmla="*/ 7 w 29"/>
                    <a:gd name="T25" fmla="*/ 2 h 36"/>
                    <a:gd name="T26" fmla="*/ 12 w 29"/>
                    <a:gd name="T27" fmla="*/ 0 h 36"/>
                    <a:gd name="T28" fmla="*/ 19 w 29"/>
                    <a:gd name="T29" fmla="*/ 0 h 36"/>
                    <a:gd name="T30" fmla="*/ 21 w 29"/>
                    <a:gd name="T31" fmla="*/ 2 h 36"/>
                    <a:gd name="T32" fmla="*/ 26 w 29"/>
                    <a:gd name="T33" fmla="*/ 6 h 36"/>
                    <a:gd name="T34" fmla="*/ 28 w 29"/>
                    <a:gd name="T35" fmla="*/ 13 h 36"/>
                    <a:gd name="T36" fmla="*/ 28 w 29"/>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7"/>
                      </a:moveTo>
                      <a:lnTo>
                        <a:pt x="28" y="26"/>
                      </a:lnTo>
                      <a:lnTo>
                        <a:pt x="26" y="28"/>
                      </a:lnTo>
                      <a:lnTo>
                        <a:pt x="21" y="35"/>
                      </a:lnTo>
                      <a:lnTo>
                        <a:pt x="19" y="35"/>
                      </a:lnTo>
                      <a:lnTo>
                        <a:pt x="12" y="35"/>
                      </a:lnTo>
                      <a:lnTo>
                        <a:pt x="7" y="35"/>
                      </a:lnTo>
                      <a:lnTo>
                        <a:pt x="1" y="28"/>
                      </a:lnTo>
                      <a:lnTo>
                        <a:pt x="0" y="26"/>
                      </a:lnTo>
                      <a:lnTo>
                        <a:pt x="0" y="17"/>
                      </a:lnTo>
                      <a:lnTo>
                        <a:pt x="0" y="13"/>
                      </a:lnTo>
                      <a:lnTo>
                        <a:pt x="1" y="6"/>
                      </a:lnTo>
                      <a:lnTo>
                        <a:pt x="7" y="2"/>
                      </a:lnTo>
                      <a:lnTo>
                        <a:pt x="12" y="0"/>
                      </a:lnTo>
                      <a:lnTo>
                        <a:pt x="19" y="0"/>
                      </a:lnTo>
                      <a:lnTo>
                        <a:pt x="21" y="2"/>
                      </a:lnTo>
                      <a:lnTo>
                        <a:pt x="26" y="6"/>
                      </a:lnTo>
                      <a:lnTo>
                        <a:pt x="28" y="13"/>
                      </a:lnTo>
                      <a:lnTo>
                        <a:pt x="28" y="17"/>
                      </a:lnTo>
                    </a:path>
                  </a:pathLst>
                </a:custGeom>
                <a:solidFill>
                  <a:srgbClr val="000000"/>
                </a:solidFill>
                <a:ln w="12700" cap="rnd">
                  <a:solidFill>
                    <a:srgbClr val="000000"/>
                  </a:solidFill>
                  <a:round/>
                  <a:headEnd/>
                  <a:tailEnd/>
                </a:ln>
              </p:spPr>
              <p:txBody>
                <a:bodyPr/>
                <a:lstStyle/>
                <a:p>
                  <a:endParaRPr lang="en-US"/>
                </a:p>
              </p:txBody>
            </p:sp>
          </p:grpSp>
        </p:grpSp>
        <p:grpSp>
          <p:nvGrpSpPr>
            <p:cNvPr id="1196" name="Group 504"/>
            <p:cNvGrpSpPr>
              <a:grpSpLocks/>
            </p:cNvGrpSpPr>
            <p:nvPr/>
          </p:nvGrpSpPr>
          <p:grpSpPr bwMode="auto">
            <a:xfrm>
              <a:off x="7399338" y="5510213"/>
              <a:ext cx="984250" cy="968375"/>
              <a:chOff x="4661" y="3471"/>
              <a:chExt cx="620" cy="610"/>
            </a:xfrm>
          </p:grpSpPr>
          <p:sp>
            <p:nvSpPr>
              <p:cNvPr id="1197" name="Freeform 505"/>
              <p:cNvSpPr>
                <a:spLocks/>
              </p:cNvSpPr>
              <p:nvPr/>
            </p:nvSpPr>
            <p:spPr bwMode="auto">
              <a:xfrm>
                <a:off x="4928" y="3824"/>
                <a:ext cx="109" cy="101"/>
              </a:xfrm>
              <a:custGeom>
                <a:avLst/>
                <a:gdLst>
                  <a:gd name="T0" fmla="*/ 16 w 109"/>
                  <a:gd name="T1" fmla="*/ 16 h 101"/>
                  <a:gd name="T2" fmla="*/ 0 w 109"/>
                  <a:gd name="T3" fmla="*/ 12 h 101"/>
                  <a:gd name="T4" fmla="*/ 0 w 109"/>
                  <a:gd name="T5" fmla="*/ 24 h 101"/>
                  <a:gd name="T6" fmla="*/ 0 w 109"/>
                  <a:gd name="T7" fmla="*/ 36 h 101"/>
                  <a:gd name="T8" fmla="*/ 4 w 109"/>
                  <a:gd name="T9" fmla="*/ 52 h 101"/>
                  <a:gd name="T10" fmla="*/ 16 w 109"/>
                  <a:gd name="T11" fmla="*/ 64 h 101"/>
                  <a:gd name="T12" fmla="*/ 24 w 109"/>
                  <a:gd name="T13" fmla="*/ 80 h 101"/>
                  <a:gd name="T14" fmla="*/ 36 w 109"/>
                  <a:gd name="T15" fmla="*/ 84 h 101"/>
                  <a:gd name="T16" fmla="*/ 48 w 109"/>
                  <a:gd name="T17" fmla="*/ 92 h 101"/>
                  <a:gd name="T18" fmla="*/ 64 w 109"/>
                  <a:gd name="T19" fmla="*/ 100 h 101"/>
                  <a:gd name="T20" fmla="*/ 76 w 109"/>
                  <a:gd name="T21" fmla="*/ 100 h 101"/>
                  <a:gd name="T22" fmla="*/ 88 w 109"/>
                  <a:gd name="T23" fmla="*/ 100 h 101"/>
                  <a:gd name="T24" fmla="*/ 100 w 109"/>
                  <a:gd name="T25" fmla="*/ 96 h 101"/>
                  <a:gd name="T26" fmla="*/ 108 w 109"/>
                  <a:gd name="T27" fmla="*/ 84 h 101"/>
                  <a:gd name="T28" fmla="*/ 108 w 109"/>
                  <a:gd name="T29" fmla="*/ 72 h 101"/>
                  <a:gd name="T30" fmla="*/ 108 w 109"/>
                  <a:gd name="T31" fmla="*/ 60 h 101"/>
                  <a:gd name="T32" fmla="*/ 108 w 109"/>
                  <a:gd name="T33" fmla="*/ 44 h 101"/>
                  <a:gd name="T34" fmla="*/ 108 w 109"/>
                  <a:gd name="T35" fmla="*/ 28 h 101"/>
                  <a:gd name="T36" fmla="*/ 108 w 109"/>
                  <a:gd name="T37" fmla="*/ 16 h 101"/>
                  <a:gd name="T38" fmla="*/ 108 w 109"/>
                  <a:gd name="T39" fmla="*/ 4 h 101"/>
                  <a:gd name="T40" fmla="*/ 96 w 109"/>
                  <a:gd name="T41" fmla="*/ 0 h 101"/>
                  <a:gd name="T42" fmla="*/ 84 w 109"/>
                  <a:gd name="T43" fmla="*/ 0 h 101"/>
                  <a:gd name="T44" fmla="*/ 68 w 109"/>
                  <a:gd name="T45" fmla="*/ 0 h 101"/>
                  <a:gd name="T46" fmla="*/ 56 w 109"/>
                  <a:gd name="T47" fmla="*/ 0 h 101"/>
                  <a:gd name="T48" fmla="*/ 44 w 109"/>
                  <a:gd name="T49" fmla="*/ 0 h 101"/>
                  <a:gd name="T50" fmla="*/ 32 w 109"/>
                  <a:gd name="T51" fmla="*/ 0 h 101"/>
                  <a:gd name="T52" fmla="*/ 20 w 109"/>
                  <a:gd name="T53" fmla="*/ 0 h 101"/>
                  <a:gd name="T54" fmla="*/ 16 w 109"/>
                  <a:gd name="T55" fmla="*/ 16 h 101"/>
                  <a:gd name="T56" fmla="*/ 0 w 109"/>
                  <a:gd name="T57" fmla="*/ 4 h 101"/>
                  <a:gd name="T58" fmla="*/ 16 w 109"/>
                  <a:gd name="T59" fmla="*/ 16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
                  <a:gd name="T91" fmla="*/ 0 h 101"/>
                  <a:gd name="T92" fmla="*/ 109 w 109"/>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 h="101">
                    <a:moveTo>
                      <a:pt x="16" y="16"/>
                    </a:moveTo>
                    <a:lnTo>
                      <a:pt x="0" y="12"/>
                    </a:lnTo>
                    <a:lnTo>
                      <a:pt x="0" y="24"/>
                    </a:lnTo>
                    <a:lnTo>
                      <a:pt x="0" y="36"/>
                    </a:lnTo>
                    <a:lnTo>
                      <a:pt x="4" y="52"/>
                    </a:lnTo>
                    <a:lnTo>
                      <a:pt x="16" y="64"/>
                    </a:lnTo>
                    <a:lnTo>
                      <a:pt x="24" y="80"/>
                    </a:lnTo>
                    <a:lnTo>
                      <a:pt x="36" y="84"/>
                    </a:lnTo>
                    <a:lnTo>
                      <a:pt x="48" y="92"/>
                    </a:lnTo>
                    <a:lnTo>
                      <a:pt x="64" y="100"/>
                    </a:lnTo>
                    <a:lnTo>
                      <a:pt x="76" y="100"/>
                    </a:lnTo>
                    <a:lnTo>
                      <a:pt x="88" y="100"/>
                    </a:lnTo>
                    <a:lnTo>
                      <a:pt x="100" y="96"/>
                    </a:lnTo>
                    <a:lnTo>
                      <a:pt x="108" y="84"/>
                    </a:lnTo>
                    <a:lnTo>
                      <a:pt x="108" y="72"/>
                    </a:lnTo>
                    <a:lnTo>
                      <a:pt x="108" y="60"/>
                    </a:lnTo>
                    <a:lnTo>
                      <a:pt x="108" y="44"/>
                    </a:lnTo>
                    <a:lnTo>
                      <a:pt x="108" y="28"/>
                    </a:lnTo>
                    <a:lnTo>
                      <a:pt x="108" y="16"/>
                    </a:lnTo>
                    <a:lnTo>
                      <a:pt x="108" y="4"/>
                    </a:lnTo>
                    <a:lnTo>
                      <a:pt x="96" y="0"/>
                    </a:lnTo>
                    <a:lnTo>
                      <a:pt x="84" y="0"/>
                    </a:lnTo>
                    <a:lnTo>
                      <a:pt x="68" y="0"/>
                    </a:lnTo>
                    <a:lnTo>
                      <a:pt x="56" y="0"/>
                    </a:lnTo>
                    <a:lnTo>
                      <a:pt x="44" y="0"/>
                    </a:lnTo>
                    <a:lnTo>
                      <a:pt x="32" y="0"/>
                    </a:lnTo>
                    <a:lnTo>
                      <a:pt x="20" y="0"/>
                    </a:lnTo>
                    <a:lnTo>
                      <a:pt x="16" y="16"/>
                    </a:lnTo>
                    <a:lnTo>
                      <a:pt x="0" y="4"/>
                    </a:lnTo>
                    <a:lnTo>
                      <a:pt x="16" y="16"/>
                    </a:lnTo>
                  </a:path>
                </a:pathLst>
              </a:custGeom>
              <a:solidFill>
                <a:schemeClr val="accent2"/>
              </a:solidFill>
              <a:ln w="9525" cap="rnd">
                <a:noFill/>
                <a:round/>
                <a:headEnd type="none" w="sm" len="sm"/>
                <a:tailEnd type="none" w="sm" len="sm"/>
              </a:ln>
            </p:spPr>
            <p:txBody>
              <a:bodyPr/>
              <a:lstStyle/>
              <a:p>
                <a:endParaRPr lang="en-US"/>
              </a:p>
            </p:txBody>
          </p:sp>
          <p:sp>
            <p:nvSpPr>
              <p:cNvPr id="1198" name="Freeform 506"/>
              <p:cNvSpPr>
                <a:spLocks/>
              </p:cNvSpPr>
              <p:nvPr/>
            </p:nvSpPr>
            <p:spPr bwMode="auto">
              <a:xfrm>
                <a:off x="4712" y="3676"/>
                <a:ext cx="137" cy="205"/>
              </a:xfrm>
              <a:custGeom>
                <a:avLst/>
                <a:gdLst>
                  <a:gd name="T0" fmla="*/ 136 w 137"/>
                  <a:gd name="T1" fmla="*/ 20 h 205"/>
                  <a:gd name="T2" fmla="*/ 112 w 137"/>
                  <a:gd name="T3" fmla="*/ 4 h 205"/>
                  <a:gd name="T4" fmla="*/ 100 w 137"/>
                  <a:gd name="T5" fmla="*/ 0 h 205"/>
                  <a:gd name="T6" fmla="*/ 88 w 137"/>
                  <a:gd name="T7" fmla="*/ 0 h 205"/>
                  <a:gd name="T8" fmla="*/ 72 w 137"/>
                  <a:gd name="T9" fmla="*/ 0 h 205"/>
                  <a:gd name="T10" fmla="*/ 60 w 137"/>
                  <a:gd name="T11" fmla="*/ 0 h 205"/>
                  <a:gd name="T12" fmla="*/ 48 w 137"/>
                  <a:gd name="T13" fmla="*/ 0 h 205"/>
                  <a:gd name="T14" fmla="*/ 44 w 137"/>
                  <a:gd name="T15" fmla="*/ 16 h 205"/>
                  <a:gd name="T16" fmla="*/ 44 w 137"/>
                  <a:gd name="T17" fmla="*/ 28 h 205"/>
                  <a:gd name="T18" fmla="*/ 44 w 137"/>
                  <a:gd name="T19" fmla="*/ 44 h 205"/>
                  <a:gd name="T20" fmla="*/ 44 w 137"/>
                  <a:gd name="T21" fmla="*/ 56 h 205"/>
                  <a:gd name="T22" fmla="*/ 32 w 137"/>
                  <a:gd name="T23" fmla="*/ 64 h 205"/>
                  <a:gd name="T24" fmla="*/ 20 w 137"/>
                  <a:gd name="T25" fmla="*/ 72 h 205"/>
                  <a:gd name="T26" fmla="*/ 8 w 137"/>
                  <a:gd name="T27" fmla="*/ 80 h 205"/>
                  <a:gd name="T28" fmla="*/ 0 w 137"/>
                  <a:gd name="T29" fmla="*/ 92 h 205"/>
                  <a:gd name="T30" fmla="*/ 0 w 137"/>
                  <a:gd name="T31" fmla="*/ 104 h 205"/>
                  <a:gd name="T32" fmla="*/ 0 w 137"/>
                  <a:gd name="T33" fmla="*/ 116 h 205"/>
                  <a:gd name="T34" fmla="*/ 0 w 137"/>
                  <a:gd name="T35" fmla="*/ 128 h 205"/>
                  <a:gd name="T36" fmla="*/ 0 w 137"/>
                  <a:gd name="T37" fmla="*/ 140 h 205"/>
                  <a:gd name="T38" fmla="*/ 0 w 137"/>
                  <a:gd name="T39" fmla="*/ 152 h 205"/>
                  <a:gd name="T40" fmla="*/ 0 w 137"/>
                  <a:gd name="T41" fmla="*/ 176 h 205"/>
                  <a:gd name="T42" fmla="*/ 12 w 137"/>
                  <a:gd name="T43" fmla="*/ 188 h 205"/>
                  <a:gd name="T44" fmla="*/ 24 w 137"/>
                  <a:gd name="T45" fmla="*/ 196 h 205"/>
                  <a:gd name="T46" fmla="*/ 40 w 137"/>
                  <a:gd name="T47" fmla="*/ 200 h 205"/>
                  <a:gd name="T48" fmla="*/ 52 w 137"/>
                  <a:gd name="T49" fmla="*/ 204 h 205"/>
                  <a:gd name="T50" fmla="*/ 64 w 137"/>
                  <a:gd name="T51" fmla="*/ 204 h 205"/>
                  <a:gd name="T52" fmla="*/ 76 w 137"/>
                  <a:gd name="T53" fmla="*/ 204 h 205"/>
                  <a:gd name="T54" fmla="*/ 88 w 137"/>
                  <a:gd name="T55" fmla="*/ 204 h 205"/>
                  <a:gd name="T56" fmla="*/ 100 w 137"/>
                  <a:gd name="T57" fmla="*/ 204 h 205"/>
                  <a:gd name="T58" fmla="*/ 100 w 137"/>
                  <a:gd name="T59" fmla="*/ 192 h 205"/>
                  <a:gd name="T60" fmla="*/ 100 w 137"/>
                  <a:gd name="T61" fmla="*/ 180 h 205"/>
                  <a:gd name="T62" fmla="*/ 100 w 137"/>
                  <a:gd name="T63" fmla="*/ 168 h 205"/>
                  <a:gd name="T64" fmla="*/ 100 w 137"/>
                  <a:gd name="T65" fmla="*/ 156 h 205"/>
                  <a:gd name="T66" fmla="*/ 88 w 137"/>
                  <a:gd name="T67" fmla="*/ 152 h 205"/>
                  <a:gd name="T68" fmla="*/ 80 w 137"/>
                  <a:gd name="T69" fmla="*/ 136 h 205"/>
                  <a:gd name="T70" fmla="*/ 80 w 137"/>
                  <a:gd name="T71" fmla="*/ 124 h 205"/>
                  <a:gd name="T72" fmla="*/ 80 w 137"/>
                  <a:gd name="T73" fmla="*/ 108 h 205"/>
                  <a:gd name="T74" fmla="*/ 80 w 137"/>
                  <a:gd name="T75" fmla="*/ 96 h 205"/>
                  <a:gd name="T76" fmla="*/ 80 w 137"/>
                  <a:gd name="T77" fmla="*/ 84 h 205"/>
                  <a:gd name="T78" fmla="*/ 92 w 137"/>
                  <a:gd name="T79" fmla="*/ 80 h 205"/>
                  <a:gd name="T80" fmla="*/ 100 w 137"/>
                  <a:gd name="T81" fmla="*/ 68 h 205"/>
                  <a:gd name="T82" fmla="*/ 100 w 137"/>
                  <a:gd name="T83" fmla="*/ 56 h 205"/>
                  <a:gd name="T84" fmla="*/ 100 w 137"/>
                  <a:gd name="T85" fmla="*/ 40 h 205"/>
                  <a:gd name="T86" fmla="*/ 100 w 137"/>
                  <a:gd name="T87" fmla="*/ 28 h 205"/>
                  <a:gd name="T88" fmla="*/ 108 w 137"/>
                  <a:gd name="T89" fmla="*/ 12 h 205"/>
                  <a:gd name="T90" fmla="*/ 88 w 137"/>
                  <a:gd name="T91" fmla="*/ 20 h 205"/>
                  <a:gd name="T92" fmla="*/ 108 w 137"/>
                  <a:gd name="T93" fmla="*/ 8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7"/>
                  <a:gd name="T142" fmla="*/ 0 h 205"/>
                  <a:gd name="T143" fmla="*/ 137 w 137"/>
                  <a:gd name="T144" fmla="*/ 205 h 2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7" h="205">
                    <a:moveTo>
                      <a:pt x="136" y="20"/>
                    </a:moveTo>
                    <a:lnTo>
                      <a:pt x="112" y="4"/>
                    </a:lnTo>
                    <a:lnTo>
                      <a:pt x="100" y="0"/>
                    </a:lnTo>
                    <a:lnTo>
                      <a:pt x="88" y="0"/>
                    </a:lnTo>
                    <a:lnTo>
                      <a:pt x="72" y="0"/>
                    </a:lnTo>
                    <a:lnTo>
                      <a:pt x="60" y="0"/>
                    </a:lnTo>
                    <a:lnTo>
                      <a:pt x="48" y="0"/>
                    </a:lnTo>
                    <a:lnTo>
                      <a:pt x="44" y="16"/>
                    </a:lnTo>
                    <a:lnTo>
                      <a:pt x="44" y="28"/>
                    </a:lnTo>
                    <a:lnTo>
                      <a:pt x="44" y="44"/>
                    </a:lnTo>
                    <a:lnTo>
                      <a:pt x="44" y="56"/>
                    </a:lnTo>
                    <a:lnTo>
                      <a:pt x="32" y="64"/>
                    </a:lnTo>
                    <a:lnTo>
                      <a:pt x="20" y="72"/>
                    </a:lnTo>
                    <a:lnTo>
                      <a:pt x="8" y="80"/>
                    </a:lnTo>
                    <a:lnTo>
                      <a:pt x="0" y="92"/>
                    </a:lnTo>
                    <a:lnTo>
                      <a:pt x="0" y="104"/>
                    </a:lnTo>
                    <a:lnTo>
                      <a:pt x="0" y="116"/>
                    </a:lnTo>
                    <a:lnTo>
                      <a:pt x="0" y="128"/>
                    </a:lnTo>
                    <a:lnTo>
                      <a:pt x="0" y="140"/>
                    </a:lnTo>
                    <a:lnTo>
                      <a:pt x="0" y="152"/>
                    </a:lnTo>
                    <a:lnTo>
                      <a:pt x="0" y="176"/>
                    </a:lnTo>
                    <a:lnTo>
                      <a:pt x="12" y="188"/>
                    </a:lnTo>
                    <a:lnTo>
                      <a:pt x="24" y="196"/>
                    </a:lnTo>
                    <a:lnTo>
                      <a:pt x="40" y="200"/>
                    </a:lnTo>
                    <a:lnTo>
                      <a:pt x="52" y="204"/>
                    </a:lnTo>
                    <a:lnTo>
                      <a:pt x="64" y="204"/>
                    </a:lnTo>
                    <a:lnTo>
                      <a:pt x="76" y="204"/>
                    </a:lnTo>
                    <a:lnTo>
                      <a:pt x="88" y="204"/>
                    </a:lnTo>
                    <a:lnTo>
                      <a:pt x="100" y="204"/>
                    </a:lnTo>
                    <a:lnTo>
                      <a:pt x="100" y="192"/>
                    </a:lnTo>
                    <a:lnTo>
                      <a:pt x="100" y="180"/>
                    </a:lnTo>
                    <a:lnTo>
                      <a:pt x="100" y="168"/>
                    </a:lnTo>
                    <a:lnTo>
                      <a:pt x="100" y="156"/>
                    </a:lnTo>
                    <a:lnTo>
                      <a:pt x="88" y="152"/>
                    </a:lnTo>
                    <a:lnTo>
                      <a:pt x="80" y="136"/>
                    </a:lnTo>
                    <a:lnTo>
                      <a:pt x="80" y="124"/>
                    </a:lnTo>
                    <a:lnTo>
                      <a:pt x="80" y="108"/>
                    </a:lnTo>
                    <a:lnTo>
                      <a:pt x="80" y="96"/>
                    </a:lnTo>
                    <a:lnTo>
                      <a:pt x="80" y="84"/>
                    </a:lnTo>
                    <a:lnTo>
                      <a:pt x="92" y="80"/>
                    </a:lnTo>
                    <a:lnTo>
                      <a:pt x="100" y="68"/>
                    </a:lnTo>
                    <a:lnTo>
                      <a:pt x="100" y="56"/>
                    </a:lnTo>
                    <a:lnTo>
                      <a:pt x="100" y="40"/>
                    </a:lnTo>
                    <a:lnTo>
                      <a:pt x="100" y="28"/>
                    </a:lnTo>
                    <a:lnTo>
                      <a:pt x="108" y="12"/>
                    </a:lnTo>
                    <a:lnTo>
                      <a:pt x="88" y="20"/>
                    </a:lnTo>
                    <a:lnTo>
                      <a:pt x="108" y="8"/>
                    </a:lnTo>
                  </a:path>
                </a:pathLst>
              </a:custGeom>
              <a:solidFill>
                <a:schemeClr val="accent2"/>
              </a:solidFill>
              <a:ln w="9525" cap="rnd">
                <a:noFill/>
                <a:round/>
                <a:headEnd type="none" w="sm" len="sm"/>
                <a:tailEnd type="none" w="sm" len="sm"/>
              </a:ln>
            </p:spPr>
            <p:txBody>
              <a:bodyPr/>
              <a:lstStyle/>
              <a:p>
                <a:endParaRPr lang="en-US"/>
              </a:p>
            </p:txBody>
          </p:sp>
          <p:grpSp>
            <p:nvGrpSpPr>
              <p:cNvPr id="1199" name="Group 507"/>
              <p:cNvGrpSpPr>
                <a:grpSpLocks/>
              </p:cNvGrpSpPr>
              <p:nvPr/>
            </p:nvGrpSpPr>
            <p:grpSpPr bwMode="auto">
              <a:xfrm>
                <a:off x="4661" y="3471"/>
                <a:ext cx="620" cy="610"/>
                <a:chOff x="4661" y="3471"/>
                <a:chExt cx="620" cy="610"/>
              </a:xfrm>
            </p:grpSpPr>
            <p:sp>
              <p:nvSpPr>
                <p:cNvPr id="1200" name="Freeform 508"/>
                <p:cNvSpPr>
                  <a:spLocks/>
                </p:cNvSpPr>
                <p:nvPr/>
              </p:nvSpPr>
              <p:spPr bwMode="auto">
                <a:xfrm>
                  <a:off x="4934" y="3603"/>
                  <a:ext cx="45" cy="52"/>
                </a:xfrm>
                <a:custGeom>
                  <a:avLst/>
                  <a:gdLst>
                    <a:gd name="T0" fmla="*/ 44 w 45"/>
                    <a:gd name="T1" fmla="*/ 27 h 52"/>
                    <a:gd name="T2" fmla="*/ 42 w 45"/>
                    <a:gd name="T3" fmla="*/ 36 h 52"/>
                    <a:gd name="T4" fmla="*/ 38 w 45"/>
                    <a:gd name="T5" fmla="*/ 42 h 52"/>
                    <a:gd name="T6" fmla="*/ 33 w 45"/>
                    <a:gd name="T7" fmla="*/ 48 h 52"/>
                    <a:gd name="T8" fmla="*/ 26 w 45"/>
                    <a:gd name="T9" fmla="*/ 51 h 52"/>
                    <a:gd name="T10" fmla="*/ 19 w 45"/>
                    <a:gd name="T11" fmla="*/ 51 h 52"/>
                    <a:gd name="T12" fmla="*/ 10 w 45"/>
                    <a:gd name="T13" fmla="*/ 48 h 52"/>
                    <a:gd name="T14" fmla="*/ 5 w 45"/>
                    <a:gd name="T15" fmla="*/ 42 h 52"/>
                    <a:gd name="T16" fmla="*/ 1 w 45"/>
                    <a:gd name="T17" fmla="*/ 36 h 52"/>
                    <a:gd name="T18" fmla="*/ 0 w 45"/>
                    <a:gd name="T19" fmla="*/ 27 h 52"/>
                    <a:gd name="T20" fmla="*/ 1 w 45"/>
                    <a:gd name="T21" fmla="*/ 17 h 52"/>
                    <a:gd name="T22" fmla="*/ 5 w 45"/>
                    <a:gd name="T23" fmla="*/ 10 h 52"/>
                    <a:gd name="T24" fmla="*/ 10 w 45"/>
                    <a:gd name="T25" fmla="*/ 4 h 52"/>
                    <a:gd name="T26" fmla="*/ 19 w 45"/>
                    <a:gd name="T27" fmla="*/ 0 h 52"/>
                    <a:gd name="T28" fmla="*/ 26 w 45"/>
                    <a:gd name="T29" fmla="*/ 0 h 52"/>
                    <a:gd name="T30" fmla="*/ 33 w 45"/>
                    <a:gd name="T31" fmla="*/ 4 h 52"/>
                    <a:gd name="T32" fmla="*/ 38 w 45"/>
                    <a:gd name="T33" fmla="*/ 10 h 52"/>
                    <a:gd name="T34" fmla="*/ 42 w 45"/>
                    <a:gd name="T35" fmla="*/ 17 h 52"/>
                    <a:gd name="T36" fmla="*/ 44 w 45"/>
                    <a:gd name="T37" fmla="*/ 2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52"/>
                    <a:gd name="T59" fmla="*/ 45 w 4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52">
                      <a:moveTo>
                        <a:pt x="44" y="27"/>
                      </a:moveTo>
                      <a:lnTo>
                        <a:pt x="42" y="36"/>
                      </a:lnTo>
                      <a:lnTo>
                        <a:pt x="38" y="42"/>
                      </a:lnTo>
                      <a:lnTo>
                        <a:pt x="33" y="48"/>
                      </a:lnTo>
                      <a:lnTo>
                        <a:pt x="26" y="51"/>
                      </a:lnTo>
                      <a:lnTo>
                        <a:pt x="19" y="51"/>
                      </a:lnTo>
                      <a:lnTo>
                        <a:pt x="10" y="48"/>
                      </a:lnTo>
                      <a:lnTo>
                        <a:pt x="5" y="42"/>
                      </a:lnTo>
                      <a:lnTo>
                        <a:pt x="1" y="36"/>
                      </a:lnTo>
                      <a:lnTo>
                        <a:pt x="0" y="27"/>
                      </a:lnTo>
                      <a:lnTo>
                        <a:pt x="1" y="17"/>
                      </a:lnTo>
                      <a:lnTo>
                        <a:pt x="5" y="10"/>
                      </a:lnTo>
                      <a:lnTo>
                        <a:pt x="10" y="4"/>
                      </a:lnTo>
                      <a:lnTo>
                        <a:pt x="19" y="0"/>
                      </a:lnTo>
                      <a:lnTo>
                        <a:pt x="26" y="0"/>
                      </a:lnTo>
                      <a:lnTo>
                        <a:pt x="33" y="4"/>
                      </a:lnTo>
                      <a:lnTo>
                        <a:pt x="38" y="10"/>
                      </a:lnTo>
                      <a:lnTo>
                        <a:pt x="42" y="17"/>
                      </a:lnTo>
                      <a:lnTo>
                        <a:pt x="44" y="27"/>
                      </a:lnTo>
                    </a:path>
                  </a:pathLst>
                </a:custGeom>
                <a:solidFill>
                  <a:srgbClr val="000000"/>
                </a:solidFill>
                <a:ln w="12700" cap="rnd">
                  <a:solidFill>
                    <a:srgbClr val="000000"/>
                  </a:solidFill>
                  <a:round/>
                  <a:headEnd/>
                  <a:tailEnd/>
                </a:ln>
              </p:spPr>
              <p:txBody>
                <a:bodyPr/>
                <a:lstStyle/>
                <a:p>
                  <a:endParaRPr lang="en-US"/>
                </a:p>
              </p:txBody>
            </p:sp>
            <p:sp>
              <p:nvSpPr>
                <p:cNvPr id="1201" name="Freeform 509"/>
                <p:cNvSpPr>
                  <a:spLocks/>
                </p:cNvSpPr>
                <p:nvPr/>
              </p:nvSpPr>
              <p:spPr bwMode="auto">
                <a:xfrm>
                  <a:off x="4981" y="3618"/>
                  <a:ext cx="28" cy="35"/>
                </a:xfrm>
                <a:custGeom>
                  <a:avLst/>
                  <a:gdLst>
                    <a:gd name="T0" fmla="*/ 27 w 28"/>
                    <a:gd name="T1" fmla="*/ 19 h 35"/>
                    <a:gd name="T2" fmla="*/ 23 w 28"/>
                    <a:gd name="T3" fmla="*/ 25 h 35"/>
                    <a:gd name="T4" fmla="*/ 20 w 28"/>
                    <a:gd name="T5" fmla="*/ 29 h 35"/>
                    <a:gd name="T6" fmla="*/ 16 w 28"/>
                    <a:gd name="T7" fmla="*/ 34 h 35"/>
                    <a:gd name="T8" fmla="*/ 13 w 28"/>
                    <a:gd name="T9" fmla="*/ 34 h 35"/>
                    <a:gd name="T10" fmla="*/ 10 w 28"/>
                    <a:gd name="T11" fmla="*/ 34 h 35"/>
                    <a:gd name="T12" fmla="*/ 6 w 28"/>
                    <a:gd name="T13" fmla="*/ 34 h 35"/>
                    <a:gd name="T14" fmla="*/ 3 w 28"/>
                    <a:gd name="T15" fmla="*/ 29 h 35"/>
                    <a:gd name="T16" fmla="*/ 0 w 28"/>
                    <a:gd name="T17" fmla="*/ 25 h 35"/>
                    <a:gd name="T18" fmla="*/ 0 w 28"/>
                    <a:gd name="T19" fmla="*/ 19 h 35"/>
                    <a:gd name="T20" fmla="*/ 0 w 28"/>
                    <a:gd name="T21" fmla="*/ 14 h 35"/>
                    <a:gd name="T22" fmla="*/ 3 w 28"/>
                    <a:gd name="T23" fmla="*/ 4 h 35"/>
                    <a:gd name="T24" fmla="*/ 6 w 28"/>
                    <a:gd name="T25" fmla="*/ 4 h 35"/>
                    <a:gd name="T26" fmla="*/ 10 w 28"/>
                    <a:gd name="T27" fmla="*/ 0 h 35"/>
                    <a:gd name="T28" fmla="*/ 13 w 28"/>
                    <a:gd name="T29" fmla="*/ 0 h 35"/>
                    <a:gd name="T30" fmla="*/ 16 w 28"/>
                    <a:gd name="T31" fmla="*/ 4 h 35"/>
                    <a:gd name="T32" fmla="*/ 20 w 28"/>
                    <a:gd name="T33" fmla="*/ 4 h 35"/>
                    <a:gd name="T34" fmla="*/ 23 w 28"/>
                    <a:gd name="T35" fmla="*/ 14 h 35"/>
                    <a:gd name="T36" fmla="*/ 27 w 28"/>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9"/>
                      </a:moveTo>
                      <a:lnTo>
                        <a:pt x="23" y="25"/>
                      </a:lnTo>
                      <a:lnTo>
                        <a:pt x="20" y="29"/>
                      </a:lnTo>
                      <a:lnTo>
                        <a:pt x="16" y="34"/>
                      </a:lnTo>
                      <a:lnTo>
                        <a:pt x="13" y="34"/>
                      </a:lnTo>
                      <a:lnTo>
                        <a:pt x="10" y="34"/>
                      </a:lnTo>
                      <a:lnTo>
                        <a:pt x="6" y="34"/>
                      </a:lnTo>
                      <a:lnTo>
                        <a:pt x="3" y="29"/>
                      </a:lnTo>
                      <a:lnTo>
                        <a:pt x="0" y="25"/>
                      </a:lnTo>
                      <a:lnTo>
                        <a:pt x="0" y="19"/>
                      </a:lnTo>
                      <a:lnTo>
                        <a:pt x="0" y="14"/>
                      </a:lnTo>
                      <a:lnTo>
                        <a:pt x="3" y="4"/>
                      </a:lnTo>
                      <a:lnTo>
                        <a:pt x="6" y="4"/>
                      </a:lnTo>
                      <a:lnTo>
                        <a:pt x="10" y="0"/>
                      </a:lnTo>
                      <a:lnTo>
                        <a:pt x="13" y="0"/>
                      </a:lnTo>
                      <a:lnTo>
                        <a:pt x="16" y="4"/>
                      </a:lnTo>
                      <a:lnTo>
                        <a:pt x="20" y="4"/>
                      </a:lnTo>
                      <a:lnTo>
                        <a:pt x="23" y="14"/>
                      </a:lnTo>
                      <a:lnTo>
                        <a:pt x="27" y="19"/>
                      </a:lnTo>
                    </a:path>
                  </a:pathLst>
                </a:custGeom>
                <a:solidFill>
                  <a:srgbClr val="000000"/>
                </a:solidFill>
                <a:ln w="12700" cap="rnd">
                  <a:solidFill>
                    <a:srgbClr val="000000"/>
                  </a:solidFill>
                  <a:round/>
                  <a:headEnd/>
                  <a:tailEnd/>
                </a:ln>
              </p:spPr>
              <p:txBody>
                <a:bodyPr/>
                <a:lstStyle/>
                <a:p>
                  <a:endParaRPr lang="en-US"/>
                </a:p>
              </p:txBody>
            </p:sp>
            <p:sp>
              <p:nvSpPr>
                <p:cNvPr id="1202" name="Freeform 510"/>
                <p:cNvSpPr>
                  <a:spLocks/>
                </p:cNvSpPr>
                <p:nvPr/>
              </p:nvSpPr>
              <p:spPr bwMode="auto">
                <a:xfrm>
                  <a:off x="4961" y="3584"/>
                  <a:ext cx="30" cy="35"/>
                </a:xfrm>
                <a:custGeom>
                  <a:avLst/>
                  <a:gdLst>
                    <a:gd name="T0" fmla="*/ 29 w 30"/>
                    <a:gd name="T1" fmla="*/ 17 h 35"/>
                    <a:gd name="T2" fmla="*/ 29 w 30"/>
                    <a:gd name="T3" fmla="*/ 23 h 35"/>
                    <a:gd name="T4" fmla="*/ 27 w 30"/>
                    <a:gd name="T5" fmla="*/ 27 h 35"/>
                    <a:gd name="T6" fmla="*/ 21 w 30"/>
                    <a:gd name="T7" fmla="*/ 34 h 35"/>
                    <a:gd name="T8" fmla="*/ 16 w 30"/>
                    <a:gd name="T9" fmla="*/ 34 h 35"/>
                    <a:gd name="T10" fmla="*/ 14 w 30"/>
                    <a:gd name="T11" fmla="*/ 34 h 35"/>
                    <a:gd name="T12" fmla="*/ 7 w 30"/>
                    <a:gd name="T13" fmla="*/ 34 h 35"/>
                    <a:gd name="T14" fmla="*/ 5 w 30"/>
                    <a:gd name="T15" fmla="*/ 27 h 35"/>
                    <a:gd name="T16" fmla="*/ 0 w 30"/>
                    <a:gd name="T17" fmla="*/ 23 h 35"/>
                    <a:gd name="T18" fmla="*/ 0 w 30"/>
                    <a:gd name="T19" fmla="*/ 17 h 35"/>
                    <a:gd name="T20" fmla="*/ 0 w 30"/>
                    <a:gd name="T21" fmla="*/ 10 h 35"/>
                    <a:gd name="T22" fmla="*/ 5 w 30"/>
                    <a:gd name="T23" fmla="*/ 6 h 35"/>
                    <a:gd name="T24" fmla="*/ 7 w 30"/>
                    <a:gd name="T25" fmla="*/ 2 h 35"/>
                    <a:gd name="T26" fmla="*/ 14 w 30"/>
                    <a:gd name="T27" fmla="*/ 0 h 35"/>
                    <a:gd name="T28" fmla="*/ 16 w 30"/>
                    <a:gd name="T29" fmla="*/ 0 h 35"/>
                    <a:gd name="T30" fmla="*/ 21 w 30"/>
                    <a:gd name="T31" fmla="*/ 2 h 35"/>
                    <a:gd name="T32" fmla="*/ 27 w 30"/>
                    <a:gd name="T33" fmla="*/ 6 h 35"/>
                    <a:gd name="T34" fmla="*/ 29 w 30"/>
                    <a:gd name="T35" fmla="*/ 10 h 35"/>
                    <a:gd name="T36" fmla="*/ 29 w 30"/>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7"/>
                      </a:moveTo>
                      <a:lnTo>
                        <a:pt x="29" y="23"/>
                      </a:lnTo>
                      <a:lnTo>
                        <a:pt x="27" y="27"/>
                      </a:lnTo>
                      <a:lnTo>
                        <a:pt x="21" y="34"/>
                      </a:lnTo>
                      <a:lnTo>
                        <a:pt x="16" y="34"/>
                      </a:lnTo>
                      <a:lnTo>
                        <a:pt x="14" y="34"/>
                      </a:lnTo>
                      <a:lnTo>
                        <a:pt x="7" y="34"/>
                      </a:lnTo>
                      <a:lnTo>
                        <a:pt x="5" y="27"/>
                      </a:lnTo>
                      <a:lnTo>
                        <a:pt x="0" y="23"/>
                      </a:lnTo>
                      <a:lnTo>
                        <a:pt x="0" y="17"/>
                      </a:lnTo>
                      <a:lnTo>
                        <a:pt x="0" y="10"/>
                      </a:lnTo>
                      <a:lnTo>
                        <a:pt x="5" y="6"/>
                      </a:lnTo>
                      <a:lnTo>
                        <a:pt x="7" y="2"/>
                      </a:lnTo>
                      <a:lnTo>
                        <a:pt x="14" y="0"/>
                      </a:lnTo>
                      <a:lnTo>
                        <a:pt x="16" y="0"/>
                      </a:lnTo>
                      <a:lnTo>
                        <a:pt x="21" y="2"/>
                      </a:lnTo>
                      <a:lnTo>
                        <a:pt x="27" y="6"/>
                      </a:lnTo>
                      <a:lnTo>
                        <a:pt x="29" y="10"/>
                      </a:lnTo>
                      <a:lnTo>
                        <a:pt x="29" y="17"/>
                      </a:lnTo>
                    </a:path>
                  </a:pathLst>
                </a:custGeom>
                <a:solidFill>
                  <a:srgbClr val="000000"/>
                </a:solidFill>
                <a:ln w="12700" cap="rnd">
                  <a:solidFill>
                    <a:srgbClr val="000000"/>
                  </a:solidFill>
                  <a:round/>
                  <a:headEnd/>
                  <a:tailEnd/>
                </a:ln>
              </p:spPr>
              <p:txBody>
                <a:bodyPr/>
                <a:lstStyle/>
                <a:p>
                  <a:endParaRPr lang="en-US"/>
                </a:p>
              </p:txBody>
            </p:sp>
            <p:sp>
              <p:nvSpPr>
                <p:cNvPr id="1203" name="Freeform 511"/>
                <p:cNvSpPr>
                  <a:spLocks/>
                </p:cNvSpPr>
                <p:nvPr/>
              </p:nvSpPr>
              <p:spPr bwMode="auto">
                <a:xfrm>
                  <a:off x="5252" y="3752"/>
                  <a:ext cx="29" cy="35"/>
                </a:xfrm>
                <a:custGeom>
                  <a:avLst/>
                  <a:gdLst>
                    <a:gd name="T0" fmla="*/ 28 w 29"/>
                    <a:gd name="T1" fmla="*/ 15 h 35"/>
                    <a:gd name="T2" fmla="*/ 28 w 29"/>
                    <a:gd name="T3" fmla="*/ 18 h 35"/>
                    <a:gd name="T4" fmla="*/ 24 w 29"/>
                    <a:gd name="T5" fmla="*/ 24 h 35"/>
                    <a:gd name="T6" fmla="*/ 21 w 29"/>
                    <a:gd name="T7" fmla="*/ 29 h 35"/>
                    <a:gd name="T8" fmla="*/ 15 w 29"/>
                    <a:gd name="T9" fmla="*/ 34 h 35"/>
                    <a:gd name="T10" fmla="*/ 10 w 29"/>
                    <a:gd name="T11" fmla="*/ 34 h 35"/>
                    <a:gd name="T12" fmla="*/ 5 w 29"/>
                    <a:gd name="T13" fmla="*/ 29 h 35"/>
                    <a:gd name="T14" fmla="*/ 1 w 29"/>
                    <a:gd name="T15" fmla="*/ 24 h 35"/>
                    <a:gd name="T16" fmla="*/ 0 w 29"/>
                    <a:gd name="T17" fmla="*/ 18 h 35"/>
                    <a:gd name="T18" fmla="*/ 0 w 29"/>
                    <a:gd name="T19" fmla="*/ 15 h 35"/>
                    <a:gd name="T20" fmla="*/ 0 w 29"/>
                    <a:gd name="T21" fmla="*/ 11 h 35"/>
                    <a:gd name="T22" fmla="*/ 1 w 29"/>
                    <a:gd name="T23" fmla="*/ 4 h 35"/>
                    <a:gd name="T24" fmla="*/ 5 w 29"/>
                    <a:gd name="T25" fmla="*/ 0 h 35"/>
                    <a:gd name="T26" fmla="*/ 10 w 29"/>
                    <a:gd name="T27" fmla="*/ 0 h 35"/>
                    <a:gd name="T28" fmla="*/ 15 w 29"/>
                    <a:gd name="T29" fmla="*/ 0 h 35"/>
                    <a:gd name="T30" fmla="*/ 21 w 29"/>
                    <a:gd name="T31" fmla="*/ 0 h 35"/>
                    <a:gd name="T32" fmla="*/ 24 w 29"/>
                    <a:gd name="T33" fmla="*/ 4 h 35"/>
                    <a:gd name="T34" fmla="*/ 28 w 29"/>
                    <a:gd name="T35" fmla="*/ 11 h 35"/>
                    <a:gd name="T36" fmla="*/ 28 w 29"/>
                    <a:gd name="T37" fmla="*/ 1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5"/>
                      </a:moveTo>
                      <a:lnTo>
                        <a:pt x="28" y="18"/>
                      </a:lnTo>
                      <a:lnTo>
                        <a:pt x="24" y="24"/>
                      </a:lnTo>
                      <a:lnTo>
                        <a:pt x="21" y="29"/>
                      </a:lnTo>
                      <a:lnTo>
                        <a:pt x="15" y="34"/>
                      </a:lnTo>
                      <a:lnTo>
                        <a:pt x="10" y="34"/>
                      </a:lnTo>
                      <a:lnTo>
                        <a:pt x="5" y="29"/>
                      </a:lnTo>
                      <a:lnTo>
                        <a:pt x="1" y="24"/>
                      </a:lnTo>
                      <a:lnTo>
                        <a:pt x="0" y="18"/>
                      </a:lnTo>
                      <a:lnTo>
                        <a:pt x="0" y="15"/>
                      </a:lnTo>
                      <a:lnTo>
                        <a:pt x="0" y="11"/>
                      </a:lnTo>
                      <a:lnTo>
                        <a:pt x="1" y="4"/>
                      </a:lnTo>
                      <a:lnTo>
                        <a:pt x="5" y="0"/>
                      </a:lnTo>
                      <a:lnTo>
                        <a:pt x="10" y="0"/>
                      </a:lnTo>
                      <a:lnTo>
                        <a:pt x="15" y="0"/>
                      </a:lnTo>
                      <a:lnTo>
                        <a:pt x="21" y="0"/>
                      </a:lnTo>
                      <a:lnTo>
                        <a:pt x="24" y="4"/>
                      </a:lnTo>
                      <a:lnTo>
                        <a:pt x="28" y="11"/>
                      </a:lnTo>
                      <a:lnTo>
                        <a:pt x="28" y="15"/>
                      </a:lnTo>
                    </a:path>
                  </a:pathLst>
                </a:custGeom>
                <a:solidFill>
                  <a:srgbClr val="000000"/>
                </a:solidFill>
                <a:ln w="12700" cap="rnd">
                  <a:solidFill>
                    <a:srgbClr val="000000"/>
                  </a:solidFill>
                  <a:round/>
                  <a:headEnd/>
                  <a:tailEnd/>
                </a:ln>
              </p:spPr>
              <p:txBody>
                <a:bodyPr/>
                <a:lstStyle/>
                <a:p>
                  <a:endParaRPr lang="en-US"/>
                </a:p>
              </p:txBody>
            </p:sp>
            <p:sp>
              <p:nvSpPr>
                <p:cNvPr id="1204" name="Freeform 512"/>
                <p:cNvSpPr>
                  <a:spLocks/>
                </p:cNvSpPr>
                <p:nvPr/>
              </p:nvSpPr>
              <p:spPr bwMode="auto">
                <a:xfrm>
                  <a:off x="5164" y="3991"/>
                  <a:ext cx="28" cy="35"/>
                </a:xfrm>
                <a:custGeom>
                  <a:avLst/>
                  <a:gdLst>
                    <a:gd name="T0" fmla="*/ 27 w 28"/>
                    <a:gd name="T1" fmla="*/ 17 h 35"/>
                    <a:gd name="T2" fmla="*/ 25 w 28"/>
                    <a:gd name="T3" fmla="*/ 23 h 35"/>
                    <a:gd name="T4" fmla="*/ 21 w 28"/>
                    <a:gd name="T5" fmla="*/ 27 h 35"/>
                    <a:gd name="T6" fmla="*/ 18 w 28"/>
                    <a:gd name="T7" fmla="*/ 29 h 35"/>
                    <a:gd name="T8" fmla="*/ 13 w 28"/>
                    <a:gd name="T9" fmla="*/ 34 h 35"/>
                    <a:gd name="T10" fmla="*/ 8 w 28"/>
                    <a:gd name="T11" fmla="*/ 34 h 35"/>
                    <a:gd name="T12" fmla="*/ 6 w 28"/>
                    <a:gd name="T13" fmla="*/ 29 h 35"/>
                    <a:gd name="T14" fmla="*/ 1 w 28"/>
                    <a:gd name="T15" fmla="*/ 27 h 35"/>
                    <a:gd name="T16" fmla="*/ 0 w 28"/>
                    <a:gd name="T17" fmla="*/ 23 h 35"/>
                    <a:gd name="T18" fmla="*/ 0 w 28"/>
                    <a:gd name="T19" fmla="*/ 17 h 35"/>
                    <a:gd name="T20" fmla="*/ 0 w 28"/>
                    <a:gd name="T21" fmla="*/ 10 h 35"/>
                    <a:gd name="T22" fmla="*/ 1 w 28"/>
                    <a:gd name="T23" fmla="*/ 6 h 35"/>
                    <a:gd name="T24" fmla="*/ 6 w 28"/>
                    <a:gd name="T25" fmla="*/ 2 h 35"/>
                    <a:gd name="T26" fmla="*/ 8 w 28"/>
                    <a:gd name="T27" fmla="*/ 0 h 35"/>
                    <a:gd name="T28" fmla="*/ 13 w 28"/>
                    <a:gd name="T29" fmla="*/ 0 h 35"/>
                    <a:gd name="T30" fmla="*/ 18 w 28"/>
                    <a:gd name="T31" fmla="*/ 2 h 35"/>
                    <a:gd name="T32" fmla="*/ 21 w 28"/>
                    <a:gd name="T33" fmla="*/ 6 h 35"/>
                    <a:gd name="T34" fmla="*/ 25 w 28"/>
                    <a:gd name="T35" fmla="*/ 10 h 35"/>
                    <a:gd name="T36" fmla="*/ 27 w 28"/>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7"/>
                      </a:moveTo>
                      <a:lnTo>
                        <a:pt x="25" y="23"/>
                      </a:lnTo>
                      <a:lnTo>
                        <a:pt x="21" y="27"/>
                      </a:lnTo>
                      <a:lnTo>
                        <a:pt x="18" y="29"/>
                      </a:lnTo>
                      <a:lnTo>
                        <a:pt x="13" y="34"/>
                      </a:lnTo>
                      <a:lnTo>
                        <a:pt x="8" y="34"/>
                      </a:lnTo>
                      <a:lnTo>
                        <a:pt x="6" y="29"/>
                      </a:lnTo>
                      <a:lnTo>
                        <a:pt x="1" y="27"/>
                      </a:lnTo>
                      <a:lnTo>
                        <a:pt x="0" y="23"/>
                      </a:lnTo>
                      <a:lnTo>
                        <a:pt x="0" y="17"/>
                      </a:lnTo>
                      <a:lnTo>
                        <a:pt x="0" y="10"/>
                      </a:lnTo>
                      <a:lnTo>
                        <a:pt x="1" y="6"/>
                      </a:lnTo>
                      <a:lnTo>
                        <a:pt x="6" y="2"/>
                      </a:lnTo>
                      <a:lnTo>
                        <a:pt x="8" y="0"/>
                      </a:lnTo>
                      <a:lnTo>
                        <a:pt x="13" y="0"/>
                      </a:lnTo>
                      <a:lnTo>
                        <a:pt x="18" y="2"/>
                      </a:lnTo>
                      <a:lnTo>
                        <a:pt x="21" y="6"/>
                      </a:lnTo>
                      <a:lnTo>
                        <a:pt x="25" y="10"/>
                      </a:lnTo>
                      <a:lnTo>
                        <a:pt x="27" y="17"/>
                      </a:lnTo>
                    </a:path>
                  </a:pathLst>
                </a:custGeom>
                <a:solidFill>
                  <a:srgbClr val="000000"/>
                </a:solidFill>
                <a:ln w="12700" cap="rnd">
                  <a:solidFill>
                    <a:srgbClr val="000000"/>
                  </a:solidFill>
                  <a:round/>
                  <a:headEnd/>
                  <a:tailEnd/>
                </a:ln>
              </p:spPr>
              <p:txBody>
                <a:bodyPr/>
                <a:lstStyle/>
                <a:p>
                  <a:endParaRPr lang="en-US"/>
                </a:p>
              </p:txBody>
            </p:sp>
            <p:sp>
              <p:nvSpPr>
                <p:cNvPr id="1205" name="Freeform 513"/>
                <p:cNvSpPr>
                  <a:spLocks/>
                </p:cNvSpPr>
                <p:nvPr/>
              </p:nvSpPr>
              <p:spPr bwMode="auto">
                <a:xfrm>
                  <a:off x="4948" y="3560"/>
                  <a:ext cx="29" cy="36"/>
                </a:xfrm>
                <a:custGeom>
                  <a:avLst/>
                  <a:gdLst>
                    <a:gd name="T0" fmla="*/ 28 w 29"/>
                    <a:gd name="T1" fmla="*/ 17 h 36"/>
                    <a:gd name="T2" fmla="*/ 28 w 29"/>
                    <a:gd name="T3" fmla="*/ 24 h 36"/>
                    <a:gd name="T4" fmla="*/ 22 w 29"/>
                    <a:gd name="T5" fmla="*/ 28 h 36"/>
                    <a:gd name="T6" fmla="*/ 21 w 29"/>
                    <a:gd name="T7" fmla="*/ 35 h 36"/>
                    <a:gd name="T8" fmla="*/ 14 w 29"/>
                    <a:gd name="T9" fmla="*/ 35 h 36"/>
                    <a:gd name="T10" fmla="*/ 10 w 29"/>
                    <a:gd name="T11" fmla="*/ 35 h 36"/>
                    <a:gd name="T12" fmla="*/ 5 w 29"/>
                    <a:gd name="T13" fmla="*/ 35 h 36"/>
                    <a:gd name="T14" fmla="*/ 1 w 29"/>
                    <a:gd name="T15" fmla="*/ 28 h 36"/>
                    <a:gd name="T16" fmla="*/ 0 w 29"/>
                    <a:gd name="T17" fmla="*/ 24 h 36"/>
                    <a:gd name="T18" fmla="*/ 0 w 29"/>
                    <a:gd name="T19" fmla="*/ 17 h 36"/>
                    <a:gd name="T20" fmla="*/ 0 w 29"/>
                    <a:gd name="T21" fmla="*/ 10 h 36"/>
                    <a:gd name="T22" fmla="*/ 1 w 29"/>
                    <a:gd name="T23" fmla="*/ 4 h 36"/>
                    <a:gd name="T24" fmla="*/ 5 w 29"/>
                    <a:gd name="T25" fmla="*/ 2 h 36"/>
                    <a:gd name="T26" fmla="*/ 10 w 29"/>
                    <a:gd name="T27" fmla="*/ 0 h 36"/>
                    <a:gd name="T28" fmla="*/ 14 w 29"/>
                    <a:gd name="T29" fmla="*/ 0 h 36"/>
                    <a:gd name="T30" fmla="*/ 21 w 29"/>
                    <a:gd name="T31" fmla="*/ 2 h 36"/>
                    <a:gd name="T32" fmla="*/ 22 w 29"/>
                    <a:gd name="T33" fmla="*/ 4 h 36"/>
                    <a:gd name="T34" fmla="*/ 28 w 29"/>
                    <a:gd name="T35" fmla="*/ 10 h 36"/>
                    <a:gd name="T36" fmla="*/ 28 w 29"/>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7"/>
                      </a:moveTo>
                      <a:lnTo>
                        <a:pt x="28" y="24"/>
                      </a:lnTo>
                      <a:lnTo>
                        <a:pt x="22" y="28"/>
                      </a:lnTo>
                      <a:lnTo>
                        <a:pt x="21" y="35"/>
                      </a:lnTo>
                      <a:lnTo>
                        <a:pt x="14" y="35"/>
                      </a:lnTo>
                      <a:lnTo>
                        <a:pt x="10" y="35"/>
                      </a:lnTo>
                      <a:lnTo>
                        <a:pt x="5" y="35"/>
                      </a:lnTo>
                      <a:lnTo>
                        <a:pt x="1" y="28"/>
                      </a:lnTo>
                      <a:lnTo>
                        <a:pt x="0" y="24"/>
                      </a:lnTo>
                      <a:lnTo>
                        <a:pt x="0" y="17"/>
                      </a:lnTo>
                      <a:lnTo>
                        <a:pt x="0" y="10"/>
                      </a:lnTo>
                      <a:lnTo>
                        <a:pt x="1" y="4"/>
                      </a:lnTo>
                      <a:lnTo>
                        <a:pt x="5" y="2"/>
                      </a:lnTo>
                      <a:lnTo>
                        <a:pt x="10" y="0"/>
                      </a:lnTo>
                      <a:lnTo>
                        <a:pt x="14" y="0"/>
                      </a:lnTo>
                      <a:lnTo>
                        <a:pt x="21" y="2"/>
                      </a:lnTo>
                      <a:lnTo>
                        <a:pt x="22" y="4"/>
                      </a:lnTo>
                      <a:lnTo>
                        <a:pt x="28" y="10"/>
                      </a:lnTo>
                      <a:lnTo>
                        <a:pt x="28" y="17"/>
                      </a:lnTo>
                    </a:path>
                  </a:pathLst>
                </a:custGeom>
                <a:solidFill>
                  <a:srgbClr val="000000"/>
                </a:solidFill>
                <a:ln w="12700" cap="rnd">
                  <a:solidFill>
                    <a:srgbClr val="000000"/>
                  </a:solidFill>
                  <a:round/>
                  <a:headEnd/>
                  <a:tailEnd/>
                </a:ln>
              </p:spPr>
              <p:txBody>
                <a:bodyPr/>
                <a:lstStyle/>
                <a:p>
                  <a:endParaRPr lang="en-US"/>
                </a:p>
              </p:txBody>
            </p:sp>
            <p:sp>
              <p:nvSpPr>
                <p:cNvPr id="1206" name="Freeform 514"/>
                <p:cNvSpPr>
                  <a:spLocks/>
                </p:cNvSpPr>
                <p:nvPr/>
              </p:nvSpPr>
              <p:spPr bwMode="auto">
                <a:xfrm>
                  <a:off x="4988" y="3573"/>
                  <a:ext cx="32" cy="38"/>
                </a:xfrm>
                <a:custGeom>
                  <a:avLst/>
                  <a:gdLst>
                    <a:gd name="T0" fmla="*/ 31 w 32"/>
                    <a:gd name="T1" fmla="*/ 17 h 38"/>
                    <a:gd name="T2" fmla="*/ 29 w 32"/>
                    <a:gd name="T3" fmla="*/ 26 h 38"/>
                    <a:gd name="T4" fmla="*/ 27 w 32"/>
                    <a:gd name="T5" fmla="*/ 30 h 38"/>
                    <a:gd name="T6" fmla="*/ 24 w 32"/>
                    <a:gd name="T7" fmla="*/ 37 h 38"/>
                    <a:gd name="T8" fmla="*/ 18 w 32"/>
                    <a:gd name="T9" fmla="*/ 37 h 38"/>
                    <a:gd name="T10" fmla="*/ 13 w 32"/>
                    <a:gd name="T11" fmla="*/ 37 h 38"/>
                    <a:gd name="T12" fmla="*/ 8 w 32"/>
                    <a:gd name="T13" fmla="*/ 37 h 38"/>
                    <a:gd name="T14" fmla="*/ 3 w 32"/>
                    <a:gd name="T15" fmla="*/ 30 h 38"/>
                    <a:gd name="T16" fmla="*/ 0 w 32"/>
                    <a:gd name="T17" fmla="*/ 26 h 38"/>
                    <a:gd name="T18" fmla="*/ 0 w 32"/>
                    <a:gd name="T19" fmla="*/ 17 h 38"/>
                    <a:gd name="T20" fmla="*/ 0 w 32"/>
                    <a:gd name="T21" fmla="*/ 13 h 38"/>
                    <a:gd name="T22" fmla="*/ 3 w 32"/>
                    <a:gd name="T23" fmla="*/ 6 h 38"/>
                    <a:gd name="T24" fmla="*/ 8 w 32"/>
                    <a:gd name="T25" fmla="*/ 2 h 38"/>
                    <a:gd name="T26" fmla="*/ 13 w 32"/>
                    <a:gd name="T27" fmla="*/ 0 h 38"/>
                    <a:gd name="T28" fmla="*/ 18 w 32"/>
                    <a:gd name="T29" fmla="*/ 0 h 38"/>
                    <a:gd name="T30" fmla="*/ 24 w 32"/>
                    <a:gd name="T31" fmla="*/ 2 h 38"/>
                    <a:gd name="T32" fmla="*/ 27 w 32"/>
                    <a:gd name="T33" fmla="*/ 6 h 38"/>
                    <a:gd name="T34" fmla="*/ 29 w 32"/>
                    <a:gd name="T35" fmla="*/ 13 h 38"/>
                    <a:gd name="T36" fmla="*/ 31 w 32"/>
                    <a:gd name="T37" fmla="*/ 1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8"/>
                    <a:gd name="T59" fmla="*/ 32 w 3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8">
                      <a:moveTo>
                        <a:pt x="31" y="17"/>
                      </a:moveTo>
                      <a:lnTo>
                        <a:pt x="29" y="26"/>
                      </a:lnTo>
                      <a:lnTo>
                        <a:pt x="27" y="30"/>
                      </a:lnTo>
                      <a:lnTo>
                        <a:pt x="24" y="37"/>
                      </a:lnTo>
                      <a:lnTo>
                        <a:pt x="18" y="37"/>
                      </a:lnTo>
                      <a:lnTo>
                        <a:pt x="13" y="37"/>
                      </a:lnTo>
                      <a:lnTo>
                        <a:pt x="8" y="37"/>
                      </a:lnTo>
                      <a:lnTo>
                        <a:pt x="3" y="30"/>
                      </a:lnTo>
                      <a:lnTo>
                        <a:pt x="0" y="26"/>
                      </a:lnTo>
                      <a:lnTo>
                        <a:pt x="0" y="17"/>
                      </a:lnTo>
                      <a:lnTo>
                        <a:pt x="0" y="13"/>
                      </a:lnTo>
                      <a:lnTo>
                        <a:pt x="3" y="6"/>
                      </a:lnTo>
                      <a:lnTo>
                        <a:pt x="8" y="2"/>
                      </a:lnTo>
                      <a:lnTo>
                        <a:pt x="13" y="0"/>
                      </a:lnTo>
                      <a:lnTo>
                        <a:pt x="18" y="0"/>
                      </a:lnTo>
                      <a:lnTo>
                        <a:pt x="24" y="2"/>
                      </a:lnTo>
                      <a:lnTo>
                        <a:pt x="27" y="6"/>
                      </a:lnTo>
                      <a:lnTo>
                        <a:pt x="29" y="13"/>
                      </a:lnTo>
                      <a:lnTo>
                        <a:pt x="31" y="17"/>
                      </a:lnTo>
                    </a:path>
                  </a:pathLst>
                </a:custGeom>
                <a:solidFill>
                  <a:srgbClr val="000000"/>
                </a:solidFill>
                <a:ln w="12700" cap="rnd">
                  <a:solidFill>
                    <a:srgbClr val="000000"/>
                  </a:solidFill>
                  <a:round/>
                  <a:headEnd/>
                  <a:tailEnd/>
                </a:ln>
              </p:spPr>
              <p:txBody>
                <a:bodyPr/>
                <a:lstStyle/>
                <a:p>
                  <a:endParaRPr lang="en-US"/>
                </a:p>
              </p:txBody>
            </p:sp>
            <p:sp>
              <p:nvSpPr>
                <p:cNvPr id="1207" name="Freeform 515"/>
                <p:cNvSpPr>
                  <a:spLocks/>
                </p:cNvSpPr>
                <p:nvPr/>
              </p:nvSpPr>
              <p:spPr bwMode="auto">
                <a:xfrm>
                  <a:off x="5156" y="3555"/>
                  <a:ext cx="29" cy="34"/>
                </a:xfrm>
                <a:custGeom>
                  <a:avLst/>
                  <a:gdLst>
                    <a:gd name="T0" fmla="*/ 28 w 29"/>
                    <a:gd name="T1" fmla="*/ 14 h 34"/>
                    <a:gd name="T2" fmla="*/ 28 w 29"/>
                    <a:gd name="T3" fmla="*/ 22 h 34"/>
                    <a:gd name="T4" fmla="*/ 26 w 29"/>
                    <a:gd name="T5" fmla="*/ 26 h 34"/>
                    <a:gd name="T6" fmla="*/ 21 w 29"/>
                    <a:gd name="T7" fmla="*/ 28 h 34"/>
                    <a:gd name="T8" fmla="*/ 19 w 29"/>
                    <a:gd name="T9" fmla="*/ 33 h 34"/>
                    <a:gd name="T10" fmla="*/ 12 w 29"/>
                    <a:gd name="T11" fmla="*/ 33 h 34"/>
                    <a:gd name="T12" fmla="*/ 7 w 29"/>
                    <a:gd name="T13" fmla="*/ 28 h 34"/>
                    <a:gd name="T14" fmla="*/ 1 w 29"/>
                    <a:gd name="T15" fmla="*/ 26 h 34"/>
                    <a:gd name="T16" fmla="*/ 0 w 29"/>
                    <a:gd name="T17" fmla="*/ 22 h 34"/>
                    <a:gd name="T18" fmla="*/ 0 w 29"/>
                    <a:gd name="T19" fmla="*/ 14 h 34"/>
                    <a:gd name="T20" fmla="*/ 0 w 29"/>
                    <a:gd name="T21" fmla="*/ 10 h 34"/>
                    <a:gd name="T22" fmla="*/ 1 w 29"/>
                    <a:gd name="T23" fmla="*/ 4 h 34"/>
                    <a:gd name="T24" fmla="*/ 7 w 29"/>
                    <a:gd name="T25" fmla="*/ 0 h 34"/>
                    <a:gd name="T26" fmla="*/ 12 w 29"/>
                    <a:gd name="T27" fmla="*/ 0 h 34"/>
                    <a:gd name="T28" fmla="*/ 19 w 29"/>
                    <a:gd name="T29" fmla="*/ 0 h 34"/>
                    <a:gd name="T30" fmla="*/ 21 w 29"/>
                    <a:gd name="T31" fmla="*/ 0 h 34"/>
                    <a:gd name="T32" fmla="*/ 26 w 29"/>
                    <a:gd name="T33" fmla="*/ 4 h 34"/>
                    <a:gd name="T34" fmla="*/ 28 w 29"/>
                    <a:gd name="T35" fmla="*/ 10 h 34"/>
                    <a:gd name="T36" fmla="*/ 28 w 29"/>
                    <a:gd name="T37" fmla="*/ 1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4"/>
                    <a:gd name="T59" fmla="*/ 29 w 29"/>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4">
                      <a:moveTo>
                        <a:pt x="28" y="14"/>
                      </a:moveTo>
                      <a:lnTo>
                        <a:pt x="28" y="22"/>
                      </a:lnTo>
                      <a:lnTo>
                        <a:pt x="26" y="26"/>
                      </a:lnTo>
                      <a:lnTo>
                        <a:pt x="21" y="28"/>
                      </a:lnTo>
                      <a:lnTo>
                        <a:pt x="19" y="33"/>
                      </a:lnTo>
                      <a:lnTo>
                        <a:pt x="12" y="33"/>
                      </a:lnTo>
                      <a:lnTo>
                        <a:pt x="7" y="28"/>
                      </a:lnTo>
                      <a:lnTo>
                        <a:pt x="1" y="26"/>
                      </a:lnTo>
                      <a:lnTo>
                        <a:pt x="0" y="22"/>
                      </a:lnTo>
                      <a:lnTo>
                        <a:pt x="0" y="14"/>
                      </a:lnTo>
                      <a:lnTo>
                        <a:pt x="0" y="10"/>
                      </a:lnTo>
                      <a:lnTo>
                        <a:pt x="1" y="4"/>
                      </a:lnTo>
                      <a:lnTo>
                        <a:pt x="7" y="0"/>
                      </a:lnTo>
                      <a:lnTo>
                        <a:pt x="12" y="0"/>
                      </a:lnTo>
                      <a:lnTo>
                        <a:pt x="19" y="0"/>
                      </a:lnTo>
                      <a:lnTo>
                        <a:pt x="21" y="0"/>
                      </a:lnTo>
                      <a:lnTo>
                        <a:pt x="26" y="4"/>
                      </a:lnTo>
                      <a:lnTo>
                        <a:pt x="28" y="10"/>
                      </a:lnTo>
                      <a:lnTo>
                        <a:pt x="28" y="14"/>
                      </a:lnTo>
                    </a:path>
                  </a:pathLst>
                </a:custGeom>
                <a:solidFill>
                  <a:srgbClr val="000000"/>
                </a:solidFill>
                <a:ln w="12700" cap="rnd">
                  <a:solidFill>
                    <a:srgbClr val="000000"/>
                  </a:solidFill>
                  <a:round/>
                  <a:headEnd/>
                  <a:tailEnd/>
                </a:ln>
              </p:spPr>
              <p:txBody>
                <a:bodyPr/>
                <a:lstStyle/>
                <a:p>
                  <a:endParaRPr lang="en-US"/>
                </a:p>
              </p:txBody>
            </p:sp>
            <p:sp>
              <p:nvSpPr>
                <p:cNvPr id="1208" name="Freeform 516"/>
                <p:cNvSpPr>
                  <a:spLocks/>
                </p:cNvSpPr>
                <p:nvPr/>
              </p:nvSpPr>
              <p:spPr bwMode="auto">
                <a:xfrm>
                  <a:off x="4751" y="3686"/>
                  <a:ext cx="45" cy="52"/>
                </a:xfrm>
                <a:custGeom>
                  <a:avLst/>
                  <a:gdLst>
                    <a:gd name="T0" fmla="*/ 44 w 45"/>
                    <a:gd name="T1" fmla="*/ 27 h 52"/>
                    <a:gd name="T2" fmla="*/ 42 w 45"/>
                    <a:gd name="T3" fmla="*/ 36 h 52"/>
                    <a:gd name="T4" fmla="*/ 38 w 45"/>
                    <a:gd name="T5" fmla="*/ 44 h 52"/>
                    <a:gd name="T6" fmla="*/ 31 w 45"/>
                    <a:gd name="T7" fmla="*/ 48 h 52"/>
                    <a:gd name="T8" fmla="*/ 24 w 45"/>
                    <a:gd name="T9" fmla="*/ 51 h 52"/>
                    <a:gd name="T10" fmla="*/ 19 w 45"/>
                    <a:gd name="T11" fmla="*/ 51 h 52"/>
                    <a:gd name="T12" fmla="*/ 10 w 45"/>
                    <a:gd name="T13" fmla="*/ 48 h 52"/>
                    <a:gd name="T14" fmla="*/ 5 w 45"/>
                    <a:gd name="T15" fmla="*/ 44 h 52"/>
                    <a:gd name="T16" fmla="*/ 1 w 45"/>
                    <a:gd name="T17" fmla="*/ 36 h 52"/>
                    <a:gd name="T18" fmla="*/ 0 w 45"/>
                    <a:gd name="T19" fmla="*/ 27 h 52"/>
                    <a:gd name="T20" fmla="*/ 1 w 45"/>
                    <a:gd name="T21" fmla="*/ 17 h 52"/>
                    <a:gd name="T22" fmla="*/ 5 w 45"/>
                    <a:gd name="T23" fmla="*/ 8 h 52"/>
                    <a:gd name="T24" fmla="*/ 10 w 45"/>
                    <a:gd name="T25" fmla="*/ 4 h 52"/>
                    <a:gd name="T26" fmla="*/ 19 w 45"/>
                    <a:gd name="T27" fmla="*/ 0 h 52"/>
                    <a:gd name="T28" fmla="*/ 24 w 45"/>
                    <a:gd name="T29" fmla="*/ 0 h 52"/>
                    <a:gd name="T30" fmla="*/ 31 w 45"/>
                    <a:gd name="T31" fmla="*/ 4 h 52"/>
                    <a:gd name="T32" fmla="*/ 38 w 45"/>
                    <a:gd name="T33" fmla="*/ 8 h 52"/>
                    <a:gd name="T34" fmla="*/ 42 w 45"/>
                    <a:gd name="T35" fmla="*/ 17 h 52"/>
                    <a:gd name="T36" fmla="*/ 44 w 45"/>
                    <a:gd name="T37" fmla="*/ 2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52"/>
                    <a:gd name="T59" fmla="*/ 45 w 4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52">
                      <a:moveTo>
                        <a:pt x="44" y="27"/>
                      </a:moveTo>
                      <a:lnTo>
                        <a:pt x="42" y="36"/>
                      </a:lnTo>
                      <a:lnTo>
                        <a:pt x="38" y="44"/>
                      </a:lnTo>
                      <a:lnTo>
                        <a:pt x="31" y="48"/>
                      </a:lnTo>
                      <a:lnTo>
                        <a:pt x="24" y="51"/>
                      </a:lnTo>
                      <a:lnTo>
                        <a:pt x="19" y="51"/>
                      </a:lnTo>
                      <a:lnTo>
                        <a:pt x="10" y="48"/>
                      </a:lnTo>
                      <a:lnTo>
                        <a:pt x="5" y="44"/>
                      </a:lnTo>
                      <a:lnTo>
                        <a:pt x="1" y="36"/>
                      </a:lnTo>
                      <a:lnTo>
                        <a:pt x="0" y="27"/>
                      </a:lnTo>
                      <a:lnTo>
                        <a:pt x="1" y="17"/>
                      </a:lnTo>
                      <a:lnTo>
                        <a:pt x="5" y="8"/>
                      </a:lnTo>
                      <a:lnTo>
                        <a:pt x="10" y="4"/>
                      </a:lnTo>
                      <a:lnTo>
                        <a:pt x="19" y="0"/>
                      </a:lnTo>
                      <a:lnTo>
                        <a:pt x="24" y="0"/>
                      </a:lnTo>
                      <a:lnTo>
                        <a:pt x="31" y="4"/>
                      </a:lnTo>
                      <a:lnTo>
                        <a:pt x="38" y="8"/>
                      </a:lnTo>
                      <a:lnTo>
                        <a:pt x="42" y="17"/>
                      </a:lnTo>
                      <a:lnTo>
                        <a:pt x="44" y="27"/>
                      </a:lnTo>
                    </a:path>
                  </a:pathLst>
                </a:custGeom>
                <a:solidFill>
                  <a:srgbClr val="000000"/>
                </a:solidFill>
                <a:ln w="12700" cap="rnd">
                  <a:solidFill>
                    <a:srgbClr val="000000"/>
                  </a:solidFill>
                  <a:round/>
                  <a:headEnd/>
                  <a:tailEnd/>
                </a:ln>
              </p:spPr>
              <p:txBody>
                <a:bodyPr/>
                <a:lstStyle/>
                <a:p>
                  <a:endParaRPr lang="en-US"/>
                </a:p>
              </p:txBody>
            </p:sp>
            <p:sp>
              <p:nvSpPr>
                <p:cNvPr id="1209" name="Freeform 517"/>
                <p:cNvSpPr>
                  <a:spLocks/>
                </p:cNvSpPr>
                <p:nvPr/>
              </p:nvSpPr>
              <p:spPr bwMode="auto">
                <a:xfrm>
                  <a:off x="4727" y="3770"/>
                  <a:ext cx="34" cy="36"/>
                </a:xfrm>
                <a:custGeom>
                  <a:avLst/>
                  <a:gdLst>
                    <a:gd name="T0" fmla="*/ 33 w 34"/>
                    <a:gd name="T1" fmla="*/ 16 h 36"/>
                    <a:gd name="T2" fmla="*/ 31 w 34"/>
                    <a:gd name="T3" fmla="*/ 22 h 36"/>
                    <a:gd name="T4" fmla="*/ 27 w 34"/>
                    <a:gd name="T5" fmla="*/ 28 h 36"/>
                    <a:gd name="T6" fmla="*/ 24 w 34"/>
                    <a:gd name="T7" fmla="*/ 32 h 36"/>
                    <a:gd name="T8" fmla="*/ 19 w 34"/>
                    <a:gd name="T9" fmla="*/ 35 h 36"/>
                    <a:gd name="T10" fmla="*/ 12 w 34"/>
                    <a:gd name="T11" fmla="*/ 35 h 36"/>
                    <a:gd name="T12" fmla="*/ 6 w 34"/>
                    <a:gd name="T13" fmla="*/ 32 h 36"/>
                    <a:gd name="T14" fmla="*/ 3 w 34"/>
                    <a:gd name="T15" fmla="*/ 28 h 36"/>
                    <a:gd name="T16" fmla="*/ 1 w 34"/>
                    <a:gd name="T17" fmla="*/ 22 h 36"/>
                    <a:gd name="T18" fmla="*/ 0 w 34"/>
                    <a:gd name="T19" fmla="*/ 16 h 36"/>
                    <a:gd name="T20" fmla="*/ 1 w 34"/>
                    <a:gd name="T21" fmla="*/ 10 h 36"/>
                    <a:gd name="T22" fmla="*/ 3 w 34"/>
                    <a:gd name="T23" fmla="*/ 6 h 36"/>
                    <a:gd name="T24" fmla="*/ 6 w 34"/>
                    <a:gd name="T25" fmla="*/ 2 h 36"/>
                    <a:gd name="T26" fmla="*/ 12 w 34"/>
                    <a:gd name="T27" fmla="*/ 0 h 36"/>
                    <a:gd name="T28" fmla="*/ 19 w 34"/>
                    <a:gd name="T29" fmla="*/ 0 h 36"/>
                    <a:gd name="T30" fmla="*/ 24 w 34"/>
                    <a:gd name="T31" fmla="*/ 2 h 36"/>
                    <a:gd name="T32" fmla="*/ 27 w 34"/>
                    <a:gd name="T33" fmla="*/ 6 h 36"/>
                    <a:gd name="T34" fmla="*/ 31 w 34"/>
                    <a:gd name="T35" fmla="*/ 10 h 36"/>
                    <a:gd name="T36" fmla="*/ 33 w 34"/>
                    <a:gd name="T37" fmla="*/ 1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6"/>
                    <a:gd name="T59" fmla="*/ 34 w 34"/>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6">
                      <a:moveTo>
                        <a:pt x="33" y="16"/>
                      </a:moveTo>
                      <a:lnTo>
                        <a:pt x="31" y="22"/>
                      </a:lnTo>
                      <a:lnTo>
                        <a:pt x="27" y="28"/>
                      </a:lnTo>
                      <a:lnTo>
                        <a:pt x="24" y="32"/>
                      </a:lnTo>
                      <a:lnTo>
                        <a:pt x="19" y="35"/>
                      </a:lnTo>
                      <a:lnTo>
                        <a:pt x="12" y="35"/>
                      </a:lnTo>
                      <a:lnTo>
                        <a:pt x="6" y="32"/>
                      </a:lnTo>
                      <a:lnTo>
                        <a:pt x="3" y="28"/>
                      </a:lnTo>
                      <a:lnTo>
                        <a:pt x="1" y="22"/>
                      </a:lnTo>
                      <a:lnTo>
                        <a:pt x="0" y="16"/>
                      </a:lnTo>
                      <a:lnTo>
                        <a:pt x="1" y="10"/>
                      </a:lnTo>
                      <a:lnTo>
                        <a:pt x="3" y="6"/>
                      </a:lnTo>
                      <a:lnTo>
                        <a:pt x="6" y="2"/>
                      </a:lnTo>
                      <a:lnTo>
                        <a:pt x="12" y="0"/>
                      </a:lnTo>
                      <a:lnTo>
                        <a:pt x="19" y="0"/>
                      </a:lnTo>
                      <a:lnTo>
                        <a:pt x="24" y="2"/>
                      </a:lnTo>
                      <a:lnTo>
                        <a:pt x="27" y="6"/>
                      </a:lnTo>
                      <a:lnTo>
                        <a:pt x="31" y="10"/>
                      </a:lnTo>
                      <a:lnTo>
                        <a:pt x="33" y="16"/>
                      </a:lnTo>
                    </a:path>
                  </a:pathLst>
                </a:custGeom>
                <a:solidFill>
                  <a:srgbClr val="000000"/>
                </a:solidFill>
                <a:ln w="12700" cap="rnd">
                  <a:solidFill>
                    <a:srgbClr val="000000"/>
                  </a:solidFill>
                  <a:round/>
                  <a:headEnd/>
                  <a:tailEnd/>
                </a:ln>
              </p:spPr>
              <p:txBody>
                <a:bodyPr/>
                <a:lstStyle/>
                <a:p>
                  <a:endParaRPr lang="en-US"/>
                </a:p>
              </p:txBody>
            </p:sp>
            <p:sp>
              <p:nvSpPr>
                <p:cNvPr id="1210" name="Freeform 518"/>
                <p:cNvSpPr>
                  <a:spLocks/>
                </p:cNvSpPr>
                <p:nvPr/>
              </p:nvSpPr>
              <p:spPr bwMode="auto">
                <a:xfrm>
                  <a:off x="4706" y="3827"/>
                  <a:ext cx="43" cy="50"/>
                </a:xfrm>
                <a:custGeom>
                  <a:avLst/>
                  <a:gdLst>
                    <a:gd name="T0" fmla="*/ 42 w 43"/>
                    <a:gd name="T1" fmla="*/ 25 h 50"/>
                    <a:gd name="T2" fmla="*/ 42 w 43"/>
                    <a:gd name="T3" fmla="*/ 34 h 50"/>
                    <a:gd name="T4" fmla="*/ 36 w 43"/>
                    <a:gd name="T5" fmla="*/ 42 h 50"/>
                    <a:gd name="T6" fmla="*/ 31 w 43"/>
                    <a:gd name="T7" fmla="*/ 46 h 50"/>
                    <a:gd name="T8" fmla="*/ 24 w 43"/>
                    <a:gd name="T9" fmla="*/ 49 h 50"/>
                    <a:gd name="T10" fmla="*/ 17 w 43"/>
                    <a:gd name="T11" fmla="*/ 49 h 50"/>
                    <a:gd name="T12" fmla="*/ 10 w 43"/>
                    <a:gd name="T13" fmla="*/ 46 h 50"/>
                    <a:gd name="T14" fmla="*/ 5 w 43"/>
                    <a:gd name="T15" fmla="*/ 42 h 50"/>
                    <a:gd name="T16" fmla="*/ 0 w 43"/>
                    <a:gd name="T17" fmla="*/ 34 h 50"/>
                    <a:gd name="T18" fmla="*/ 0 w 43"/>
                    <a:gd name="T19" fmla="*/ 25 h 50"/>
                    <a:gd name="T20" fmla="*/ 0 w 43"/>
                    <a:gd name="T21" fmla="*/ 14 h 50"/>
                    <a:gd name="T22" fmla="*/ 5 w 43"/>
                    <a:gd name="T23" fmla="*/ 6 h 50"/>
                    <a:gd name="T24" fmla="*/ 10 w 43"/>
                    <a:gd name="T25" fmla="*/ 0 h 50"/>
                    <a:gd name="T26" fmla="*/ 17 w 43"/>
                    <a:gd name="T27" fmla="*/ 0 h 50"/>
                    <a:gd name="T28" fmla="*/ 24 w 43"/>
                    <a:gd name="T29" fmla="*/ 0 h 50"/>
                    <a:gd name="T30" fmla="*/ 31 w 43"/>
                    <a:gd name="T31" fmla="*/ 0 h 50"/>
                    <a:gd name="T32" fmla="*/ 36 w 43"/>
                    <a:gd name="T33" fmla="*/ 6 h 50"/>
                    <a:gd name="T34" fmla="*/ 42 w 43"/>
                    <a:gd name="T35" fmla="*/ 14 h 50"/>
                    <a:gd name="T36" fmla="*/ 42 w 43"/>
                    <a:gd name="T37" fmla="*/ 25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0"/>
                    <a:gd name="T59" fmla="*/ 43 w 43"/>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0">
                      <a:moveTo>
                        <a:pt x="42" y="25"/>
                      </a:moveTo>
                      <a:lnTo>
                        <a:pt x="42" y="34"/>
                      </a:lnTo>
                      <a:lnTo>
                        <a:pt x="36" y="42"/>
                      </a:lnTo>
                      <a:lnTo>
                        <a:pt x="31" y="46"/>
                      </a:lnTo>
                      <a:lnTo>
                        <a:pt x="24" y="49"/>
                      </a:lnTo>
                      <a:lnTo>
                        <a:pt x="17" y="49"/>
                      </a:lnTo>
                      <a:lnTo>
                        <a:pt x="10" y="46"/>
                      </a:lnTo>
                      <a:lnTo>
                        <a:pt x="5" y="42"/>
                      </a:lnTo>
                      <a:lnTo>
                        <a:pt x="0" y="34"/>
                      </a:lnTo>
                      <a:lnTo>
                        <a:pt x="0" y="25"/>
                      </a:lnTo>
                      <a:lnTo>
                        <a:pt x="0" y="14"/>
                      </a:lnTo>
                      <a:lnTo>
                        <a:pt x="5" y="6"/>
                      </a:lnTo>
                      <a:lnTo>
                        <a:pt x="10" y="0"/>
                      </a:lnTo>
                      <a:lnTo>
                        <a:pt x="17" y="0"/>
                      </a:lnTo>
                      <a:lnTo>
                        <a:pt x="24" y="0"/>
                      </a:lnTo>
                      <a:lnTo>
                        <a:pt x="31" y="0"/>
                      </a:lnTo>
                      <a:lnTo>
                        <a:pt x="36" y="6"/>
                      </a:lnTo>
                      <a:lnTo>
                        <a:pt x="42" y="14"/>
                      </a:lnTo>
                      <a:lnTo>
                        <a:pt x="42" y="25"/>
                      </a:lnTo>
                    </a:path>
                  </a:pathLst>
                </a:custGeom>
                <a:solidFill>
                  <a:srgbClr val="000000"/>
                </a:solidFill>
                <a:ln w="12700" cap="rnd">
                  <a:solidFill>
                    <a:srgbClr val="000000"/>
                  </a:solidFill>
                  <a:round/>
                  <a:headEnd/>
                  <a:tailEnd/>
                </a:ln>
              </p:spPr>
              <p:txBody>
                <a:bodyPr/>
                <a:lstStyle/>
                <a:p>
                  <a:endParaRPr lang="en-US"/>
                </a:p>
              </p:txBody>
            </p:sp>
            <p:sp>
              <p:nvSpPr>
                <p:cNvPr id="1211" name="Freeform 519"/>
                <p:cNvSpPr>
                  <a:spLocks/>
                </p:cNvSpPr>
                <p:nvPr/>
              </p:nvSpPr>
              <p:spPr bwMode="auto">
                <a:xfrm>
                  <a:off x="4796" y="3814"/>
                  <a:ext cx="30" cy="35"/>
                </a:xfrm>
                <a:custGeom>
                  <a:avLst/>
                  <a:gdLst>
                    <a:gd name="T0" fmla="*/ 29 w 30"/>
                    <a:gd name="T1" fmla="*/ 19 h 35"/>
                    <a:gd name="T2" fmla="*/ 29 w 30"/>
                    <a:gd name="T3" fmla="*/ 25 h 35"/>
                    <a:gd name="T4" fmla="*/ 25 w 30"/>
                    <a:gd name="T5" fmla="*/ 29 h 35"/>
                    <a:gd name="T6" fmla="*/ 21 w 30"/>
                    <a:gd name="T7" fmla="*/ 34 h 35"/>
                    <a:gd name="T8" fmla="*/ 16 w 30"/>
                    <a:gd name="T9" fmla="*/ 34 h 35"/>
                    <a:gd name="T10" fmla="*/ 12 w 30"/>
                    <a:gd name="T11" fmla="*/ 34 h 35"/>
                    <a:gd name="T12" fmla="*/ 9 w 30"/>
                    <a:gd name="T13" fmla="*/ 34 h 35"/>
                    <a:gd name="T14" fmla="*/ 3 w 30"/>
                    <a:gd name="T15" fmla="*/ 29 h 35"/>
                    <a:gd name="T16" fmla="*/ 0 w 30"/>
                    <a:gd name="T17" fmla="*/ 25 h 35"/>
                    <a:gd name="T18" fmla="*/ 0 w 30"/>
                    <a:gd name="T19" fmla="*/ 19 h 35"/>
                    <a:gd name="T20" fmla="*/ 0 w 30"/>
                    <a:gd name="T21" fmla="*/ 14 h 35"/>
                    <a:gd name="T22" fmla="*/ 3 w 30"/>
                    <a:gd name="T23" fmla="*/ 4 h 35"/>
                    <a:gd name="T24" fmla="*/ 9 w 30"/>
                    <a:gd name="T25" fmla="*/ 4 h 35"/>
                    <a:gd name="T26" fmla="*/ 12 w 30"/>
                    <a:gd name="T27" fmla="*/ 0 h 35"/>
                    <a:gd name="T28" fmla="*/ 16 w 30"/>
                    <a:gd name="T29" fmla="*/ 0 h 35"/>
                    <a:gd name="T30" fmla="*/ 21 w 30"/>
                    <a:gd name="T31" fmla="*/ 4 h 35"/>
                    <a:gd name="T32" fmla="*/ 25 w 30"/>
                    <a:gd name="T33" fmla="*/ 4 h 35"/>
                    <a:gd name="T34" fmla="*/ 29 w 30"/>
                    <a:gd name="T35" fmla="*/ 14 h 35"/>
                    <a:gd name="T36" fmla="*/ 29 w 30"/>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9"/>
                      </a:moveTo>
                      <a:lnTo>
                        <a:pt x="29" y="25"/>
                      </a:lnTo>
                      <a:lnTo>
                        <a:pt x="25" y="29"/>
                      </a:lnTo>
                      <a:lnTo>
                        <a:pt x="21" y="34"/>
                      </a:lnTo>
                      <a:lnTo>
                        <a:pt x="16" y="34"/>
                      </a:lnTo>
                      <a:lnTo>
                        <a:pt x="12" y="34"/>
                      </a:lnTo>
                      <a:lnTo>
                        <a:pt x="9" y="34"/>
                      </a:lnTo>
                      <a:lnTo>
                        <a:pt x="3" y="29"/>
                      </a:lnTo>
                      <a:lnTo>
                        <a:pt x="0" y="25"/>
                      </a:lnTo>
                      <a:lnTo>
                        <a:pt x="0" y="19"/>
                      </a:lnTo>
                      <a:lnTo>
                        <a:pt x="0" y="14"/>
                      </a:lnTo>
                      <a:lnTo>
                        <a:pt x="3" y="4"/>
                      </a:lnTo>
                      <a:lnTo>
                        <a:pt x="9" y="4"/>
                      </a:lnTo>
                      <a:lnTo>
                        <a:pt x="12" y="0"/>
                      </a:lnTo>
                      <a:lnTo>
                        <a:pt x="16" y="0"/>
                      </a:lnTo>
                      <a:lnTo>
                        <a:pt x="21" y="4"/>
                      </a:lnTo>
                      <a:lnTo>
                        <a:pt x="25" y="4"/>
                      </a:lnTo>
                      <a:lnTo>
                        <a:pt x="29" y="14"/>
                      </a:lnTo>
                      <a:lnTo>
                        <a:pt x="29" y="19"/>
                      </a:lnTo>
                    </a:path>
                  </a:pathLst>
                </a:custGeom>
                <a:solidFill>
                  <a:srgbClr val="000000"/>
                </a:solidFill>
                <a:ln w="12700" cap="rnd">
                  <a:solidFill>
                    <a:srgbClr val="000000"/>
                  </a:solidFill>
                  <a:round/>
                  <a:headEnd/>
                  <a:tailEnd/>
                </a:ln>
              </p:spPr>
              <p:txBody>
                <a:bodyPr/>
                <a:lstStyle/>
                <a:p>
                  <a:endParaRPr lang="en-US"/>
                </a:p>
              </p:txBody>
            </p:sp>
            <p:sp>
              <p:nvSpPr>
                <p:cNvPr id="1212" name="Freeform 520"/>
                <p:cNvSpPr>
                  <a:spLocks/>
                </p:cNvSpPr>
                <p:nvPr/>
              </p:nvSpPr>
              <p:spPr bwMode="auto">
                <a:xfrm>
                  <a:off x="4810" y="3812"/>
                  <a:ext cx="29" cy="35"/>
                </a:xfrm>
                <a:custGeom>
                  <a:avLst/>
                  <a:gdLst>
                    <a:gd name="T0" fmla="*/ 28 w 29"/>
                    <a:gd name="T1" fmla="*/ 17 h 35"/>
                    <a:gd name="T2" fmla="*/ 28 w 29"/>
                    <a:gd name="T3" fmla="*/ 23 h 35"/>
                    <a:gd name="T4" fmla="*/ 26 w 29"/>
                    <a:gd name="T5" fmla="*/ 25 h 35"/>
                    <a:gd name="T6" fmla="*/ 21 w 29"/>
                    <a:gd name="T7" fmla="*/ 31 h 35"/>
                    <a:gd name="T8" fmla="*/ 15 w 29"/>
                    <a:gd name="T9" fmla="*/ 34 h 35"/>
                    <a:gd name="T10" fmla="*/ 8 w 29"/>
                    <a:gd name="T11" fmla="*/ 34 h 35"/>
                    <a:gd name="T12" fmla="*/ 5 w 29"/>
                    <a:gd name="T13" fmla="*/ 31 h 35"/>
                    <a:gd name="T14" fmla="*/ 0 w 29"/>
                    <a:gd name="T15" fmla="*/ 25 h 35"/>
                    <a:gd name="T16" fmla="*/ 0 w 29"/>
                    <a:gd name="T17" fmla="*/ 23 h 35"/>
                    <a:gd name="T18" fmla="*/ 0 w 29"/>
                    <a:gd name="T19" fmla="*/ 17 h 35"/>
                    <a:gd name="T20" fmla="*/ 0 w 29"/>
                    <a:gd name="T21" fmla="*/ 10 h 35"/>
                    <a:gd name="T22" fmla="*/ 0 w 29"/>
                    <a:gd name="T23" fmla="*/ 6 h 35"/>
                    <a:gd name="T24" fmla="*/ 5 w 29"/>
                    <a:gd name="T25" fmla="*/ 0 h 35"/>
                    <a:gd name="T26" fmla="*/ 8 w 29"/>
                    <a:gd name="T27" fmla="*/ 0 h 35"/>
                    <a:gd name="T28" fmla="*/ 15 w 29"/>
                    <a:gd name="T29" fmla="*/ 0 h 35"/>
                    <a:gd name="T30" fmla="*/ 21 w 29"/>
                    <a:gd name="T31" fmla="*/ 0 h 35"/>
                    <a:gd name="T32" fmla="*/ 26 w 29"/>
                    <a:gd name="T33" fmla="*/ 6 h 35"/>
                    <a:gd name="T34" fmla="*/ 28 w 29"/>
                    <a:gd name="T35" fmla="*/ 10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8" y="23"/>
                      </a:lnTo>
                      <a:lnTo>
                        <a:pt x="26" y="25"/>
                      </a:lnTo>
                      <a:lnTo>
                        <a:pt x="21" y="31"/>
                      </a:lnTo>
                      <a:lnTo>
                        <a:pt x="15" y="34"/>
                      </a:lnTo>
                      <a:lnTo>
                        <a:pt x="8" y="34"/>
                      </a:lnTo>
                      <a:lnTo>
                        <a:pt x="5" y="31"/>
                      </a:lnTo>
                      <a:lnTo>
                        <a:pt x="0" y="25"/>
                      </a:lnTo>
                      <a:lnTo>
                        <a:pt x="0" y="23"/>
                      </a:lnTo>
                      <a:lnTo>
                        <a:pt x="0" y="17"/>
                      </a:lnTo>
                      <a:lnTo>
                        <a:pt x="0" y="10"/>
                      </a:lnTo>
                      <a:lnTo>
                        <a:pt x="0" y="6"/>
                      </a:lnTo>
                      <a:lnTo>
                        <a:pt x="5" y="0"/>
                      </a:lnTo>
                      <a:lnTo>
                        <a:pt x="8" y="0"/>
                      </a:lnTo>
                      <a:lnTo>
                        <a:pt x="15" y="0"/>
                      </a:lnTo>
                      <a:lnTo>
                        <a:pt x="21" y="0"/>
                      </a:lnTo>
                      <a:lnTo>
                        <a:pt x="26" y="6"/>
                      </a:lnTo>
                      <a:lnTo>
                        <a:pt x="28" y="10"/>
                      </a:lnTo>
                      <a:lnTo>
                        <a:pt x="28" y="17"/>
                      </a:lnTo>
                    </a:path>
                  </a:pathLst>
                </a:custGeom>
                <a:solidFill>
                  <a:srgbClr val="000000"/>
                </a:solidFill>
                <a:ln w="12700" cap="rnd">
                  <a:solidFill>
                    <a:srgbClr val="000000"/>
                  </a:solidFill>
                  <a:round/>
                  <a:headEnd/>
                  <a:tailEnd/>
                </a:ln>
              </p:spPr>
              <p:txBody>
                <a:bodyPr/>
                <a:lstStyle/>
                <a:p>
                  <a:endParaRPr lang="en-US"/>
                </a:p>
              </p:txBody>
            </p:sp>
            <p:sp>
              <p:nvSpPr>
                <p:cNvPr id="1213" name="Freeform 521"/>
                <p:cNvSpPr>
                  <a:spLocks/>
                </p:cNvSpPr>
                <p:nvPr/>
              </p:nvSpPr>
              <p:spPr bwMode="auto">
                <a:xfrm>
                  <a:off x="4774" y="3794"/>
                  <a:ext cx="29" cy="36"/>
                </a:xfrm>
                <a:custGeom>
                  <a:avLst/>
                  <a:gdLst>
                    <a:gd name="T0" fmla="*/ 28 w 29"/>
                    <a:gd name="T1" fmla="*/ 15 h 36"/>
                    <a:gd name="T2" fmla="*/ 28 w 29"/>
                    <a:gd name="T3" fmla="*/ 19 h 36"/>
                    <a:gd name="T4" fmla="*/ 24 w 29"/>
                    <a:gd name="T5" fmla="*/ 26 h 36"/>
                    <a:gd name="T6" fmla="*/ 21 w 29"/>
                    <a:gd name="T7" fmla="*/ 30 h 36"/>
                    <a:gd name="T8" fmla="*/ 15 w 29"/>
                    <a:gd name="T9" fmla="*/ 35 h 36"/>
                    <a:gd name="T10" fmla="*/ 10 w 29"/>
                    <a:gd name="T11" fmla="*/ 35 h 36"/>
                    <a:gd name="T12" fmla="*/ 5 w 29"/>
                    <a:gd name="T13" fmla="*/ 30 h 36"/>
                    <a:gd name="T14" fmla="*/ 3 w 29"/>
                    <a:gd name="T15" fmla="*/ 26 h 36"/>
                    <a:gd name="T16" fmla="*/ 0 w 29"/>
                    <a:gd name="T17" fmla="*/ 19 h 36"/>
                    <a:gd name="T18" fmla="*/ 0 w 29"/>
                    <a:gd name="T19" fmla="*/ 15 h 36"/>
                    <a:gd name="T20" fmla="*/ 0 w 29"/>
                    <a:gd name="T21" fmla="*/ 10 h 36"/>
                    <a:gd name="T22" fmla="*/ 3 w 29"/>
                    <a:gd name="T23" fmla="*/ 4 h 36"/>
                    <a:gd name="T24" fmla="*/ 5 w 29"/>
                    <a:gd name="T25" fmla="*/ 0 h 36"/>
                    <a:gd name="T26" fmla="*/ 10 w 29"/>
                    <a:gd name="T27" fmla="*/ 0 h 36"/>
                    <a:gd name="T28" fmla="*/ 15 w 29"/>
                    <a:gd name="T29" fmla="*/ 0 h 36"/>
                    <a:gd name="T30" fmla="*/ 21 w 29"/>
                    <a:gd name="T31" fmla="*/ 0 h 36"/>
                    <a:gd name="T32" fmla="*/ 24 w 29"/>
                    <a:gd name="T33" fmla="*/ 4 h 36"/>
                    <a:gd name="T34" fmla="*/ 28 w 29"/>
                    <a:gd name="T35" fmla="*/ 10 h 36"/>
                    <a:gd name="T36" fmla="*/ 28 w 29"/>
                    <a:gd name="T37" fmla="*/ 15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5"/>
                      </a:moveTo>
                      <a:lnTo>
                        <a:pt x="28" y="19"/>
                      </a:lnTo>
                      <a:lnTo>
                        <a:pt x="24" y="26"/>
                      </a:lnTo>
                      <a:lnTo>
                        <a:pt x="21" y="30"/>
                      </a:lnTo>
                      <a:lnTo>
                        <a:pt x="15" y="35"/>
                      </a:lnTo>
                      <a:lnTo>
                        <a:pt x="10" y="35"/>
                      </a:lnTo>
                      <a:lnTo>
                        <a:pt x="5" y="30"/>
                      </a:lnTo>
                      <a:lnTo>
                        <a:pt x="3" y="26"/>
                      </a:lnTo>
                      <a:lnTo>
                        <a:pt x="0" y="19"/>
                      </a:lnTo>
                      <a:lnTo>
                        <a:pt x="0" y="15"/>
                      </a:lnTo>
                      <a:lnTo>
                        <a:pt x="0" y="10"/>
                      </a:lnTo>
                      <a:lnTo>
                        <a:pt x="3" y="4"/>
                      </a:lnTo>
                      <a:lnTo>
                        <a:pt x="5" y="0"/>
                      </a:lnTo>
                      <a:lnTo>
                        <a:pt x="10" y="0"/>
                      </a:lnTo>
                      <a:lnTo>
                        <a:pt x="15" y="0"/>
                      </a:lnTo>
                      <a:lnTo>
                        <a:pt x="21" y="0"/>
                      </a:lnTo>
                      <a:lnTo>
                        <a:pt x="24" y="4"/>
                      </a:lnTo>
                      <a:lnTo>
                        <a:pt x="28" y="10"/>
                      </a:lnTo>
                      <a:lnTo>
                        <a:pt x="28" y="15"/>
                      </a:lnTo>
                    </a:path>
                  </a:pathLst>
                </a:custGeom>
                <a:solidFill>
                  <a:srgbClr val="000000"/>
                </a:solidFill>
                <a:ln w="12700" cap="rnd">
                  <a:solidFill>
                    <a:srgbClr val="000000"/>
                  </a:solidFill>
                  <a:round/>
                  <a:headEnd/>
                  <a:tailEnd/>
                </a:ln>
              </p:spPr>
              <p:txBody>
                <a:bodyPr/>
                <a:lstStyle/>
                <a:p>
                  <a:endParaRPr lang="en-US"/>
                </a:p>
              </p:txBody>
            </p:sp>
            <p:sp>
              <p:nvSpPr>
                <p:cNvPr id="1214" name="Freeform 522"/>
                <p:cNvSpPr>
                  <a:spLocks/>
                </p:cNvSpPr>
                <p:nvPr/>
              </p:nvSpPr>
              <p:spPr bwMode="auto">
                <a:xfrm>
                  <a:off x="4716" y="3735"/>
                  <a:ext cx="33" cy="40"/>
                </a:xfrm>
                <a:custGeom>
                  <a:avLst/>
                  <a:gdLst>
                    <a:gd name="T0" fmla="*/ 32 w 33"/>
                    <a:gd name="T1" fmla="*/ 21 h 40"/>
                    <a:gd name="T2" fmla="*/ 30 w 33"/>
                    <a:gd name="T3" fmla="*/ 28 h 40"/>
                    <a:gd name="T4" fmla="*/ 28 w 33"/>
                    <a:gd name="T5" fmla="*/ 34 h 40"/>
                    <a:gd name="T6" fmla="*/ 23 w 33"/>
                    <a:gd name="T7" fmla="*/ 36 h 40"/>
                    <a:gd name="T8" fmla="*/ 17 w 33"/>
                    <a:gd name="T9" fmla="*/ 39 h 40"/>
                    <a:gd name="T10" fmla="*/ 14 w 33"/>
                    <a:gd name="T11" fmla="*/ 39 h 40"/>
                    <a:gd name="T12" fmla="*/ 8 w 33"/>
                    <a:gd name="T13" fmla="*/ 36 h 40"/>
                    <a:gd name="T14" fmla="*/ 3 w 33"/>
                    <a:gd name="T15" fmla="*/ 34 h 40"/>
                    <a:gd name="T16" fmla="*/ 0 w 33"/>
                    <a:gd name="T17" fmla="*/ 28 h 40"/>
                    <a:gd name="T18" fmla="*/ 0 w 33"/>
                    <a:gd name="T19" fmla="*/ 21 h 40"/>
                    <a:gd name="T20" fmla="*/ 0 w 33"/>
                    <a:gd name="T21" fmla="*/ 15 h 40"/>
                    <a:gd name="T22" fmla="*/ 3 w 33"/>
                    <a:gd name="T23" fmla="*/ 8 h 40"/>
                    <a:gd name="T24" fmla="*/ 8 w 33"/>
                    <a:gd name="T25" fmla="*/ 4 h 40"/>
                    <a:gd name="T26" fmla="*/ 14 w 33"/>
                    <a:gd name="T27" fmla="*/ 0 h 40"/>
                    <a:gd name="T28" fmla="*/ 17 w 33"/>
                    <a:gd name="T29" fmla="*/ 0 h 40"/>
                    <a:gd name="T30" fmla="*/ 23 w 33"/>
                    <a:gd name="T31" fmla="*/ 4 h 40"/>
                    <a:gd name="T32" fmla="*/ 28 w 33"/>
                    <a:gd name="T33" fmla="*/ 8 h 40"/>
                    <a:gd name="T34" fmla="*/ 30 w 33"/>
                    <a:gd name="T35" fmla="*/ 15 h 40"/>
                    <a:gd name="T36" fmla="*/ 32 w 33"/>
                    <a:gd name="T37" fmla="*/ 21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0"/>
                    <a:gd name="T59" fmla="*/ 33 w 3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0">
                      <a:moveTo>
                        <a:pt x="32" y="21"/>
                      </a:moveTo>
                      <a:lnTo>
                        <a:pt x="30" y="28"/>
                      </a:lnTo>
                      <a:lnTo>
                        <a:pt x="28" y="34"/>
                      </a:lnTo>
                      <a:lnTo>
                        <a:pt x="23" y="36"/>
                      </a:lnTo>
                      <a:lnTo>
                        <a:pt x="17" y="39"/>
                      </a:lnTo>
                      <a:lnTo>
                        <a:pt x="14" y="39"/>
                      </a:lnTo>
                      <a:lnTo>
                        <a:pt x="8" y="36"/>
                      </a:lnTo>
                      <a:lnTo>
                        <a:pt x="3" y="34"/>
                      </a:lnTo>
                      <a:lnTo>
                        <a:pt x="0" y="28"/>
                      </a:lnTo>
                      <a:lnTo>
                        <a:pt x="0" y="21"/>
                      </a:lnTo>
                      <a:lnTo>
                        <a:pt x="0" y="15"/>
                      </a:lnTo>
                      <a:lnTo>
                        <a:pt x="3" y="8"/>
                      </a:lnTo>
                      <a:lnTo>
                        <a:pt x="8" y="4"/>
                      </a:lnTo>
                      <a:lnTo>
                        <a:pt x="14" y="0"/>
                      </a:lnTo>
                      <a:lnTo>
                        <a:pt x="17" y="0"/>
                      </a:lnTo>
                      <a:lnTo>
                        <a:pt x="23" y="4"/>
                      </a:lnTo>
                      <a:lnTo>
                        <a:pt x="28" y="8"/>
                      </a:lnTo>
                      <a:lnTo>
                        <a:pt x="30" y="15"/>
                      </a:lnTo>
                      <a:lnTo>
                        <a:pt x="32" y="21"/>
                      </a:lnTo>
                    </a:path>
                  </a:pathLst>
                </a:custGeom>
                <a:solidFill>
                  <a:srgbClr val="000000"/>
                </a:solidFill>
                <a:ln w="12700" cap="rnd">
                  <a:solidFill>
                    <a:srgbClr val="000000"/>
                  </a:solidFill>
                  <a:round/>
                  <a:headEnd/>
                  <a:tailEnd/>
                </a:ln>
              </p:spPr>
              <p:txBody>
                <a:bodyPr/>
                <a:lstStyle/>
                <a:p>
                  <a:endParaRPr lang="en-US"/>
                </a:p>
              </p:txBody>
            </p:sp>
            <p:sp>
              <p:nvSpPr>
                <p:cNvPr id="1215" name="Freeform 523"/>
                <p:cNvSpPr>
                  <a:spLocks/>
                </p:cNvSpPr>
                <p:nvPr/>
              </p:nvSpPr>
              <p:spPr bwMode="auto">
                <a:xfrm>
                  <a:off x="4743" y="3719"/>
                  <a:ext cx="28" cy="34"/>
                </a:xfrm>
                <a:custGeom>
                  <a:avLst/>
                  <a:gdLst>
                    <a:gd name="T0" fmla="*/ 27 w 28"/>
                    <a:gd name="T1" fmla="*/ 18 h 34"/>
                    <a:gd name="T2" fmla="*/ 27 w 28"/>
                    <a:gd name="T3" fmla="*/ 22 h 34"/>
                    <a:gd name="T4" fmla="*/ 23 w 28"/>
                    <a:gd name="T5" fmla="*/ 26 h 34"/>
                    <a:gd name="T6" fmla="*/ 20 w 28"/>
                    <a:gd name="T7" fmla="*/ 33 h 34"/>
                    <a:gd name="T8" fmla="*/ 15 w 28"/>
                    <a:gd name="T9" fmla="*/ 33 h 34"/>
                    <a:gd name="T10" fmla="*/ 10 w 28"/>
                    <a:gd name="T11" fmla="*/ 33 h 34"/>
                    <a:gd name="T12" fmla="*/ 5 w 28"/>
                    <a:gd name="T13" fmla="*/ 33 h 34"/>
                    <a:gd name="T14" fmla="*/ 1 w 28"/>
                    <a:gd name="T15" fmla="*/ 26 h 34"/>
                    <a:gd name="T16" fmla="*/ 0 w 28"/>
                    <a:gd name="T17" fmla="*/ 22 h 34"/>
                    <a:gd name="T18" fmla="*/ 0 w 28"/>
                    <a:gd name="T19" fmla="*/ 18 h 34"/>
                    <a:gd name="T20" fmla="*/ 0 w 28"/>
                    <a:gd name="T21" fmla="*/ 10 h 34"/>
                    <a:gd name="T22" fmla="*/ 1 w 28"/>
                    <a:gd name="T23" fmla="*/ 8 h 34"/>
                    <a:gd name="T24" fmla="*/ 5 w 28"/>
                    <a:gd name="T25" fmla="*/ 2 h 34"/>
                    <a:gd name="T26" fmla="*/ 10 w 28"/>
                    <a:gd name="T27" fmla="*/ 0 h 34"/>
                    <a:gd name="T28" fmla="*/ 15 w 28"/>
                    <a:gd name="T29" fmla="*/ 0 h 34"/>
                    <a:gd name="T30" fmla="*/ 20 w 28"/>
                    <a:gd name="T31" fmla="*/ 2 h 34"/>
                    <a:gd name="T32" fmla="*/ 23 w 28"/>
                    <a:gd name="T33" fmla="*/ 8 h 34"/>
                    <a:gd name="T34" fmla="*/ 27 w 28"/>
                    <a:gd name="T35" fmla="*/ 10 h 34"/>
                    <a:gd name="T36" fmla="*/ 27 w 28"/>
                    <a:gd name="T37" fmla="*/ 18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4"/>
                    <a:gd name="T59" fmla="*/ 28 w 2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4">
                      <a:moveTo>
                        <a:pt x="27" y="18"/>
                      </a:moveTo>
                      <a:lnTo>
                        <a:pt x="27" y="22"/>
                      </a:lnTo>
                      <a:lnTo>
                        <a:pt x="23" y="26"/>
                      </a:lnTo>
                      <a:lnTo>
                        <a:pt x="20" y="33"/>
                      </a:lnTo>
                      <a:lnTo>
                        <a:pt x="15" y="33"/>
                      </a:lnTo>
                      <a:lnTo>
                        <a:pt x="10" y="33"/>
                      </a:lnTo>
                      <a:lnTo>
                        <a:pt x="5" y="33"/>
                      </a:lnTo>
                      <a:lnTo>
                        <a:pt x="1" y="26"/>
                      </a:lnTo>
                      <a:lnTo>
                        <a:pt x="0" y="22"/>
                      </a:lnTo>
                      <a:lnTo>
                        <a:pt x="0" y="18"/>
                      </a:lnTo>
                      <a:lnTo>
                        <a:pt x="0" y="10"/>
                      </a:lnTo>
                      <a:lnTo>
                        <a:pt x="1" y="8"/>
                      </a:lnTo>
                      <a:lnTo>
                        <a:pt x="5" y="2"/>
                      </a:lnTo>
                      <a:lnTo>
                        <a:pt x="10" y="0"/>
                      </a:lnTo>
                      <a:lnTo>
                        <a:pt x="15" y="0"/>
                      </a:lnTo>
                      <a:lnTo>
                        <a:pt x="20" y="2"/>
                      </a:lnTo>
                      <a:lnTo>
                        <a:pt x="23" y="8"/>
                      </a:lnTo>
                      <a:lnTo>
                        <a:pt x="27" y="10"/>
                      </a:lnTo>
                      <a:lnTo>
                        <a:pt x="27" y="18"/>
                      </a:lnTo>
                    </a:path>
                  </a:pathLst>
                </a:custGeom>
                <a:solidFill>
                  <a:srgbClr val="000000"/>
                </a:solidFill>
                <a:ln w="12700" cap="rnd">
                  <a:solidFill>
                    <a:srgbClr val="000000"/>
                  </a:solidFill>
                  <a:round/>
                  <a:headEnd/>
                  <a:tailEnd/>
                </a:ln>
              </p:spPr>
              <p:txBody>
                <a:bodyPr/>
                <a:lstStyle/>
                <a:p>
                  <a:endParaRPr lang="en-US"/>
                </a:p>
              </p:txBody>
            </p:sp>
            <p:sp>
              <p:nvSpPr>
                <p:cNvPr id="1216" name="Freeform 524"/>
                <p:cNvSpPr>
                  <a:spLocks/>
                </p:cNvSpPr>
                <p:nvPr/>
              </p:nvSpPr>
              <p:spPr bwMode="auto">
                <a:xfrm>
                  <a:off x="4753" y="3863"/>
                  <a:ext cx="29" cy="35"/>
                </a:xfrm>
                <a:custGeom>
                  <a:avLst/>
                  <a:gdLst>
                    <a:gd name="T0" fmla="*/ 28 w 29"/>
                    <a:gd name="T1" fmla="*/ 17 h 35"/>
                    <a:gd name="T2" fmla="*/ 28 w 29"/>
                    <a:gd name="T3" fmla="*/ 23 h 35"/>
                    <a:gd name="T4" fmla="*/ 26 w 29"/>
                    <a:gd name="T5" fmla="*/ 27 h 35"/>
                    <a:gd name="T6" fmla="*/ 22 w 29"/>
                    <a:gd name="T7" fmla="*/ 34 h 35"/>
                    <a:gd name="T8" fmla="*/ 19 w 29"/>
                    <a:gd name="T9" fmla="*/ 34 h 35"/>
                    <a:gd name="T10" fmla="*/ 12 w 29"/>
                    <a:gd name="T11" fmla="*/ 34 h 35"/>
                    <a:gd name="T12" fmla="*/ 7 w 29"/>
                    <a:gd name="T13" fmla="*/ 34 h 35"/>
                    <a:gd name="T14" fmla="*/ 1 w 29"/>
                    <a:gd name="T15" fmla="*/ 27 h 35"/>
                    <a:gd name="T16" fmla="*/ 0 w 29"/>
                    <a:gd name="T17" fmla="*/ 23 h 35"/>
                    <a:gd name="T18" fmla="*/ 0 w 29"/>
                    <a:gd name="T19" fmla="*/ 17 h 35"/>
                    <a:gd name="T20" fmla="*/ 0 w 29"/>
                    <a:gd name="T21" fmla="*/ 10 h 35"/>
                    <a:gd name="T22" fmla="*/ 1 w 29"/>
                    <a:gd name="T23" fmla="*/ 8 h 35"/>
                    <a:gd name="T24" fmla="*/ 7 w 29"/>
                    <a:gd name="T25" fmla="*/ 2 h 35"/>
                    <a:gd name="T26" fmla="*/ 12 w 29"/>
                    <a:gd name="T27" fmla="*/ 0 h 35"/>
                    <a:gd name="T28" fmla="*/ 19 w 29"/>
                    <a:gd name="T29" fmla="*/ 0 h 35"/>
                    <a:gd name="T30" fmla="*/ 22 w 29"/>
                    <a:gd name="T31" fmla="*/ 2 h 35"/>
                    <a:gd name="T32" fmla="*/ 26 w 29"/>
                    <a:gd name="T33" fmla="*/ 8 h 35"/>
                    <a:gd name="T34" fmla="*/ 28 w 29"/>
                    <a:gd name="T35" fmla="*/ 10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8" y="23"/>
                      </a:lnTo>
                      <a:lnTo>
                        <a:pt x="26" y="27"/>
                      </a:lnTo>
                      <a:lnTo>
                        <a:pt x="22" y="34"/>
                      </a:lnTo>
                      <a:lnTo>
                        <a:pt x="19" y="34"/>
                      </a:lnTo>
                      <a:lnTo>
                        <a:pt x="12" y="34"/>
                      </a:lnTo>
                      <a:lnTo>
                        <a:pt x="7" y="34"/>
                      </a:lnTo>
                      <a:lnTo>
                        <a:pt x="1" y="27"/>
                      </a:lnTo>
                      <a:lnTo>
                        <a:pt x="0" y="23"/>
                      </a:lnTo>
                      <a:lnTo>
                        <a:pt x="0" y="17"/>
                      </a:lnTo>
                      <a:lnTo>
                        <a:pt x="0" y="10"/>
                      </a:lnTo>
                      <a:lnTo>
                        <a:pt x="1" y="8"/>
                      </a:lnTo>
                      <a:lnTo>
                        <a:pt x="7" y="2"/>
                      </a:lnTo>
                      <a:lnTo>
                        <a:pt x="12" y="0"/>
                      </a:lnTo>
                      <a:lnTo>
                        <a:pt x="19" y="0"/>
                      </a:lnTo>
                      <a:lnTo>
                        <a:pt x="22" y="2"/>
                      </a:lnTo>
                      <a:lnTo>
                        <a:pt x="26" y="8"/>
                      </a:lnTo>
                      <a:lnTo>
                        <a:pt x="28" y="10"/>
                      </a:lnTo>
                      <a:lnTo>
                        <a:pt x="28" y="17"/>
                      </a:lnTo>
                    </a:path>
                  </a:pathLst>
                </a:custGeom>
                <a:solidFill>
                  <a:srgbClr val="000000"/>
                </a:solidFill>
                <a:ln w="12700" cap="rnd">
                  <a:solidFill>
                    <a:srgbClr val="000000"/>
                  </a:solidFill>
                  <a:round/>
                  <a:headEnd/>
                  <a:tailEnd/>
                </a:ln>
              </p:spPr>
              <p:txBody>
                <a:bodyPr/>
                <a:lstStyle/>
                <a:p>
                  <a:endParaRPr lang="en-US"/>
                </a:p>
              </p:txBody>
            </p:sp>
            <p:sp>
              <p:nvSpPr>
                <p:cNvPr id="1217" name="Freeform 525"/>
                <p:cNvSpPr>
                  <a:spLocks/>
                </p:cNvSpPr>
                <p:nvPr/>
              </p:nvSpPr>
              <p:spPr bwMode="auto">
                <a:xfrm>
                  <a:off x="4758" y="3825"/>
                  <a:ext cx="29" cy="35"/>
                </a:xfrm>
                <a:custGeom>
                  <a:avLst/>
                  <a:gdLst>
                    <a:gd name="T0" fmla="*/ 28 w 29"/>
                    <a:gd name="T1" fmla="*/ 17 h 35"/>
                    <a:gd name="T2" fmla="*/ 26 w 29"/>
                    <a:gd name="T3" fmla="*/ 23 h 35"/>
                    <a:gd name="T4" fmla="*/ 22 w 29"/>
                    <a:gd name="T5" fmla="*/ 27 h 35"/>
                    <a:gd name="T6" fmla="*/ 19 w 29"/>
                    <a:gd name="T7" fmla="*/ 31 h 35"/>
                    <a:gd name="T8" fmla="*/ 15 w 29"/>
                    <a:gd name="T9" fmla="*/ 34 h 35"/>
                    <a:gd name="T10" fmla="*/ 12 w 29"/>
                    <a:gd name="T11" fmla="*/ 34 h 35"/>
                    <a:gd name="T12" fmla="*/ 7 w 29"/>
                    <a:gd name="T13" fmla="*/ 31 h 35"/>
                    <a:gd name="T14" fmla="*/ 1 w 29"/>
                    <a:gd name="T15" fmla="*/ 27 h 35"/>
                    <a:gd name="T16" fmla="*/ 0 w 29"/>
                    <a:gd name="T17" fmla="*/ 23 h 35"/>
                    <a:gd name="T18" fmla="*/ 0 w 29"/>
                    <a:gd name="T19" fmla="*/ 17 h 35"/>
                    <a:gd name="T20" fmla="*/ 0 w 29"/>
                    <a:gd name="T21" fmla="*/ 8 h 35"/>
                    <a:gd name="T22" fmla="*/ 1 w 29"/>
                    <a:gd name="T23" fmla="*/ 6 h 35"/>
                    <a:gd name="T24" fmla="*/ 7 w 29"/>
                    <a:gd name="T25" fmla="*/ 2 h 35"/>
                    <a:gd name="T26" fmla="*/ 12 w 29"/>
                    <a:gd name="T27" fmla="*/ 0 h 35"/>
                    <a:gd name="T28" fmla="*/ 15 w 29"/>
                    <a:gd name="T29" fmla="*/ 0 h 35"/>
                    <a:gd name="T30" fmla="*/ 19 w 29"/>
                    <a:gd name="T31" fmla="*/ 2 h 35"/>
                    <a:gd name="T32" fmla="*/ 22 w 29"/>
                    <a:gd name="T33" fmla="*/ 6 h 35"/>
                    <a:gd name="T34" fmla="*/ 26 w 29"/>
                    <a:gd name="T35" fmla="*/ 8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6" y="23"/>
                      </a:lnTo>
                      <a:lnTo>
                        <a:pt x="22" y="27"/>
                      </a:lnTo>
                      <a:lnTo>
                        <a:pt x="19" y="31"/>
                      </a:lnTo>
                      <a:lnTo>
                        <a:pt x="15" y="34"/>
                      </a:lnTo>
                      <a:lnTo>
                        <a:pt x="12" y="34"/>
                      </a:lnTo>
                      <a:lnTo>
                        <a:pt x="7" y="31"/>
                      </a:lnTo>
                      <a:lnTo>
                        <a:pt x="1" y="27"/>
                      </a:lnTo>
                      <a:lnTo>
                        <a:pt x="0" y="23"/>
                      </a:lnTo>
                      <a:lnTo>
                        <a:pt x="0" y="17"/>
                      </a:lnTo>
                      <a:lnTo>
                        <a:pt x="0" y="8"/>
                      </a:lnTo>
                      <a:lnTo>
                        <a:pt x="1" y="6"/>
                      </a:lnTo>
                      <a:lnTo>
                        <a:pt x="7" y="2"/>
                      </a:lnTo>
                      <a:lnTo>
                        <a:pt x="12" y="0"/>
                      </a:lnTo>
                      <a:lnTo>
                        <a:pt x="15" y="0"/>
                      </a:lnTo>
                      <a:lnTo>
                        <a:pt x="19" y="2"/>
                      </a:lnTo>
                      <a:lnTo>
                        <a:pt x="22" y="6"/>
                      </a:lnTo>
                      <a:lnTo>
                        <a:pt x="26" y="8"/>
                      </a:lnTo>
                      <a:lnTo>
                        <a:pt x="28" y="17"/>
                      </a:lnTo>
                    </a:path>
                  </a:pathLst>
                </a:custGeom>
                <a:solidFill>
                  <a:srgbClr val="000000"/>
                </a:solidFill>
                <a:ln w="12700" cap="rnd">
                  <a:solidFill>
                    <a:srgbClr val="000000"/>
                  </a:solidFill>
                  <a:round/>
                  <a:headEnd/>
                  <a:tailEnd/>
                </a:ln>
              </p:spPr>
              <p:txBody>
                <a:bodyPr/>
                <a:lstStyle/>
                <a:p>
                  <a:endParaRPr lang="en-US"/>
                </a:p>
              </p:txBody>
            </p:sp>
            <p:sp>
              <p:nvSpPr>
                <p:cNvPr id="1218" name="Freeform 526"/>
                <p:cNvSpPr>
                  <a:spLocks/>
                </p:cNvSpPr>
                <p:nvPr/>
              </p:nvSpPr>
              <p:spPr bwMode="auto">
                <a:xfrm>
                  <a:off x="4790" y="3856"/>
                  <a:ext cx="28" cy="35"/>
                </a:xfrm>
                <a:custGeom>
                  <a:avLst/>
                  <a:gdLst>
                    <a:gd name="T0" fmla="*/ 27 w 28"/>
                    <a:gd name="T1" fmla="*/ 19 h 35"/>
                    <a:gd name="T2" fmla="*/ 27 w 28"/>
                    <a:gd name="T3" fmla="*/ 25 h 35"/>
                    <a:gd name="T4" fmla="*/ 25 w 28"/>
                    <a:gd name="T5" fmla="*/ 27 h 35"/>
                    <a:gd name="T6" fmla="*/ 20 w 28"/>
                    <a:gd name="T7" fmla="*/ 31 h 35"/>
                    <a:gd name="T8" fmla="*/ 15 w 28"/>
                    <a:gd name="T9" fmla="*/ 34 h 35"/>
                    <a:gd name="T10" fmla="*/ 11 w 28"/>
                    <a:gd name="T11" fmla="*/ 34 h 35"/>
                    <a:gd name="T12" fmla="*/ 6 w 28"/>
                    <a:gd name="T13" fmla="*/ 31 h 35"/>
                    <a:gd name="T14" fmla="*/ 1 w 28"/>
                    <a:gd name="T15" fmla="*/ 27 h 35"/>
                    <a:gd name="T16" fmla="*/ 0 w 28"/>
                    <a:gd name="T17" fmla="*/ 25 h 35"/>
                    <a:gd name="T18" fmla="*/ 0 w 28"/>
                    <a:gd name="T19" fmla="*/ 19 h 35"/>
                    <a:gd name="T20" fmla="*/ 0 w 28"/>
                    <a:gd name="T21" fmla="*/ 10 h 35"/>
                    <a:gd name="T22" fmla="*/ 1 w 28"/>
                    <a:gd name="T23" fmla="*/ 8 h 35"/>
                    <a:gd name="T24" fmla="*/ 6 w 28"/>
                    <a:gd name="T25" fmla="*/ 2 h 35"/>
                    <a:gd name="T26" fmla="*/ 11 w 28"/>
                    <a:gd name="T27" fmla="*/ 0 h 35"/>
                    <a:gd name="T28" fmla="*/ 15 w 28"/>
                    <a:gd name="T29" fmla="*/ 0 h 35"/>
                    <a:gd name="T30" fmla="*/ 20 w 28"/>
                    <a:gd name="T31" fmla="*/ 2 h 35"/>
                    <a:gd name="T32" fmla="*/ 25 w 28"/>
                    <a:gd name="T33" fmla="*/ 8 h 35"/>
                    <a:gd name="T34" fmla="*/ 27 w 28"/>
                    <a:gd name="T35" fmla="*/ 10 h 35"/>
                    <a:gd name="T36" fmla="*/ 27 w 28"/>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9"/>
                      </a:moveTo>
                      <a:lnTo>
                        <a:pt x="27" y="25"/>
                      </a:lnTo>
                      <a:lnTo>
                        <a:pt x="25" y="27"/>
                      </a:lnTo>
                      <a:lnTo>
                        <a:pt x="20" y="31"/>
                      </a:lnTo>
                      <a:lnTo>
                        <a:pt x="15" y="34"/>
                      </a:lnTo>
                      <a:lnTo>
                        <a:pt x="11" y="34"/>
                      </a:lnTo>
                      <a:lnTo>
                        <a:pt x="6" y="31"/>
                      </a:lnTo>
                      <a:lnTo>
                        <a:pt x="1" y="27"/>
                      </a:lnTo>
                      <a:lnTo>
                        <a:pt x="0" y="25"/>
                      </a:lnTo>
                      <a:lnTo>
                        <a:pt x="0" y="19"/>
                      </a:lnTo>
                      <a:lnTo>
                        <a:pt x="0" y="10"/>
                      </a:lnTo>
                      <a:lnTo>
                        <a:pt x="1" y="8"/>
                      </a:lnTo>
                      <a:lnTo>
                        <a:pt x="6" y="2"/>
                      </a:lnTo>
                      <a:lnTo>
                        <a:pt x="11" y="0"/>
                      </a:lnTo>
                      <a:lnTo>
                        <a:pt x="15" y="0"/>
                      </a:lnTo>
                      <a:lnTo>
                        <a:pt x="20" y="2"/>
                      </a:lnTo>
                      <a:lnTo>
                        <a:pt x="25" y="8"/>
                      </a:lnTo>
                      <a:lnTo>
                        <a:pt x="27" y="10"/>
                      </a:lnTo>
                      <a:lnTo>
                        <a:pt x="27" y="19"/>
                      </a:lnTo>
                    </a:path>
                  </a:pathLst>
                </a:custGeom>
                <a:solidFill>
                  <a:srgbClr val="000000"/>
                </a:solidFill>
                <a:ln w="12700" cap="rnd">
                  <a:solidFill>
                    <a:srgbClr val="000000"/>
                  </a:solidFill>
                  <a:round/>
                  <a:headEnd/>
                  <a:tailEnd/>
                </a:ln>
              </p:spPr>
              <p:txBody>
                <a:bodyPr/>
                <a:lstStyle/>
                <a:p>
                  <a:endParaRPr lang="en-US"/>
                </a:p>
              </p:txBody>
            </p:sp>
            <p:sp>
              <p:nvSpPr>
                <p:cNvPr id="1219" name="Freeform 527"/>
                <p:cNvSpPr>
                  <a:spLocks/>
                </p:cNvSpPr>
                <p:nvPr/>
              </p:nvSpPr>
              <p:spPr bwMode="auto">
                <a:xfrm>
                  <a:off x="4768" y="3661"/>
                  <a:ext cx="29" cy="35"/>
                </a:xfrm>
                <a:custGeom>
                  <a:avLst/>
                  <a:gdLst>
                    <a:gd name="T0" fmla="*/ 28 w 29"/>
                    <a:gd name="T1" fmla="*/ 19 h 35"/>
                    <a:gd name="T2" fmla="*/ 28 w 29"/>
                    <a:gd name="T3" fmla="*/ 25 h 35"/>
                    <a:gd name="T4" fmla="*/ 26 w 29"/>
                    <a:gd name="T5" fmla="*/ 31 h 35"/>
                    <a:gd name="T6" fmla="*/ 21 w 29"/>
                    <a:gd name="T7" fmla="*/ 34 h 35"/>
                    <a:gd name="T8" fmla="*/ 15 w 29"/>
                    <a:gd name="T9" fmla="*/ 34 h 35"/>
                    <a:gd name="T10" fmla="*/ 8 w 29"/>
                    <a:gd name="T11" fmla="*/ 34 h 35"/>
                    <a:gd name="T12" fmla="*/ 5 w 29"/>
                    <a:gd name="T13" fmla="*/ 34 h 35"/>
                    <a:gd name="T14" fmla="*/ 1 w 29"/>
                    <a:gd name="T15" fmla="*/ 31 h 35"/>
                    <a:gd name="T16" fmla="*/ 0 w 29"/>
                    <a:gd name="T17" fmla="*/ 25 h 35"/>
                    <a:gd name="T18" fmla="*/ 0 w 29"/>
                    <a:gd name="T19" fmla="*/ 19 h 35"/>
                    <a:gd name="T20" fmla="*/ 0 w 29"/>
                    <a:gd name="T21" fmla="*/ 10 h 35"/>
                    <a:gd name="T22" fmla="*/ 1 w 29"/>
                    <a:gd name="T23" fmla="*/ 6 h 35"/>
                    <a:gd name="T24" fmla="*/ 5 w 29"/>
                    <a:gd name="T25" fmla="*/ 2 h 35"/>
                    <a:gd name="T26" fmla="*/ 8 w 29"/>
                    <a:gd name="T27" fmla="*/ 0 h 35"/>
                    <a:gd name="T28" fmla="*/ 15 w 29"/>
                    <a:gd name="T29" fmla="*/ 0 h 35"/>
                    <a:gd name="T30" fmla="*/ 21 w 29"/>
                    <a:gd name="T31" fmla="*/ 2 h 35"/>
                    <a:gd name="T32" fmla="*/ 26 w 29"/>
                    <a:gd name="T33" fmla="*/ 6 h 35"/>
                    <a:gd name="T34" fmla="*/ 28 w 29"/>
                    <a:gd name="T35" fmla="*/ 10 h 35"/>
                    <a:gd name="T36" fmla="*/ 28 w 29"/>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9"/>
                      </a:moveTo>
                      <a:lnTo>
                        <a:pt x="28" y="25"/>
                      </a:lnTo>
                      <a:lnTo>
                        <a:pt x="26" y="31"/>
                      </a:lnTo>
                      <a:lnTo>
                        <a:pt x="21" y="34"/>
                      </a:lnTo>
                      <a:lnTo>
                        <a:pt x="15" y="34"/>
                      </a:lnTo>
                      <a:lnTo>
                        <a:pt x="8" y="34"/>
                      </a:lnTo>
                      <a:lnTo>
                        <a:pt x="5" y="34"/>
                      </a:lnTo>
                      <a:lnTo>
                        <a:pt x="1" y="31"/>
                      </a:lnTo>
                      <a:lnTo>
                        <a:pt x="0" y="25"/>
                      </a:lnTo>
                      <a:lnTo>
                        <a:pt x="0" y="19"/>
                      </a:lnTo>
                      <a:lnTo>
                        <a:pt x="0" y="10"/>
                      </a:lnTo>
                      <a:lnTo>
                        <a:pt x="1" y="6"/>
                      </a:lnTo>
                      <a:lnTo>
                        <a:pt x="5" y="2"/>
                      </a:lnTo>
                      <a:lnTo>
                        <a:pt x="8" y="0"/>
                      </a:lnTo>
                      <a:lnTo>
                        <a:pt x="15" y="0"/>
                      </a:lnTo>
                      <a:lnTo>
                        <a:pt x="21" y="2"/>
                      </a:lnTo>
                      <a:lnTo>
                        <a:pt x="26" y="6"/>
                      </a:lnTo>
                      <a:lnTo>
                        <a:pt x="28" y="10"/>
                      </a:lnTo>
                      <a:lnTo>
                        <a:pt x="28" y="19"/>
                      </a:lnTo>
                    </a:path>
                  </a:pathLst>
                </a:custGeom>
                <a:solidFill>
                  <a:srgbClr val="000000"/>
                </a:solidFill>
                <a:ln w="12700" cap="rnd">
                  <a:solidFill>
                    <a:srgbClr val="000000"/>
                  </a:solidFill>
                  <a:round/>
                  <a:headEnd/>
                  <a:tailEnd/>
                </a:ln>
              </p:spPr>
              <p:txBody>
                <a:bodyPr/>
                <a:lstStyle/>
                <a:p>
                  <a:endParaRPr lang="en-US"/>
                </a:p>
              </p:txBody>
            </p:sp>
            <p:sp>
              <p:nvSpPr>
                <p:cNvPr id="1220" name="Freeform 528"/>
                <p:cNvSpPr>
                  <a:spLocks/>
                </p:cNvSpPr>
                <p:nvPr/>
              </p:nvSpPr>
              <p:spPr bwMode="auto">
                <a:xfrm>
                  <a:off x="4790" y="3661"/>
                  <a:ext cx="31" cy="39"/>
                </a:xfrm>
                <a:custGeom>
                  <a:avLst/>
                  <a:gdLst>
                    <a:gd name="T0" fmla="*/ 30 w 31"/>
                    <a:gd name="T1" fmla="*/ 21 h 39"/>
                    <a:gd name="T2" fmla="*/ 30 w 31"/>
                    <a:gd name="T3" fmla="*/ 25 h 39"/>
                    <a:gd name="T4" fmla="*/ 26 w 31"/>
                    <a:gd name="T5" fmla="*/ 31 h 39"/>
                    <a:gd name="T6" fmla="*/ 21 w 31"/>
                    <a:gd name="T7" fmla="*/ 35 h 39"/>
                    <a:gd name="T8" fmla="*/ 18 w 31"/>
                    <a:gd name="T9" fmla="*/ 38 h 39"/>
                    <a:gd name="T10" fmla="*/ 13 w 31"/>
                    <a:gd name="T11" fmla="*/ 38 h 39"/>
                    <a:gd name="T12" fmla="*/ 8 w 31"/>
                    <a:gd name="T13" fmla="*/ 35 h 39"/>
                    <a:gd name="T14" fmla="*/ 3 w 31"/>
                    <a:gd name="T15" fmla="*/ 31 h 39"/>
                    <a:gd name="T16" fmla="*/ 0 w 31"/>
                    <a:gd name="T17" fmla="*/ 25 h 39"/>
                    <a:gd name="T18" fmla="*/ 0 w 31"/>
                    <a:gd name="T19" fmla="*/ 21 h 39"/>
                    <a:gd name="T20" fmla="*/ 0 w 31"/>
                    <a:gd name="T21" fmla="*/ 12 h 39"/>
                    <a:gd name="T22" fmla="*/ 3 w 31"/>
                    <a:gd name="T23" fmla="*/ 8 h 39"/>
                    <a:gd name="T24" fmla="*/ 8 w 31"/>
                    <a:gd name="T25" fmla="*/ 4 h 39"/>
                    <a:gd name="T26" fmla="*/ 13 w 31"/>
                    <a:gd name="T27" fmla="*/ 0 h 39"/>
                    <a:gd name="T28" fmla="*/ 18 w 31"/>
                    <a:gd name="T29" fmla="*/ 0 h 39"/>
                    <a:gd name="T30" fmla="*/ 21 w 31"/>
                    <a:gd name="T31" fmla="*/ 4 h 39"/>
                    <a:gd name="T32" fmla="*/ 26 w 31"/>
                    <a:gd name="T33" fmla="*/ 8 h 39"/>
                    <a:gd name="T34" fmla="*/ 30 w 31"/>
                    <a:gd name="T35" fmla="*/ 12 h 39"/>
                    <a:gd name="T36" fmla="*/ 30 w 31"/>
                    <a:gd name="T37" fmla="*/ 21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9"/>
                    <a:gd name="T59" fmla="*/ 31 w 31"/>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9">
                      <a:moveTo>
                        <a:pt x="30" y="21"/>
                      </a:moveTo>
                      <a:lnTo>
                        <a:pt x="30" y="25"/>
                      </a:lnTo>
                      <a:lnTo>
                        <a:pt x="26" y="31"/>
                      </a:lnTo>
                      <a:lnTo>
                        <a:pt x="21" y="35"/>
                      </a:lnTo>
                      <a:lnTo>
                        <a:pt x="18" y="38"/>
                      </a:lnTo>
                      <a:lnTo>
                        <a:pt x="13" y="38"/>
                      </a:lnTo>
                      <a:lnTo>
                        <a:pt x="8" y="35"/>
                      </a:lnTo>
                      <a:lnTo>
                        <a:pt x="3" y="31"/>
                      </a:lnTo>
                      <a:lnTo>
                        <a:pt x="0" y="25"/>
                      </a:lnTo>
                      <a:lnTo>
                        <a:pt x="0" y="21"/>
                      </a:lnTo>
                      <a:lnTo>
                        <a:pt x="0" y="12"/>
                      </a:lnTo>
                      <a:lnTo>
                        <a:pt x="3" y="8"/>
                      </a:lnTo>
                      <a:lnTo>
                        <a:pt x="8" y="4"/>
                      </a:lnTo>
                      <a:lnTo>
                        <a:pt x="13" y="0"/>
                      </a:lnTo>
                      <a:lnTo>
                        <a:pt x="18" y="0"/>
                      </a:lnTo>
                      <a:lnTo>
                        <a:pt x="21" y="4"/>
                      </a:lnTo>
                      <a:lnTo>
                        <a:pt x="26" y="8"/>
                      </a:lnTo>
                      <a:lnTo>
                        <a:pt x="30" y="12"/>
                      </a:lnTo>
                      <a:lnTo>
                        <a:pt x="30" y="21"/>
                      </a:lnTo>
                    </a:path>
                  </a:pathLst>
                </a:custGeom>
                <a:solidFill>
                  <a:srgbClr val="000000"/>
                </a:solidFill>
                <a:ln w="12700" cap="rnd">
                  <a:solidFill>
                    <a:srgbClr val="000000"/>
                  </a:solidFill>
                  <a:round/>
                  <a:headEnd/>
                  <a:tailEnd/>
                </a:ln>
              </p:spPr>
              <p:txBody>
                <a:bodyPr/>
                <a:lstStyle/>
                <a:p>
                  <a:endParaRPr lang="en-US"/>
                </a:p>
              </p:txBody>
            </p:sp>
            <p:sp>
              <p:nvSpPr>
                <p:cNvPr id="1221" name="Freeform 529"/>
                <p:cNvSpPr>
                  <a:spLocks/>
                </p:cNvSpPr>
                <p:nvPr/>
              </p:nvSpPr>
              <p:spPr bwMode="auto">
                <a:xfrm>
                  <a:off x="4810" y="3471"/>
                  <a:ext cx="43" cy="52"/>
                </a:xfrm>
                <a:custGeom>
                  <a:avLst/>
                  <a:gdLst>
                    <a:gd name="T0" fmla="*/ 42 w 43"/>
                    <a:gd name="T1" fmla="*/ 23 h 52"/>
                    <a:gd name="T2" fmla="*/ 42 w 43"/>
                    <a:gd name="T3" fmla="*/ 34 h 52"/>
                    <a:gd name="T4" fmla="*/ 36 w 43"/>
                    <a:gd name="T5" fmla="*/ 40 h 52"/>
                    <a:gd name="T6" fmla="*/ 31 w 43"/>
                    <a:gd name="T7" fmla="*/ 46 h 52"/>
                    <a:gd name="T8" fmla="*/ 24 w 43"/>
                    <a:gd name="T9" fmla="*/ 51 h 52"/>
                    <a:gd name="T10" fmla="*/ 15 w 43"/>
                    <a:gd name="T11" fmla="*/ 51 h 52"/>
                    <a:gd name="T12" fmla="*/ 8 w 43"/>
                    <a:gd name="T13" fmla="*/ 46 h 52"/>
                    <a:gd name="T14" fmla="*/ 3 w 43"/>
                    <a:gd name="T15" fmla="*/ 40 h 52"/>
                    <a:gd name="T16" fmla="*/ 0 w 43"/>
                    <a:gd name="T17" fmla="*/ 34 h 52"/>
                    <a:gd name="T18" fmla="*/ 0 w 43"/>
                    <a:gd name="T19" fmla="*/ 23 h 52"/>
                    <a:gd name="T20" fmla="*/ 0 w 43"/>
                    <a:gd name="T21" fmla="*/ 17 h 52"/>
                    <a:gd name="T22" fmla="*/ 3 w 43"/>
                    <a:gd name="T23" fmla="*/ 8 h 52"/>
                    <a:gd name="T24" fmla="*/ 8 w 43"/>
                    <a:gd name="T25" fmla="*/ 2 h 52"/>
                    <a:gd name="T26" fmla="*/ 15 w 43"/>
                    <a:gd name="T27" fmla="*/ 0 h 52"/>
                    <a:gd name="T28" fmla="*/ 24 w 43"/>
                    <a:gd name="T29" fmla="*/ 0 h 52"/>
                    <a:gd name="T30" fmla="*/ 31 w 43"/>
                    <a:gd name="T31" fmla="*/ 2 h 52"/>
                    <a:gd name="T32" fmla="*/ 36 w 43"/>
                    <a:gd name="T33" fmla="*/ 8 h 52"/>
                    <a:gd name="T34" fmla="*/ 42 w 43"/>
                    <a:gd name="T35" fmla="*/ 17 h 52"/>
                    <a:gd name="T36" fmla="*/ 42 w 43"/>
                    <a:gd name="T37" fmla="*/ 23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3"/>
                      </a:moveTo>
                      <a:lnTo>
                        <a:pt x="42" y="34"/>
                      </a:lnTo>
                      <a:lnTo>
                        <a:pt x="36" y="40"/>
                      </a:lnTo>
                      <a:lnTo>
                        <a:pt x="31" y="46"/>
                      </a:lnTo>
                      <a:lnTo>
                        <a:pt x="24" y="51"/>
                      </a:lnTo>
                      <a:lnTo>
                        <a:pt x="15" y="51"/>
                      </a:lnTo>
                      <a:lnTo>
                        <a:pt x="8" y="46"/>
                      </a:lnTo>
                      <a:lnTo>
                        <a:pt x="3" y="40"/>
                      </a:lnTo>
                      <a:lnTo>
                        <a:pt x="0" y="34"/>
                      </a:lnTo>
                      <a:lnTo>
                        <a:pt x="0" y="23"/>
                      </a:lnTo>
                      <a:lnTo>
                        <a:pt x="0" y="17"/>
                      </a:lnTo>
                      <a:lnTo>
                        <a:pt x="3" y="8"/>
                      </a:lnTo>
                      <a:lnTo>
                        <a:pt x="8" y="2"/>
                      </a:lnTo>
                      <a:lnTo>
                        <a:pt x="15" y="0"/>
                      </a:lnTo>
                      <a:lnTo>
                        <a:pt x="24" y="0"/>
                      </a:lnTo>
                      <a:lnTo>
                        <a:pt x="31" y="2"/>
                      </a:lnTo>
                      <a:lnTo>
                        <a:pt x="36" y="8"/>
                      </a:lnTo>
                      <a:lnTo>
                        <a:pt x="42" y="17"/>
                      </a:lnTo>
                      <a:lnTo>
                        <a:pt x="42" y="23"/>
                      </a:lnTo>
                    </a:path>
                  </a:pathLst>
                </a:custGeom>
                <a:solidFill>
                  <a:srgbClr val="000000"/>
                </a:solidFill>
                <a:ln w="12700" cap="rnd">
                  <a:solidFill>
                    <a:srgbClr val="000000"/>
                  </a:solidFill>
                  <a:round/>
                  <a:headEnd/>
                  <a:tailEnd/>
                </a:ln>
              </p:spPr>
              <p:txBody>
                <a:bodyPr/>
                <a:lstStyle/>
                <a:p>
                  <a:endParaRPr lang="en-US"/>
                </a:p>
              </p:txBody>
            </p:sp>
            <p:sp>
              <p:nvSpPr>
                <p:cNvPr id="1222" name="Freeform 530"/>
                <p:cNvSpPr>
                  <a:spLocks/>
                </p:cNvSpPr>
                <p:nvPr/>
              </p:nvSpPr>
              <p:spPr bwMode="auto">
                <a:xfrm>
                  <a:off x="4664" y="3500"/>
                  <a:ext cx="33" cy="40"/>
                </a:xfrm>
                <a:custGeom>
                  <a:avLst/>
                  <a:gdLst>
                    <a:gd name="T0" fmla="*/ 32 w 33"/>
                    <a:gd name="T1" fmla="*/ 19 h 40"/>
                    <a:gd name="T2" fmla="*/ 30 w 33"/>
                    <a:gd name="T3" fmla="*/ 28 h 40"/>
                    <a:gd name="T4" fmla="*/ 28 w 33"/>
                    <a:gd name="T5" fmla="*/ 32 h 40"/>
                    <a:gd name="T6" fmla="*/ 24 w 33"/>
                    <a:gd name="T7" fmla="*/ 39 h 40"/>
                    <a:gd name="T8" fmla="*/ 19 w 33"/>
                    <a:gd name="T9" fmla="*/ 39 h 40"/>
                    <a:gd name="T10" fmla="*/ 14 w 33"/>
                    <a:gd name="T11" fmla="*/ 39 h 40"/>
                    <a:gd name="T12" fmla="*/ 8 w 33"/>
                    <a:gd name="T13" fmla="*/ 39 h 40"/>
                    <a:gd name="T14" fmla="*/ 3 w 33"/>
                    <a:gd name="T15" fmla="*/ 32 h 40"/>
                    <a:gd name="T16" fmla="*/ 0 w 33"/>
                    <a:gd name="T17" fmla="*/ 28 h 40"/>
                    <a:gd name="T18" fmla="*/ 0 w 33"/>
                    <a:gd name="T19" fmla="*/ 19 h 40"/>
                    <a:gd name="T20" fmla="*/ 0 w 33"/>
                    <a:gd name="T21" fmla="*/ 13 h 40"/>
                    <a:gd name="T22" fmla="*/ 3 w 33"/>
                    <a:gd name="T23" fmla="*/ 6 h 40"/>
                    <a:gd name="T24" fmla="*/ 8 w 33"/>
                    <a:gd name="T25" fmla="*/ 2 h 40"/>
                    <a:gd name="T26" fmla="*/ 14 w 33"/>
                    <a:gd name="T27" fmla="*/ 0 h 40"/>
                    <a:gd name="T28" fmla="*/ 19 w 33"/>
                    <a:gd name="T29" fmla="*/ 0 h 40"/>
                    <a:gd name="T30" fmla="*/ 24 w 33"/>
                    <a:gd name="T31" fmla="*/ 2 h 40"/>
                    <a:gd name="T32" fmla="*/ 28 w 33"/>
                    <a:gd name="T33" fmla="*/ 6 h 40"/>
                    <a:gd name="T34" fmla="*/ 30 w 33"/>
                    <a:gd name="T35" fmla="*/ 13 h 40"/>
                    <a:gd name="T36" fmla="*/ 32 w 33"/>
                    <a:gd name="T37" fmla="*/ 19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0"/>
                    <a:gd name="T59" fmla="*/ 33 w 3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0">
                      <a:moveTo>
                        <a:pt x="32" y="19"/>
                      </a:moveTo>
                      <a:lnTo>
                        <a:pt x="30" y="28"/>
                      </a:lnTo>
                      <a:lnTo>
                        <a:pt x="28" y="32"/>
                      </a:lnTo>
                      <a:lnTo>
                        <a:pt x="24" y="39"/>
                      </a:lnTo>
                      <a:lnTo>
                        <a:pt x="19" y="39"/>
                      </a:lnTo>
                      <a:lnTo>
                        <a:pt x="14" y="39"/>
                      </a:lnTo>
                      <a:lnTo>
                        <a:pt x="8" y="39"/>
                      </a:lnTo>
                      <a:lnTo>
                        <a:pt x="3" y="32"/>
                      </a:lnTo>
                      <a:lnTo>
                        <a:pt x="0" y="28"/>
                      </a:lnTo>
                      <a:lnTo>
                        <a:pt x="0" y="19"/>
                      </a:lnTo>
                      <a:lnTo>
                        <a:pt x="0" y="13"/>
                      </a:lnTo>
                      <a:lnTo>
                        <a:pt x="3" y="6"/>
                      </a:lnTo>
                      <a:lnTo>
                        <a:pt x="8" y="2"/>
                      </a:lnTo>
                      <a:lnTo>
                        <a:pt x="14" y="0"/>
                      </a:lnTo>
                      <a:lnTo>
                        <a:pt x="19" y="0"/>
                      </a:lnTo>
                      <a:lnTo>
                        <a:pt x="24" y="2"/>
                      </a:lnTo>
                      <a:lnTo>
                        <a:pt x="28" y="6"/>
                      </a:lnTo>
                      <a:lnTo>
                        <a:pt x="30" y="13"/>
                      </a:lnTo>
                      <a:lnTo>
                        <a:pt x="32" y="19"/>
                      </a:lnTo>
                    </a:path>
                  </a:pathLst>
                </a:custGeom>
                <a:solidFill>
                  <a:srgbClr val="000000"/>
                </a:solidFill>
                <a:ln w="12700" cap="rnd">
                  <a:solidFill>
                    <a:srgbClr val="000000"/>
                  </a:solidFill>
                  <a:round/>
                  <a:headEnd/>
                  <a:tailEnd/>
                </a:ln>
              </p:spPr>
              <p:txBody>
                <a:bodyPr/>
                <a:lstStyle/>
                <a:p>
                  <a:endParaRPr lang="en-US"/>
                </a:p>
              </p:txBody>
            </p:sp>
            <p:sp>
              <p:nvSpPr>
                <p:cNvPr id="1223" name="Freeform 531"/>
                <p:cNvSpPr>
                  <a:spLocks/>
                </p:cNvSpPr>
                <p:nvPr/>
              </p:nvSpPr>
              <p:spPr bwMode="auto">
                <a:xfrm>
                  <a:off x="4661" y="3958"/>
                  <a:ext cx="29" cy="36"/>
                </a:xfrm>
                <a:custGeom>
                  <a:avLst/>
                  <a:gdLst>
                    <a:gd name="T0" fmla="*/ 28 w 29"/>
                    <a:gd name="T1" fmla="*/ 17 h 36"/>
                    <a:gd name="T2" fmla="*/ 24 w 29"/>
                    <a:gd name="T3" fmla="*/ 19 h 36"/>
                    <a:gd name="T4" fmla="*/ 22 w 29"/>
                    <a:gd name="T5" fmla="*/ 26 h 36"/>
                    <a:gd name="T6" fmla="*/ 21 w 29"/>
                    <a:gd name="T7" fmla="*/ 32 h 36"/>
                    <a:gd name="T8" fmla="*/ 15 w 29"/>
                    <a:gd name="T9" fmla="*/ 35 h 36"/>
                    <a:gd name="T10" fmla="*/ 10 w 29"/>
                    <a:gd name="T11" fmla="*/ 35 h 36"/>
                    <a:gd name="T12" fmla="*/ 5 w 29"/>
                    <a:gd name="T13" fmla="*/ 32 h 36"/>
                    <a:gd name="T14" fmla="*/ 1 w 29"/>
                    <a:gd name="T15" fmla="*/ 26 h 36"/>
                    <a:gd name="T16" fmla="*/ 0 w 29"/>
                    <a:gd name="T17" fmla="*/ 19 h 36"/>
                    <a:gd name="T18" fmla="*/ 0 w 29"/>
                    <a:gd name="T19" fmla="*/ 17 h 36"/>
                    <a:gd name="T20" fmla="*/ 0 w 29"/>
                    <a:gd name="T21" fmla="*/ 8 h 36"/>
                    <a:gd name="T22" fmla="*/ 1 w 29"/>
                    <a:gd name="T23" fmla="*/ 6 h 36"/>
                    <a:gd name="T24" fmla="*/ 5 w 29"/>
                    <a:gd name="T25" fmla="*/ 0 h 36"/>
                    <a:gd name="T26" fmla="*/ 10 w 29"/>
                    <a:gd name="T27" fmla="*/ 0 h 36"/>
                    <a:gd name="T28" fmla="*/ 15 w 29"/>
                    <a:gd name="T29" fmla="*/ 0 h 36"/>
                    <a:gd name="T30" fmla="*/ 21 w 29"/>
                    <a:gd name="T31" fmla="*/ 0 h 36"/>
                    <a:gd name="T32" fmla="*/ 22 w 29"/>
                    <a:gd name="T33" fmla="*/ 6 h 36"/>
                    <a:gd name="T34" fmla="*/ 24 w 29"/>
                    <a:gd name="T35" fmla="*/ 8 h 36"/>
                    <a:gd name="T36" fmla="*/ 28 w 29"/>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7"/>
                      </a:moveTo>
                      <a:lnTo>
                        <a:pt x="24" y="19"/>
                      </a:lnTo>
                      <a:lnTo>
                        <a:pt x="22" y="26"/>
                      </a:lnTo>
                      <a:lnTo>
                        <a:pt x="21" y="32"/>
                      </a:lnTo>
                      <a:lnTo>
                        <a:pt x="15" y="35"/>
                      </a:lnTo>
                      <a:lnTo>
                        <a:pt x="10" y="35"/>
                      </a:lnTo>
                      <a:lnTo>
                        <a:pt x="5" y="32"/>
                      </a:lnTo>
                      <a:lnTo>
                        <a:pt x="1" y="26"/>
                      </a:lnTo>
                      <a:lnTo>
                        <a:pt x="0" y="19"/>
                      </a:lnTo>
                      <a:lnTo>
                        <a:pt x="0" y="17"/>
                      </a:lnTo>
                      <a:lnTo>
                        <a:pt x="0" y="8"/>
                      </a:lnTo>
                      <a:lnTo>
                        <a:pt x="1" y="6"/>
                      </a:lnTo>
                      <a:lnTo>
                        <a:pt x="5" y="0"/>
                      </a:lnTo>
                      <a:lnTo>
                        <a:pt x="10" y="0"/>
                      </a:lnTo>
                      <a:lnTo>
                        <a:pt x="15" y="0"/>
                      </a:lnTo>
                      <a:lnTo>
                        <a:pt x="21" y="0"/>
                      </a:lnTo>
                      <a:lnTo>
                        <a:pt x="22" y="6"/>
                      </a:lnTo>
                      <a:lnTo>
                        <a:pt x="24" y="8"/>
                      </a:lnTo>
                      <a:lnTo>
                        <a:pt x="28" y="17"/>
                      </a:lnTo>
                    </a:path>
                  </a:pathLst>
                </a:custGeom>
                <a:solidFill>
                  <a:srgbClr val="000000"/>
                </a:solidFill>
                <a:ln w="12700" cap="rnd">
                  <a:solidFill>
                    <a:srgbClr val="000000"/>
                  </a:solidFill>
                  <a:round/>
                  <a:headEnd/>
                  <a:tailEnd/>
                </a:ln>
              </p:spPr>
              <p:txBody>
                <a:bodyPr/>
                <a:lstStyle/>
                <a:p>
                  <a:endParaRPr lang="en-US"/>
                </a:p>
              </p:txBody>
            </p:sp>
            <p:sp>
              <p:nvSpPr>
                <p:cNvPr id="1224" name="Freeform 532"/>
                <p:cNvSpPr>
                  <a:spLocks/>
                </p:cNvSpPr>
                <p:nvPr/>
              </p:nvSpPr>
              <p:spPr bwMode="auto">
                <a:xfrm>
                  <a:off x="4772" y="3735"/>
                  <a:ext cx="44" cy="50"/>
                </a:xfrm>
                <a:custGeom>
                  <a:avLst/>
                  <a:gdLst>
                    <a:gd name="T0" fmla="*/ 43 w 44"/>
                    <a:gd name="T1" fmla="*/ 27 h 50"/>
                    <a:gd name="T2" fmla="*/ 41 w 44"/>
                    <a:gd name="T3" fmla="*/ 36 h 50"/>
                    <a:gd name="T4" fmla="*/ 37 w 44"/>
                    <a:gd name="T5" fmla="*/ 42 h 50"/>
                    <a:gd name="T6" fmla="*/ 32 w 44"/>
                    <a:gd name="T7" fmla="*/ 46 h 50"/>
                    <a:gd name="T8" fmla="*/ 25 w 44"/>
                    <a:gd name="T9" fmla="*/ 49 h 50"/>
                    <a:gd name="T10" fmla="*/ 18 w 44"/>
                    <a:gd name="T11" fmla="*/ 49 h 50"/>
                    <a:gd name="T12" fmla="*/ 10 w 44"/>
                    <a:gd name="T13" fmla="*/ 46 h 50"/>
                    <a:gd name="T14" fmla="*/ 5 w 44"/>
                    <a:gd name="T15" fmla="*/ 42 h 50"/>
                    <a:gd name="T16" fmla="*/ 1 w 44"/>
                    <a:gd name="T17" fmla="*/ 36 h 50"/>
                    <a:gd name="T18" fmla="*/ 0 w 44"/>
                    <a:gd name="T19" fmla="*/ 27 h 50"/>
                    <a:gd name="T20" fmla="*/ 1 w 44"/>
                    <a:gd name="T21" fmla="*/ 17 h 50"/>
                    <a:gd name="T22" fmla="*/ 5 w 44"/>
                    <a:gd name="T23" fmla="*/ 10 h 50"/>
                    <a:gd name="T24" fmla="*/ 10 w 44"/>
                    <a:gd name="T25" fmla="*/ 4 h 50"/>
                    <a:gd name="T26" fmla="*/ 18 w 44"/>
                    <a:gd name="T27" fmla="*/ 0 h 50"/>
                    <a:gd name="T28" fmla="*/ 25 w 44"/>
                    <a:gd name="T29" fmla="*/ 0 h 50"/>
                    <a:gd name="T30" fmla="*/ 32 w 44"/>
                    <a:gd name="T31" fmla="*/ 4 h 50"/>
                    <a:gd name="T32" fmla="*/ 37 w 44"/>
                    <a:gd name="T33" fmla="*/ 10 h 50"/>
                    <a:gd name="T34" fmla="*/ 41 w 44"/>
                    <a:gd name="T35" fmla="*/ 17 h 50"/>
                    <a:gd name="T36" fmla="*/ 43 w 44"/>
                    <a:gd name="T37" fmla="*/ 27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50"/>
                    <a:gd name="T59" fmla="*/ 44 w 44"/>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50">
                      <a:moveTo>
                        <a:pt x="43" y="27"/>
                      </a:moveTo>
                      <a:lnTo>
                        <a:pt x="41" y="36"/>
                      </a:lnTo>
                      <a:lnTo>
                        <a:pt x="37" y="42"/>
                      </a:lnTo>
                      <a:lnTo>
                        <a:pt x="32" y="46"/>
                      </a:lnTo>
                      <a:lnTo>
                        <a:pt x="25" y="49"/>
                      </a:lnTo>
                      <a:lnTo>
                        <a:pt x="18" y="49"/>
                      </a:lnTo>
                      <a:lnTo>
                        <a:pt x="10" y="46"/>
                      </a:lnTo>
                      <a:lnTo>
                        <a:pt x="5" y="42"/>
                      </a:lnTo>
                      <a:lnTo>
                        <a:pt x="1" y="36"/>
                      </a:lnTo>
                      <a:lnTo>
                        <a:pt x="0" y="27"/>
                      </a:lnTo>
                      <a:lnTo>
                        <a:pt x="1" y="17"/>
                      </a:lnTo>
                      <a:lnTo>
                        <a:pt x="5" y="10"/>
                      </a:lnTo>
                      <a:lnTo>
                        <a:pt x="10" y="4"/>
                      </a:lnTo>
                      <a:lnTo>
                        <a:pt x="18" y="0"/>
                      </a:lnTo>
                      <a:lnTo>
                        <a:pt x="25" y="0"/>
                      </a:lnTo>
                      <a:lnTo>
                        <a:pt x="32" y="4"/>
                      </a:lnTo>
                      <a:lnTo>
                        <a:pt x="37" y="10"/>
                      </a:lnTo>
                      <a:lnTo>
                        <a:pt x="41" y="17"/>
                      </a:lnTo>
                      <a:lnTo>
                        <a:pt x="43" y="27"/>
                      </a:lnTo>
                    </a:path>
                  </a:pathLst>
                </a:custGeom>
                <a:solidFill>
                  <a:srgbClr val="000000"/>
                </a:solidFill>
                <a:ln w="12700" cap="rnd">
                  <a:solidFill>
                    <a:srgbClr val="000000"/>
                  </a:solidFill>
                  <a:round/>
                  <a:headEnd/>
                  <a:tailEnd/>
                </a:ln>
              </p:spPr>
              <p:txBody>
                <a:bodyPr/>
                <a:lstStyle/>
                <a:p>
                  <a:endParaRPr lang="en-US"/>
                </a:p>
              </p:txBody>
            </p:sp>
            <p:sp>
              <p:nvSpPr>
                <p:cNvPr id="1225" name="Freeform 533"/>
                <p:cNvSpPr>
                  <a:spLocks/>
                </p:cNvSpPr>
                <p:nvPr/>
              </p:nvSpPr>
              <p:spPr bwMode="auto">
                <a:xfrm>
                  <a:off x="4790" y="4029"/>
                  <a:ext cx="43" cy="52"/>
                </a:xfrm>
                <a:custGeom>
                  <a:avLst/>
                  <a:gdLst>
                    <a:gd name="T0" fmla="*/ 42 w 43"/>
                    <a:gd name="T1" fmla="*/ 25 h 52"/>
                    <a:gd name="T2" fmla="*/ 40 w 43"/>
                    <a:gd name="T3" fmla="*/ 36 h 52"/>
                    <a:gd name="T4" fmla="*/ 36 w 43"/>
                    <a:gd name="T5" fmla="*/ 40 h 52"/>
                    <a:gd name="T6" fmla="*/ 29 w 43"/>
                    <a:gd name="T7" fmla="*/ 46 h 52"/>
                    <a:gd name="T8" fmla="*/ 24 w 43"/>
                    <a:gd name="T9" fmla="*/ 51 h 52"/>
                    <a:gd name="T10" fmla="*/ 17 w 43"/>
                    <a:gd name="T11" fmla="*/ 51 h 52"/>
                    <a:gd name="T12" fmla="*/ 8 w 43"/>
                    <a:gd name="T13" fmla="*/ 46 h 52"/>
                    <a:gd name="T14" fmla="*/ 3 w 43"/>
                    <a:gd name="T15" fmla="*/ 40 h 52"/>
                    <a:gd name="T16" fmla="*/ 0 w 43"/>
                    <a:gd name="T17" fmla="*/ 36 h 52"/>
                    <a:gd name="T18" fmla="*/ 0 w 43"/>
                    <a:gd name="T19" fmla="*/ 25 h 52"/>
                    <a:gd name="T20" fmla="*/ 0 w 43"/>
                    <a:gd name="T21" fmla="*/ 17 h 52"/>
                    <a:gd name="T22" fmla="*/ 3 w 43"/>
                    <a:gd name="T23" fmla="*/ 8 h 52"/>
                    <a:gd name="T24" fmla="*/ 8 w 43"/>
                    <a:gd name="T25" fmla="*/ 2 h 52"/>
                    <a:gd name="T26" fmla="*/ 17 w 43"/>
                    <a:gd name="T27" fmla="*/ 0 h 52"/>
                    <a:gd name="T28" fmla="*/ 24 w 43"/>
                    <a:gd name="T29" fmla="*/ 0 h 52"/>
                    <a:gd name="T30" fmla="*/ 29 w 43"/>
                    <a:gd name="T31" fmla="*/ 2 h 52"/>
                    <a:gd name="T32" fmla="*/ 36 w 43"/>
                    <a:gd name="T33" fmla="*/ 8 h 52"/>
                    <a:gd name="T34" fmla="*/ 40 w 43"/>
                    <a:gd name="T35" fmla="*/ 17 h 52"/>
                    <a:gd name="T36" fmla="*/ 42 w 43"/>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5"/>
                      </a:moveTo>
                      <a:lnTo>
                        <a:pt x="40" y="36"/>
                      </a:lnTo>
                      <a:lnTo>
                        <a:pt x="36" y="40"/>
                      </a:lnTo>
                      <a:lnTo>
                        <a:pt x="29" y="46"/>
                      </a:lnTo>
                      <a:lnTo>
                        <a:pt x="24" y="51"/>
                      </a:lnTo>
                      <a:lnTo>
                        <a:pt x="17" y="51"/>
                      </a:lnTo>
                      <a:lnTo>
                        <a:pt x="8" y="46"/>
                      </a:lnTo>
                      <a:lnTo>
                        <a:pt x="3" y="40"/>
                      </a:lnTo>
                      <a:lnTo>
                        <a:pt x="0" y="36"/>
                      </a:lnTo>
                      <a:lnTo>
                        <a:pt x="0" y="25"/>
                      </a:lnTo>
                      <a:lnTo>
                        <a:pt x="0" y="17"/>
                      </a:lnTo>
                      <a:lnTo>
                        <a:pt x="3" y="8"/>
                      </a:lnTo>
                      <a:lnTo>
                        <a:pt x="8" y="2"/>
                      </a:lnTo>
                      <a:lnTo>
                        <a:pt x="17" y="0"/>
                      </a:lnTo>
                      <a:lnTo>
                        <a:pt x="24" y="0"/>
                      </a:lnTo>
                      <a:lnTo>
                        <a:pt x="29" y="2"/>
                      </a:lnTo>
                      <a:lnTo>
                        <a:pt x="36" y="8"/>
                      </a:lnTo>
                      <a:lnTo>
                        <a:pt x="40" y="17"/>
                      </a:lnTo>
                      <a:lnTo>
                        <a:pt x="42" y="25"/>
                      </a:lnTo>
                    </a:path>
                  </a:pathLst>
                </a:custGeom>
                <a:solidFill>
                  <a:srgbClr val="000000"/>
                </a:solidFill>
                <a:ln w="12700" cap="rnd">
                  <a:solidFill>
                    <a:srgbClr val="000000"/>
                  </a:solidFill>
                  <a:round/>
                  <a:headEnd/>
                  <a:tailEnd/>
                </a:ln>
              </p:spPr>
              <p:txBody>
                <a:bodyPr/>
                <a:lstStyle/>
                <a:p>
                  <a:endParaRPr lang="en-US"/>
                </a:p>
              </p:txBody>
            </p:sp>
            <p:sp>
              <p:nvSpPr>
                <p:cNvPr id="1226" name="Freeform 534"/>
                <p:cNvSpPr>
                  <a:spLocks/>
                </p:cNvSpPr>
                <p:nvPr/>
              </p:nvSpPr>
              <p:spPr bwMode="auto">
                <a:xfrm>
                  <a:off x="4718" y="3818"/>
                  <a:ext cx="29" cy="35"/>
                </a:xfrm>
                <a:custGeom>
                  <a:avLst/>
                  <a:gdLst>
                    <a:gd name="T0" fmla="*/ 28 w 29"/>
                    <a:gd name="T1" fmla="*/ 23 h 35"/>
                    <a:gd name="T2" fmla="*/ 24 w 29"/>
                    <a:gd name="T3" fmla="*/ 23 h 35"/>
                    <a:gd name="T4" fmla="*/ 21 w 29"/>
                    <a:gd name="T5" fmla="*/ 27 h 35"/>
                    <a:gd name="T6" fmla="*/ 21 w 29"/>
                    <a:gd name="T7" fmla="*/ 34 h 35"/>
                    <a:gd name="T8" fmla="*/ 12 w 29"/>
                    <a:gd name="T9" fmla="*/ 34 h 35"/>
                    <a:gd name="T10" fmla="*/ 12 w 29"/>
                    <a:gd name="T11" fmla="*/ 34 h 35"/>
                    <a:gd name="T12" fmla="*/ 3 w 29"/>
                    <a:gd name="T13" fmla="*/ 34 h 35"/>
                    <a:gd name="T14" fmla="*/ 0 w 29"/>
                    <a:gd name="T15" fmla="*/ 27 h 35"/>
                    <a:gd name="T16" fmla="*/ 0 w 29"/>
                    <a:gd name="T17" fmla="*/ 23 h 35"/>
                    <a:gd name="T18" fmla="*/ 0 w 29"/>
                    <a:gd name="T19" fmla="*/ 23 h 35"/>
                    <a:gd name="T20" fmla="*/ 0 w 29"/>
                    <a:gd name="T21" fmla="*/ 17 h 35"/>
                    <a:gd name="T22" fmla="*/ 0 w 29"/>
                    <a:gd name="T23" fmla="*/ 6 h 35"/>
                    <a:gd name="T24" fmla="*/ 3 w 29"/>
                    <a:gd name="T25" fmla="*/ 6 h 35"/>
                    <a:gd name="T26" fmla="*/ 12 w 29"/>
                    <a:gd name="T27" fmla="*/ 0 h 35"/>
                    <a:gd name="T28" fmla="*/ 12 w 29"/>
                    <a:gd name="T29" fmla="*/ 0 h 35"/>
                    <a:gd name="T30" fmla="*/ 21 w 29"/>
                    <a:gd name="T31" fmla="*/ 6 h 35"/>
                    <a:gd name="T32" fmla="*/ 21 w 29"/>
                    <a:gd name="T33" fmla="*/ 6 h 35"/>
                    <a:gd name="T34" fmla="*/ 24 w 29"/>
                    <a:gd name="T35" fmla="*/ 17 h 35"/>
                    <a:gd name="T36" fmla="*/ 28 w 29"/>
                    <a:gd name="T37" fmla="*/ 23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23"/>
                      </a:moveTo>
                      <a:lnTo>
                        <a:pt x="24" y="23"/>
                      </a:lnTo>
                      <a:lnTo>
                        <a:pt x="21" y="27"/>
                      </a:lnTo>
                      <a:lnTo>
                        <a:pt x="21" y="34"/>
                      </a:lnTo>
                      <a:lnTo>
                        <a:pt x="12" y="34"/>
                      </a:lnTo>
                      <a:lnTo>
                        <a:pt x="3" y="34"/>
                      </a:lnTo>
                      <a:lnTo>
                        <a:pt x="0" y="27"/>
                      </a:lnTo>
                      <a:lnTo>
                        <a:pt x="0" y="23"/>
                      </a:lnTo>
                      <a:lnTo>
                        <a:pt x="0" y="17"/>
                      </a:lnTo>
                      <a:lnTo>
                        <a:pt x="0" y="6"/>
                      </a:lnTo>
                      <a:lnTo>
                        <a:pt x="3" y="6"/>
                      </a:lnTo>
                      <a:lnTo>
                        <a:pt x="12" y="0"/>
                      </a:lnTo>
                      <a:lnTo>
                        <a:pt x="21" y="6"/>
                      </a:lnTo>
                      <a:lnTo>
                        <a:pt x="24" y="17"/>
                      </a:lnTo>
                      <a:lnTo>
                        <a:pt x="28" y="23"/>
                      </a:lnTo>
                    </a:path>
                  </a:pathLst>
                </a:custGeom>
                <a:solidFill>
                  <a:srgbClr val="000000"/>
                </a:solidFill>
                <a:ln w="12700" cap="rnd">
                  <a:solidFill>
                    <a:srgbClr val="000000"/>
                  </a:solidFill>
                  <a:round/>
                  <a:headEnd/>
                  <a:tailEnd/>
                </a:ln>
              </p:spPr>
              <p:txBody>
                <a:bodyPr/>
                <a:lstStyle/>
                <a:p>
                  <a:endParaRPr lang="en-US"/>
                </a:p>
              </p:txBody>
            </p:sp>
            <p:sp>
              <p:nvSpPr>
                <p:cNvPr id="1227" name="Freeform 535"/>
                <p:cNvSpPr>
                  <a:spLocks/>
                </p:cNvSpPr>
                <p:nvPr/>
              </p:nvSpPr>
              <p:spPr bwMode="auto">
                <a:xfrm>
                  <a:off x="4813" y="3733"/>
                  <a:ext cx="30" cy="35"/>
                </a:xfrm>
                <a:custGeom>
                  <a:avLst/>
                  <a:gdLst>
                    <a:gd name="T0" fmla="*/ 29 w 30"/>
                    <a:gd name="T1" fmla="*/ 14 h 35"/>
                    <a:gd name="T2" fmla="*/ 27 w 30"/>
                    <a:gd name="T3" fmla="*/ 19 h 35"/>
                    <a:gd name="T4" fmla="*/ 25 w 30"/>
                    <a:gd name="T5" fmla="*/ 25 h 35"/>
                    <a:gd name="T6" fmla="*/ 19 w 30"/>
                    <a:gd name="T7" fmla="*/ 31 h 35"/>
                    <a:gd name="T8" fmla="*/ 16 w 30"/>
                    <a:gd name="T9" fmla="*/ 34 h 35"/>
                    <a:gd name="T10" fmla="*/ 12 w 30"/>
                    <a:gd name="T11" fmla="*/ 34 h 35"/>
                    <a:gd name="T12" fmla="*/ 9 w 30"/>
                    <a:gd name="T13" fmla="*/ 31 h 35"/>
                    <a:gd name="T14" fmla="*/ 3 w 30"/>
                    <a:gd name="T15" fmla="*/ 25 h 35"/>
                    <a:gd name="T16" fmla="*/ 1 w 30"/>
                    <a:gd name="T17" fmla="*/ 19 h 35"/>
                    <a:gd name="T18" fmla="*/ 0 w 30"/>
                    <a:gd name="T19" fmla="*/ 14 h 35"/>
                    <a:gd name="T20" fmla="*/ 1 w 30"/>
                    <a:gd name="T21" fmla="*/ 6 h 35"/>
                    <a:gd name="T22" fmla="*/ 3 w 30"/>
                    <a:gd name="T23" fmla="*/ 2 h 35"/>
                    <a:gd name="T24" fmla="*/ 9 w 30"/>
                    <a:gd name="T25" fmla="*/ 0 h 35"/>
                    <a:gd name="T26" fmla="*/ 12 w 30"/>
                    <a:gd name="T27" fmla="*/ 0 h 35"/>
                    <a:gd name="T28" fmla="*/ 16 w 30"/>
                    <a:gd name="T29" fmla="*/ 0 h 35"/>
                    <a:gd name="T30" fmla="*/ 19 w 30"/>
                    <a:gd name="T31" fmla="*/ 0 h 35"/>
                    <a:gd name="T32" fmla="*/ 25 w 30"/>
                    <a:gd name="T33" fmla="*/ 2 h 35"/>
                    <a:gd name="T34" fmla="*/ 27 w 30"/>
                    <a:gd name="T35" fmla="*/ 6 h 35"/>
                    <a:gd name="T36" fmla="*/ 29 w 30"/>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4"/>
                      </a:moveTo>
                      <a:lnTo>
                        <a:pt x="27" y="19"/>
                      </a:lnTo>
                      <a:lnTo>
                        <a:pt x="25" y="25"/>
                      </a:lnTo>
                      <a:lnTo>
                        <a:pt x="19" y="31"/>
                      </a:lnTo>
                      <a:lnTo>
                        <a:pt x="16" y="34"/>
                      </a:lnTo>
                      <a:lnTo>
                        <a:pt x="12" y="34"/>
                      </a:lnTo>
                      <a:lnTo>
                        <a:pt x="9" y="31"/>
                      </a:lnTo>
                      <a:lnTo>
                        <a:pt x="3" y="25"/>
                      </a:lnTo>
                      <a:lnTo>
                        <a:pt x="1" y="19"/>
                      </a:lnTo>
                      <a:lnTo>
                        <a:pt x="0" y="14"/>
                      </a:lnTo>
                      <a:lnTo>
                        <a:pt x="1" y="6"/>
                      </a:lnTo>
                      <a:lnTo>
                        <a:pt x="3" y="2"/>
                      </a:lnTo>
                      <a:lnTo>
                        <a:pt x="9" y="0"/>
                      </a:lnTo>
                      <a:lnTo>
                        <a:pt x="12" y="0"/>
                      </a:lnTo>
                      <a:lnTo>
                        <a:pt x="16" y="0"/>
                      </a:lnTo>
                      <a:lnTo>
                        <a:pt x="19" y="0"/>
                      </a:lnTo>
                      <a:lnTo>
                        <a:pt x="25" y="2"/>
                      </a:lnTo>
                      <a:lnTo>
                        <a:pt x="27" y="6"/>
                      </a:lnTo>
                      <a:lnTo>
                        <a:pt x="29" y="14"/>
                      </a:lnTo>
                    </a:path>
                  </a:pathLst>
                </a:custGeom>
                <a:solidFill>
                  <a:srgbClr val="000000"/>
                </a:solidFill>
                <a:ln w="12700" cap="rnd">
                  <a:solidFill>
                    <a:srgbClr val="000000"/>
                  </a:solidFill>
                  <a:round/>
                  <a:headEnd/>
                  <a:tailEnd/>
                </a:ln>
              </p:spPr>
              <p:txBody>
                <a:bodyPr/>
                <a:lstStyle/>
                <a:p>
                  <a:endParaRPr lang="en-US"/>
                </a:p>
              </p:txBody>
            </p:sp>
            <p:sp>
              <p:nvSpPr>
                <p:cNvPr id="1228" name="Freeform 536"/>
                <p:cNvSpPr>
                  <a:spLocks/>
                </p:cNvSpPr>
                <p:nvPr/>
              </p:nvSpPr>
              <p:spPr bwMode="auto">
                <a:xfrm>
                  <a:off x="4823" y="3650"/>
                  <a:ext cx="28" cy="35"/>
                </a:xfrm>
                <a:custGeom>
                  <a:avLst/>
                  <a:gdLst>
                    <a:gd name="T0" fmla="*/ 27 w 28"/>
                    <a:gd name="T1" fmla="*/ 14 h 35"/>
                    <a:gd name="T2" fmla="*/ 23 w 28"/>
                    <a:gd name="T3" fmla="*/ 19 h 35"/>
                    <a:gd name="T4" fmla="*/ 21 w 28"/>
                    <a:gd name="T5" fmla="*/ 25 h 35"/>
                    <a:gd name="T6" fmla="*/ 18 w 28"/>
                    <a:gd name="T7" fmla="*/ 29 h 35"/>
                    <a:gd name="T8" fmla="*/ 13 w 28"/>
                    <a:gd name="T9" fmla="*/ 34 h 35"/>
                    <a:gd name="T10" fmla="*/ 10 w 28"/>
                    <a:gd name="T11" fmla="*/ 34 h 35"/>
                    <a:gd name="T12" fmla="*/ 5 w 28"/>
                    <a:gd name="T13" fmla="*/ 29 h 35"/>
                    <a:gd name="T14" fmla="*/ 1 w 28"/>
                    <a:gd name="T15" fmla="*/ 25 h 35"/>
                    <a:gd name="T16" fmla="*/ 0 w 28"/>
                    <a:gd name="T17" fmla="*/ 19 h 35"/>
                    <a:gd name="T18" fmla="*/ 0 w 28"/>
                    <a:gd name="T19" fmla="*/ 14 h 35"/>
                    <a:gd name="T20" fmla="*/ 0 w 28"/>
                    <a:gd name="T21" fmla="*/ 10 h 35"/>
                    <a:gd name="T22" fmla="*/ 1 w 28"/>
                    <a:gd name="T23" fmla="*/ 4 h 35"/>
                    <a:gd name="T24" fmla="*/ 5 w 28"/>
                    <a:gd name="T25" fmla="*/ 0 h 35"/>
                    <a:gd name="T26" fmla="*/ 10 w 28"/>
                    <a:gd name="T27" fmla="*/ 0 h 35"/>
                    <a:gd name="T28" fmla="*/ 13 w 28"/>
                    <a:gd name="T29" fmla="*/ 0 h 35"/>
                    <a:gd name="T30" fmla="*/ 18 w 28"/>
                    <a:gd name="T31" fmla="*/ 0 h 35"/>
                    <a:gd name="T32" fmla="*/ 21 w 28"/>
                    <a:gd name="T33" fmla="*/ 4 h 35"/>
                    <a:gd name="T34" fmla="*/ 23 w 28"/>
                    <a:gd name="T35" fmla="*/ 10 h 35"/>
                    <a:gd name="T36" fmla="*/ 27 w 28"/>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4"/>
                      </a:moveTo>
                      <a:lnTo>
                        <a:pt x="23" y="19"/>
                      </a:lnTo>
                      <a:lnTo>
                        <a:pt x="21" y="25"/>
                      </a:lnTo>
                      <a:lnTo>
                        <a:pt x="18" y="29"/>
                      </a:lnTo>
                      <a:lnTo>
                        <a:pt x="13" y="34"/>
                      </a:lnTo>
                      <a:lnTo>
                        <a:pt x="10" y="34"/>
                      </a:lnTo>
                      <a:lnTo>
                        <a:pt x="5" y="29"/>
                      </a:lnTo>
                      <a:lnTo>
                        <a:pt x="1" y="25"/>
                      </a:lnTo>
                      <a:lnTo>
                        <a:pt x="0" y="19"/>
                      </a:lnTo>
                      <a:lnTo>
                        <a:pt x="0" y="14"/>
                      </a:lnTo>
                      <a:lnTo>
                        <a:pt x="0" y="10"/>
                      </a:lnTo>
                      <a:lnTo>
                        <a:pt x="1" y="4"/>
                      </a:lnTo>
                      <a:lnTo>
                        <a:pt x="5" y="0"/>
                      </a:lnTo>
                      <a:lnTo>
                        <a:pt x="10" y="0"/>
                      </a:lnTo>
                      <a:lnTo>
                        <a:pt x="13" y="0"/>
                      </a:lnTo>
                      <a:lnTo>
                        <a:pt x="18" y="0"/>
                      </a:lnTo>
                      <a:lnTo>
                        <a:pt x="21" y="4"/>
                      </a:lnTo>
                      <a:lnTo>
                        <a:pt x="23" y="10"/>
                      </a:lnTo>
                      <a:lnTo>
                        <a:pt x="27" y="14"/>
                      </a:lnTo>
                    </a:path>
                  </a:pathLst>
                </a:custGeom>
                <a:solidFill>
                  <a:srgbClr val="000000"/>
                </a:solidFill>
                <a:ln w="12700" cap="rnd">
                  <a:solidFill>
                    <a:srgbClr val="000000"/>
                  </a:solidFill>
                  <a:round/>
                  <a:headEnd/>
                  <a:tailEnd/>
                </a:ln>
              </p:spPr>
              <p:txBody>
                <a:bodyPr/>
                <a:lstStyle/>
                <a:p>
                  <a:endParaRPr lang="en-US"/>
                </a:p>
              </p:txBody>
            </p:sp>
            <p:sp>
              <p:nvSpPr>
                <p:cNvPr id="1229" name="Freeform 537"/>
                <p:cNvSpPr>
                  <a:spLocks/>
                </p:cNvSpPr>
                <p:nvPr/>
              </p:nvSpPr>
              <p:spPr bwMode="auto">
                <a:xfrm>
                  <a:off x="4795" y="3708"/>
                  <a:ext cx="29" cy="34"/>
                </a:xfrm>
                <a:custGeom>
                  <a:avLst/>
                  <a:gdLst>
                    <a:gd name="T0" fmla="*/ 28 w 29"/>
                    <a:gd name="T1" fmla="*/ 14 h 34"/>
                    <a:gd name="T2" fmla="*/ 28 w 29"/>
                    <a:gd name="T3" fmla="*/ 18 h 34"/>
                    <a:gd name="T4" fmla="*/ 26 w 29"/>
                    <a:gd name="T5" fmla="*/ 24 h 34"/>
                    <a:gd name="T6" fmla="*/ 21 w 29"/>
                    <a:gd name="T7" fmla="*/ 28 h 34"/>
                    <a:gd name="T8" fmla="*/ 19 w 29"/>
                    <a:gd name="T9" fmla="*/ 33 h 34"/>
                    <a:gd name="T10" fmla="*/ 12 w 29"/>
                    <a:gd name="T11" fmla="*/ 33 h 34"/>
                    <a:gd name="T12" fmla="*/ 7 w 29"/>
                    <a:gd name="T13" fmla="*/ 28 h 34"/>
                    <a:gd name="T14" fmla="*/ 1 w 29"/>
                    <a:gd name="T15" fmla="*/ 24 h 34"/>
                    <a:gd name="T16" fmla="*/ 0 w 29"/>
                    <a:gd name="T17" fmla="*/ 18 h 34"/>
                    <a:gd name="T18" fmla="*/ 0 w 29"/>
                    <a:gd name="T19" fmla="*/ 14 h 34"/>
                    <a:gd name="T20" fmla="*/ 0 w 29"/>
                    <a:gd name="T21" fmla="*/ 10 h 34"/>
                    <a:gd name="T22" fmla="*/ 1 w 29"/>
                    <a:gd name="T23" fmla="*/ 4 h 34"/>
                    <a:gd name="T24" fmla="*/ 7 w 29"/>
                    <a:gd name="T25" fmla="*/ 0 h 34"/>
                    <a:gd name="T26" fmla="*/ 12 w 29"/>
                    <a:gd name="T27" fmla="*/ 0 h 34"/>
                    <a:gd name="T28" fmla="*/ 19 w 29"/>
                    <a:gd name="T29" fmla="*/ 0 h 34"/>
                    <a:gd name="T30" fmla="*/ 21 w 29"/>
                    <a:gd name="T31" fmla="*/ 0 h 34"/>
                    <a:gd name="T32" fmla="*/ 26 w 29"/>
                    <a:gd name="T33" fmla="*/ 4 h 34"/>
                    <a:gd name="T34" fmla="*/ 28 w 29"/>
                    <a:gd name="T35" fmla="*/ 10 h 34"/>
                    <a:gd name="T36" fmla="*/ 28 w 29"/>
                    <a:gd name="T37" fmla="*/ 1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4"/>
                    <a:gd name="T59" fmla="*/ 29 w 29"/>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4">
                      <a:moveTo>
                        <a:pt x="28" y="14"/>
                      </a:moveTo>
                      <a:lnTo>
                        <a:pt x="28" y="18"/>
                      </a:lnTo>
                      <a:lnTo>
                        <a:pt x="26" y="24"/>
                      </a:lnTo>
                      <a:lnTo>
                        <a:pt x="21" y="28"/>
                      </a:lnTo>
                      <a:lnTo>
                        <a:pt x="19" y="33"/>
                      </a:lnTo>
                      <a:lnTo>
                        <a:pt x="12" y="33"/>
                      </a:lnTo>
                      <a:lnTo>
                        <a:pt x="7" y="28"/>
                      </a:lnTo>
                      <a:lnTo>
                        <a:pt x="1" y="24"/>
                      </a:lnTo>
                      <a:lnTo>
                        <a:pt x="0" y="18"/>
                      </a:lnTo>
                      <a:lnTo>
                        <a:pt x="0" y="14"/>
                      </a:lnTo>
                      <a:lnTo>
                        <a:pt x="0" y="10"/>
                      </a:lnTo>
                      <a:lnTo>
                        <a:pt x="1" y="4"/>
                      </a:lnTo>
                      <a:lnTo>
                        <a:pt x="7" y="0"/>
                      </a:lnTo>
                      <a:lnTo>
                        <a:pt x="12" y="0"/>
                      </a:lnTo>
                      <a:lnTo>
                        <a:pt x="19" y="0"/>
                      </a:lnTo>
                      <a:lnTo>
                        <a:pt x="21" y="0"/>
                      </a:lnTo>
                      <a:lnTo>
                        <a:pt x="26" y="4"/>
                      </a:lnTo>
                      <a:lnTo>
                        <a:pt x="28" y="10"/>
                      </a:lnTo>
                      <a:lnTo>
                        <a:pt x="28" y="14"/>
                      </a:lnTo>
                    </a:path>
                  </a:pathLst>
                </a:custGeom>
                <a:solidFill>
                  <a:srgbClr val="000000"/>
                </a:solidFill>
                <a:ln w="12700" cap="rnd">
                  <a:solidFill>
                    <a:srgbClr val="000000"/>
                  </a:solidFill>
                  <a:round/>
                  <a:headEnd/>
                  <a:tailEnd/>
                </a:ln>
              </p:spPr>
              <p:txBody>
                <a:bodyPr/>
                <a:lstStyle/>
                <a:p>
                  <a:endParaRPr lang="en-US"/>
                </a:p>
              </p:txBody>
            </p:sp>
            <p:grpSp>
              <p:nvGrpSpPr>
                <p:cNvPr id="1230" name="Group 538"/>
                <p:cNvGrpSpPr>
                  <a:grpSpLocks/>
                </p:cNvGrpSpPr>
                <p:nvPr/>
              </p:nvGrpSpPr>
              <p:grpSpPr bwMode="auto">
                <a:xfrm>
                  <a:off x="4909" y="3792"/>
                  <a:ext cx="154" cy="165"/>
                  <a:chOff x="4909" y="3792"/>
                  <a:chExt cx="154" cy="165"/>
                </a:xfrm>
              </p:grpSpPr>
              <p:sp>
                <p:nvSpPr>
                  <p:cNvPr id="1231" name="Freeform 539"/>
                  <p:cNvSpPr>
                    <a:spLocks/>
                  </p:cNvSpPr>
                  <p:nvPr/>
                </p:nvSpPr>
                <p:spPr bwMode="auto">
                  <a:xfrm>
                    <a:off x="4998" y="3837"/>
                    <a:ext cx="29" cy="36"/>
                  </a:xfrm>
                  <a:custGeom>
                    <a:avLst/>
                    <a:gdLst>
                      <a:gd name="T0" fmla="*/ 28 w 29"/>
                      <a:gd name="T1" fmla="*/ 17 h 36"/>
                      <a:gd name="T2" fmla="*/ 26 w 29"/>
                      <a:gd name="T3" fmla="*/ 24 h 36"/>
                      <a:gd name="T4" fmla="*/ 22 w 29"/>
                      <a:gd name="T5" fmla="*/ 28 h 36"/>
                      <a:gd name="T6" fmla="*/ 19 w 29"/>
                      <a:gd name="T7" fmla="*/ 35 h 36"/>
                      <a:gd name="T8" fmla="*/ 15 w 29"/>
                      <a:gd name="T9" fmla="*/ 35 h 36"/>
                      <a:gd name="T10" fmla="*/ 12 w 29"/>
                      <a:gd name="T11" fmla="*/ 35 h 36"/>
                      <a:gd name="T12" fmla="*/ 7 w 29"/>
                      <a:gd name="T13" fmla="*/ 35 h 36"/>
                      <a:gd name="T14" fmla="*/ 1 w 29"/>
                      <a:gd name="T15" fmla="*/ 28 h 36"/>
                      <a:gd name="T16" fmla="*/ 0 w 29"/>
                      <a:gd name="T17" fmla="*/ 24 h 36"/>
                      <a:gd name="T18" fmla="*/ 0 w 29"/>
                      <a:gd name="T19" fmla="*/ 17 h 36"/>
                      <a:gd name="T20" fmla="*/ 0 w 29"/>
                      <a:gd name="T21" fmla="*/ 10 h 36"/>
                      <a:gd name="T22" fmla="*/ 1 w 29"/>
                      <a:gd name="T23" fmla="*/ 6 h 36"/>
                      <a:gd name="T24" fmla="*/ 7 w 29"/>
                      <a:gd name="T25" fmla="*/ 2 h 36"/>
                      <a:gd name="T26" fmla="*/ 12 w 29"/>
                      <a:gd name="T27" fmla="*/ 0 h 36"/>
                      <a:gd name="T28" fmla="*/ 15 w 29"/>
                      <a:gd name="T29" fmla="*/ 0 h 36"/>
                      <a:gd name="T30" fmla="*/ 19 w 29"/>
                      <a:gd name="T31" fmla="*/ 2 h 36"/>
                      <a:gd name="T32" fmla="*/ 22 w 29"/>
                      <a:gd name="T33" fmla="*/ 6 h 36"/>
                      <a:gd name="T34" fmla="*/ 26 w 29"/>
                      <a:gd name="T35" fmla="*/ 10 h 36"/>
                      <a:gd name="T36" fmla="*/ 28 w 29"/>
                      <a:gd name="T37" fmla="*/ 1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6"/>
                      <a:gd name="T59" fmla="*/ 29 w 2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6">
                        <a:moveTo>
                          <a:pt x="28" y="17"/>
                        </a:moveTo>
                        <a:lnTo>
                          <a:pt x="26" y="24"/>
                        </a:lnTo>
                        <a:lnTo>
                          <a:pt x="22" y="28"/>
                        </a:lnTo>
                        <a:lnTo>
                          <a:pt x="19" y="35"/>
                        </a:lnTo>
                        <a:lnTo>
                          <a:pt x="15" y="35"/>
                        </a:lnTo>
                        <a:lnTo>
                          <a:pt x="12" y="35"/>
                        </a:lnTo>
                        <a:lnTo>
                          <a:pt x="7" y="35"/>
                        </a:lnTo>
                        <a:lnTo>
                          <a:pt x="1" y="28"/>
                        </a:lnTo>
                        <a:lnTo>
                          <a:pt x="0" y="24"/>
                        </a:lnTo>
                        <a:lnTo>
                          <a:pt x="0" y="17"/>
                        </a:lnTo>
                        <a:lnTo>
                          <a:pt x="0" y="10"/>
                        </a:lnTo>
                        <a:lnTo>
                          <a:pt x="1" y="6"/>
                        </a:lnTo>
                        <a:lnTo>
                          <a:pt x="7" y="2"/>
                        </a:lnTo>
                        <a:lnTo>
                          <a:pt x="12" y="0"/>
                        </a:lnTo>
                        <a:lnTo>
                          <a:pt x="15" y="0"/>
                        </a:lnTo>
                        <a:lnTo>
                          <a:pt x="19" y="2"/>
                        </a:lnTo>
                        <a:lnTo>
                          <a:pt x="22" y="6"/>
                        </a:lnTo>
                        <a:lnTo>
                          <a:pt x="26" y="10"/>
                        </a:lnTo>
                        <a:lnTo>
                          <a:pt x="28" y="17"/>
                        </a:lnTo>
                      </a:path>
                    </a:pathLst>
                  </a:custGeom>
                  <a:solidFill>
                    <a:srgbClr val="000000"/>
                  </a:solidFill>
                  <a:ln w="12700" cap="rnd">
                    <a:solidFill>
                      <a:srgbClr val="000000"/>
                    </a:solidFill>
                    <a:round/>
                    <a:headEnd/>
                    <a:tailEnd/>
                  </a:ln>
                </p:spPr>
                <p:txBody>
                  <a:bodyPr/>
                  <a:lstStyle/>
                  <a:p>
                    <a:endParaRPr lang="en-US"/>
                  </a:p>
                </p:txBody>
              </p:sp>
              <p:sp>
                <p:nvSpPr>
                  <p:cNvPr id="1232" name="Freeform 540"/>
                  <p:cNvSpPr>
                    <a:spLocks/>
                  </p:cNvSpPr>
                  <p:nvPr/>
                </p:nvSpPr>
                <p:spPr bwMode="auto">
                  <a:xfrm>
                    <a:off x="4972" y="3831"/>
                    <a:ext cx="29" cy="35"/>
                  </a:xfrm>
                  <a:custGeom>
                    <a:avLst/>
                    <a:gdLst>
                      <a:gd name="T0" fmla="*/ 28 w 29"/>
                      <a:gd name="T1" fmla="*/ 17 h 35"/>
                      <a:gd name="T2" fmla="*/ 28 w 29"/>
                      <a:gd name="T3" fmla="*/ 23 h 35"/>
                      <a:gd name="T4" fmla="*/ 26 w 29"/>
                      <a:gd name="T5" fmla="*/ 27 h 35"/>
                      <a:gd name="T6" fmla="*/ 21 w 29"/>
                      <a:gd name="T7" fmla="*/ 29 h 35"/>
                      <a:gd name="T8" fmla="*/ 14 w 29"/>
                      <a:gd name="T9" fmla="*/ 34 h 35"/>
                      <a:gd name="T10" fmla="*/ 8 w 29"/>
                      <a:gd name="T11" fmla="*/ 34 h 35"/>
                      <a:gd name="T12" fmla="*/ 5 w 29"/>
                      <a:gd name="T13" fmla="*/ 29 h 35"/>
                      <a:gd name="T14" fmla="*/ 0 w 29"/>
                      <a:gd name="T15" fmla="*/ 27 h 35"/>
                      <a:gd name="T16" fmla="*/ 0 w 29"/>
                      <a:gd name="T17" fmla="*/ 23 h 35"/>
                      <a:gd name="T18" fmla="*/ 0 w 29"/>
                      <a:gd name="T19" fmla="*/ 17 h 35"/>
                      <a:gd name="T20" fmla="*/ 0 w 29"/>
                      <a:gd name="T21" fmla="*/ 10 h 35"/>
                      <a:gd name="T22" fmla="*/ 0 w 29"/>
                      <a:gd name="T23" fmla="*/ 6 h 35"/>
                      <a:gd name="T24" fmla="*/ 5 w 29"/>
                      <a:gd name="T25" fmla="*/ 2 h 35"/>
                      <a:gd name="T26" fmla="*/ 8 w 29"/>
                      <a:gd name="T27" fmla="*/ 0 h 35"/>
                      <a:gd name="T28" fmla="*/ 14 w 29"/>
                      <a:gd name="T29" fmla="*/ 0 h 35"/>
                      <a:gd name="T30" fmla="*/ 21 w 29"/>
                      <a:gd name="T31" fmla="*/ 2 h 35"/>
                      <a:gd name="T32" fmla="*/ 26 w 29"/>
                      <a:gd name="T33" fmla="*/ 6 h 35"/>
                      <a:gd name="T34" fmla="*/ 28 w 29"/>
                      <a:gd name="T35" fmla="*/ 10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8" y="23"/>
                        </a:lnTo>
                        <a:lnTo>
                          <a:pt x="26" y="27"/>
                        </a:lnTo>
                        <a:lnTo>
                          <a:pt x="21" y="29"/>
                        </a:lnTo>
                        <a:lnTo>
                          <a:pt x="14" y="34"/>
                        </a:lnTo>
                        <a:lnTo>
                          <a:pt x="8" y="34"/>
                        </a:lnTo>
                        <a:lnTo>
                          <a:pt x="5" y="29"/>
                        </a:lnTo>
                        <a:lnTo>
                          <a:pt x="0" y="27"/>
                        </a:lnTo>
                        <a:lnTo>
                          <a:pt x="0" y="23"/>
                        </a:lnTo>
                        <a:lnTo>
                          <a:pt x="0" y="17"/>
                        </a:lnTo>
                        <a:lnTo>
                          <a:pt x="0" y="10"/>
                        </a:lnTo>
                        <a:lnTo>
                          <a:pt x="0" y="6"/>
                        </a:lnTo>
                        <a:lnTo>
                          <a:pt x="5" y="2"/>
                        </a:lnTo>
                        <a:lnTo>
                          <a:pt x="8" y="0"/>
                        </a:lnTo>
                        <a:lnTo>
                          <a:pt x="14" y="0"/>
                        </a:lnTo>
                        <a:lnTo>
                          <a:pt x="21" y="2"/>
                        </a:lnTo>
                        <a:lnTo>
                          <a:pt x="26" y="6"/>
                        </a:lnTo>
                        <a:lnTo>
                          <a:pt x="28" y="10"/>
                        </a:lnTo>
                        <a:lnTo>
                          <a:pt x="28" y="17"/>
                        </a:lnTo>
                      </a:path>
                    </a:pathLst>
                  </a:custGeom>
                  <a:solidFill>
                    <a:srgbClr val="000000"/>
                  </a:solidFill>
                  <a:ln w="12700" cap="rnd">
                    <a:solidFill>
                      <a:srgbClr val="000000"/>
                    </a:solidFill>
                    <a:round/>
                    <a:headEnd/>
                    <a:tailEnd/>
                  </a:ln>
                </p:spPr>
                <p:txBody>
                  <a:bodyPr/>
                  <a:lstStyle/>
                  <a:p>
                    <a:endParaRPr lang="en-US"/>
                  </a:p>
                </p:txBody>
              </p:sp>
              <p:sp>
                <p:nvSpPr>
                  <p:cNvPr id="1233" name="Freeform 541"/>
                  <p:cNvSpPr>
                    <a:spLocks/>
                  </p:cNvSpPr>
                  <p:nvPr/>
                </p:nvSpPr>
                <p:spPr bwMode="auto">
                  <a:xfrm>
                    <a:off x="4981" y="3905"/>
                    <a:ext cx="43" cy="52"/>
                  </a:xfrm>
                  <a:custGeom>
                    <a:avLst/>
                    <a:gdLst>
                      <a:gd name="T0" fmla="*/ 42 w 43"/>
                      <a:gd name="T1" fmla="*/ 25 h 52"/>
                      <a:gd name="T2" fmla="*/ 42 w 43"/>
                      <a:gd name="T3" fmla="*/ 36 h 52"/>
                      <a:gd name="T4" fmla="*/ 36 w 43"/>
                      <a:gd name="T5" fmla="*/ 42 h 52"/>
                      <a:gd name="T6" fmla="*/ 31 w 43"/>
                      <a:gd name="T7" fmla="*/ 48 h 52"/>
                      <a:gd name="T8" fmla="*/ 26 w 43"/>
                      <a:gd name="T9" fmla="*/ 51 h 52"/>
                      <a:gd name="T10" fmla="*/ 17 w 43"/>
                      <a:gd name="T11" fmla="*/ 51 h 52"/>
                      <a:gd name="T12" fmla="*/ 10 w 43"/>
                      <a:gd name="T13" fmla="*/ 48 h 52"/>
                      <a:gd name="T14" fmla="*/ 5 w 43"/>
                      <a:gd name="T15" fmla="*/ 42 h 52"/>
                      <a:gd name="T16" fmla="*/ 0 w 43"/>
                      <a:gd name="T17" fmla="*/ 36 h 52"/>
                      <a:gd name="T18" fmla="*/ 0 w 43"/>
                      <a:gd name="T19" fmla="*/ 25 h 52"/>
                      <a:gd name="T20" fmla="*/ 0 w 43"/>
                      <a:gd name="T21" fmla="*/ 17 h 52"/>
                      <a:gd name="T22" fmla="*/ 5 w 43"/>
                      <a:gd name="T23" fmla="*/ 10 h 52"/>
                      <a:gd name="T24" fmla="*/ 10 w 43"/>
                      <a:gd name="T25" fmla="*/ 4 h 52"/>
                      <a:gd name="T26" fmla="*/ 17 w 43"/>
                      <a:gd name="T27" fmla="*/ 0 h 52"/>
                      <a:gd name="T28" fmla="*/ 26 w 43"/>
                      <a:gd name="T29" fmla="*/ 0 h 52"/>
                      <a:gd name="T30" fmla="*/ 31 w 43"/>
                      <a:gd name="T31" fmla="*/ 4 h 52"/>
                      <a:gd name="T32" fmla="*/ 36 w 43"/>
                      <a:gd name="T33" fmla="*/ 10 h 52"/>
                      <a:gd name="T34" fmla="*/ 42 w 43"/>
                      <a:gd name="T35" fmla="*/ 17 h 52"/>
                      <a:gd name="T36" fmla="*/ 42 w 43"/>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2"/>
                      <a:gd name="T59" fmla="*/ 43 w 4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2">
                        <a:moveTo>
                          <a:pt x="42" y="25"/>
                        </a:moveTo>
                        <a:lnTo>
                          <a:pt x="42" y="36"/>
                        </a:lnTo>
                        <a:lnTo>
                          <a:pt x="36" y="42"/>
                        </a:lnTo>
                        <a:lnTo>
                          <a:pt x="31" y="48"/>
                        </a:lnTo>
                        <a:lnTo>
                          <a:pt x="26" y="51"/>
                        </a:lnTo>
                        <a:lnTo>
                          <a:pt x="17" y="51"/>
                        </a:lnTo>
                        <a:lnTo>
                          <a:pt x="10" y="48"/>
                        </a:lnTo>
                        <a:lnTo>
                          <a:pt x="5" y="42"/>
                        </a:lnTo>
                        <a:lnTo>
                          <a:pt x="0" y="36"/>
                        </a:lnTo>
                        <a:lnTo>
                          <a:pt x="0" y="25"/>
                        </a:lnTo>
                        <a:lnTo>
                          <a:pt x="0" y="17"/>
                        </a:lnTo>
                        <a:lnTo>
                          <a:pt x="5" y="10"/>
                        </a:lnTo>
                        <a:lnTo>
                          <a:pt x="10" y="4"/>
                        </a:lnTo>
                        <a:lnTo>
                          <a:pt x="17" y="0"/>
                        </a:lnTo>
                        <a:lnTo>
                          <a:pt x="26" y="0"/>
                        </a:lnTo>
                        <a:lnTo>
                          <a:pt x="31" y="4"/>
                        </a:lnTo>
                        <a:lnTo>
                          <a:pt x="36" y="10"/>
                        </a:lnTo>
                        <a:lnTo>
                          <a:pt x="42" y="17"/>
                        </a:lnTo>
                        <a:lnTo>
                          <a:pt x="42" y="25"/>
                        </a:lnTo>
                      </a:path>
                    </a:pathLst>
                  </a:custGeom>
                  <a:solidFill>
                    <a:srgbClr val="000000"/>
                  </a:solidFill>
                  <a:ln w="12700" cap="rnd">
                    <a:solidFill>
                      <a:srgbClr val="000000"/>
                    </a:solidFill>
                    <a:round/>
                    <a:headEnd/>
                    <a:tailEnd/>
                  </a:ln>
                </p:spPr>
                <p:txBody>
                  <a:bodyPr/>
                  <a:lstStyle/>
                  <a:p>
                    <a:endParaRPr lang="en-US"/>
                  </a:p>
                </p:txBody>
              </p:sp>
              <p:sp>
                <p:nvSpPr>
                  <p:cNvPr id="1234" name="Freeform 542"/>
                  <p:cNvSpPr>
                    <a:spLocks/>
                  </p:cNvSpPr>
                  <p:nvPr/>
                </p:nvSpPr>
                <p:spPr bwMode="auto">
                  <a:xfrm>
                    <a:off x="5018" y="3792"/>
                    <a:ext cx="33" cy="38"/>
                  </a:xfrm>
                  <a:custGeom>
                    <a:avLst/>
                    <a:gdLst>
                      <a:gd name="T0" fmla="*/ 32 w 33"/>
                      <a:gd name="T1" fmla="*/ 19 h 38"/>
                      <a:gd name="T2" fmla="*/ 32 w 33"/>
                      <a:gd name="T3" fmla="*/ 26 h 38"/>
                      <a:gd name="T4" fmla="*/ 28 w 33"/>
                      <a:gd name="T5" fmla="*/ 32 h 38"/>
                      <a:gd name="T6" fmla="*/ 23 w 33"/>
                      <a:gd name="T7" fmla="*/ 34 h 38"/>
                      <a:gd name="T8" fmla="*/ 18 w 33"/>
                      <a:gd name="T9" fmla="*/ 37 h 38"/>
                      <a:gd name="T10" fmla="*/ 13 w 33"/>
                      <a:gd name="T11" fmla="*/ 37 h 38"/>
                      <a:gd name="T12" fmla="*/ 8 w 33"/>
                      <a:gd name="T13" fmla="*/ 34 h 38"/>
                      <a:gd name="T14" fmla="*/ 3 w 33"/>
                      <a:gd name="T15" fmla="*/ 32 h 38"/>
                      <a:gd name="T16" fmla="*/ 0 w 33"/>
                      <a:gd name="T17" fmla="*/ 26 h 38"/>
                      <a:gd name="T18" fmla="*/ 0 w 33"/>
                      <a:gd name="T19" fmla="*/ 19 h 38"/>
                      <a:gd name="T20" fmla="*/ 0 w 33"/>
                      <a:gd name="T21" fmla="*/ 10 h 38"/>
                      <a:gd name="T22" fmla="*/ 3 w 33"/>
                      <a:gd name="T23" fmla="*/ 6 h 38"/>
                      <a:gd name="T24" fmla="*/ 8 w 33"/>
                      <a:gd name="T25" fmla="*/ 2 h 38"/>
                      <a:gd name="T26" fmla="*/ 13 w 33"/>
                      <a:gd name="T27" fmla="*/ 0 h 38"/>
                      <a:gd name="T28" fmla="*/ 18 w 33"/>
                      <a:gd name="T29" fmla="*/ 0 h 38"/>
                      <a:gd name="T30" fmla="*/ 23 w 33"/>
                      <a:gd name="T31" fmla="*/ 2 h 38"/>
                      <a:gd name="T32" fmla="*/ 28 w 33"/>
                      <a:gd name="T33" fmla="*/ 6 h 38"/>
                      <a:gd name="T34" fmla="*/ 32 w 33"/>
                      <a:gd name="T35" fmla="*/ 10 h 38"/>
                      <a:gd name="T36" fmla="*/ 32 w 33"/>
                      <a:gd name="T37" fmla="*/ 19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8"/>
                      <a:gd name="T59" fmla="*/ 33 w 33"/>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8">
                        <a:moveTo>
                          <a:pt x="32" y="19"/>
                        </a:moveTo>
                        <a:lnTo>
                          <a:pt x="32" y="26"/>
                        </a:lnTo>
                        <a:lnTo>
                          <a:pt x="28" y="32"/>
                        </a:lnTo>
                        <a:lnTo>
                          <a:pt x="23" y="34"/>
                        </a:lnTo>
                        <a:lnTo>
                          <a:pt x="18" y="37"/>
                        </a:lnTo>
                        <a:lnTo>
                          <a:pt x="13" y="37"/>
                        </a:lnTo>
                        <a:lnTo>
                          <a:pt x="8" y="34"/>
                        </a:lnTo>
                        <a:lnTo>
                          <a:pt x="3" y="32"/>
                        </a:lnTo>
                        <a:lnTo>
                          <a:pt x="0" y="26"/>
                        </a:lnTo>
                        <a:lnTo>
                          <a:pt x="0" y="19"/>
                        </a:lnTo>
                        <a:lnTo>
                          <a:pt x="0" y="10"/>
                        </a:lnTo>
                        <a:lnTo>
                          <a:pt x="3" y="6"/>
                        </a:lnTo>
                        <a:lnTo>
                          <a:pt x="8" y="2"/>
                        </a:lnTo>
                        <a:lnTo>
                          <a:pt x="13" y="0"/>
                        </a:lnTo>
                        <a:lnTo>
                          <a:pt x="18" y="0"/>
                        </a:lnTo>
                        <a:lnTo>
                          <a:pt x="23" y="2"/>
                        </a:lnTo>
                        <a:lnTo>
                          <a:pt x="28" y="6"/>
                        </a:lnTo>
                        <a:lnTo>
                          <a:pt x="32" y="10"/>
                        </a:lnTo>
                        <a:lnTo>
                          <a:pt x="32" y="19"/>
                        </a:lnTo>
                      </a:path>
                    </a:pathLst>
                  </a:custGeom>
                  <a:solidFill>
                    <a:srgbClr val="000000"/>
                  </a:solidFill>
                  <a:ln w="12700" cap="rnd">
                    <a:solidFill>
                      <a:srgbClr val="000000"/>
                    </a:solidFill>
                    <a:round/>
                    <a:headEnd/>
                    <a:tailEnd/>
                  </a:ln>
                </p:spPr>
                <p:txBody>
                  <a:bodyPr/>
                  <a:lstStyle/>
                  <a:p>
                    <a:endParaRPr lang="en-US"/>
                  </a:p>
                </p:txBody>
              </p:sp>
              <p:sp>
                <p:nvSpPr>
                  <p:cNvPr id="1235" name="Freeform 543"/>
                  <p:cNvSpPr>
                    <a:spLocks/>
                  </p:cNvSpPr>
                  <p:nvPr/>
                </p:nvSpPr>
                <p:spPr bwMode="auto">
                  <a:xfrm>
                    <a:off x="4967" y="3850"/>
                    <a:ext cx="42" cy="52"/>
                  </a:xfrm>
                  <a:custGeom>
                    <a:avLst/>
                    <a:gdLst>
                      <a:gd name="T0" fmla="*/ 41 w 42"/>
                      <a:gd name="T1" fmla="*/ 25 h 52"/>
                      <a:gd name="T2" fmla="*/ 39 w 42"/>
                      <a:gd name="T3" fmla="*/ 34 h 52"/>
                      <a:gd name="T4" fmla="*/ 35 w 42"/>
                      <a:gd name="T5" fmla="*/ 42 h 52"/>
                      <a:gd name="T6" fmla="*/ 29 w 42"/>
                      <a:gd name="T7" fmla="*/ 46 h 52"/>
                      <a:gd name="T8" fmla="*/ 23 w 42"/>
                      <a:gd name="T9" fmla="*/ 51 h 52"/>
                      <a:gd name="T10" fmla="*/ 15 w 42"/>
                      <a:gd name="T11" fmla="*/ 51 h 52"/>
                      <a:gd name="T12" fmla="*/ 6 w 42"/>
                      <a:gd name="T13" fmla="*/ 46 h 52"/>
                      <a:gd name="T14" fmla="*/ 3 w 42"/>
                      <a:gd name="T15" fmla="*/ 42 h 52"/>
                      <a:gd name="T16" fmla="*/ 0 w 42"/>
                      <a:gd name="T17" fmla="*/ 34 h 52"/>
                      <a:gd name="T18" fmla="*/ 0 w 42"/>
                      <a:gd name="T19" fmla="*/ 25 h 52"/>
                      <a:gd name="T20" fmla="*/ 0 w 42"/>
                      <a:gd name="T21" fmla="*/ 17 h 52"/>
                      <a:gd name="T22" fmla="*/ 3 w 42"/>
                      <a:gd name="T23" fmla="*/ 8 h 52"/>
                      <a:gd name="T24" fmla="*/ 6 w 42"/>
                      <a:gd name="T25" fmla="*/ 2 h 52"/>
                      <a:gd name="T26" fmla="*/ 15 w 42"/>
                      <a:gd name="T27" fmla="*/ 0 h 52"/>
                      <a:gd name="T28" fmla="*/ 23 w 42"/>
                      <a:gd name="T29" fmla="*/ 0 h 52"/>
                      <a:gd name="T30" fmla="*/ 29 w 42"/>
                      <a:gd name="T31" fmla="*/ 2 h 52"/>
                      <a:gd name="T32" fmla="*/ 35 w 42"/>
                      <a:gd name="T33" fmla="*/ 8 h 52"/>
                      <a:gd name="T34" fmla="*/ 39 w 42"/>
                      <a:gd name="T35" fmla="*/ 17 h 52"/>
                      <a:gd name="T36" fmla="*/ 41 w 42"/>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52"/>
                      <a:gd name="T59" fmla="*/ 42 w 42"/>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52">
                        <a:moveTo>
                          <a:pt x="41" y="25"/>
                        </a:moveTo>
                        <a:lnTo>
                          <a:pt x="39" y="34"/>
                        </a:lnTo>
                        <a:lnTo>
                          <a:pt x="35" y="42"/>
                        </a:lnTo>
                        <a:lnTo>
                          <a:pt x="29" y="46"/>
                        </a:lnTo>
                        <a:lnTo>
                          <a:pt x="23" y="51"/>
                        </a:lnTo>
                        <a:lnTo>
                          <a:pt x="15" y="51"/>
                        </a:lnTo>
                        <a:lnTo>
                          <a:pt x="6" y="46"/>
                        </a:lnTo>
                        <a:lnTo>
                          <a:pt x="3" y="42"/>
                        </a:lnTo>
                        <a:lnTo>
                          <a:pt x="0" y="34"/>
                        </a:lnTo>
                        <a:lnTo>
                          <a:pt x="0" y="25"/>
                        </a:lnTo>
                        <a:lnTo>
                          <a:pt x="0" y="17"/>
                        </a:lnTo>
                        <a:lnTo>
                          <a:pt x="3" y="8"/>
                        </a:lnTo>
                        <a:lnTo>
                          <a:pt x="6" y="2"/>
                        </a:lnTo>
                        <a:lnTo>
                          <a:pt x="15" y="0"/>
                        </a:lnTo>
                        <a:lnTo>
                          <a:pt x="23" y="0"/>
                        </a:lnTo>
                        <a:lnTo>
                          <a:pt x="29" y="2"/>
                        </a:lnTo>
                        <a:lnTo>
                          <a:pt x="35" y="8"/>
                        </a:lnTo>
                        <a:lnTo>
                          <a:pt x="39" y="17"/>
                        </a:lnTo>
                        <a:lnTo>
                          <a:pt x="41" y="25"/>
                        </a:lnTo>
                      </a:path>
                    </a:pathLst>
                  </a:custGeom>
                  <a:solidFill>
                    <a:srgbClr val="000000"/>
                  </a:solidFill>
                  <a:ln w="12700" cap="rnd">
                    <a:solidFill>
                      <a:srgbClr val="000000"/>
                    </a:solidFill>
                    <a:round/>
                    <a:headEnd/>
                    <a:tailEnd/>
                  </a:ln>
                </p:spPr>
                <p:txBody>
                  <a:bodyPr/>
                  <a:lstStyle/>
                  <a:p>
                    <a:endParaRPr lang="en-US"/>
                  </a:p>
                </p:txBody>
              </p:sp>
              <p:sp>
                <p:nvSpPr>
                  <p:cNvPr id="1236" name="Freeform 544"/>
                  <p:cNvSpPr>
                    <a:spLocks/>
                  </p:cNvSpPr>
                  <p:nvPr/>
                </p:nvSpPr>
                <p:spPr bwMode="auto">
                  <a:xfrm>
                    <a:off x="4978" y="3803"/>
                    <a:ext cx="28" cy="35"/>
                  </a:xfrm>
                  <a:custGeom>
                    <a:avLst/>
                    <a:gdLst>
                      <a:gd name="T0" fmla="*/ 27 w 28"/>
                      <a:gd name="T1" fmla="*/ 19 h 35"/>
                      <a:gd name="T2" fmla="*/ 23 w 28"/>
                      <a:gd name="T3" fmla="*/ 25 h 35"/>
                      <a:gd name="T4" fmla="*/ 21 w 28"/>
                      <a:gd name="T5" fmla="*/ 31 h 35"/>
                      <a:gd name="T6" fmla="*/ 18 w 28"/>
                      <a:gd name="T7" fmla="*/ 34 h 35"/>
                      <a:gd name="T8" fmla="*/ 13 w 28"/>
                      <a:gd name="T9" fmla="*/ 34 h 35"/>
                      <a:gd name="T10" fmla="*/ 10 w 28"/>
                      <a:gd name="T11" fmla="*/ 34 h 35"/>
                      <a:gd name="T12" fmla="*/ 5 w 28"/>
                      <a:gd name="T13" fmla="*/ 34 h 35"/>
                      <a:gd name="T14" fmla="*/ 1 w 28"/>
                      <a:gd name="T15" fmla="*/ 31 h 35"/>
                      <a:gd name="T16" fmla="*/ 0 w 28"/>
                      <a:gd name="T17" fmla="*/ 25 h 35"/>
                      <a:gd name="T18" fmla="*/ 0 w 28"/>
                      <a:gd name="T19" fmla="*/ 19 h 35"/>
                      <a:gd name="T20" fmla="*/ 0 w 28"/>
                      <a:gd name="T21" fmla="*/ 14 h 35"/>
                      <a:gd name="T22" fmla="*/ 1 w 28"/>
                      <a:gd name="T23" fmla="*/ 8 h 35"/>
                      <a:gd name="T24" fmla="*/ 5 w 28"/>
                      <a:gd name="T25" fmla="*/ 2 h 35"/>
                      <a:gd name="T26" fmla="*/ 10 w 28"/>
                      <a:gd name="T27" fmla="*/ 0 h 35"/>
                      <a:gd name="T28" fmla="*/ 13 w 28"/>
                      <a:gd name="T29" fmla="*/ 0 h 35"/>
                      <a:gd name="T30" fmla="*/ 18 w 28"/>
                      <a:gd name="T31" fmla="*/ 2 h 35"/>
                      <a:gd name="T32" fmla="*/ 21 w 28"/>
                      <a:gd name="T33" fmla="*/ 8 h 35"/>
                      <a:gd name="T34" fmla="*/ 23 w 28"/>
                      <a:gd name="T35" fmla="*/ 14 h 35"/>
                      <a:gd name="T36" fmla="*/ 27 w 28"/>
                      <a:gd name="T37" fmla="*/ 19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7" y="19"/>
                        </a:moveTo>
                        <a:lnTo>
                          <a:pt x="23" y="25"/>
                        </a:lnTo>
                        <a:lnTo>
                          <a:pt x="21" y="31"/>
                        </a:lnTo>
                        <a:lnTo>
                          <a:pt x="18" y="34"/>
                        </a:lnTo>
                        <a:lnTo>
                          <a:pt x="13" y="34"/>
                        </a:lnTo>
                        <a:lnTo>
                          <a:pt x="10" y="34"/>
                        </a:lnTo>
                        <a:lnTo>
                          <a:pt x="5" y="34"/>
                        </a:lnTo>
                        <a:lnTo>
                          <a:pt x="1" y="31"/>
                        </a:lnTo>
                        <a:lnTo>
                          <a:pt x="0" y="25"/>
                        </a:lnTo>
                        <a:lnTo>
                          <a:pt x="0" y="19"/>
                        </a:lnTo>
                        <a:lnTo>
                          <a:pt x="0" y="14"/>
                        </a:lnTo>
                        <a:lnTo>
                          <a:pt x="1" y="8"/>
                        </a:lnTo>
                        <a:lnTo>
                          <a:pt x="5" y="2"/>
                        </a:lnTo>
                        <a:lnTo>
                          <a:pt x="10" y="0"/>
                        </a:lnTo>
                        <a:lnTo>
                          <a:pt x="13" y="0"/>
                        </a:lnTo>
                        <a:lnTo>
                          <a:pt x="18" y="2"/>
                        </a:lnTo>
                        <a:lnTo>
                          <a:pt x="21" y="8"/>
                        </a:lnTo>
                        <a:lnTo>
                          <a:pt x="23" y="14"/>
                        </a:lnTo>
                        <a:lnTo>
                          <a:pt x="27" y="19"/>
                        </a:lnTo>
                      </a:path>
                    </a:pathLst>
                  </a:custGeom>
                  <a:solidFill>
                    <a:srgbClr val="000000"/>
                  </a:solidFill>
                  <a:ln w="12700" cap="rnd">
                    <a:solidFill>
                      <a:srgbClr val="000000"/>
                    </a:solidFill>
                    <a:round/>
                    <a:headEnd/>
                    <a:tailEnd/>
                  </a:ln>
                </p:spPr>
                <p:txBody>
                  <a:bodyPr/>
                  <a:lstStyle/>
                  <a:p>
                    <a:endParaRPr lang="en-US"/>
                  </a:p>
                </p:txBody>
              </p:sp>
              <p:sp>
                <p:nvSpPr>
                  <p:cNvPr id="1237" name="Freeform 545"/>
                  <p:cNvSpPr>
                    <a:spLocks/>
                  </p:cNvSpPr>
                  <p:nvPr/>
                </p:nvSpPr>
                <p:spPr bwMode="auto">
                  <a:xfrm>
                    <a:off x="4909" y="3863"/>
                    <a:ext cx="33" cy="39"/>
                  </a:xfrm>
                  <a:custGeom>
                    <a:avLst/>
                    <a:gdLst>
                      <a:gd name="T0" fmla="*/ 32 w 33"/>
                      <a:gd name="T1" fmla="*/ 19 h 39"/>
                      <a:gd name="T2" fmla="*/ 30 w 33"/>
                      <a:gd name="T3" fmla="*/ 25 h 39"/>
                      <a:gd name="T4" fmla="*/ 26 w 33"/>
                      <a:gd name="T5" fmla="*/ 29 h 39"/>
                      <a:gd name="T6" fmla="*/ 23 w 33"/>
                      <a:gd name="T7" fmla="*/ 35 h 39"/>
                      <a:gd name="T8" fmla="*/ 19 w 33"/>
                      <a:gd name="T9" fmla="*/ 38 h 39"/>
                      <a:gd name="T10" fmla="*/ 12 w 33"/>
                      <a:gd name="T11" fmla="*/ 38 h 39"/>
                      <a:gd name="T12" fmla="*/ 7 w 33"/>
                      <a:gd name="T13" fmla="*/ 35 h 39"/>
                      <a:gd name="T14" fmla="*/ 3 w 33"/>
                      <a:gd name="T15" fmla="*/ 29 h 39"/>
                      <a:gd name="T16" fmla="*/ 0 w 33"/>
                      <a:gd name="T17" fmla="*/ 25 h 39"/>
                      <a:gd name="T18" fmla="*/ 0 w 33"/>
                      <a:gd name="T19" fmla="*/ 19 h 39"/>
                      <a:gd name="T20" fmla="*/ 0 w 33"/>
                      <a:gd name="T21" fmla="*/ 12 h 39"/>
                      <a:gd name="T22" fmla="*/ 3 w 33"/>
                      <a:gd name="T23" fmla="*/ 6 h 39"/>
                      <a:gd name="T24" fmla="*/ 7 w 33"/>
                      <a:gd name="T25" fmla="*/ 2 h 39"/>
                      <a:gd name="T26" fmla="*/ 12 w 33"/>
                      <a:gd name="T27" fmla="*/ 0 h 39"/>
                      <a:gd name="T28" fmla="*/ 19 w 33"/>
                      <a:gd name="T29" fmla="*/ 0 h 39"/>
                      <a:gd name="T30" fmla="*/ 23 w 33"/>
                      <a:gd name="T31" fmla="*/ 2 h 39"/>
                      <a:gd name="T32" fmla="*/ 26 w 33"/>
                      <a:gd name="T33" fmla="*/ 6 h 39"/>
                      <a:gd name="T34" fmla="*/ 30 w 33"/>
                      <a:gd name="T35" fmla="*/ 12 h 39"/>
                      <a:gd name="T36" fmla="*/ 32 w 33"/>
                      <a:gd name="T37" fmla="*/ 1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9"/>
                      <a:gd name="T59" fmla="*/ 33 w 3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9">
                        <a:moveTo>
                          <a:pt x="32" y="19"/>
                        </a:moveTo>
                        <a:lnTo>
                          <a:pt x="30" y="25"/>
                        </a:lnTo>
                        <a:lnTo>
                          <a:pt x="26" y="29"/>
                        </a:lnTo>
                        <a:lnTo>
                          <a:pt x="23" y="35"/>
                        </a:lnTo>
                        <a:lnTo>
                          <a:pt x="19" y="38"/>
                        </a:lnTo>
                        <a:lnTo>
                          <a:pt x="12" y="38"/>
                        </a:lnTo>
                        <a:lnTo>
                          <a:pt x="7" y="35"/>
                        </a:lnTo>
                        <a:lnTo>
                          <a:pt x="3" y="29"/>
                        </a:lnTo>
                        <a:lnTo>
                          <a:pt x="0" y="25"/>
                        </a:lnTo>
                        <a:lnTo>
                          <a:pt x="0" y="19"/>
                        </a:lnTo>
                        <a:lnTo>
                          <a:pt x="0" y="12"/>
                        </a:lnTo>
                        <a:lnTo>
                          <a:pt x="3" y="6"/>
                        </a:lnTo>
                        <a:lnTo>
                          <a:pt x="7" y="2"/>
                        </a:lnTo>
                        <a:lnTo>
                          <a:pt x="12" y="0"/>
                        </a:lnTo>
                        <a:lnTo>
                          <a:pt x="19" y="0"/>
                        </a:lnTo>
                        <a:lnTo>
                          <a:pt x="23" y="2"/>
                        </a:lnTo>
                        <a:lnTo>
                          <a:pt x="26" y="6"/>
                        </a:lnTo>
                        <a:lnTo>
                          <a:pt x="30" y="12"/>
                        </a:lnTo>
                        <a:lnTo>
                          <a:pt x="32" y="19"/>
                        </a:lnTo>
                      </a:path>
                    </a:pathLst>
                  </a:custGeom>
                  <a:solidFill>
                    <a:srgbClr val="000000"/>
                  </a:solidFill>
                  <a:ln w="12700" cap="rnd">
                    <a:solidFill>
                      <a:srgbClr val="000000"/>
                    </a:solidFill>
                    <a:round/>
                    <a:headEnd/>
                    <a:tailEnd/>
                  </a:ln>
                </p:spPr>
                <p:txBody>
                  <a:bodyPr/>
                  <a:lstStyle/>
                  <a:p>
                    <a:endParaRPr lang="en-US"/>
                  </a:p>
                </p:txBody>
              </p:sp>
              <p:sp>
                <p:nvSpPr>
                  <p:cNvPr id="1238" name="Freeform 546"/>
                  <p:cNvSpPr>
                    <a:spLocks/>
                  </p:cNvSpPr>
                  <p:nvPr/>
                </p:nvSpPr>
                <p:spPr bwMode="auto">
                  <a:xfrm>
                    <a:off x="5035" y="3832"/>
                    <a:ext cx="28" cy="36"/>
                  </a:xfrm>
                  <a:custGeom>
                    <a:avLst/>
                    <a:gdLst>
                      <a:gd name="T0" fmla="*/ 27 w 28"/>
                      <a:gd name="T1" fmla="*/ 15 h 36"/>
                      <a:gd name="T2" fmla="*/ 25 w 28"/>
                      <a:gd name="T3" fmla="*/ 19 h 36"/>
                      <a:gd name="T4" fmla="*/ 21 w 28"/>
                      <a:gd name="T5" fmla="*/ 26 h 36"/>
                      <a:gd name="T6" fmla="*/ 20 w 28"/>
                      <a:gd name="T7" fmla="*/ 30 h 36"/>
                      <a:gd name="T8" fmla="*/ 15 w 28"/>
                      <a:gd name="T9" fmla="*/ 35 h 36"/>
                      <a:gd name="T10" fmla="*/ 11 w 28"/>
                      <a:gd name="T11" fmla="*/ 35 h 36"/>
                      <a:gd name="T12" fmla="*/ 6 w 28"/>
                      <a:gd name="T13" fmla="*/ 30 h 36"/>
                      <a:gd name="T14" fmla="*/ 1 w 28"/>
                      <a:gd name="T15" fmla="*/ 26 h 36"/>
                      <a:gd name="T16" fmla="*/ 0 w 28"/>
                      <a:gd name="T17" fmla="*/ 19 h 36"/>
                      <a:gd name="T18" fmla="*/ 0 w 28"/>
                      <a:gd name="T19" fmla="*/ 15 h 36"/>
                      <a:gd name="T20" fmla="*/ 0 w 28"/>
                      <a:gd name="T21" fmla="*/ 6 h 36"/>
                      <a:gd name="T22" fmla="*/ 1 w 28"/>
                      <a:gd name="T23" fmla="*/ 4 h 36"/>
                      <a:gd name="T24" fmla="*/ 6 w 28"/>
                      <a:gd name="T25" fmla="*/ 0 h 36"/>
                      <a:gd name="T26" fmla="*/ 11 w 28"/>
                      <a:gd name="T27" fmla="*/ 0 h 36"/>
                      <a:gd name="T28" fmla="*/ 15 w 28"/>
                      <a:gd name="T29" fmla="*/ 0 h 36"/>
                      <a:gd name="T30" fmla="*/ 20 w 28"/>
                      <a:gd name="T31" fmla="*/ 0 h 36"/>
                      <a:gd name="T32" fmla="*/ 21 w 28"/>
                      <a:gd name="T33" fmla="*/ 4 h 36"/>
                      <a:gd name="T34" fmla="*/ 25 w 28"/>
                      <a:gd name="T35" fmla="*/ 6 h 36"/>
                      <a:gd name="T36" fmla="*/ 27 w 28"/>
                      <a:gd name="T37" fmla="*/ 15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6"/>
                      <a:gd name="T59" fmla="*/ 28 w 2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6">
                        <a:moveTo>
                          <a:pt x="27" y="15"/>
                        </a:moveTo>
                        <a:lnTo>
                          <a:pt x="25" y="19"/>
                        </a:lnTo>
                        <a:lnTo>
                          <a:pt x="21" y="26"/>
                        </a:lnTo>
                        <a:lnTo>
                          <a:pt x="20" y="30"/>
                        </a:lnTo>
                        <a:lnTo>
                          <a:pt x="15" y="35"/>
                        </a:lnTo>
                        <a:lnTo>
                          <a:pt x="11" y="35"/>
                        </a:lnTo>
                        <a:lnTo>
                          <a:pt x="6" y="30"/>
                        </a:lnTo>
                        <a:lnTo>
                          <a:pt x="1" y="26"/>
                        </a:lnTo>
                        <a:lnTo>
                          <a:pt x="0" y="19"/>
                        </a:lnTo>
                        <a:lnTo>
                          <a:pt x="0" y="15"/>
                        </a:lnTo>
                        <a:lnTo>
                          <a:pt x="0" y="6"/>
                        </a:lnTo>
                        <a:lnTo>
                          <a:pt x="1" y="4"/>
                        </a:lnTo>
                        <a:lnTo>
                          <a:pt x="6" y="0"/>
                        </a:lnTo>
                        <a:lnTo>
                          <a:pt x="11" y="0"/>
                        </a:lnTo>
                        <a:lnTo>
                          <a:pt x="15" y="0"/>
                        </a:lnTo>
                        <a:lnTo>
                          <a:pt x="20" y="0"/>
                        </a:lnTo>
                        <a:lnTo>
                          <a:pt x="21" y="4"/>
                        </a:lnTo>
                        <a:lnTo>
                          <a:pt x="25" y="6"/>
                        </a:lnTo>
                        <a:lnTo>
                          <a:pt x="27" y="15"/>
                        </a:lnTo>
                      </a:path>
                    </a:pathLst>
                  </a:custGeom>
                  <a:solidFill>
                    <a:srgbClr val="000000"/>
                  </a:solidFill>
                  <a:ln w="12700" cap="rnd">
                    <a:solidFill>
                      <a:srgbClr val="000000"/>
                    </a:solidFill>
                    <a:round/>
                    <a:headEnd/>
                    <a:tailEnd/>
                  </a:ln>
                </p:spPr>
                <p:txBody>
                  <a:bodyPr/>
                  <a:lstStyle/>
                  <a:p>
                    <a:endParaRPr lang="en-US"/>
                  </a:p>
                </p:txBody>
              </p:sp>
              <p:sp>
                <p:nvSpPr>
                  <p:cNvPr id="1239" name="Freeform 547"/>
                  <p:cNvSpPr>
                    <a:spLocks/>
                  </p:cNvSpPr>
                  <p:nvPr/>
                </p:nvSpPr>
                <p:spPr bwMode="auto">
                  <a:xfrm>
                    <a:off x="4948" y="3914"/>
                    <a:ext cx="29" cy="35"/>
                  </a:xfrm>
                  <a:custGeom>
                    <a:avLst/>
                    <a:gdLst>
                      <a:gd name="T0" fmla="*/ 28 w 29"/>
                      <a:gd name="T1" fmla="*/ 14 h 35"/>
                      <a:gd name="T2" fmla="*/ 24 w 29"/>
                      <a:gd name="T3" fmla="*/ 19 h 35"/>
                      <a:gd name="T4" fmla="*/ 22 w 29"/>
                      <a:gd name="T5" fmla="*/ 25 h 35"/>
                      <a:gd name="T6" fmla="*/ 19 w 29"/>
                      <a:gd name="T7" fmla="*/ 31 h 35"/>
                      <a:gd name="T8" fmla="*/ 14 w 29"/>
                      <a:gd name="T9" fmla="*/ 34 h 35"/>
                      <a:gd name="T10" fmla="*/ 10 w 29"/>
                      <a:gd name="T11" fmla="*/ 34 h 35"/>
                      <a:gd name="T12" fmla="*/ 5 w 29"/>
                      <a:gd name="T13" fmla="*/ 31 h 35"/>
                      <a:gd name="T14" fmla="*/ 1 w 29"/>
                      <a:gd name="T15" fmla="*/ 25 h 35"/>
                      <a:gd name="T16" fmla="*/ 0 w 29"/>
                      <a:gd name="T17" fmla="*/ 19 h 35"/>
                      <a:gd name="T18" fmla="*/ 0 w 29"/>
                      <a:gd name="T19" fmla="*/ 14 h 35"/>
                      <a:gd name="T20" fmla="*/ 0 w 29"/>
                      <a:gd name="T21" fmla="*/ 10 h 35"/>
                      <a:gd name="T22" fmla="*/ 1 w 29"/>
                      <a:gd name="T23" fmla="*/ 6 h 35"/>
                      <a:gd name="T24" fmla="*/ 5 w 29"/>
                      <a:gd name="T25" fmla="*/ 0 h 35"/>
                      <a:gd name="T26" fmla="*/ 10 w 29"/>
                      <a:gd name="T27" fmla="*/ 0 h 35"/>
                      <a:gd name="T28" fmla="*/ 14 w 29"/>
                      <a:gd name="T29" fmla="*/ 0 h 35"/>
                      <a:gd name="T30" fmla="*/ 19 w 29"/>
                      <a:gd name="T31" fmla="*/ 0 h 35"/>
                      <a:gd name="T32" fmla="*/ 22 w 29"/>
                      <a:gd name="T33" fmla="*/ 6 h 35"/>
                      <a:gd name="T34" fmla="*/ 24 w 29"/>
                      <a:gd name="T35" fmla="*/ 10 h 35"/>
                      <a:gd name="T36" fmla="*/ 28 w 29"/>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4"/>
                        </a:moveTo>
                        <a:lnTo>
                          <a:pt x="24" y="19"/>
                        </a:lnTo>
                        <a:lnTo>
                          <a:pt x="22" y="25"/>
                        </a:lnTo>
                        <a:lnTo>
                          <a:pt x="19" y="31"/>
                        </a:lnTo>
                        <a:lnTo>
                          <a:pt x="14" y="34"/>
                        </a:lnTo>
                        <a:lnTo>
                          <a:pt x="10" y="34"/>
                        </a:lnTo>
                        <a:lnTo>
                          <a:pt x="5" y="31"/>
                        </a:lnTo>
                        <a:lnTo>
                          <a:pt x="1" y="25"/>
                        </a:lnTo>
                        <a:lnTo>
                          <a:pt x="0" y="19"/>
                        </a:lnTo>
                        <a:lnTo>
                          <a:pt x="0" y="14"/>
                        </a:lnTo>
                        <a:lnTo>
                          <a:pt x="0" y="10"/>
                        </a:lnTo>
                        <a:lnTo>
                          <a:pt x="1" y="6"/>
                        </a:lnTo>
                        <a:lnTo>
                          <a:pt x="5" y="0"/>
                        </a:lnTo>
                        <a:lnTo>
                          <a:pt x="10" y="0"/>
                        </a:lnTo>
                        <a:lnTo>
                          <a:pt x="14" y="0"/>
                        </a:lnTo>
                        <a:lnTo>
                          <a:pt x="19" y="0"/>
                        </a:lnTo>
                        <a:lnTo>
                          <a:pt x="22" y="6"/>
                        </a:lnTo>
                        <a:lnTo>
                          <a:pt x="24" y="10"/>
                        </a:lnTo>
                        <a:lnTo>
                          <a:pt x="28" y="14"/>
                        </a:lnTo>
                      </a:path>
                    </a:pathLst>
                  </a:custGeom>
                  <a:solidFill>
                    <a:srgbClr val="000000"/>
                  </a:solidFill>
                  <a:ln w="12700" cap="rnd">
                    <a:solidFill>
                      <a:srgbClr val="000000"/>
                    </a:solidFill>
                    <a:round/>
                    <a:headEnd/>
                    <a:tailEnd/>
                  </a:ln>
                </p:spPr>
                <p:txBody>
                  <a:bodyPr/>
                  <a:lstStyle/>
                  <a:p>
                    <a:endParaRPr lang="en-US"/>
                  </a:p>
                </p:txBody>
              </p:sp>
              <p:sp>
                <p:nvSpPr>
                  <p:cNvPr id="1240" name="Freeform 548"/>
                  <p:cNvSpPr>
                    <a:spLocks/>
                  </p:cNvSpPr>
                  <p:nvPr/>
                </p:nvSpPr>
                <p:spPr bwMode="auto">
                  <a:xfrm>
                    <a:off x="4909" y="3818"/>
                    <a:ext cx="33" cy="39"/>
                  </a:xfrm>
                  <a:custGeom>
                    <a:avLst/>
                    <a:gdLst>
                      <a:gd name="T0" fmla="*/ 32 w 33"/>
                      <a:gd name="T1" fmla="*/ 19 h 39"/>
                      <a:gd name="T2" fmla="*/ 30 w 33"/>
                      <a:gd name="T3" fmla="*/ 25 h 39"/>
                      <a:gd name="T4" fmla="*/ 28 w 33"/>
                      <a:gd name="T5" fmla="*/ 29 h 39"/>
                      <a:gd name="T6" fmla="*/ 23 w 33"/>
                      <a:gd name="T7" fmla="*/ 35 h 39"/>
                      <a:gd name="T8" fmla="*/ 19 w 33"/>
                      <a:gd name="T9" fmla="*/ 38 h 39"/>
                      <a:gd name="T10" fmla="*/ 14 w 33"/>
                      <a:gd name="T11" fmla="*/ 38 h 39"/>
                      <a:gd name="T12" fmla="*/ 8 w 33"/>
                      <a:gd name="T13" fmla="*/ 35 h 39"/>
                      <a:gd name="T14" fmla="*/ 3 w 33"/>
                      <a:gd name="T15" fmla="*/ 29 h 39"/>
                      <a:gd name="T16" fmla="*/ 0 w 33"/>
                      <a:gd name="T17" fmla="*/ 25 h 39"/>
                      <a:gd name="T18" fmla="*/ 0 w 33"/>
                      <a:gd name="T19" fmla="*/ 19 h 39"/>
                      <a:gd name="T20" fmla="*/ 0 w 33"/>
                      <a:gd name="T21" fmla="*/ 10 h 39"/>
                      <a:gd name="T22" fmla="*/ 3 w 33"/>
                      <a:gd name="T23" fmla="*/ 6 h 39"/>
                      <a:gd name="T24" fmla="*/ 8 w 33"/>
                      <a:gd name="T25" fmla="*/ 2 h 39"/>
                      <a:gd name="T26" fmla="*/ 14 w 33"/>
                      <a:gd name="T27" fmla="*/ 0 h 39"/>
                      <a:gd name="T28" fmla="*/ 19 w 33"/>
                      <a:gd name="T29" fmla="*/ 0 h 39"/>
                      <a:gd name="T30" fmla="*/ 23 w 33"/>
                      <a:gd name="T31" fmla="*/ 2 h 39"/>
                      <a:gd name="T32" fmla="*/ 28 w 33"/>
                      <a:gd name="T33" fmla="*/ 6 h 39"/>
                      <a:gd name="T34" fmla="*/ 30 w 33"/>
                      <a:gd name="T35" fmla="*/ 10 h 39"/>
                      <a:gd name="T36" fmla="*/ 32 w 33"/>
                      <a:gd name="T37" fmla="*/ 1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9"/>
                      <a:gd name="T59" fmla="*/ 33 w 3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9">
                        <a:moveTo>
                          <a:pt x="32" y="19"/>
                        </a:moveTo>
                        <a:lnTo>
                          <a:pt x="30" y="25"/>
                        </a:lnTo>
                        <a:lnTo>
                          <a:pt x="28" y="29"/>
                        </a:lnTo>
                        <a:lnTo>
                          <a:pt x="23" y="35"/>
                        </a:lnTo>
                        <a:lnTo>
                          <a:pt x="19" y="38"/>
                        </a:lnTo>
                        <a:lnTo>
                          <a:pt x="14" y="38"/>
                        </a:lnTo>
                        <a:lnTo>
                          <a:pt x="8" y="35"/>
                        </a:lnTo>
                        <a:lnTo>
                          <a:pt x="3" y="29"/>
                        </a:lnTo>
                        <a:lnTo>
                          <a:pt x="0" y="25"/>
                        </a:lnTo>
                        <a:lnTo>
                          <a:pt x="0" y="19"/>
                        </a:lnTo>
                        <a:lnTo>
                          <a:pt x="0" y="10"/>
                        </a:lnTo>
                        <a:lnTo>
                          <a:pt x="3" y="6"/>
                        </a:lnTo>
                        <a:lnTo>
                          <a:pt x="8" y="2"/>
                        </a:lnTo>
                        <a:lnTo>
                          <a:pt x="14" y="0"/>
                        </a:lnTo>
                        <a:lnTo>
                          <a:pt x="19" y="0"/>
                        </a:lnTo>
                        <a:lnTo>
                          <a:pt x="23" y="2"/>
                        </a:lnTo>
                        <a:lnTo>
                          <a:pt x="28" y="6"/>
                        </a:lnTo>
                        <a:lnTo>
                          <a:pt x="30" y="10"/>
                        </a:lnTo>
                        <a:lnTo>
                          <a:pt x="32" y="19"/>
                        </a:lnTo>
                      </a:path>
                    </a:pathLst>
                  </a:custGeom>
                  <a:solidFill>
                    <a:srgbClr val="000000"/>
                  </a:solidFill>
                  <a:ln w="12700" cap="rnd">
                    <a:solidFill>
                      <a:srgbClr val="000000"/>
                    </a:solidFill>
                    <a:round/>
                    <a:headEnd/>
                    <a:tailEnd/>
                  </a:ln>
                </p:spPr>
                <p:txBody>
                  <a:bodyPr/>
                  <a:lstStyle/>
                  <a:p>
                    <a:endParaRPr lang="en-US"/>
                  </a:p>
                </p:txBody>
              </p:sp>
              <p:sp>
                <p:nvSpPr>
                  <p:cNvPr id="1241" name="Freeform 549"/>
                  <p:cNvSpPr>
                    <a:spLocks/>
                  </p:cNvSpPr>
                  <p:nvPr/>
                </p:nvSpPr>
                <p:spPr bwMode="auto">
                  <a:xfrm>
                    <a:off x="5013" y="3869"/>
                    <a:ext cx="30" cy="35"/>
                  </a:xfrm>
                  <a:custGeom>
                    <a:avLst/>
                    <a:gdLst>
                      <a:gd name="T0" fmla="*/ 29 w 30"/>
                      <a:gd name="T1" fmla="*/ 14 h 35"/>
                      <a:gd name="T2" fmla="*/ 29 w 30"/>
                      <a:gd name="T3" fmla="*/ 19 h 35"/>
                      <a:gd name="T4" fmla="*/ 25 w 30"/>
                      <a:gd name="T5" fmla="*/ 25 h 35"/>
                      <a:gd name="T6" fmla="*/ 21 w 30"/>
                      <a:gd name="T7" fmla="*/ 31 h 35"/>
                      <a:gd name="T8" fmla="*/ 16 w 30"/>
                      <a:gd name="T9" fmla="*/ 34 h 35"/>
                      <a:gd name="T10" fmla="*/ 10 w 30"/>
                      <a:gd name="T11" fmla="*/ 34 h 35"/>
                      <a:gd name="T12" fmla="*/ 5 w 30"/>
                      <a:gd name="T13" fmla="*/ 31 h 35"/>
                      <a:gd name="T14" fmla="*/ 1 w 30"/>
                      <a:gd name="T15" fmla="*/ 25 h 35"/>
                      <a:gd name="T16" fmla="*/ 0 w 30"/>
                      <a:gd name="T17" fmla="*/ 19 h 35"/>
                      <a:gd name="T18" fmla="*/ 0 w 30"/>
                      <a:gd name="T19" fmla="*/ 14 h 35"/>
                      <a:gd name="T20" fmla="*/ 0 w 30"/>
                      <a:gd name="T21" fmla="*/ 8 h 35"/>
                      <a:gd name="T22" fmla="*/ 1 w 30"/>
                      <a:gd name="T23" fmla="*/ 6 h 35"/>
                      <a:gd name="T24" fmla="*/ 5 w 30"/>
                      <a:gd name="T25" fmla="*/ 0 h 35"/>
                      <a:gd name="T26" fmla="*/ 10 w 30"/>
                      <a:gd name="T27" fmla="*/ 0 h 35"/>
                      <a:gd name="T28" fmla="*/ 16 w 30"/>
                      <a:gd name="T29" fmla="*/ 0 h 35"/>
                      <a:gd name="T30" fmla="*/ 21 w 30"/>
                      <a:gd name="T31" fmla="*/ 0 h 35"/>
                      <a:gd name="T32" fmla="*/ 25 w 30"/>
                      <a:gd name="T33" fmla="*/ 6 h 35"/>
                      <a:gd name="T34" fmla="*/ 29 w 30"/>
                      <a:gd name="T35" fmla="*/ 8 h 35"/>
                      <a:gd name="T36" fmla="*/ 29 w 30"/>
                      <a:gd name="T37" fmla="*/ 1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29" y="14"/>
                        </a:moveTo>
                        <a:lnTo>
                          <a:pt x="29" y="19"/>
                        </a:lnTo>
                        <a:lnTo>
                          <a:pt x="25" y="25"/>
                        </a:lnTo>
                        <a:lnTo>
                          <a:pt x="21" y="31"/>
                        </a:lnTo>
                        <a:lnTo>
                          <a:pt x="16" y="34"/>
                        </a:lnTo>
                        <a:lnTo>
                          <a:pt x="10" y="34"/>
                        </a:lnTo>
                        <a:lnTo>
                          <a:pt x="5" y="31"/>
                        </a:lnTo>
                        <a:lnTo>
                          <a:pt x="1" y="25"/>
                        </a:lnTo>
                        <a:lnTo>
                          <a:pt x="0" y="19"/>
                        </a:lnTo>
                        <a:lnTo>
                          <a:pt x="0" y="14"/>
                        </a:lnTo>
                        <a:lnTo>
                          <a:pt x="0" y="8"/>
                        </a:lnTo>
                        <a:lnTo>
                          <a:pt x="1" y="6"/>
                        </a:lnTo>
                        <a:lnTo>
                          <a:pt x="5" y="0"/>
                        </a:lnTo>
                        <a:lnTo>
                          <a:pt x="10" y="0"/>
                        </a:lnTo>
                        <a:lnTo>
                          <a:pt x="16" y="0"/>
                        </a:lnTo>
                        <a:lnTo>
                          <a:pt x="21" y="0"/>
                        </a:lnTo>
                        <a:lnTo>
                          <a:pt x="25" y="6"/>
                        </a:lnTo>
                        <a:lnTo>
                          <a:pt x="29" y="8"/>
                        </a:lnTo>
                        <a:lnTo>
                          <a:pt x="29" y="14"/>
                        </a:lnTo>
                      </a:path>
                    </a:pathLst>
                  </a:custGeom>
                  <a:solidFill>
                    <a:srgbClr val="000000"/>
                  </a:solidFill>
                  <a:ln w="12700" cap="rnd">
                    <a:solidFill>
                      <a:srgbClr val="000000"/>
                    </a:solidFill>
                    <a:round/>
                    <a:headEnd/>
                    <a:tailEnd/>
                  </a:ln>
                </p:spPr>
                <p:txBody>
                  <a:bodyPr/>
                  <a:lstStyle/>
                  <a:p>
                    <a:endParaRPr lang="en-US"/>
                  </a:p>
                </p:txBody>
              </p:sp>
              <p:sp>
                <p:nvSpPr>
                  <p:cNvPr id="1242" name="Freeform 550"/>
                  <p:cNvSpPr>
                    <a:spLocks/>
                  </p:cNvSpPr>
                  <p:nvPr/>
                </p:nvSpPr>
                <p:spPr bwMode="auto">
                  <a:xfrm>
                    <a:off x="4951" y="3876"/>
                    <a:ext cx="29" cy="35"/>
                  </a:xfrm>
                  <a:custGeom>
                    <a:avLst/>
                    <a:gdLst>
                      <a:gd name="T0" fmla="*/ 28 w 29"/>
                      <a:gd name="T1" fmla="*/ 17 h 35"/>
                      <a:gd name="T2" fmla="*/ 28 w 29"/>
                      <a:gd name="T3" fmla="*/ 23 h 35"/>
                      <a:gd name="T4" fmla="*/ 24 w 29"/>
                      <a:gd name="T5" fmla="*/ 27 h 35"/>
                      <a:gd name="T6" fmla="*/ 21 w 29"/>
                      <a:gd name="T7" fmla="*/ 34 h 35"/>
                      <a:gd name="T8" fmla="*/ 15 w 29"/>
                      <a:gd name="T9" fmla="*/ 34 h 35"/>
                      <a:gd name="T10" fmla="*/ 10 w 29"/>
                      <a:gd name="T11" fmla="*/ 34 h 35"/>
                      <a:gd name="T12" fmla="*/ 5 w 29"/>
                      <a:gd name="T13" fmla="*/ 34 h 35"/>
                      <a:gd name="T14" fmla="*/ 1 w 29"/>
                      <a:gd name="T15" fmla="*/ 27 h 35"/>
                      <a:gd name="T16" fmla="*/ 0 w 29"/>
                      <a:gd name="T17" fmla="*/ 23 h 35"/>
                      <a:gd name="T18" fmla="*/ 0 w 29"/>
                      <a:gd name="T19" fmla="*/ 17 h 35"/>
                      <a:gd name="T20" fmla="*/ 0 w 29"/>
                      <a:gd name="T21" fmla="*/ 8 h 35"/>
                      <a:gd name="T22" fmla="*/ 1 w 29"/>
                      <a:gd name="T23" fmla="*/ 2 h 35"/>
                      <a:gd name="T24" fmla="*/ 5 w 29"/>
                      <a:gd name="T25" fmla="*/ 0 h 35"/>
                      <a:gd name="T26" fmla="*/ 10 w 29"/>
                      <a:gd name="T27" fmla="*/ 0 h 35"/>
                      <a:gd name="T28" fmla="*/ 15 w 29"/>
                      <a:gd name="T29" fmla="*/ 0 h 35"/>
                      <a:gd name="T30" fmla="*/ 21 w 29"/>
                      <a:gd name="T31" fmla="*/ 0 h 35"/>
                      <a:gd name="T32" fmla="*/ 24 w 29"/>
                      <a:gd name="T33" fmla="*/ 2 h 35"/>
                      <a:gd name="T34" fmla="*/ 28 w 29"/>
                      <a:gd name="T35" fmla="*/ 8 h 35"/>
                      <a:gd name="T36" fmla="*/ 28 w 29"/>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5"/>
                      <a:gd name="T59" fmla="*/ 29 w 2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5">
                        <a:moveTo>
                          <a:pt x="28" y="17"/>
                        </a:moveTo>
                        <a:lnTo>
                          <a:pt x="28" y="23"/>
                        </a:lnTo>
                        <a:lnTo>
                          <a:pt x="24" y="27"/>
                        </a:lnTo>
                        <a:lnTo>
                          <a:pt x="21" y="34"/>
                        </a:lnTo>
                        <a:lnTo>
                          <a:pt x="15" y="34"/>
                        </a:lnTo>
                        <a:lnTo>
                          <a:pt x="10" y="34"/>
                        </a:lnTo>
                        <a:lnTo>
                          <a:pt x="5" y="34"/>
                        </a:lnTo>
                        <a:lnTo>
                          <a:pt x="1" y="27"/>
                        </a:lnTo>
                        <a:lnTo>
                          <a:pt x="0" y="23"/>
                        </a:lnTo>
                        <a:lnTo>
                          <a:pt x="0" y="17"/>
                        </a:lnTo>
                        <a:lnTo>
                          <a:pt x="0" y="8"/>
                        </a:lnTo>
                        <a:lnTo>
                          <a:pt x="1" y="2"/>
                        </a:lnTo>
                        <a:lnTo>
                          <a:pt x="5" y="0"/>
                        </a:lnTo>
                        <a:lnTo>
                          <a:pt x="10" y="0"/>
                        </a:lnTo>
                        <a:lnTo>
                          <a:pt x="15" y="0"/>
                        </a:lnTo>
                        <a:lnTo>
                          <a:pt x="21" y="0"/>
                        </a:lnTo>
                        <a:lnTo>
                          <a:pt x="24" y="2"/>
                        </a:lnTo>
                        <a:lnTo>
                          <a:pt x="28" y="8"/>
                        </a:lnTo>
                        <a:lnTo>
                          <a:pt x="28" y="17"/>
                        </a:lnTo>
                      </a:path>
                    </a:pathLst>
                  </a:custGeom>
                  <a:solidFill>
                    <a:srgbClr val="000000"/>
                  </a:solidFill>
                  <a:ln w="12700" cap="rnd">
                    <a:solidFill>
                      <a:srgbClr val="000000"/>
                    </a:solidFill>
                    <a:round/>
                    <a:headEnd/>
                    <a:tailEnd/>
                  </a:ln>
                </p:spPr>
                <p:txBody>
                  <a:bodyPr/>
                  <a:lstStyle/>
                  <a:p>
                    <a:endParaRPr lang="en-US"/>
                  </a:p>
                </p:txBody>
              </p:sp>
            </p:grpSp>
          </p:grpSp>
        </p:grpSp>
      </p:grpSp>
      <p:sp>
        <p:nvSpPr>
          <p:cNvPr id="553" name="Slide Number Placeholder 552"/>
          <p:cNvSpPr>
            <a:spLocks noGrp="1"/>
          </p:cNvSpPr>
          <p:nvPr>
            <p:ph type="sldNum" sz="quarter" idx="12"/>
          </p:nvPr>
        </p:nvSpPr>
        <p:spPr/>
        <p:txBody>
          <a:bodyPr/>
          <a:lstStyle/>
          <a:p>
            <a:fld id="{0555B31A-5103-4A6A-BDE6-5BCED54EB9C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990600" y="1219200"/>
            <a:ext cx="8001000" cy="4876800"/>
          </a:xfrm>
        </p:spPr>
        <p:txBody>
          <a:bodyPr>
            <a:normAutofit/>
          </a:bodyPr>
          <a:lstStyle/>
          <a:p>
            <a:pPr>
              <a:buNone/>
            </a:pPr>
            <a:r>
              <a:rPr lang="en-US" sz="2800" b="1" dirty="0" smtClean="0"/>
              <a:t>Nucleation regime dimensionless numbers:</a:t>
            </a:r>
          </a:p>
          <a:p>
            <a:pPr>
              <a:buNone/>
            </a:pPr>
            <a:endParaRPr lang="en-US" sz="2200" dirty="0" smtClean="0">
              <a:solidFill>
                <a:schemeClr val="tx1"/>
              </a:solidFill>
              <a:latin typeface="+mn-lt"/>
            </a:endParaRPr>
          </a:p>
          <a:p>
            <a:pPr>
              <a:buNone/>
            </a:pPr>
            <a:r>
              <a:rPr lang="en-US" sz="2400" dirty="0" smtClean="0">
                <a:solidFill>
                  <a:schemeClr val="tx1"/>
                </a:solidFill>
                <a:latin typeface="+mn-lt"/>
              </a:rPr>
              <a:t>Dimensionless spray flux (</a:t>
            </a:r>
            <a:r>
              <a:rPr lang="en-US" sz="2400" dirty="0" smtClean="0">
                <a:solidFill>
                  <a:schemeClr val="tx1"/>
                </a:solidFill>
                <a:latin typeface="+mn-lt"/>
                <a:sym typeface="Symbol"/>
              </a:rPr>
              <a:t></a:t>
            </a:r>
            <a:r>
              <a:rPr lang="en-US" sz="2400" baseline="-25000" dirty="0" smtClean="0">
                <a:solidFill>
                  <a:schemeClr val="tx1"/>
                </a:solidFill>
                <a:latin typeface="+mn-lt"/>
                <a:sym typeface="Symbol"/>
              </a:rPr>
              <a:t>a</a:t>
            </a:r>
            <a:r>
              <a:rPr lang="en-US" sz="2400" dirty="0" smtClean="0">
                <a:solidFill>
                  <a:schemeClr val="tx1"/>
                </a:solidFill>
                <a:latin typeface="+mn-lt"/>
                <a:sym typeface="Symbol"/>
              </a:rPr>
              <a:t>)</a:t>
            </a:r>
            <a:r>
              <a:rPr lang="en-US" sz="2400" dirty="0" smtClean="0">
                <a:solidFill>
                  <a:schemeClr val="tx1"/>
                </a:solidFill>
                <a:latin typeface="+mn-lt"/>
              </a:rPr>
              <a:t> </a:t>
            </a:r>
          </a:p>
          <a:p>
            <a:pPr>
              <a:buNone/>
            </a:pPr>
            <a:endParaRPr lang="en-US" sz="2200" dirty="0" smtClean="0">
              <a:solidFill>
                <a:schemeClr val="tx1"/>
              </a:solidFill>
              <a:latin typeface="+mn-lt"/>
            </a:endParaRPr>
          </a:p>
          <a:p>
            <a:pPr>
              <a:buNone/>
            </a:pPr>
            <a:r>
              <a:rPr lang="en-US" sz="2400" dirty="0"/>
              <a:t>D</a:t>
            </a:r>
            <a:r>
              <a:rPr lang="en-US" sz="2400" dirty="0" smtClean="0">
                <a:solidFill>
                  <a:schemeClr val="tx1"/>
                </a:solidFill>
                <a:latin typeface="+mn-lt"/>
              </a:rPr>
              <a:t>imensionless drop penetration time (</a:t>
            </a:r>
            <a:r>
              <a:rPr lang="en-US" sz="2400" dirty="0" smtClean="0">
                <a:solidFill>
                  <a:schemeClr val="tx1"/>
                </a:solidFill>
                <a:latin typeface="+mn-lt"/>
                <a:sym typeface="Symbol"/>
              </a:rPr>
              <a:t></a:t>
            </a:r>
            <a:r>
              <a:rPr lang="en-US" sz="2400" baseline="-25000" dirty="0" smtClean="0">
                <a:solidFill>
                  <a:schemeClr val="tx1"/>
                </a:solidFill>
                <a:latin typeface="+mn-lt"/>
                <a:sym typeface="Symbol"/>
              </a:rPr>
              <a:t>p</a:t>
            </a:r>
            <a:r>
              <a:rPr lang="en-US" sz="2400" dirty="0">
                <a:sym typeface="Symbol"/>
              </a:rPr>
              <a:t>)</a:t>
            </a:r>
            <a:endParaRPr lang="en-US" sz="2400" dirty="0" smtClean="0">
              <a:solidFill>
                <a:schemeClr val="tx1"/>
              </a:solidFill>
              <a:latin typeface="+mn-lt"/>
            </a:endParaRPr>
          </a:p>
          <a:p>
            <a:pPr>
              <a:buNone/>
            </a:pPr>
            <a:endParaRPr lang="en-US" sz="2200" dirty="0" smtClean="0">
              <a:solidFill>
                <a:schemeClr val="tx1"/>
              </a:solidFill>
              <a:latin typeface="+mn-lt"/>
            </a:endParaRPr>
          </a:p>
          <a:p>
            <a:pPr>
              <a:buNone/>
            </a:pPr>
            <a:endParaRPr lang="en-US" sz="2400" dirty="0" smtClean="0">
              <a:solidFill>
                <a:schemeClr val="tx1"/>
              </a:solidFill>
              <a:latin typeface="+mn-lt"/>
            </a:endParaRPr>
          </a:p>
          <a:p>
            <a:pPr>
              <a:buNone/>
            </a:pPr>
            <a:endParaRPr lang="en-US" sz="2400" dirty="0"/>
          </a:p>
          <a:p>
            <a:pPr>
              <a:buNone/>
            </a:pPr>
            <a:endParaRPr lang="en-US" sz="2400" dirty="0" smtClean="0">
              <a:solidFill>
                <a:schemeClr val="tx1"/>
              </a:solidFill>
              <a:latin typeface="+mn-lt"/>
            </a:endParaRPr>
          </a:p>
          <a:p>
            <a:pPr>
              <a:buNone/>
            </a:pPr>
            <a:endParaRPr lang="en-US" sz="2400" dirty="0" smtClean="0">
              <a:solidFill>
                <a:schemeClr val="tx1"/>
              </a:solidFill>
              <a:latin typeface="+mn-lt"/>
            </a:endParaRPr>
          </a:p>
          <a:p>
            <a:pPr>
              <a:buNone/>
            </a:pPr>
            <a:endParaRPr lang="en-US" sz="2400" dirty="0"/>
          </a:p>
          <a:p>
            <a:pPr>
              <a:buNone/>
            </a:pPr>
            <a:endParaRPr lang="en-US" sz="2200" dirty="0" smtClean="0">
              <a:solidFill>
                <a:schemeClr val="tx1"/>
              </a:solidFill>
              <a:latin typeface="+mn-lt"/>
            </a:endParaRPr>
          </a:p>
          <a:p>
            <a:pPr>
              <a:buNone/>
            </a:pPr>
            <a:endParaRPr lang="en-US" sz="2400" dirty="0"/>
          </a:p>
          <a:p>
            <a:pPr>
              <a:buNone/>
            </a:pPr>
            <a:endParaRPr lang="en-US" sz="2400" dirty="0" smtClean="0"/>
          </a:p>
        </p:txBody>
      </p:sp>
      <p:pic>
        <p:nvPicPr>
          <p:cNvPr id="3076" name="Picture 4"/>
          <p:cNvPicPr>
            <a:picLocks noChangeAspect="1" noChangeArrowheads="1"/>
          </p:cNvPicPr>
          <p:nvPr/>
        </p:nvPicPr>
        <p:blipFill>
          <a:blip r:embed="rId3" cstate="print"/>
          <a:srcRect/>
          <a:stretch>
            <a:fillRect/>
          </a:stretch>
        </p:blipFill>
        <p:spPr bwMode="auto">
          <a:xfrm>
            <a:off x="5722676" y="1984248"/>
            <a:ext cx="1211524" cy="73152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7065335" y="2819400"/>
            <a:ext cx="883849" cy="731520"/>
          </a:xfrm>
          <a:prstGeom prst="rect">
            <a:avLst/>
          </a:prstGeom>
          <a:noFill/>
          <a:ln w="9525">
            <a:noFill/>
            <a:miter lim="800000"/>
            <a:headEnd/>
            <a:tailEnd/>
          </a:ln>
          <a:effectLst/>
        </p:spPr>
      </p:pic>
      <p:cxnSp>
        <p:nvCxnSpPr>
          <p:cNvPr id="17" name="Straight Arrow Connector 16"/>
          <p:cNvCxnSpPr/>
          <p:nvPr/>
        </p:nvCxnSpPr>
        <p:spPr>
          <a:xfrm>
            <a:off x="4846320" y="2362200"/>
            <a:ext cx="685800" cy="158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269736" y="3200400"/>
            <a:ext cx="685800" cy="158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
          <p:cNvPicPr>
            <a:picLocks noChangeAspect="1" noChangeArrowheads="1"/>
          </p:cNvPicPr>
          <p:nvPr/>
        </p:nvPicPr>
        <p:blipFill>
          <a:blip r:embed="rId5" cstate="print"/>
          <a:srcRect/>
          <a:stretch>
            <a:fillRect/>
          </a:stretch>
        </p:blipFill>
        <p:spPr bwMode="auto">
          <a:xfrm>
            <a:off x="381000" y="3429000"/>
            <a:ext cx="4027923" cy="3105150"/>
          </a:xfrm>
          <a:prstGeom prst="rect">
            <a:avLst/>
          </a:prstGeom>
          <a:noFill/>
          <a:ln w="9525">
            <a:noFill/>
            <a:miter lim="800000"/>
            <a:headEnd/>
            <a:tailEnd/>
          </a:ln>
        </p:spPr>
      </p:pic>
      <p:sp>
        <p:nvSpPr>
          <p:cNvPr id="22" name="Text Box 41"/>
          <p:cNvSpPr txBox="1">
            <a:spLocks noChangeArrowheads="1"/>
          </p:cNvSpPr>
          <p:nvPr/>
        </p:nvSpPr>
        <p:spPr bwMode="auto">
          <a:xfrm>
            <a:off x="0" y="6540500"/>
            <a:ext cx="4995278" cy="307777"/>
          </a:xfrm>
          <a:prstGeom prst="rect">
            <a:avLst/>
          </a:prstGeom>
          <a:solidFill>
            <a:schemeClr val="bg1"/>
          </a:solidFill>
          <a:ln w="12700">
            <a:noFill/>
            <a:miter lim="800000"/>
            <a:headEnd type="none" w="sm" len="sm"/>
            <a:tailEnd type="none" w="sm" len="sm"/>
          </a:ln>
        </p:spPr>
        <p:txBody>
          <a:bodyPr wrap="none">
            <a:spAutoFit/>
          </a:bodyPr>
          <a:lstStyle/>
          <a:p>
            <a:r>
              <a:rPr lang="en-US" sz="1400" dirty="0" err="1">
                <a:latin typeface="Bookman Old Style" pitchFamily="18" charset="0"/>
              </a:rPr>
              <a:t>Hapgood</a:t>
            </a:r>
            <a:r>
              <a:rPr lang="en-US" sz="1400" dirty="0">
                <a:latin typeface="Bookman Old Style" pitchFamily="18" charset="0"/>
              </a:rPr>
              <a:t>, </a:t>
            </a:r>
            <a:r>
              <a:rPr lang="en-US" sz="1400" dirty="0" err="1">
                <a:latin typeface="Bookman Old Style" pitchFamily="18" charset="0"/>
              </a:rPr>
              <a:t>Litster</a:t>
            </a:r>
            <a:r>
              <a:rPr lang="en-US" sz="1400" dirty="0">
                <a:latin typeface="Bookman Old Style" pitchFamily="18" charset="0"/>
              </a:rPr>
              <a:t> &amp; Smith, </a:t>
            </a:r>
            <a:r>
              <a:rPr lang="en-US" sz="1400" i="1" dirty="0" err="1">
                <a:latin typeface="Bookman Old Style" pitchFamily="18" charset="0"/>
              </a:rPr>
              <a:t>AIChE</a:t>
            </a:r>
            <a:r>
              <a:rPr lang="en-US" sz="1400" i="1" dirty="0">
                <a:latin typeface="Bookman Old Style" pitchFamily="18" charset="0"/>
              </a:rPr>
              <a:t> J,</a:t>
            </a:r>
            <a:r>
              <a:rPr lang="en-US" sz="1400" dirty="0">
                <a:latin typeface="Bookman Old Style" pitchFamily="18" charset="0"/>
              </a:rPr>
              <a:t> </a:t>
            </a:r>
            <a:r>
              <a:rPr lang="en-US" sz="1400" b="1" dirty="0">
                <a:latin typeface="Bookman Old Style" pitchFamily="18" charset="0"/>
              </a:rPr>
              <a:t>49</a:t>
            </a:r>
            <a:r>
              <a:rPr lang="en-US" sz="1400" dirty="0">
                <a:latin typeface="Bookman Old Style" pitchFamily="18" charset="0"/>
              </a:rPr>
              <a:t>, 350-361, 2003</a:t>
            </a:r>
          </a:p>
        </p:txBody>
      </p:sp>
      <p:sp>
        <p:nvSpPr>
          <p:cNvPr id="24" name="TextBox 23"/>
          <p:cNvSpPr txBox="1"/>
          <p:nvPr/>
        </p:nvSpPr>
        <p:spPr>
          <a:xfrm>
            <a:off x="4876800" y="3810000"/>
            <a:ext cx="4114800" cy="1477328"/>
          </a:xfrm>
          <a:prstGeom prst="rect">
            <a:avLst/>
          </a:prstGeom>
          <a:noFill/>
        </p:spPr>
        <p:txBody>
          <a:bodyPr wrap="square" rtlCol="0">
            <a:spAutoFit/>
          </a:bodyPr>
          <a:lstStyle/>
          <a:p>
            <a:pPr>
              <a:buFont typeface="Symbol" pitchFamily="18" charset="2"/>
              <a:buChar char=" "/>
            </a:pPr>
            <a:r>
              <a:rPr lang="en-US" dirty="0" smtClean="0"/>
              <a:t>   : spray flux  </a:t>
            </a:r>
          </a:p>
          <a:p>
            <a:pPr>
              <a:buFont typeface="Symbol" pitchFamily="18" charset="2"/>
              <a:buChar char=" "/>
            </a:pPr>
            <a:r>
              <a:rPr lang="en-US" dirty="0" smtClean="0"/>
              <a:t>   : powder flux</a:t>
            </a:r>
          </a:p>
          <a:p>
            <a:r>
              <a:rPr lang="en-US" dirty="0" err="1" smtClean="0"/>
              <a:t>d</a:t>
            </a:r>
            <a:r>
              <a:rPr lang="en-US" baseline="-25000" dirty="0" err="1" smtClean="0"/>
              <a:t>d</a:t>
            </a:r>
            <a:r>
              <a:rPr lang="en-US" dirty="0" smtClean="0"/>
              <a:t>: drop diameter</a:t>
            </a:r>
          </a:p>
          <a:p>
            <a:r>
              <a:rPr lang="en-US" dirty="0" err="1" smtClean="0"/>
              <a:t>t</a:t>
            </a:r>
            <a:r>
              <a:rPr lang="en-US" baseline="-25000" dirty="0" err="1" smtClean="0"/>
              <a:t>p</a:t>
            </a:r>
            <a:r>
              <a:rPr lang="en-US" dirty="0" smtClean="0"/>
              <a:t> : drop penetration time</a:t>
            </a:r>
          </a:p>
          <a:p>
            <a:r>
              <a:rPr lang="en-US" dirty="0" err="1" smtClean="0"/>
              <a:t>t</a:t>
            </a:r>
            <a:r>
              <a:rPr lang="en-US" baseline="-25000" dirty="0" err="1" smtClean="0"/>
              <a:t>c</a:t>
            </a:r>
            <a:r>
              <a:rPr lang="en-US" dirty="0" smtClean="0"/>
              <a:t> : circulation time</a:t>
            </a:r>
            <a:endParaRPr lang="en-US" dirty="0"/>
          </a:p>
        </p:txBody>
      </p:sp>
      <p:sp>
        <p:nvSpPr>
          <p:cNvPr id="11" name="Slide Number Placeholder 10"/>
          <p:cNvSpPr>
            <a:spLocks noGrp="1"/>
          </p:cNvSpPr>
          <p:nvPr>
            <p:ph type="sldNum" sz="quarter" idx="12"/>
          </p:nvPr>
        </p:nvSpPr>
        <p:spPr/>
        <p:txBody>
          <a:bodyPr/>
          <a:lstStyle/>
          <a:p>
            <a:fld id="{0555B31A-5103-4A6A-BDE6-5BCED54EB9CB}" type="slidenum">
              <a:rPr lang="en-US" smtClean="0"/>
              <a:pPr/>
              <a:t>4</a:t>
            </a:fld>
            <a:endParaRPr lang="en-US"/>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89394" y="3834384"/>
            <a:ext cx="167822" cy="352426"/>
          </a:xfrm>
          <a:prstGeom prst="rect">
            <a:avLst/>
          </a:prstGeom>
          <a:noFill/>
        </p:spPr>
      </p:pic>
      <p:sp>
        <p:nvSpPr>
          <p:cNvPr id="1229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7"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65192" y="4114800"/>
            <a:ext cx="152400" cy="355600"/>
          </a:xfrm>
          <a:prstGeom prst="rect">
            <a:avLst/>
          </a:prstGeom>
          <a:noFill/>
        </p:spPr>
      </p:pic>
      <p:sp>
        <p:nvSpPr>
          <p:cNvPr id="12299" name="Rectangle 11"/>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Content Placeholder 2"/>
          <p:cNvSpPr>
            <a:spLocks noGrp="1"/>
          </p:cNvSpPr>
          <p:nvPr>
            <p:ph idx="1"/>
          </p:nvPr>
        </p:nvSpPr>
        <p:spPr>
          <a:xfrm>
            <a:off x="457200" y="1143000"/>
            <a:ext cx="8229600" cy="4525963"/>
          </a:xfrm>
        </p:spPr>
        <p:txBody>
          <a:bodyPr>
            <a:normAutofit/>
          </a:bodyPr>
          <a:lstStyle/>
          <a:p>
            <a:pPr>
              <a:buNone/>
            </a:pPr>
            <a:r>
              <a:rPr lang="en-US" sz="2800" b="1" dirty="0" smtClean="0"/>
              <a:t>Growth regime dimensionless numbers:</a:t>
            </a:r>
          </a:p>
          <a:p>
            <a:pPr>
              <a:buNone/>
            </a:pPr>
            <a:endParaRPr lang="en-US" sz="2200" dirty="0" smtClean="0">
              <a:solidFill>
                <a:schemeClr val="tx1"/>
              </a:solidFill>
              <a:latin typeface="+mn-lt"/>
            </a:endParaRPr>
          </a:p>
          <a:p>
            <a:pPr>
              <a:buNone/>
            </a:pPr>
            <a:r>
              <a:rPr lang="en-US" sz="2400" dirty="0" smtClean="0">
                <a:solidFill>
                  <a:schemeClr val="tx1"/>
                </a:solidFill>
                <a:latin typeface="+mn-lt"/>
              </a:rPr>
              <a:t>Maximum liquid saturation (</a:t>
            </a:r>
            <a:r>
              <a:rPr lang="en-US" sz="2400" dirty="0" err="1" smtClean="0">
                <a:solidFill>
                  <a:schemeClr val="tx1"/>
                </a:solidFill>
                <a:latin typeface="+mn-lt"/>
              </a:rPr>
              <a:t>S</a:t>
            </a:r>
            <a:r>
              <a:rPr lang="en-US" sz="2400" baseline="-25000" dirty="0" err="1" smtClean="0">
                <a:solidFill>
                  <a:schemeClr val="tx1"/>
                </a:solidFill>
                <a:latin typeface="+mn-lt"/>
              </a:rPr>
              <a:t>max</a:t>
            </a:r>
            <a:r>
              <a:rPr lang="en-US" sz="2400" dirty="0" smtClean="0">
                <a:solidFill>
                  <a:schemeClr val="tx1"/>
                </a:solidFill>
                <a:latin typeface="+mn-lt"/>
              </a:rPr>
              <a:t>)</a:t>
            </a:r>
          </a:p>
          <a:p>
            <a:pPr>
              <a:buNone/>
            </a:pPr>
            <a:endParaRPr lang="en-US" sz="2200" dirty="0" smtClean="0">
              <a:solidFill>
                <a:schemeClr val="tx1"/>
              </a:solidFill>
              <a:latin typeface="+mn-lt"/>
            </a:endParaRPr>
          </a:p>
          <a:p>
            <a:pPr>
              <a:buNone/>
            </a:pPr>
            <a:r>
              <a:rPr lang="en-US" sz="2200" dirty="0"/>
              <a:t>S</a:t>
            </a:r>
            <a:r>
              <a:rPr lang="en-US" sz="2400" dirty="0" smtClean="0">
                <a:solidFill>
                  <a:schemeClr val="tx1"/>
                </a:solidFill>
                <a:latin typeface="+mn-lt"/>
              </a:rPr>
              <a:t>tokes deformation number (</a:t>
            </a:r>
            <a:r>
              <a:rPr lang="en-US" sz="2400" dirty="0" err="1" smtClean="0">
                <a:solidFill>
                  <a:schemeClr val="tx1"/>
                </a:solidFill>
                <a:latin typeface="+mn-lt"/>
              </a:rPr>
              <a:t>St</a:t>
            </a:r>
            <a:r>
              <a:rPr lang="en-US" sz="2400" baseline="-25000" dirty="0" err="1" smtClean="0">
                <a:solidFill>
                  <a:schemeClr val="tx1"/>
                </a:solidFill>
                <a:latin typeface="+mn-lt"/>
              </a:rPr>
              <a:t>def</a:t>
            </a:r>
            <a:r>
              <a:rPr lang="en-US" sz="2400" dirty="0" smtClean="0">
                <a:solidFill>
                  <a:schemeClr val="tx1"/>
                </a:solidFill>
                <a:latin typeface="+mn-lt"/>
              </a:rPr>
              <a:t>)</a:t>
            </a:r>
          </a:p>
          <a:p>
            <a:pPr>
              <a:buNone/>
            </a:pPr>
            <a:endParaRPr lang="en-US" sz="2400" dirty="0" smtClean="0">
              <a:solidFill>
                <a:schemeClr val="tx1"/>
              </a:solidFill>
              <a:latin typeface="+mn-lt"/>
            </a:endParaRPr>
          </a:p>
          <a:p>
            <a:pPr>
              <a:buNone/>
            </a:pPr>
            <a:endParaRPr lang="en-US" sz="2400" dirty="0" smtClean="0">
              <a:solidFill>
                <a:schemeClr val="tx1"/>
              </a:solidFill>
              <a:latin typeface="+mn-lt"/>
            </a:endParaRPr>
          </a:p>
          <a:p>
            <a:pPr>
              <a:buNone/>
            </a:pPr>
            <a:endParaRPr lang="en-US" sz="2400" dirty="0"/>
          </a:p>
          <a:p>
            <a:pPr>
              <a:buNone/>
            </a:pPr>
            <a:endParaRPr lang="en-US" sz="2200" dirty="0" smtClean="0">
              <a:solidFill>
                <a:schemeClr val="tx1"/>
              </a:solidFill>
              <a:latin typeface="+mn-lt"/>
            </a:endParaRPr>
          </a:p>
          <a:p>
            <a:pPr>
              <a:buNone/>
            </a:pPr>
            <a:endParaRPr lang="en-US" sz="2400" dirty="0"/>
          </a:p>
          <a:p>
            <a:pPr>
              <a:buNone/>
            </a:pPr>
            <a:endParaRPr lang="en-US" sz="2400" dirty="0" smtClean="0"/>
          </a:p>
        </p:txBody>
      </p:sp>
      <p:pic>
        <p:nvPicPr>
          <p:cNvPr id="5" name="Picture 6"/>
          <p:cNvPicPr>
            <a:picLocks noChangeAspect="1" noChangeArrowheads="1"/>
          </p:cNvPicPr>
          <p:nvPr/>
        </p:nvPicPr>
        <p:blipFill>
          <a:blip r:embed="rId2" cstate="print"/>
          <a:srcRect/>
          <a:stretch>
            <a:fillRect/>
          </a:stretch>
        </p:blipFill>
        <p:spPr bwMode="auto">
          <a:xfrm>
            <a:off x="5531953" y="2011680"/>
            <a:ext cx="2621447" cy="731520"/>
          </a:xfrm>
          <a:prstGeom prst="rect">
            <a:avLst/>
          </a:prstGeom>
          <a:noFill/>
          <a:ln w="9525">
            <a:noFill/>
            <a:miter lim="800000"/>
            <a:headEnd/>
            <a:tailEnd/>
          </a:ln>
          <a:effectLst/>
        </p:spPr>
      </p:pic>
      <p:pic>
        <p:nvPicPr>
          <p:cNvPr id="6" name="Picture 7"/>
          <p:cNvPicPr>
            <a:picLocks noChangeAspect="1" noChangeArrowheads="1"/>
          </p:cNvPicPr>
          <p:nvPr/>
        </p:nvPicPr>
        <p:blipFill>
          <a:blip r:embed="rId3" cstate="print"/>
          <a:srcRect/>
          <a:stretch>
            <a:fillRect/>
          </a:stretch>
        </p:blipFill>
        <p:spPr bwMode="auto">
          <a:xfrm>
            <a:off x="5884167" y="2785872"/>
            <a:ext cx="1507233" cy="731520"/>
          </a:xfrm>
          <a:prstGeom prst="rect">
            <a:avLst/>
          </a:prstGeom>
          <a:noFill/>
          <a:ln w="9525">
            <a:noFill/>
            <a:miter lim="800000"/>
            <a:headEnd/>
            <a:tailEnd/>
          </a:ln>
          <a:effectLst/>
        </p:spPr>
      </p:pic>
      <p:cxnSp>
        <p:nvCxnSpPr>
          <p:cNvPr id="7" name="Straight Arrow Connector 6"/>
          <p:cNvCxnSpPr/>
          <p:nvPr/>
        </p:nvCxnSpPr>
        <p:spPr>
          <a:xfrm>
            <a:off x="4724400" y="2340864"/>
            <a:ext cx="685800" cy="158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53000" y="3128708"/>
            <a:ext cx="685800" cy="158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srcRect/>
          <a:stretch>
            <a:fillRect/>
          </a:stretch>
        </p:blipFill>
        <p:spPr bwMode="auto">
          <a:xfrm>
            <a:off x="152400" y="3474720"/>
            <a:ext cx="4474484" cy="3383280"/>
          </a:xfrm>
          <a:prstGeom prst="rect">
            <a:avLst/>
          </a:prstGeom>
          <a:noFill/>
          <a:ln w="9525">
            <a:noFill/>
            <a:miter lim="800000"/>
            <a:headEnd/>
            <a:tailEnd/>
          </a:ln>
        </p:spPr>
      </p:pic>
      <p:sp>
        <p:nvSpPr>
          <p:cNvPr id="10" name="Text Box 41"/>
          <p:cNvSpPr txBox="1">
            <a:spLocks noChangeArrowheads="1"/>
          </p:cNvSpPr>
          <p:nvPr/>
        </p:nvSpPr>
        <p:spPr bwMode="auto">
          <a:xfrm>
            <a:off x="4724401" y="6550223"/>
            <a:ext cx="4419599" cy="307777"/>
          </a:xfrm>
          <a:prstGeom prst="rect">
            <a:avLst/>
          </a:prstGeom>
          <a:solidFill>
            <a:schemeClr val="bg1"/>
          </a:solidFill>
          <a:ln w="12700">
            <a:noFill/>
            <a:miter lim="800000"/>
            <a:headEnd type="none" w="sm" len="sm"/>
            <a:tailEnd type="none" w="sm" len="sm"/>
          </a:ln>
        </p:spPr>
        <p:txBody>
          <a:bodyPr wrap="square">
            <a:spAutoFit/>
          </a:bodyPr>
          <a:lstStyle/>
          <a:p>
            <a:r>
              <a:rPr lang="en-US" sz="1400" dirty="0" err="1" smtClean="0">
                <a:latin typeface="Bookman Old Style" pitchFamily="18" charset="0"/>
              </a:rPr>
              <a:t>Iveson</a:t>
            </a:r>
            <a:r>
              <a:rPr lang="en-US" sz="1400" dirty="0" smtClean="0">
                <a:latin typeface="Bookman Old Style" pitchFamily="18" charset="0"/>
              </a:rPr>
              <a:t> </a:t>
            </a:r>
            <a:r>
              <a:rPr lang="en-US" sz="1400" i="1" dirty="0" smtClean="0">
                <a:latin typeface="Bookman Old Style" pitchFamily="18" charset="0"/>
              </a:rPr>
              <a:t>et al</a:t>
            </a:r>
            <a:r>
              <a:rPr lang="en-US" sz="1400" dirty="0" smtClean="0">
                <a:latin typeface="Bookman Old Style" pitchFamily="18" charset="0"/>
              </a:rPr>
              <a:t>., </a:t>
            </a:r>
            <a:r>
              <a:rPr lang="en-US" sz="1400" i="1" dirty="0" smtClean="0">
                <a:latin typeface="Bookman Old Style" pitchFamily="18" charset="0"/>
              </a:rPr>
              <a:t>Powder Technol.,</a:t>
            </a:r>
            <a:r>
              <a:rPr lang="en-US" sz="1400" dirty="0" smtClean="0">
                <a:latin typeface="Bookman Old Style" pitchFamily="18" charset="0"/>
              </a:rPr>
              <a:t> 117, 83-87, 2001</a:t>
            </a:r>
            <a:endParaRPr lang="en-US" sz="1400" dirty="0">
              <a:latin typeface="Bookman Old Style" pitchFamily="18" charset="0"/>
            </a:endParaRPr>
          </a:p>
        </p:txBody>
      </p:sp>
      <p:sp>
        <p:nvSpPr>
          <p:cNvPr id="11" name="Rectangle 10"/>
          <p:cNvSpPr/>
          <p:nvPr/>
        </p:nvSpPr>
        <p:spPr>
          <a:xfrm>
            <a:off x="4648200" y="3962400"/>
            <a:ext cx="4343400" cy="2308324"/>
          </a:xfrm>
          <a:prstGeom prst="rect">
            <a:avLst/>
          </a:prstGeom>
        </p:spPr>
        <p:txBody>
          <a:bodyPr wrap="square">
            <a:spAutoFit/>
          </a:bodyPr>
          <a:lstStyle/>
          <a:p>
            <a:pPr>
              <a:defRPr/>
            </a:pPr>
            <a:r>
              <a:rPr lang="en-US" dirty="0" smtClean="0">
                <a:latin typeface="Arial" charset="0"/>
              </a:rPr>
              <a:t>w </a:t>
            </a:r>
            <a:r>
              <a:rPr lang="en-US" dirty="0" smtClean="0"/>
              <a:t>: mass ratio of liquid to solid</a:t>
            </a:r>
          </a:p>
          <a:p>
            <a:pPr>
              <a:defRPr/>
            </a:pPr>
            <a:r>
              <a:rPr lang="en-US" dirty="0" smtClean="0">
                <a:sym typeface="Symbol"/>
              </a:rPr>
              <a:t></a:t>
            </a:r>
            <a:r>
              <a:rPr lang="en-US" baseline="-25000" dirty="0" smtClean="0">
                <a:sym typeface="Symbol"/>
              </a:rPr>
              <a:t>s</a:t>
            </a:r>
            <a:r>
              <a:rPr lang="en-US" dirty="0" smtClean="0">
                <a:sym typeface="Symbol"/>
              </a:rPr>
              <a:t>:</a:t>
            </a:r>
            <a:r>
              <a:rPr lang="en-US" dirty="0" smtClean="0"/>
              <a:t> density of solid particles</a:t>
            </a:r>
          </a:p>
          <a:p>
            <a:pPr>
              <a:defRPr/>
            </a:pPr>
            <a:r>
              <a:rPr lang="en-US" dirty="0" smtClean="0">
                <a:sym typeface="Symbol"/>
              </a:rPr>
              <a:t></a:t>
            </a:r>
            <a:r>
              <a:rPr lang="en-US" baseline="-25000" dirty="0" smtClean="0">
                <a:sym typeface="Symbol"/>
              </a:rPr>
              <a:t>l</a:t>
            </a:r>
            <a:r>
              <a:rPr lang="en-US" dirty="0" smtClean="0">
                <a:sym typeface="Symbol"/>
              </a:rPr>
              <a:t>:</a:t>
            </a:r>
            <a:r>
              <a:rPr lang="en-US" dirty="0" smtClean="0"/>
              <a:t> liquid density</a:t>
            </a:r>
          </a:p>
          <a:p>
            <a:pPr>
              <a:defRPr/>
            </a:pPr>
            <a:r>
              <a:rPr lang="en-US" dirty="0" smtClean="0">
                <a:sym typeface="Symbol"/>
              </a:rPr>
              <a:t></a:t>
            </a:r>
            <a:r>
              <a:rPr lang="en-US" baseline="-25000" dirty="0" smtClean="0">
                <a:sym typeface="Symbol"/>
              </a:rPr>
              <a:t>min</a:t>
            </a:r>
            <a:r>
              <a:rPr lang="en-US" dirty="0" smtClean="0">
                <a:sym typeface="Symbol"/>
              </a:rPr>
              <a:t>: minimum porosity the formulation reaches</a:t>
            </a:r>
          </a:p>
          <a:p>
            <a:pPr>
              <a:defRPr/>
            </a:pPr>
            <a:r>
              <a:rPr lang="en-US" dirty="0" smtClean="0">
                <a:sym typeface="Symbol"/>
              </a:rPr>
              <a:t></a:t>
            </a:r>
            <a:r>
              <a:rPr lang="en-US" baseline="-25000" dirty="0" smtClean="0">
                <a:sym typeface="Symbol"/>
              </a:rPr>
              <a:t>g</a:t>
            </a:r>
            <a:r>
              <a:rPr lang="en-US" dirty="0" smtClean="0">
                <a:sym typeface="Symbol"/>
              </a:rPr>
              <a:t>: granule density</a:t>
            </a:r>
          </a:p>
          <a:p>
            <a:pPr>
              <a:defRPr/>
            </a:pPr>
            <a:r>
              <a:rPr lang="en-US" dirty="0" err="1" smtClean="0">
                <a:sym typeface="Symbol"/>
              </a:rPr>
              <a:t>U</a:t>
            </a:r>
            <a:r>
              <a:rPr lang="en-US" baseline="-25000" dirty="0" err="1" smtClean="0">
                <a:sym typeface="Symbol"/>
              </a:rPr>
              <a:t>c</a:t>
            </a:r>
            <a:r>
              <a:rPr lang="en-US" dirty="0" smtClean="0">
                <a:sym typeface="Symbol"/>
              </a:rPr>
              <a:t>: collision velocity</a:t>
            </a:r>
          </a:p>
          <a:p>
            <a:pPr>
              <a:defRPr/>
            </a:pPr>
            <a:r>
              <a:rPr lang="en-US" dirty="0" smtClean="0">
                <a:sym typeface="Symbol"/>
              </a:rPr>
              <a:t>Y</a:t>
            </a:r>
            <a:r>
              <a:rPr lang="en-US" baseline="-25000" dirty="0" smtClean="0">
                <a:sym typeface="Symbol"/>
              </a:rPr>
              <a:t>d</a:t>
            </a:r>
            <a:r>
              <a:rPr lang="en-US" dirty="0" smtClean="0">
                <a:sym typeface="Symbol"/>
              </a:rPr>
              <a:t>: dynamic yield stress</a:t>
            </a:r>
            <a:endParaRPr lang="en-US" dirty="0"/>
          </a:p>
        </p:txBody>
      </p:sp>
      <p:sp>
        <p:nvSpPr>
          <p:cNvPr id="12" name="Slide Number Placeholder 11"/>
          <p:cNvSpPr>
            <a:spLocks noGrp="1"/>
          </p:cNvSpPr>
          <p:nvPr>
            <p:ph type="sldNum" sz="quarter" idx="12"/>
          </p:nvPr>
        </p:nvSpPr>
        <p:spPr/>
        <p:txBody>
          <a:bodyPr/>
          <a:lstStyle/>
          <a:p>
            <a:fld id="{0555B31A-5103-4A6A-BDE6-5BCED54EB9C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2268917" y="1371600"/>
            <a:ext cx="4817683" cy="530352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555B31A-5103-4A6A-BDE6-5BCED54EB9C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r>
              <a:rPr lang="en-US" sz="2400" dirty="0" err="1" smtClean="0"/>
              <a:t>Intragranular</a:t>
            </a:r>
            <a:r>
              <a:rPr lang="en-US" sz="2400" dirty="0" smtClean="0"/>
              <a:t> </a:t>
            </a:r>
            <a:r>
              <a:rPr lang="en-US" sz="2400" dirty="0" smtClean="0"/>
              <a:t>Materials: </a:t>
            </a:r>
            <a:r>
              <a:rPr lang="en-US" sz="2400" dirty="0" err="1" smtClean="0"/>
              <a:t>Gabapentin</a:t>
            </a:r>
            <a:r>
              <a:rPr lang="en-US" sz="2400" dirty="0" smtClean="0"/>
              <a:t> + </a:t>
            </a:r>
            <a:r>
              <a:rPr lang="en-US" sz="2400" dirty="0" err="1" smtClean="0"/>
              <a:t>Hydroxylpropylcellulose</a:t>
            </a:r>
            <a:r>
              <a:rPr lang="en-US" sz="2400" dirty="0" smtClean="0"/>
              <a:t> </a:t>
            </a:r>
          </a:p>
          <a:p>
            <a:pPr>
              <a:buNone/>
            </a:pPr>
            <a:r>
              <a:rPr lang="en-US" sz="2400" dirty="0" smtClean="0"/>
              <a:t>                                                      (</a:t>
            </a:r>
            <a:r>
              <a:rPr lang="en-US" sz="2400" dirty="0" smtClean="0"/>
              <a:t>HPC EXF) </a:t>
            </a:r>
            <a:r>
              <a:rPr lang="en-US" sz="2400" dirty="0" smtClean="0"/>
              <a:t>dry mixture (15:1 w/w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r>
              <a:rPr lang="en-US" sz="2400" dirty="0" smtClean="0"/>
              <a:t>Granulator : </a:t>
            </a:r>
            <a:r>
              <a:rPr lang="en-US" sz="2400" dirty="0" err="1" smtClean="0"/>
              <a:t>Diosna</a:t>
            </a:r>
            <a:r>
              <a:rPr lang="en-US" sz="2400" dirty="0" smtClean="0"/>
              <a:t> (6l)</a:t>
            </a:r>
          </a:p>
          <a:p>
            <a:endParaRPr lang="en-US" sz="2400" dirty="0"/>
          </a:p>
        </p:txBody>
      </p:sp>
      <p:sp>
        <p:nvSpPr>
          <p:cNvPr id="4" name="Slide Number Placeholder 3"/>
          <p:cNvSpPr>
            <a:spLocks noGrp="1"/>
          </p:cNvSpPr>
          <p:nvPr>
            <p:ph type="sldNum" sz="quarter" idx="12"/>
          </p:nvPr>
        </p:nvSpPr>
        <p:spPr/>
        <p:txBody>
          <a:bodyPr/>
          <a:lstStyle/>
          <a:p>
            <a:fld id="{D9B16ACA-264D-42F2-AE76-574290BE968A}" type="slidenum">
              <a:rPr lang="en-US" smtClean="0"/>
              <a:pPr/>
              <a:t>7</a:t>
            </a:fld>
            <a:endParaRPr lang="en-US" dirty="0"/>
          </a:p>
        </p:txBody>
      </p:sp>
      <p:pic>
        <p:nvPicPr>
          <p:cNvPr id="7" name="Picture 6" descr="2.jpg"/>
          <p:cNvPicPr>
            <a:picLocks noChangeAspect="1"/>
          </p:cNvPicPr>
          <p:nvPr/>
        </p:nvPicPr>
        <p:blipFill>
          <a:blip r:embed="rId3" cstate="print"/>
          <a:stretch>
            <a:fillRect/>
          </a:stretch>
        </p:blipFill>
        <p:spPr>
          <a:xfrm>
            <a:off x="3810000" y="5105400"/>
            <a:ext cx="1685273" cy="1600200"/>
          </a:xfrm>
          <a:prstGeom prst="rect">
            <a:avLst/>
          </a:prstGeom>
        </p:spPr>
      </p:pic>
      <p:pic>
        <p:nvPicPr>
          <p:cNvPr id="8" name="Picture 9"/>
          <p:cNvPicPr>
            <a:picLocks noChangeAspect="1" noChangeArrowheads="1"/>
          </p:cNvPicPr>
          <p:nvPr/>
        </p:nvPicPr>
        <p:blipFill>
          <a:blip r:embed="rId4" cstate="print"/>
          <a:srcRect/>
          <a:stretch>
            <a:fillRect/>
          </a:stretch>
        </p:blipFill>
        <p:spPr bwMode="auto">
          <a:xfrm>
            <a:off x="1524000" y="2667000"/>
            <a:ext cx="2519905" cy="1905000"/>
          </a:xfrm>
          <a:prstGeom prst="rect">
            <a:avLst/>
          </a:prstGeom>
          <a:noFill/>
          <a:ln w="9525">
            <a:noFill/>
            <a:miter lim="800000"/>
            <a:headEnd/>
            <a:tailEnd/>
          </a:ln>
          <a:effectLst/>
        </p:spPr>
      </p:pic>
      <p:pic>
        <p:nvPicPr>
          <p:cNvPr id="9" name="Picture 10"/>
          <p:cNvPicPr>
            <a:picLocks noChangeAspect="1" noChangeArrowheads="1"/>
          </p:cNvPicPr>
          <p:nvPr/>
        </p:nvPicPr>
        <p:blipFill>
          <a:blip r:embed="rId5" cstate="print"/>
          <a:srcRect/>
          <a:stretch>
            <a:fillRect/>
          </a:stretch>
        </p:blipFill>
        <p:spPr bwMode="auto">
          <a:xfrm>
            <a:off x="4648200" y="2667000"/>
            <a:ext cx="2519905" cy="1905000"/>
          </a:xfrm>
          <a:prstGeom prst="rect">
            <a:avLst/>
          </a:prstGeom>
          <a:noFill/>
          <a:ln w="9525">
            <a:noFill/>
            <a:miter lim="800000"/>
            <a:headEnd/>
            <a:tailEnd/>
          </a:ln>
          <a:effectLst/>
        </p:spPr>
      </p:pic>
      <p:sp>
        <p:nvSpPr>
          <p:cNvPr id="10" name="TextBox 9"/>
          <p:cNvSpPr txBox="1"/>
          <p:nvPr/>
        </p:nvSpPr>
        <p:spPr>
          <a:xfrm>
            <a:off x="152400" y="4191000"/>
            <a:ext cx="1371600" cy="369332"/>
          </a:xfrm>
          <a:prstGeom prst="rect">
            <a:avLst/>
          </a:prstGeom>
          <a:noFill/>
        </p:spPr>
        <p:txBody>
          <a:bodyPr wrap="square" rtlCol="0">
            <a:spAutoFit/>
          </a:bodyPr>
          <a:lstStyle/>
          <a:p>
            <a:r>
              <a:rPr lang="en-US" dirty="0" err="1" smtClean="0">
                <a:solidFill>
                  <a:srgbClr val="FF0000"/>
                </a:solidFill>
              </a:rPr>
              <a:t>Gabapentin</a:t>
            </a:r>
            <a:endParaRPr lang="en-US" dirty="0">
              <a:solidFill>
                <a:srgbClr val="FF0000"/>
              </a:solidFill>
            </a:endParaRPr>
          </a:p>
        </p:txBody>
      </p:sp>
      <p:sp>
        <p:nvSpPr>
          <p:cNvPr id="11" name="TextBox 10"/>
          <p:cNvSpPr txBox="1"/>
          <p:nvPr/>
        </p:nvSpPr>
        <p:spPr>
          <a:xfrm>
            <a:off x="7315200" y="4200144"/>
            <a:ext cx="762000" cy="369332"/>
          </a:xfrm>
          <a:prstGeom prst="rect">
            <a:avLst/>
          </a:prstGeom>
          <a:noFill/>
        </p:spPr>
        <p:txBody>
          <a:bodyPr wrap="square" rtlCol="0">
            <a:spAutoFit/>
          </a:bodyPr>
          <a:lstStyle/>
          <a:p>
            <a:r>
              <a:rPr lang="en-US" dirty="0" smtClean="0">
                <a:solidFill>
                  <a:srgbClr val="FF0000"/>
                </a:solidFill>
              </a:rPr>
              <a:t>HPC</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Formulation Characterization</a:t>
            </a:r>
            <a:endParaRPr lang="en-US" dirty="0"/>
          </a:p>
        </p:txBody>
      </p:sp>
      <p:sp>
        <p:nvSpPr>
          <p:cNvPr id="4" name="Slide Number Placeholder 3"/>
          <p:cNvSpPr>
            <a:spLocks noGrp="1"/>
          </p:cNvSpPr>
          <p:nvPr>
            <p:ph type="sldNum" sz="quarter" idx="12"/>
          </p:nvPr>
        </p:nvSpPr>
        <p:spPr/>
        <p:txBody>
          <a:bodyPr/>
          <a:lstStyle/>
          <a:p>
            <a:fld id="{D9B16ACA-264D-42F2-AE76-574290BE968A}" type="slidenum">
              <a:rPr lang="en-US" smtClean="0"/>
              <a:pPr/>
              <a:t>8</a:t>
            </a:fld>
            <a:endParaRPr lang="en-US"/>
          </a:p>
        </p:txBody>
      </p:sp>
      <p:sp>
        <p:nvSpPr>
          <p:cNvPr id="12" name="TextBox 11"/>
          <p:cNvSpPr txBox="1"/>
          <p:nvPr/>
        </p:nvSpPr>
        <p:spPr>
          <a:xfrm>
            <a:off x="2438400" y="5791200"/>
            <a:ext cx="838200" cy="369332"/>
          </a:xfrm>
          <a:prstGeom prst="rect">
            <a:avLst/>
          </a:prstGeom>
          <a:noFill/>
        </p:spPr>
        <p:txBody>
          <a:bodyPr wrap="square" rtlCol="0">
            <a:spAutoFit/>
          </a:bodyPr>
          <a:lstStyle/>
          <a:p>
            <a:r>
              <a:rPr lang="en-US" b="1" dirty="0" smtClean="0">
                <a:solidFill>
                  <a:srgbClr val="FF0000"/>
                </a:solidFill>
              </a:rPr>
              <a:t>18 %</a:t>
            </a:r>
            <a:endParaRPr lang="en-US" b="1" dirty="0">
              <a:solidFill>
                <a:srgbClr val="FF0000"/>
              </a:solidFill>
            </a:endParaRPr>
          </a:p>
        </p:txBody>
      </p:sp>
      <p:sp>
        <p:nvSpPr>
          <p:cNvPr id="13" name="TextBox 12"/>
          <p:cNvSpPr txBox="1"/>
          <p:nvPr/>
        </p:nvSpPr>
        <p:spPr>
          <a:xfrm>
            <a:off x="2895600" y="6019800"/>
            <a:ext cx="3886200" cy="381000"/>
          </a:xfrm>
          <a:prstGeom prst="rect">
            <a:avLst/>
          </a:prstGeom>
          <a:noFill/>
        </p:spPr>
        <p:txBody>
          <a:bodyPr wrap="square" rtlCol="0">
            <a:spAutoFit/>
          </a:bodyPr>
          <a:lstStyle/>
          <a:p>
            <a:r>
              <a:rPr lang="en-US" b="1" dirty="0" smtClean="0"/>
              <a:t>Particle size distribution of </a:t>
            </a:r>
            <a:r>
              <a:rPr lang="en-US" b="1" dirty="0" err="1" smtClean="0"/>
              <a:t>Gabapentin</a:t>
            </a:r>
            <a:endParaRPr lang="en-US" b="1" dirty="0"/>
          </a:p>
        </p:txBody>
      </p:sp>
      <p:sp>
        <p:nvSpPr>
          <p:cNvPr id="14" name="TextBox 13"/>
          <p:cNvSpPr txBox="1"/>
          <p:nvPr/>
        </p:nvSpPr>
        <p:spPr>
          <a:xfrm>
            <a:off x="7467600" y="2971800"/>
            <a:ext cx="1447800" cy="1015663"/>
          </a:xfrm>
          <a:prstGeom prst="rect">
            <a:avLst/>
          </a:prstGeom>
          <a:noFill/>
        </p:spPr>
        <p:txBody>
          <a:bodyPr wrap="square" rtlCol="0">
            <a:spAutoFit/>
          </a:bodyPr>
          <a:lstStyle/>
          <a:p>
            <a:r>
              <a:rPr lang="en-US" sz="2000" dirty="0" smtClean="0"/>
              <a:t>d</a:t>
            </a:r>
            <a:r>
              <a:rPr lang="en-US" sz="2000" baseline="-25000" dirty="0" smtClean="0"/>
              <a:t>10</a:t>
            </a:r>
            <a:r>
              <a:rPr lang="en-US" sz="2000" dirty="0" smtClean="0"/>
              <a:t>: 67 µm </a:t>
            </a:r>
          </a:p>
          <a:p>
            <a:r>
              <a:rPr lang="en-US" sz="2000" dirty="0" smtClean="0"/>
              <a:t>d</a:t>
            </a:r>
            <a:r>
              <a:rPr lang="en-US" sz="2000" baseline="-25000" dirty="0" smtClean="0"/>
              <a:t>50</a:t>
            </a:r>
            <a:r>
              <a:rPr lang="en-US" sz="2000" dirty="0" smtClean="0"/>
              <a:t>: 163 µm</a:t>
            </a:r>
          </a:p>
          <a:p>
            <a:r>
              <a:rPr lang="en-US" sz="2000" dirty="0" smtClean="0"/>
              <a:t>d</a:t>
            </a:r>
            <a:r>
              <a:rPr lang="en-US" sz="2000" baseline="-25000" dirty="0" smtClean="0"/>
              <a:t>90</a:t>
            </a:r>
            <a:r>
              <a:rPr lang="en-US" sz="2000" dirty="0" smtClean="0"/>
              <a:t>: 291 µm</a:t>
            </a:r>
            <a:endParaRPr lang="en-US" sz="2000" dirty="0"/>
          </a:p>
        </p:txBody>
      </p:sp>
      <p:pic>
        <p:nvPicPr>
          <p:cNvPr id="104449" name="Picture 1"/>
          <p:cNvPicPr>
            <a:picLocks noChangeAspect="1" noChangeArrowheads="1"/>
          </p:cNvPicPr>
          <p:nvPr/>
        </p:nvPicPr>
        <p:blipFill>
          <a:blip r:embed="rId3" cstate="print"/>
          <a:srcRect/>
          <a:stretch>
            <a:fillRect/>
          </a:stretch>
        </p:blipFill>
        <p:spPr bwMode="auto">
          <a:xfrm>
            <a:off x="1219200" y="1219200"/>
            <a:ext cx="6324600" cy="4743450"/>
          </a:xfrm>
          <a:prstGeom prst="rect">
            <a:avLst/>
          </a:prstGeom>
          <a:noFill/>
          <a:ln w="9525">
            <a:noFill/>
            <a:miter lim="800000"/>
            <a:headEnd/>
            <a:tailEnd/>
          </a:ln>
          <a:effectLst/>
        </p:spPr>
      </p:pic>
      <p:sp>
        <p:nvSpPr>
          <p:cNvPr id="11" name="Oval 10"/>
          <p:cNvSpPr/>
          <p:nvPr/>
        </p:nvSpPr>
        <p:spPr>
          <a:xfrm>
            <a:off x="2743200" y="3886200"/>
            <a:ext cx="17526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Formulation Characterization</a:t>
            </a:r>
            <a:endParaRPr lang="en-US" dirty="0"/>
          </a:p>
        </p:txBody>
      </p:sp>
      <p:sp>
        <p:nvSpPr>
          <p:cNvPr id="4" name="Slide Number Placeholder 3"/>
          <p:cNvSpPr>
            <a:spLocks noGrp="1"/>
          </p:cNvSpPr>
          <p:nvPr>
            <p:ph type="sldNum" sz="quarter" idx="12"/>
          </p:nvPr>
        </p:nvSpPr>
        <p:spPr/>
        <p:txBody>
          <a:bodyPr/>
          <a:lstStyle/>
          <a:p>
            <a:fld id="{D9B16ACA-264D-42F2-AE76-574290BE968A}" type="slidenum">
              <a:rPr lang="en-US" smtClean="0"/>
              <a:pPr/>
              <a:t>9</a:t>
            </a:fld>
            <a:endParaRPr lang="en-US"/>
          </a:p>
        </p:txBody>
      </p:sp>
      <p:pic>
        <p:nvPicPr>
          <p:cNvPr id="5" name="Picture 4" descr="Gabapentin-HPC4-(56)_1.jpg"/>
          <p:cNvPicPr>
            <a:picLocks noChangeAspect="1"/>
          </p:cNvPicPr>
          <p:nvPr/>
        </p:nvPicPr>
        <p:blipFill>
          <a:blip r:embed="rId4" cstate="print"/>
          <a:srcRect/>
          <a:stretch>
            <a:fillRect/>
          </a:stretch>
        </p:blipFill>
        <p:spPr bwMode="auto">
          <a:xfrm>
            <a:off x="3962400" y="2346960"/>
            <a:ext cx="1518365" cy="1005840"/>
          </a:xfrm>
          <a:prstGeom prst="rect">
            <a:avLst/>
          </a:prstGeom>
          <a:noFill/>
          <a:ln w="9525">
            <a:noFill/>
            <a:miter lim="800000"/>
            <a:headEnd/>
            <a:tailEnd/>
          </a:ln>
        </p:spPr>
      </p:pic>
      <p:pic>
        <p:nvPicPr>
          <p:cNvPr id="6" name="Picture 5" descr="Gabapentin-HPC4-540f_1.jpg"/>
          <p:cNvPicPr>
            <a:picLocks noChangeAspect="1"/>
          </p:cNvPicPr>
          <p:nvPr/>
        </p:nvPicPr>
        <p:blipFill>
          <a:blip r:embed="rId5" cstate="print"/>
          <a:srcRect/>
          <a:stretch>
            <a:fillRect/>
          </a:stretch>
        </p:blipFill>
        <p:spPr bwMode="auto">
          <a:xfrm>
            <a:off x="5638800" y="2346960"/>
            <a:ext cx="1518365" cy="1005840"/>
          </a:xfrm>
          <a:prstGeom prst="rect">
            <a:avLst/>
          </a:prstGeom>
          <a:noFill/>
          <a:ln w="9525">
            <a:noFill/>
            <a:miter lim="800000"/>
            <a:headEnd/>
            <a:tailEnd/>
          </a:ln>
        </p:spPr>
      </p:pic>
      <p:pic>
        <p:nvPicPr>
          <p:cNvPr id="7" name="Picture 6" descr="Gabapentin-HPC4(1426)_1.jpg"/>
          <p:cNvPicPr>
            <a:picLocks noChangeAspect="1"/>
          </p:cNvPicPr>
          <p:nvPr/>
        </p:nvPicPr>
        <p:blipFill>
          <a:blip r:embed="rId6" cstate="print"/>
          <a:srcRect/>
          <a:stretch>
            <a:fillRect/>
          </a:stretch>
        </p:blipFill>
        <p:spPr bwMode="auto">
          <a:xfrm>
            <a:off x="7342666" y="2331720"/>
            <a:ext cx="1496534" cy="1005840"/>
          </a:xfrm>
          <a:prstGeom prst="rect">
            <a:avLst/>
          </a:prstGeom>
          <a:noFill/>
          <a:ln w="9525">
            <a:noFill/>
            <a:miter lim="800000"/>
            <a:headEnd/>
            <a:tailEnd/>
          </a:ln>
        </p:spPr>
      </p:pic>
      <p:sp>
        <p:nvSpPr>
          <p:cNvPr id="11" name="TextBox 201"/>
          <p:cNvSpPr txBox="1"/>
          <p:nvPr/>
        </p:nvSpPr>
        <p:spPr>
          <a:xfrm>
            <a:off x="3962400" y="1916668"/>
            <a:ext cx="5334000" cy="369332"/>
          </a:xfrm>
          <a:prstGeom prst="rect">
            <a:avLst/>
          </a:prstGeom>
          <a:noFill/>
        </p:spPr>
        <p:txBody>
          <a:bodyPr wrap="square">
            <a:spAutoFit/>
          </a:bodyPr>
          <a:lstStyle>
            <a:defPPr>
              <a:defRPr lang="en-US"/>
            </a:defPPr>
            <a:lvl1pPr marL="0" algn="l" defTabSz="4127784" rtl="0" eaLnBrk="1" latinLnBrk="0" hangingPunct="1">
              <a:defRPr sz="8100" kern="1200">
                <a:solidFill>
                  <a:schemeClr val="tx1"/>
                </a:solidFill>
                <a:latin typeface="+mn-lt"/>
                <a:ea typeface="+mn-ea"/>
                <a:cs typeface="+mn-cs"/>
              </a:defRPr>
            </a:lvl1pPr>
            <a:lvl2pPr marL="2063892" algn="l" defTabSz="4127784" rtl="0" eaLnBrk="1" latinLnBrk="0" hangingPunct="1">
              <a:defRPr sz="8100" kern="1200">
                <a:solidFill>
                  <a:schemeClr val="tx1"/>
                </a:solidFill>
                <a:latin typeface="+mn-lt"/>
                <a:ea typeface="+mn-ea"/>
                <a:cs typeface="+mn-cs"/>
              </a:defRPr>
            </a:lvl2pPr>
            <a:lvl3pPr marL="4127784" algn="l" defTabSz="4127784" rtl="0" eaLnBrk="1" latinLnBrk="0" hangingPunct="1">
              <a:defRPr sz="8100" kern="1200">
                <a:solidFill>
                  <a:schemeClr val="tx1"/>
                </a:solidFill>
                <a:latin typeface="+mn-lt"/>
                <a:ea typeface="+mn-ea"/>
                <a:cs typeface="+mn-cs"/>
              </a:defRPr>
            </a:lvl3pPr>
            <a:lvl4pPr marL="6191677" algn="l" defTabSz="4127784" rtl="0" eaLnBrk="1" latinLnBrk="0" hangingPunct="1">
              <a:defRPr sz="8100" kern="1200">
                <a:solidFill>
                  <a:schemeClr val="tx1"/>
                </a:solidFill>
                <a:latin typeface="+mn-lt"/>
                <a:ea typeface="+mn-ea"/>
                <a:cs typeface="+mn-cs"/>
              </a:defRPr>
            </a:lvl4pPr>
            <a:lvl5pPr marL="8255569" algn="l" defTabSz="4127784" rtl="0" eaLnBrk="1" latinLnBrk="0" hangingPunct="1">
              <a:defRPr sz="8100" kern="1200">
                <a:solidFill>
                  <a:schemeClr val="tx1"/>
                </a:solidFill>
                <a:latin typeface="+mn-lt"/>
                <a:ea typeface="+mn-ea"/>
                <a:cs typeface="+mn-cs"/>
              </a:defRPr>
            </a:lvl5pPr>
            <a:lvl6pPr marL="10319461" algn="l" defTabSz="4127784" rtl="0" eaLnBrk="1" latinLnBrk="0" hangingPunct="1">
              <a:defRPr sz="8100" kern="1200">
                <a:solidFill>
                  <a:schemeClr val="tx1"/>
                </a:solidFill>
                <a:latin typeface="+mn-lt"/>
                <a:ea typeface="+mn-ea"/>
                <a:cs typeface="+mn-cs"/>
              </a:defRPr>
            </a:lvl6pPr>
            <a:lvl7pPr marL="12383353" algn="l" defTabSz="4127784" rtl="0" eaLnBrk="1" latinLnBrk="0" hangingPunct="1">
              <a:defRPr sz="8100" kern="1200">
                <a:solidFill>
                  <a:schemeClr val="tx1"/>
                </a:solidFill>
                <a:latin typeface="+mn-lt"/>
                <a:ea typeface="+mn-ea"/>
                <a:cs typeface="+mn-cs"/>
              </a:defRPr>
            </a:lvl7pPr>
            <a:lvl8pPr marL="14447246" algn="l" defTabSz="4127784" rtl="0" eaLnBrk="1" latinLnBrk="0" hangingPunct="1">
              <a:defRPr sz="8100" kern="1200">
                <a:solidFill>
                  <a:schemeClr val="tx1"/>
                </a:solidFill>
                <a:latin typeface="+mn-lt"/>
                <a:ea typeface="+mn-ea"/>
                <a:cs typeface="+mn-cs"/>
              </a:defRPr>
            </a:lvl8pPr>
            <a:lvl9pPr marL="16511138" algn="l" defTabSz="4127784" rtl="0" eaLnBrk="1" latinLnBrk="0" hangingPunct="1">
              <a:defRPr sz="8100" kern="1200">
                <a:solidFill>
                  <a:schemeClr val="tx1"/>
                </a:solidFill>
                <a:latin typeface="+mn-lt"/>
                <a:ea typeface="+mn-ea"/>
                <a:cs typeface="+mn-cs"/>
              </a:defRPr>
            </a:lvl9pPr>
          </a:lstStyle>
          <a:p>
            <a:pPr>
              <a:defRPr/>
            </a:pPr>
            <a:r>
              <a:rPr lang="en-US" sz="1800" b="1" i="1" dirty="0" smtClean="0">
                <a:latin typeface="+mn-lt"/>
              </a:rPr>
              <a:t>Water penetration time into </a:t>
            </a:r>
            <a:r>
              <a:rPr lang="en-US" sz="1800" b="1" i="1" dirty="0" err="1" smtClean="0">
                <a:latin typeface="+mn-lt"/>
              </a:rPr>
              <a:t>Gabapentin</a:t>
            </a:r>
            <a:r>
              <a:rPr lang="en-US" sz="1800" b="1" i="1" dirty="0" smtClean="0">
                <a:latin typeface="+mn-lt"/>
              </a:rPr>
              <a:t> + </a:t>
            </a:r>
            <a:r>
              <a:rPr lang="en-US" sz="1800" b="1" i="1" dirty="0" smtClean="0">
                <a:latin typeface="+mn-lt"/>
              </a:rPr>
              <a:t>HPC EXF</a:t>
            </a:r>
            <a:endParaRPr lang="en-US" sz="1800" b="1" i="1" dirty="0">
              <a:latin typeface="+mn-lt"/>
            </a:endParaRPr>
          </a:p>
        </p:txBody>
      </p:sp>
      <p:grpSp>
        <p:nvGrpSpPr>
          <p:cNvPr id="3" name="Group 23"/>
          <p:cNvGrpSpPr>
            <a:grpSpLocks noChangeAspect="1"/>
          </p:cNvGrpSpPr>
          <p:nvPr/>
        </p:nvGrpSpPr>
        <p:grpSpPr bwMode="auto">
          <a:xfrm>
            <a:off x="-152400" y="1219200"/>
            <a:ext cx="4360282" cy="2651760"/>
            <a:chOff x="3963" y="2355"/>
            <a:chExt cx="6776" cy="3795"/>
          </a:xfrm>
        </p:grpSpPr>
        <p:sp>
          <p:nvSpPr>
            <p:cNvPr id="14" name="Rectangle 24"/>
            <p:cNvSpPr>
              <a:spLocks noChangeArrowheads="1"/>
            </p:cNvSpPr>
            <p:nvPr/>
          </p:nvSpPr>
          <p:spPr bwMode="auto">
            <a:xfrm rot="180000">
              <a:off x="6360" y="5925"/>
              <a:ext cx="1065" cy="225"/>
            </a:xfrm>
            <a:prstGeom prst="rect">
              <a:avLst/>
            </a:prstGeom>
            <a:solidFill>
              <a:srgbClr val="FFFFFF"/>
            </a:solidFill>
            <a:ln w="9525">
              <a:miter lim="800000"/>
              <a:headEnd/>
              <a:tailEnd/>
            </a:ln>
            <a:scene3d>
              <a:camera prst="legacyObliqueTopRight">
                <a:rot lat="0" lon="20999989" rev="0"/>
              </a:camera>
              <a:lightRig rig="legacyFlat3" dir="b"/>
            </a:scene3d>
            <a:sp3d extrusionH="1801800" prstMaterial="legacyMatte">
              <a:bevelT w="13500" h="13500" prst="angle"/>
              <a:bevelB w="13500" h="13500" prst="angle"/>
              <a:extrusionClr>
                <a:srgbClr val="FFFFFF"/>
              </a:extrusionClr>
            </a:sp3d>
          </p:spPr>
          <p:txBody>
            <a:bodyPr>
              <a:flatTx/>
            </a:bodyPr>
            <a:lstStyle/>
            <a:p>
              <a:pPr eaLnBrk="1" hangingPunct="1"/>
              <a:endParaRPr lang="en-US" b="0">
                <a:latin typeface="Calibri" pitchFamily="34" charset="0"/>
              </a:endParaRPr>
            </a:p>
          </p:txBody>
        </p:sp>
        <p:cxnSp>
          <p:nvCxnSpPr>
            <p:cNvPr id="15" name="AutoShape 25"/>
            <p:cNvCxnSpPr>
              <a:cxnSpLocks noChangeShapeType="1"/>
            </p:cNvCxnSpPr>
            <p:nvPr/>
          </p:nvCxnSpPr>
          <p:spPr bwMode="auto">
            <a:xfrm>
              <a:off x="7296" y="2355"/>
              <a:ext cx="3" cy="2746"/>
            </a:xfrm>
            <a:prstGeom prst="straightConnector1">
              <a:avLst/>
            </a:prstGeom>
            <a:noFill/>
            <a:ln w="63500">
              <a:solidFill>
                <a:srgbClr val="404040"/>
              </a:solidFill>
              <a:round/>
              <a:headEnd/>
              <a:tailEnd/>
            </a:ln>
          </p:spPr>
        </p:cxnSp>
        <p:cxnSp>
          <p:nvCxnSpPr>
            <p:cNvPr id="16" name="AutoShape 26"/>
            <p:cNvCxnSpPr>
              <a:cxnSpLocks noChangeShapeType="1"/>
            </p:cNvCxnSpPr>
            <p:nvPr/>
          </p:nvCxnSpPr>
          <p:spPr bwMode="auto">
            <a:xfrm flipH="1">
              <a:off x="7027" y="3274"/>
              <a:ext cx="398" cy="989"/>
            </a:xfrm>
            <a:prstGeom prst="straightConnector1">
              <a:avLst/>
            </a:prstGeom>
            <a:noFill/>
            <a:ln w="31750">
              <a:solidFill>
                <a:srgbClr val="404040"/>
              </a:solidFill>
              <a:round/>
              <a:headEnd/>
              <a:tailEnd/>
            </a:ln>
          </p:spPr>
        </p:cxnSp>
        <p:sp>
          <p:nvSpPr>
            <p:cNvPr id="17" name="AutoShape 27"/>
            <p:cNvSpPr>
              <a:spLocks noChangeArrowheads="1"/>
            </p:cNvSpPr>
            <p:nvPr/>
          </p:nvSpPr>
          <p:spPr bwMode="auto">
            <a:xfrm>
              <a:off x="6969" y="4067"/>
              <a:ext cx="71" cy="595"/>
            </a:xfrm>
            <a:prstGeom prst="can">
              <a:avLst>
                <a:gd name="adj" fmla="val 85626"/>
              </a:avLst>
            </a:prstGeom>
            <a:solidFill>
              <a:srgbClr val="FFFFFF"/>
            </a:solidFill>
            <a:ln w="9525">
              <a:solidFill>
                <a:srgbClr val="000000"/>
              </a:solidFill>
              <a:round/>
              <a:headEnd/>
              <a:tailEnd/>
            </a:ln>
          </p:spPr>
          <p:txBody>
            <a:bodyPr/>
            <a:lstStyle/>
            <a:p>
              <a:pPr eaLnBrk="1" hangingPunct="1"/>
              <a:endParaRPr lang="en-US" b="0">
                <a:latin typeface="Calibri" pitchFamily="34" charset="0"/>
              </a:endParaRPr>
            </a:p>
          </p:txBody>
        </p:sp>
        <p:cxnSp>
          <p:nvCxnSpPr>
            <p:cNvPr id="18" name="AutoShape 28"/>
            <p:cNvCxnSpPr>
              <a:cxnSpLocks noChangeShapeType="1"/>
            </p:cNvCxnSpPr>
            <p:nvPr/>
          </p:nvCxnSpPr>
          <p:spPr bwMode="auto">
            <a:xfrm>
              <a:off x="7009" y="4662"/>
              <a:ext cx="1" cy="171"/>
            </a:xfrm>
            <a:prstGeom prst="straightConnector1">
              <a:avLst/>
            </a:prstGeom>
            <a:noFill/>
            <a:ln w="9525">
              <a:solidFill>
                <a:srgbClr val="000000"/>
              </a:solidFill>
              <a:round/>
              <a:headEnd/>
              <a:tailEnd/>
            </a:ln>
          </p:spPr>
        </p:cxnSp>
        <p:sp>
          <p:nvSpPr>
            <p:cNvPr id="19" name="AutoShape 29"/>
            <p:cNvSpPr>
              <a:spLocks noChangeArrowheads="1"/>
            </p:cNvSpPr>
            <p:nvPr/>
          </p:nvSpPr>
          <p:spPr bwMode="auto">
            <a:xfrm>
              <a:off x="6776" y="5289"/>
              <a:ext cx="526" cy="171"/>
            </a:xfrm>
            <a:prstGeom prst="can">
              <a:avLst>
                <a:gd name="adj" fmla="val 50000"/>
              </a:avLst>
            </a:prstGeom>
            <a:solidFill>
              <a:srgbClr val="FFFFFF"/>
            </a:solidFill>
            <a:ln w="9525">
              <a:solidFill>
                <a:srgbClr val="000000"/>
              </a:solidFill>
              <a:round/>
              <a:headEnd/>
              <a:tailEnd/>
            </a:ln>
          </p:spPr>
          <p:txBody>
            <a:bodyPr/>
            <a:lstStyle/>
            <a:p>
              <a:pPr eaLnBrk="1" hangingPunct="1"/>
              <a:endParaRPr lang="en-US" b="0">
                <a:latin typeface="Calibri" pitchFamily="34" charset="0"/>
              </a:endParaRPr>
            </a:p>
          </p:txBody>
        </p:sp>
        <p:sp>
          <p:nvSpPr>
            <p:cNvPr id="20" name="AutoShape 30"/>
            <p:cNvSpPr>
              <a:spLocks noChangeArrowheads="1"/>
            </p:cNvSpPr>
            <p:nvPr/>
          </p:nvSpPr>
          <p:spPr bwMode="auto">
            <a:xfrm>
              <a:off x="6948" y="4067"/>
              <a:ext cx="101" cy="58"/>
            </a:xfrm>
            <a:prstGeom prst="can">
              <a:avLst>
                <a:gd name="adj" fmla="val 41259"/>
              </a:avLst>
            </a:prstGeom>
            <a:solidFill>
              <a:srgbClr val="FFFFFF"/>
            </a:solidFill>
            <a:ln w="9525">
              <a:solidFill>
                <a:srgbClr val="000000"/>
              </a:solidFill>
              <a:round/>
              <a:headEnd/>
              <a:tailEnd/>
            </a:ln>
          </p:spPr>
          <p:txBody>
            <a:bodyPr/>
            <a:lstStyle/>
            <a:p>
              <a:pPr eaLnBrk="1" hangingPunct="1"/>
              <a:endParaRPr lang="en-US" b="0">
                <a:latin typeface="Calibri" pitchFamily="34" charset="0"/>
              </a:endParaRPr>
            </a:p>
          </p:txBody>
        </p:sp>
        <p:cxnSp>
          <p:nvCxnSpPr>
            <p:cNvPr id="21" name="AutoShape 31"/>
            <p:cNvCxnSpPr>
              <a:cxnSpLocks noChangeShapeType="1"/>
              <a:stCxn id="20" idx="1"/>
            </p:cNvCxnSpPr>
            <p:nvPr/>
          </p:nvCxnSpPr>
          <p:spPr bwMode="auto">
            <a:xfrm flipV="1">
              <a:off x="6999" y="3760"/>
              <a:ext cx="3" cy="307"/>
            </a:xfrm>
            <a:prstGeom prst="straightConnector1">
              <a:avLst/>
            </a:prstGeom>
            <a:noFill/>
            <a:ln w="9525">
              <a:solidFill>
                <a:srgbClr val="000000"/>
              </a:solidFill>
              <a:round/>
              <a:headEnd/>
              <a:tailEnd/>
            </a:ln>
          </p:spPr>
        </p:cxnSp>
        <p:sp>
          <p:nvSpPr>
            <p:cNvPr id="22" name="Oval 32"/>
            <p:cNvSpPr>
              <a:spLocks noChangeArrowheads="1"/>
            </p:cNvSpPr>
            <p:nvPr/>
          </p:nvSpPr>
          <p:spPr bwMode="auto">
            <a:xfrm>
              <a:off x="6948" y="3739"/>
              <a:ext cx="101" cy="43"/>
            </a:xfrm>
            <a:prstGeom prst="ellipse">
              <a:avLst/>
            </a:prstGeom>
            <a:solidFill>
              <a:srgbClr val="404040"/>
            </a:solidFill>
            <a:ln w="9525">
              <a:solidFill>
                <a:srgbClr val="000000"/>
              </a:solidFill>
              <a:round/>
              <a:headEnd/>
              <a:tailEnd/>
            </a:ln>
          </p:spPr>
          <p:txBody>
            <a:bodyPr/>
            <a:lstStyle/>
            <a:p>
              <a:pPr eaLnBrk="1" hangingPunct="1"/>
              <a:endParaRPr lang="en-US" b="0">
                <a:latin typeface="Calibri" pitchFamily="34" charset="0"/>
              </a:endParaRPr>
            </a:p>
          </p:txBody>
        </p:sp>
        <p:sp>
          <p:nvSpPr>
            <p:cNvPr id="23" name="AutoShape 33"/>
            <p:cNvSpPr>
              <a:spLocks noChangeArrowheads="1"/>
            </p:cNvSpPr>
            <p:nvPr/>
          </p:nvSpPr>
          <p:spPr bwMode="auto">
            <a:xfrm rot="1193535">
              <a:off x="4605" y="4204"/>
              <a:ext cx="1140" cy="645"/>
            </a:xfrm>
            <a:prstGeom prst="cube">
              <a:avLst>
                <a:gd name="adj" fmla="val 25000"/>
              </a:avLst>
            </a:prstGeom>
            <a:gradFill rotWithShape="1">
              <a:gsLst>
                <a:gs pos="0">
                  <a:srgbClr val="BFBFBF"/>
                </a:gs>
                <a:gs pos="100000">
                  <a:srgbClr val="585858"/>
                </a:gs>
              </a:gsLst>
              <a:lin ang="5400000" scaled="1"/>
            </a:gradFill>
            <a:ln w="9525">
              <a:solidFill>
                <a:srgbClr val="000000"/>
              </a:solidFill>
              <a:miter lim="800000"/>
              <a:headEnd/>
              <a:tailEnd/>
            </a:ln>
          </p:spPr>
          <p:txBody>
            <a:bodyPr/>
            <a:lstStyle/>
            <a:p>
              <a:pPr eaLnBrk="1" hangingPunct="1"/>
              <a:endParaRPr lang="en-US" b="0">
                <a:latin typeface="Calibri" pitchFamily="34" charset="0"/>
              </a:endParaRPr>
            </a:p>
          </p:txBody>
        </p:sp>
        <p:sp>
          <p:nvSpPr>
            <p:cNvPr id="24" name="AutoShape 34"/>
            <p:cNvSpPr>
              <a:spLocks noChangeArrowheads="1"/>
            </p:cNvSpPr>
            <p:nvPr/>
          </p:nvSpPr>
          <p:spPr bwMode="auto">
            <a:xfrm rot="6607142">
              <a:off x="5702" y="4493"/>
              <a:ext cx="333" cy="576"/>
            </a:xfrm>
            <a:prstGeom prst="can">
              <a:avLst>
                <a:gd name="adj" fmla="val 19035"/>
              </a:avLst>
            </a:prstGeom>
            <a:solidFill>
              <a:srgbClr val="5A5A5A"/>
            </a:solidFill>
            <a:ln w="9525">
              <a:solidFill>
                <a:srgbClr val="000000"/>
              </a:solidFill>
              <a:round/>
              <a:headEnd/>
              <a:tailEnd/>
            </a:ln>
          </p:spPr>
          <p:txBody>
            <a:bodyPr rot="10800000" vert="eaVert"/>
            <a:lstStyle/>
            <a:p>
              <a:pPr eaLnBrk="1" hangingPunct="1"/>
              <a:endParaRPr lang="en-US" b="0">
                <a:latin typeface="Calibri" pitchFamily="34" charset="0"/>
              </a:endParaRPr>
            </a:p>
          </p:txBody>
        </p:sp>
        <p:cxnSp>
          <p:nvCxnSpPr>
            <p:cNvPr id="25" name="AutoShape 35"/>
            <p:cNvCxnSpPr>
              <a:cxnSpLocks noChangeShapeType="1"/>
              <a:stCxn id="24" idx="1"/>
              <a:endCxn id="19" idx="1"/>
            </p:cNvCxnSpPr>
            <p:nvPr/>
          </p:nvCxnSpPr>
          <p:spPr bwMode="auto">
            <a:xfrm>
              <a:off x="6140" y="4879"/>
              <a:ext cx="899" cy="410"/>
            </a:xfrm>
            <a:prstGeom prst="straightConnector1">
              <a:avLst/>
            </a:prstGeom>
            <a:noFill/>
            <a:ln w="12700">
              <a:solidFill>
                <a:srgbClr val="000000"/>
              </a:solidFill>
              <a:prstDash val="sysDot"/>
              <a:round/>
              <a:headEnd/>
              <a:tailEnd/>
            </a:ln>
          </p:spPr>
        </p:cxnSp>
        <p:cxnSp>
          <p:nvCxnSpPr>
            <p:cNvPr id="26" name="AutoShape 36"/>
            <p:cNvCxnSpPr>
              <a:cxnSpLocks noChangeShapeType="1"/>
            </p:cNvCxnSpPr>
            <p:nvPr/>
          </p:nvCxnSpPr>
          <p:spPr bwMode="auto">
            <a:xfrm>
              <a:off x="4740" y="5289"/>
              <a:ext cx="2254" cy="1"/>
            </a:xfrm>
            <a:prstGeom prst="straightConnector1">
              <a:avLst/>
            </a:prstGeom>
            <a:noFill/>
            <a:ln w="12700">
              <a:solidFill>
                <a:srgbClr val="000000"/>
              </a:solidFill>
              <a:prstDash val="sysDot"/>
              <a:round/>
              <a:headEnd/>
              <a:tailEnd/>
            </a:ln>
          </p:spPr>
        </p:cxnSp>
        <p:sp>
          <p:nvSpPr>
            <p:cNvPr id="27" name="Arc 37"/>
            <p:cNvSpPr>
              <a:spLocks/>
            </p:cNvSpPr>
            <p:nvPr/>
          </p:nvSpPr>
          <p:spPr bwMode="auto">
            <a:xfrm flipH="1">
              <a:off x="6633" y="5143"/>
              <a:ext cx="143" cy="146"/>
            </a:xfrm>
            <a:custGeom>
              <a:avLst/>
              <a:gdLst>
                <a:gd name="T0" fmla="*/ 0 w 21600"/>
                <a:gd name="T1" fmla="*/ 0 h 19415"/>
                <a:gd name="T2" fmla="*/ 0 w 21600"/>
                <a:gd name="T3" fmla="*/ 0 h 19415"/>
                <a:gd name="T4" fmla="*/ 0 w 21600"/>
                <a:gd name="T5" fmla="*/ 0 h 19415"/>
                <a:gd name="T6" fmla="*/ 0 60000 65536"/>
                <a:gd name="T7" fmla="*/ 0 60000 65536"/>
                <a:gd name="T8" fmla="*/ 0 60000 65536"/>
                <a:gd name="T9" fmla="*/ 0 w 21600"/>
                <a:gd name="T10" fmla="*/ 0 h 19415"/>
                <a:gd name="T11" fmla="*/ 21600 w 21600"/>
                <a:gd name="T12" fmla="*/ 19415 h 19415"/>
              </a:gdLst>
              <a:ahLst/>
              <a:cxnLst>
                <a:cxn ang="T6">
                  <a:pos x="T0" y="T1"/>
                </a:cxn>
                <a:cxn ang="T7">
                  <a:pos x="T2" y="T3"/>
                </a:cxn>
                <a:cxn ang="T8">
                  <a:pos x="T4" y="T5"/>
                </a:cxn>
              </a:cxnLst>
              <a:rect l="T9" t="T10" r="T11" b="T12"/>
              <a:pathLst>
                <a:path w="21600" h="19415" fill="none" extrusionOk="0">
                  <a:moveTo>
                    <a:pt x="9466" y="0"/>
                  </a:moveTo>
                  <a:cubicBezTo>
                    <a:pt x="16890" y="3619"/>
                    <a:pt x="21600" y="11155"/>
                    <a:pt x="21600" y="19415"/>
                  </a:cubicBezTo>
                </a:path>
                <a:path w="21600" h="19415" stroke="0" extrusionOk="0">
                  <a:moveTo>
                    <a:pt x="9466" y="0"/>
                  </a:moveTo>
                  <a:cubicBezTo>
                    <a:pt x="16890" y="3619"/>
                    <a:pt x="21600" y="11155"/>
                    <a:pt x="21600" y="19415"/>
                  </a:cubicBezTo>
                  <a:lnTo>
                    <a:pt x="0" y="19415"/>
                  </a:lnTo>
                  <a:close/>
                </a:path>
              </a:pathLst>
            </a:custGeom>
            <a:noFill/>
            <a:ln w="9525">
              <a:solidFill>
                <a:srgbClr val="000000"/>
              </a:solidFill>
              <a:round/>
              <a:headEnd/>
              <a:tailEnd/>
            </a:ln>
          </p:spPr>
          <p:txBody>
            <a:bodyPr/>
            <a:lstStyle/>
            <a:p>
              <a:endParaRPr lang="en-US"/>
            </a:p>
          </p:txBody>
        </p:sp>
        <p:sp>
          <p:nvSpPr>
            <p:cNvPr id="28" name="Text Box 38"/>
            <p:cNvSpPr txBox="1">
              <a:spLocks noChangeArrowheads="1"/>
            </p:cNvSpPr>
            <p:nvPr/>
          </p:nvSpPr>
          <p:spPr bwMode="auto">
            <a:xfrm>
              <a:off x="6250" y="4971"/>
              <a:ext cx="548" cy="450"/>
            </a:xfrm>
            <a:prstGeom prst="rect">
              <a:avLst/>
            </a:prstGeom>
            <a:noFill/>
            <a:ln w="9525">
              <a:noFill/>
              <a:miter lim="800000"/>
              <a:headEnd/>
              <a:tailEnd/>
            </a:ln>
          </p:spPr>
          <p:txBody>
            <a:bodyPr/>
            <a:lstStyle/>
            <a:p>
              <a:pPr eaLnBrk="1" hangingPunct="1">
                <a:spcAft>
                  <a:spcPts val="1000"/>
                </a:spcAft>
              </a:pPr>
              <a:endParaRPr lang="en-US" b="0"/>
            </a:p>
          </p:txBody>
        </p:sp>
        <p:sp>
          <p:nvSpPr>
            <p:cNvPr id="29" name="Text Box 39"/>
            <p:cNvSpPr txBox="1">
              <a:spLocks noChangeArrowheads="1"/>
            </p:cNvSpPr>
            <p:nvPr/>
          </p:nvSpPr>
          <p:spPr bwMode="auto">
            <a:xfrm>
              <a:off x="3963" y="5423"/>
              <a:ext cx="2081" cy="342"/>
            </a:xfrm>
            <a:prstGeom prst="rect">
              <a:avLst/>
            </a:prstGeom>
            <a:noFill/>
            <a:ln w="9525">
              <a:noFill/>
              <a:miter lim="800000"/>
              <a:headEnd/>
              <a:tailEnd/>
            </a:ln>
          </p:spPr>
          <p:txBody>
            <a:bodyPr>
              <a:spAutoFit/>
            </a:bodyPr>
            <a:lstStyle/>
            <a:p>
              <a:pPr eaLnBrk="1" hangingPunct="1">
                <a:spcAft>
                  <a:spcPts val="1000"/>
                </a:spcAft>
              </a:pPr>
              <a:endParaRPr lang="en-US" sz="1400" b="0"/>
            </a:p>
          </p:txBody>
        </p:sp>
        <p:sp>
          <p:nvSpPr>
            <p:cNvPr id="30" name="Text Box 40"/>
            <p:cNvSpPr txBox="1">
              <a:spLocks noChangeArrowheads="1"/>
            </p:cNvSpPr>
            <p:nvPr/>
          </p:nvSpPr>
          <p:spPr bwMode="auto">
            <a:xfrm>
              <a:off x="8254" y="5423"/>
              <a:ext cx="2485" cy="342"/>
            </a:xfrm>
            <a:prstGeom prst="rect">
              <a:avLst/>
            </a:prstGeom>
            <a:noFill/>
            <a:ln w="9525">
              <a:noFill/>
              <a:miter lim="800000"/>
              <a:headEnd/>
              <a:tailEnd/>
            </a:ln>
          </p:spPr>
          <p:txBody>
            <a:bodyPr>
              <a:spAutoFit/>
            </a:bodyPr>
            <a:lstStyle/>
            <a:p>
              <a:pPr eaLnBrk="1" hangingPunct="1">
                <a:spcAft>
                  <a:spcPts val="1000"/>
                </a:spcAft>
              </a:pPr>
              <a:endParaRPr lang="en-US" sz="1400" b="0"/>
            </a:p>
          </p:txBody>
        </p:sp>
        <p:cxnSp>
          <p:nvCxnSpPr>
            <p:cNvPr id="31" name="AutoShape 41"/>
            <p:cNvCxnSpPr>
              <a:cxnSpLocks noChangeShapeType="1"/>
            </p:cNvCxnSpPr>
            <p:nvPr/>
          </p:nvCxnSpPr>
          <p:spPr bwMode="auto">
            <a:xfrm>
              <a:off x="7010" y="4856"/>
              <a:ext cx="1184" cy="1"/>
            </a:xfrm>
            <a:prstGeom prst="straightConnector1">
              <a:avLst/>
            </a:prstGeom>
            <a:noFill/>
            <a:ln w="9525">
              <a:solidFill>
                <a:srgbClr val="000000"/>
              </a:solidFill>
              <a:round/>
              <a:headEnd/>
              <a:tailEnd/>
            </a:ln>
          </p:spPr>
        </p:cxnSp>
        <p:cxnSp>
          <p:nvCxnSpPr>
            <p:cNvPr id="32" name="AutoShape 42"/>
            <p:cNvCxnSpPr>
              <a:cxnSpLocks noChangeShapeType="1"/>
            </p:cNvCxnSpPr>
            <p:nvPr/>
          </p:nvCxnSpPr>
          <p:spPr bwMode="auto">
            <a:xfrm>
              <a:off x="7026" y="5292"/>
              <a:ext cx="1184" cy="1"/>
            </a:xfrm>
            <a:prstGeom prst="straightConnector1">
              <a:avLst/>
            </a:prstGeom>
            <a:noFill/>
            <a:ln w="9525">
              <a:solidFill>
                <a:srgbClr val="000000"/>
              </a:solidFill>
              <a:round/>
              <a:headEnd/>
              <a:tailEnd/>
            </a:ln>
          </p:spPr>
        </p:cxnSp>
        <p:cxnSp>
          <p:nvCxnSpPr>
            <p:cNvPr id="33" name="AutoShape 43"/>
            <p:cNvCxnSpPr>
              <a:cxnSpLocks noChangeShapeType="1"/>
            </p:cNvCxnSpPr>
            <p:nvPr/>
          </p:nvCxnSpPr>
          <p:spPr bwMode="auto">
            <a:xfrm>
              <a:off x="8156" y="4833"/>
              <a:ext cx="1" cy="451"/>
            </a:xfrm>
            <a:prstGeom prst="straightConnector1">
              <a:avLst/>
            </a:prstGeom>
            <a:noFill/>
            <a:ln w="9525">
              <a:solidFill>
                <a:srgbClr val="000000"/>
              </a:solidFill>
              <a:round/>
              <a:headEnd type="arrow" w="sm" len="sm"/>
              <a:tailEnd type="arrow" w="sm" len="sm"/>
            </a:ln>
          </p:spPr>
        </p:cxnSp>
        <p:sp>
          <p:nvSpPr>
            <p:cNvPr id="34" name="Text Box 44"/>
            <p:cNvSpPr txBox="1">
              <a:spLocks noChangeArrowheads="1"/>
            </p:cNvSpPr>
            <p:nvPr/>
          </p:nvSpPr>
          <p:spPr bwMode="auto">
            <a:xfrm>
              <a:off x="8210" y="4880"/>
              <a:ext cx="548" cy="450"/>
            </a:xfrm>
            <a:prstGeom prst="rect">
              <a:avLst/>
            </a:prstGeom>
            <a:noFill/>
            <a:ln w="9525">
              <a:noFill/>
              <a:miter lim="800000"/>
              <a:headEnd/>
              <a:tailEnd/>
            </a:ln>
          </p:spPr>
          <p:txBody>
            <a:bodyPr/>
            <a:lstStyle/>
            <a:p>
              <a:pPr eaLnBrk="1" hangingPunct="1">
                <a:spcAft>
                  <a:spcPts val="1000"/>
                </a:spcAft>
              </a:pPr>
              <a:r>
                <a:rPr lang="en-US" sz="1400" b="0">
                  <a:latin typeface="Calibri" pitchFamily="34" charset="0"/>
                </a:rPr>
                <a:t>h</a:t>
              </a:r>
              <a:endParaRPr lang="en-US" sz="1400" b="0"/>
            </a:p>
          </p:txBody>
        </p:sp>
      </p:grpSp>
      <p:sp>
        <p:nvSpPr>
          <p:cNvPr id="35" name="Right Arrow 34"/>
          <p:cNvSpPr/>
          <p:nvPr/>
        </p:nvSpPr>
        <p:spPr>
          <a:xfrm>
            <a:off x="3048000" y="269748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Table 35"/>
          <p:cNvGraphicFramePr>
            <a:graphicFrameLocks noGrp="1"/>
          </p:cNvGraphicFramePr>
          <p:nvPr/>
        </p:nvGraphicFramePr>
        <p:xfrm>
          <a:off x="381000" y="5295900"/>
          <a:ext cx="7924800" cy="1005840"/>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332740">
                <a:tc>
                  <a:txBody>
                    <a:bodyPr/>
                    <a:lstStyle/>
                    <a:p>
                      <a:endParaRPr lang="en-US" dirty="0"/>
                    </a:p>
                  </a:txBody>
                  <a:tcPr/>
                </a:tc>
                <a:tc>
                  <a:txBody>
                    <a:bodyPr/>
                    <a:lstStyle/>
                    <a:p>
                      <a:r>
                        <a:rPr lang="en-US" dirty="0" smtClean="0"/>
                        <a:t>2.63 mm</a:t>
                      </a:r>
                      <a:endParaRPr lang="en-US" dirty="0"/>
                    </a:p>
                  </a:txBody>
                  <a:tcPr/>
                </a:tc>
                <a:tc>
                  <a:txBody>
                    <a:bodyPr/>
                    <a:lstStyle/>
                    <a:p>
                      <a:r>
                        <a:rPr lang="en-US" dirty="0" smtClean="0"/>
                        <a:t>93 </a:t>
                      </a:r>
                      <a:r>
                        <a:rPr lang="en-US" dirty="0" smtClean="0">
                          <a:sym typeface="Symbol"/>
                        </a:rPr>
                        <a:t>m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72 </a:t>
                      </a:r>
                      <a:r>
                        <a:rPr lang="en-US" dirty="0" smtClean="0">
                          <a:sym typeface="Symbol"/>
                        </a:rPr>
                        <a:t>m</a:t>
                      </a:r>
                      <a:endParaRPr lang="en-US" dirty="0" smtClean="0"/>
                    </a:p>
                  </a:txBody>
                  <a:tcPr/>
                </a:tc>
                <a:tc>
                  <a:txBody>
                    <a:bodyPr/>
                    <a:lstStyle/>
                    <a:p>
                      <a:r>
                        <a:rPr lang="en-US" dirty="0" smtClean="0"/>
                        <a:t>7 mm</a:t>
                      </a:r>
                      <a:endParaRPr lang="en-US" dirty="0"/>
                    </a:p>
                  </a:txBody>
                  <a:tcPr/>
                </a:tc>
              </a:tr>
              <a:tr h="332740">
                <a:tc>
                  <a:txBody>
                    <a:bodyPr/>
                    <a:lstStyle/>
                    <a:p>
                      <a:r>
                        <a:rPr lang="en-US" dirty="0" smtClean="0"/>
                        <a:t>Penetration time (sec)</a:t>
                      </a:r>
                      <a:endParaRPr lang="en-US" dirty="0"/>
                    </a:p>
                  </a:txBody>
                  <a:tcPr/>
                </a:tc>
                <a:tc>
                  <a:txBody>
                    <a:bodyPr/>
                    <a:lstStyle/>
                    <a:p>
                      <a:r>
                        <a:rPr lang="en-US" dirty="0" smtClean="0"/>
                        <a:t>80*</a:t>
                      </a:r>
                      <a:endParaRPr lang="en-US" dirty="0"/>
                    </a:p>
                  </a:txBody>
                  <a:tcPr/>
                </a:tc>
                <a:tc>
                  <a:txBody>
                    <a:bodyPr/>
                    <a:lstStyle/>
                    <a:p>
                      <a:r>
                        <a:rPr lang="en-US" dirty="0" smtClean="0"/>
                        <a:t>0.1</a:t>
                      </a:r>
                      <a:endParaRPr lang="en-US" dirty="0"/>
                    </a:p>
                  </a:txBody>
                  <a:tcPr/>
                </a:tc>
                <a:tc>
                  <a:txBody>
                    <a:bodyPr/>
                    <a:lstStyle/>
                    <a:p>
                      <a:r>
                        <a:rPr lang="en-US" dirty="0" smtClean="0"/>
                        <a:t>0.06</a:t>
                      </a:r>
                      <a:endParaRPr lang="en-US" dirty="0"/>
                    </a:p>
                  </a:txBody>
                  <a:tcPr/>
                </a:tc>
                <a:tc>
                  <a:txBody>
                    <a:bodyPr/>
                    <a:lstStyle/>
                    <a:p>
                      <a:r>
                        <a:rPr lang="en-US" dirty="0" smtClean="0"/>
                        <a:t>566</a:t>
                      </a:r>
                      <a:endParaRPr lang="en-US" dirty="0"/>
                    </a:p>
                  </a:txBody>
                  <a:tcPr/>
                </a:tc>
              </a:tr>
            </a:tbl>
          </a:graphicData>
        </a:graphic>
      </p:graphicFrame>
      <p:sp>
        <p:nvSpPr>
          <p:cNvPr id="37" name="TextBox 36"/>
          <p:cNvSpPr txBox="1"/>
          <p:nvPr/>
        </p:nvSpPr>
        <p:spPr>
          <a:xfrm>
            <a:off x="381000" y="3962400"/>
            <a:ext cx="8001000" cy="646331"/>
          </a:xfrm>
          <a:prstGeom prst="rect">
            <a:avLst/>
          </a:prstGeom>
          <a:noFill/>
        </p:spPr>
        <p:txBody>
          <a:bodyPr wrap="square" rtlCol="0">
            <a:spAutoFit/>
          </a:bodyPr>
          <a:lstStyle/>
          <a:p>
            <a:r>
              <a:rPr lang="en-US" dirty="0" smtClean="0"/>
              <a:t>Experiments were performed with 22 Gauge needle. The drop penetration time for the drop sizes of interest are calculated by:</a:t>
            </a:r>
            <a:endParaRPr lang="en-US" dirty="0"/>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01" name="Object 1"/>
          <p:cNvGraphicFramePr>
            <a:graphicFrameLocks noChangeAspect="1"/>
          </p:cNvGraphicFramePr>
          <p:nvPr/>
        </p:nvGraphicFramePr>
        <p:xfrm>
          <a:off x="4038600" y="4495800"/>
          <a:ext cx="1143000" cy="792480"/>
        </p:xfrm>
        <a:graphic>
          <a:graphicData uri="http://schemas.openxmlformats.org/presentationml/2006/ole">
            <p:oleObj spid="_x0000_s102401" name="Equation" r:id="rId7" imgW="710891" imgH="495085" progId="Equation.3">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5565</TotalTime>
  <Words>1096</Words>
  <Application>Microsoft Office PowerPoint</Application>
  <PresentationFormat>On-screen Show (4:3)</PresentationFormat>
  <Paragraphs>316</Paragraphs>
  <Slides>21</Slides>
  <Notes>15</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Equation 3.0</vt:lpstr>
      <vt:lpstr>  Wet Granulation Small Scale Experiments </vt:lpstr>
      <vt:lpstr>Quantitative Engineering Approaches</vt:lpstr>
      <vt:lpstr>BACKGROUND</vt:lpstr>
      <vt:lpstr>BACKGROUND</vt:lpstr>
      <vt:lpstr>BACKGROUND</vt:lpstr>
      <vt:lpstr>APPROACH</vt:lpstr>
      <vt:lpstr>Materials and Methods</vt:lpstr>
      <vt:lpstr>Formulation Characterization</vt:lpstr>
      <vt:lpstr>Formulation Characterization</vt:lpstr>
      <vt:lpstr>Formulation Characterization</vt:lpstr>
      <vt:lpstr>Process Characterization</vt:lpstr>
      <vt:lpstr>Process Characterization </vt:lpstr>
      <vt:lpstr>Experimental Design</vt:lpstr>
      <vt:lpstr>Nucleation regime map</vt:lpstr>
      <vt:lpstr>Comparison of different regimes on nucleation regime map</vt:lpstr>
      <vt:lpstr>Effect of Liquid Amount and Impeller Speed (Stdef)</vt:lpstr>
      <vt:lpstr>Growth Regime Map</vt:lpstr>
      <vt:lpstr>Tentative Growth Regime Map</vt:lpstr>
      <vt:lpstr>Summary</vt:lpstr>
      <vt:lpstr>Tranfer from Diosna 6 l to Gral 4l at Duquesne University</vt:lpstr>
      <vt:lpstr>Tranfer from Diosna 6 l to Gral 4l</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Regime Map Approach to Wet Granulation Design for a Pharmaceutical Case Study  </dc:title>
  <dc:creator>Defne</dc:creator>
  <cp:lastModifiedBy>Defne</cp:lastModifiedBy>
  <cp:revision>172</cp:revision>
  <dcterms:created xsi:type="dcterms:W3CDTF">2009-07-30T12:19:41Z</dcterms:created>
  <dcterms:modified xsi:type="dcterms:W3CDTF">2010-10-29T03:07:06Z</dcterms:modified>
</cp:coreProperties>
</file>