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732" r:id="rId2"/>
    <p:sldMasterId id="2147483744" r:id="rId3"/>
    <p:sldMasterId id="2147483757" r:id="rId4"/>
  </p:sldMasterIdLst>
  <p:notesMasterIdLst>
    <p:notesMasterId r:id="rId44"/>
  </p:notesMasterIdLst>
  <p:handoutMasterIdLst>
    <p:handoutMasterId r:id="rId45"/>
  </p:handoutMasterIdLst>
  <p:sldIdLst>
    <p:sldId id="256" r:id="rId5"/>
    <p:sldId id="344" r:id="rId6"/>
    <p:sldId id="397" r:id="rId7"/>
    <p:sldId id="258" r:id="rId8"/>
    <p:sldId id="351" r:id="rId9"/>
    <p:sldId id="406" r:id="rId10"/>
    <p:sldId id="353" r:id="rId11"/>
    <p:sldId id="354" r:id="rId12"/>
    <p:sldId id="350" r:id="rId13"/>
    <p:sldId id="395" r:id="rId14"/>
    <p:sldId id="372" r:id="rId15"/>
    <p:sldId id="333" r:id="rId16"/>
    <p:sldId id="398" r:id="rId17"/>
    <p:sldId id="314" r:id="rId18"/>
    <p:sldId id="315" r:id="rId19"/>
    <p:sldId id="313" r:id="rId20"/>
    <p:sldId id="357" r:id="rId21"/>
    <p:sldId id="399" r:id="rId22"/>
    <p:sldId id="382" r:id="rId23"/>
    <p:sldId id="376" r:id="rId24"/>
    <p:sldId id="332" r:id="rId25"/>
    <p:sldId id="360" r:id="rId26"/>
    <p:sldId id="329" r:id="rId27"/>
    <p:sldId id="331" r:id="rId28"/>
    <p:sldId id="362" r:id="rId29"/>
    <p:sldId id="400" r:id="rId30"/>
    <p:sldId id="384" r:id="rId31"/>
    <p:sldId id="386" r:id="rId32"/>
    <p:sldId id="387" r:id="rId33"/>
    <p:sldId id="366" r:id="rId34"/>
    <p:sldId id="368" r:id="rId35"/>
    <p:sldId id="369" r:id="rId36"/>
    <p:sldId id="392" r:id="rId37"/>
    <p:sldId id="401" r:id="rId38"/>
    <p:sldId id="402" r:id="rId39"/>
    <p:sldId id="371" r:id="rId40"/>
    <p:sldId id="403" r:id="rId41"/>
    <p:sldId id="404" r:id="rId42"/>
    <p:sldId id="405" r:id="rId43"/>
  </p:sldIdLst>
  <p:sldSz cx="9144000" cy="6858000" type="screen4x3"/>
  <p:notesSz cx="6858000" cy="9144000"/>
  <p:custDataLst>
    <p:tags r:id="rId4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602B"/>
    <a:srgbClr val="0000FF"/>
    <a:srgbClr val="80008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2" autoAdjust="0"/>
    <p:restoredTop sz="93366" autoAdjust="0"/>
  </p:normalViewPr>
  <p:slideViewPr>
    <p:cSldViewPr>
      <p:cViewPr varScale="1">
        <p:scale>
          <a:sx n="124" d="100"/>
          <a:sy n="124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awkeye\Desktop\gab%20workplace\gab042810\milled%20and%20sieved%20041910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hawkeye\Desktop\gaba%20model\Time%20profiles%20of%20Gaba%20and%20GabaHPC%20stability%20study-03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5261181278514679"/>
          <c:y val="3.633792254841401E-2"/>
          <c:w val="0.80023040744068064"/>
          <c:h val="0.73178176671578177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marker>
            <c:symbol val="square"/>
            <c:size val="5"/>
            <c:spPr>
              <a:noFill/>
              <a:ln w="25400">
                <a:solidFill>
                  <a:srgbClr val="7030A0"/>
                </a:solidFill>
              </a:ln>
            </c:spPr>
          </c:marker>
          <c:trendline>
            <c:spPr>
              <a:ln w="25400">
                <a:solidFill>
                  <a:srgbClr val="7030A0"/>
                </a:solidFill>
              </a:ln>
            </c:spPr>
            <c:trendlineType val="linear"/>
            <c:forward val="15"/>
          </c:trendline>
          <c:xVal>
            <c:numRef>
              <c:f>Sheet1!$E$25:$E$29</c:f>
              <c:numCache>
                <c:formatCode>General</c:formatCode>
                <c:ptCount val="5"/>
                <c:pt idx="0">
                  <c:v>0.1</c:v>
                </c:pt>
                <c:pt idx="1">
                  <c:v>0.30000000000000032</c:v>
                </c:pt>
                <c:pt idx="2">
                  <c:v>0.4</c:v>
                </c:pt>
                <c:pt idx="3">
                  <c:v>0.60000000000000064</c:v>
                </c:pt>
                <c:pt idx="4">
                  <c:v>0.9</c:v>
                </c:pt>
              </c:numCache>
            </c:numRef>
          </c:xVal>
          <c:yVal>
            <c:numRef>
              <c:f>Sheet1!$F$25:$F$29</c:f>
              <c:numCache>
                <c:formatCode>General</c:formatCode>
                <c:ptCount val="5"/>
                <c:pt idx="0">
                  <c:v>8.565156118767861E-3</c:v>
                </c:pt>
                <c:pt idx="1">
                  <c:v>1.2818345432236899E-2</c:v>
                </c:pt>
                <c:pt idx="2">
                  <c:v>6.0196086571551594E-3</c:v>
                </c:pt>
                <c:pt idx="3">
                  <c:v>1.3145299451551871E-2</c:v>
                </c:pt>
                <c:pt idx="4">
                  <c:v>1.5415577377002398E-2</c:v>
                </c:pt>
              </c:numCache>
            </c:numRef>
          </c:yVal>
        </c:ser>
        <c:ser>
          <c:idx val="1"/>
          <c:order val="1"/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marker>
          <c:trendline>
            <c:spPr>
              <a:ln w="25400">
                <a:solidFill>
                  <a:srgbClr val="FF0000"/>
                </a:solidFill>
              </a:ln>
            </c:spPr>
            <c:trendlineType val="linear"/>
          </c:trendline>
          <c:xVal>
            <c:numRef>
              <c:f>Sheet1!$B$25:$B$29</c:f>
              <c:numCache>
                <c:formatCode>General</c:formatCode>
                <c:ptCount val="5"/>
                <c:pt idx="0">
                  <c:v>0.2</c:v>
                </c:pt>
                <c:pt idx="1">
                  <c:v>5.7</c:v>
                </c:pt>
                <c:pt idx="2">
                  <c:v>12.1</c:v>
                </c:pt>
                <c:pt idx="3">
                  <c:v>16.2</c:v>
                </c:pt>
                <c:pt idx="4">
                  <c:v>17.7</c:v>
                </c:pt>
              </c:numCache>
            </c:numRef>
          </c:xVal>
          <c:yVal>
            <c:numRef>
              <c:f>Sheet1!$C$25:$C$29</c:f>
              <c:numCache>
                <c:formatCode>General</c:formatCode>
                <c:ptCount val="5"/>
                <c:pt idx="0">
                  <c:v>2.0000000000000052E-3</c:v>
                </c:pt>
                <c:pt idx="1">
                  <c:v>0.35500000000000032</c:v>
                </c:pt>
                <c:pt idx="2">
                  <c:v>0.63200000000000145</c:v>
                </c:pt>
                <c:pt idx="3">
                  <c:v>0.84200000000000064</c:v>
                </c:pt>
                <c:pt idx="4">
                  <c:v>0.95400000000000063</c:v>
                </c:pt>
              </c:numCache>
            </c:numRef>
          </c:yVal>
        </c:ser>
        <c:ser>
          <c:idx val="2"/>
          <c:order val="2"/>
          <c:spPr>
            <a:ln w="28575">
              <a:solidFill>
                <a:sysClr val="windowText" lastClr="000000"/>
              </a:solidFill>
            </a:ln>
          </c:spPr>
          <c:marker>
            <c:symbol val="triangle"/>
            <c:size val="7"/>
            <c:spPr>
              <a:solidFill>
                <a:srgbClr val="0070C0"/>
              </a:solidFill>
              <a:ln>
                <a:solidFill>
                  <a:sysClr val="windowText" lastClr="000000"/>
                </a:solidFill>
              </a:ln>
            </c:spPr>
          </c:marker>
          <c:trendline>
            <c:spPr>
              <a:ln w="25400">
                <a:solidFill>
                  <a:srgbClr val="0070C0"/>
                </a:solidFill>
              </a:ln>
            </c:spPr>
            <c:trendlineType val="linear"/>
            <c:forward val="10"/>
            <c:backward val="5"/>
          </c:trendline>
          <c:xVal>
            <c:numRef>
              <c:f>Sheet1!$J$8:$J$11</c:f>
              <c:numCache>
                <c:formatCode>General</c:formatCode>
                <c:ptCount val="4"/>
                <c:pt idx="0">
                  <c:v>4.7399999999999993</c:v>
                </c:pt>
                <c:pt idx="1">
                  <c:v>5.3599999999999985</c:v>
                </c:pt>
                <c:pt idx="2">
                  <c:v>4.8899999999999997</c:v>
                </c:pt>
                <c:pt idx="3">
                  <c:v>4.2399999999999993</c:v>
                </c:pt>
              </c:numCache>
            </c:numRef>
          </c:xVal>
          <c:yVal>
            <c:numRef>
              <c:f>Sheet1!$H$8:$H$11</c:f>
              <c:numCache>
                <c:formatCode>General</c:formatCode>
                <c:ptCount val="4"/>
                <c:pt idx="0">
                  <c:v>0.24535710265344321</c:v>
                </c:pt>
                <c:pt idx="1">
                  <c:v>0.2480634236535158</c:v>
                </c:pt>
                <c:pt idx="2">
                  <c:v>0.2502065988118265</c:v>
                </c:pt>
                <c:pt idx="3">
                  <c:v>0.24237404842690391</c:v>
                </c:pt>
              </c:numCache>
            </c:numRef>
          </c:yVal>
        </c:ser>
        <c:axId val="95019392"/>
        <c:axId val="95021312"/>
      </c:scatterChart>
      <c:valAx>
        <c:axId val="95019392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Specific Surface Area(m</a:t>
                </a:r>
                <a:r>
                  <a:rPr lang="en-US" baseline="30000"/>
                  <a:t>2</a:t>
                </a:r>
                <a:r>
                  <a:rPr lang="en-US"/>
                  <a:t>/g)</a:t>
                </a:r>
              </a:p>
            </c:rich>
          </c:tx>
          <c:layout/>
        </c:title>
        <c:numFmt formatCode="General" sourceLinked="1"/>
        <c:tickLblPos val="nextTo"/>
        <c:spPr>
          <a:ln w="25400">
            <a:solidFill>
              <a:schemeClr val="tx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5021312"/>
        <c:crosses val="autoZero"/>
        <c:crossBetween val="midCat"/>
        <c:majorUnit val="5"/>
      </c:valAx>
      <c:valAx>
        <c:axId val="95021312"/>
        <c:scaling>
          <c:orientation val="minMax"/>
          <c:max val="1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Lactamization</a:t>
                </a:r>
                <a:r>
                  <a:rPr lang="en-US" dirty="0" smtClean="0"/>
                  <a:t> </a:t>
                </a:r>
                <a:r>
                  <a:rPr lang="en-US" dirty="0"/>
                  <a:t>Rate(mole%/day 50 </a:t>
                </a:r>
                <a:r>
                  <a:rPr lang="en-US" dirty="0" smtClean="0">
                    <a:latin typeface="Calibri"/>
                    <a:cs typeface="Calibri"/>
                  </a:rPr>
                  <a:t>°</a:t>
                </a:r>
                <a:r>
                  <a:rPr lang="en-US" dirty="0" smtClean="0"/>
                  <a:t>C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2.2393912170374838E-2"/>
              <c:y val="8.7242359167913966E-2"/>
            </c:manualLayout>
          </c:layout>
        </c:title>
        <c:numFmt formatCode="General" sourceLinked="1"/>
        <c:tickLblPos val="nextTo"/>
        <c:spPr>
          <a:ln w="25400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95019392"/>
        <c:crosses val="autoZero"/>
        <c:crossBetween val="midCat"/>
        <c:majorUnit val="0.2"/>
      </c:valAx>
    </c:plotArea>
    <c:plotVisOnly val="1"/>
  </c:chart>
  <c:txPr>
    <a:bodyPr/>
    <a:lstStyle/>
    <a:p>
      <a:pPr>
        <a:defRPr sz="1200" b="1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405129046369221"/>
          <c:y val="2.8455945389039266E-2"/>
          <c:w val="0.82888852435112281"/>
          <c:h val="0.78365867315818227"/>
        </c:manualLayout>
      </c:layout>
      <c:scatterChart>
        <c:scatterStyle val="lineMarker"/>
        <c:ser>
          <c:idx val="2"/>
          <c:order val="0"/>
          <c:tx>
            <c:v>Gaba 40C 0%RH</c:v>
          </c:tx>
          <c:spPr>
            <a:ln w="28575">
              <a:noFill/>
            </a:ln>
          </c:spPr>
          <c:marker>
            <c:symbol val="circle"/>
            <c:size val="9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xVal>
            <c:numRef>
              <c:f>Sheet1!$F$3:$F$22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15</c:v>
                </c:pt>
                <c:pt idx="5">
                  <c:v>15</c:v>
                </c:pt>
                <c:pt idx="6">
                  <c:v>23</c:v>
                </c:pt>
                <c:pt idx="7">
                  <c:v>23</c:v>
                </c:pt>
                <c:pt idx="8">
                  <c:v>47</c:v>
                </c:pt>
                <c:pt idx="9">
                  <c:v>47</c:v>
                </c:pt>
                <c:pt idx="10">
                  <c:v>95</c:v>
                </c:pt>
                <c:pt idx="11">
                  <c:v>95</c:v>
                </c:pt>
                <c:pt idx="12">
                  <c:v>191.17</c:v>
                </c:pt>
                <c:pt idx="13">
                  <c:v>191.17</c:v>
                </c:pt>
                <c:pt idx="14">
                  <c:v>287</c:v>
                </c:pt>
                <c:pt idx="15">
                  <c:v>287</c:v>
                </c:pt>
                <c:pt idx="16">
                  <c:v>383</c:v>
                </c:pt>
                <c:pt idx="17">
                  <c:v>383</c:v>
                </c:pt>
                <c:pt idx="18">
                  <c:v>479</c:v>
                </c:pt>
                <c:pt idx="19">
                  <c:v>479</c:v>
                </c:pt>
              </c:numCache>
            </c:numRef>
          </c:xVal>
          <c:yVal>
            <c:numRef>
              <c:f>Sheet1!$G$3:$G$22</c:f>
              <c:numCache>
                <c:formatCode>General</c:formatCode>
                <c:ptCount val="20"/>
                <c:pt idx="0">
                  <c:v>0.38963100000000001</c:v>
                </c:pt>
                <c:pt idx="1">
                  <c:v>0.38893500000000031</c:v>
                </c:pt>
                <c:pt idx="2">
                  <c:v>0.51154699999999842</c:v>
                </c:pt>
                <c:pt idx="3">
                  <c:v>0.52176400000000001</c:v>
                </c:pt>
                <c:pt idx="4">
                  <c:v>0.64222500000000182</c:v>
                </c:pt>
                <c:pt idx="5">
                  <c:v>0.65836099999999997</c:v>
                </c:pt>
                <c:pt idx="6">
                  <c:v>0.83227300000000004</c:v>
                </c:pt>
                <c:pt idx="7">
                  <c:v>0.75801099999999999</c:v>
                </c:pt>
                <c:pt idx="8">
                  <c:v>0.99528599999999956</c:v>
                </c:pt>
                <c:pt idx="9">
                  <c:v>0.95982400000000145</c:v>
                </c:pt>
                <c:pt idx="10">
                  <c:v>1.43251</c:v>
                </c:pt>
                <c:pt idx="11">
                  <c:v>1.4834999999999965</c:v>
                </c:pt>
                <c:pt idx="12">
                  <c:v>2.0337100000000001</c:v>
                </c:pt>
                <c:pt idx="13">
                  <c:v>2.1501899999999998</c:v>
                </c:pt>
                <c:pt idx="14">
                  <c:v>2.3447300000000002</c:v>
                </c:pt>
                <c:pt idx="15">
                  <c:v>2.42841</c:v>
                </c:pt>
                <c:pt idx="16">
                  <c:v>3.2704599999999977</c:v>
                </c:pt>
                <c:pt idx="17">
                  <c:v>3.0731999999999999</c:v>
                </c:pt>
                <c:pt idx="18">
                  <c:v>3.87337</c:v>
                </c:pt>
                <c:pt idx="19">
                  <c:v>4.0827299999999997</c:v>
                </c:pt>
              </c:numCache>
            </c:numRef>
          </c:yVal>
        </c:ser>
        <c:ser>
          <c:idx val="3"/>
          <c:order val="1"/>
          <c:tx>
            <c:v>Fitted Gaba 40C 0%RH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Sheet1!$H$3:$H$22</c:f>
              <c:numCache>
                <c:formatCode>General</c:formatCode>
                <c:ptCount val="20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7</c:v>
                </c:pt>
                <c:pt idx="4">
                  <c:v>15</c:v>
                </c:pt>
                <c:pt idx="5">
                  <c:v>15</c:v>
                </c:pt>
                <c:pt idx="6">
                  <c:v>23</c:v>
                </c:pt>
                <c:pt idx="7">
                  <c:v>23</c:v>
                </c:pt>
                <c:pt idx="8">
                  <c:v>47</c:v>
                </c:pt>
                <c:pt idx="9">
                  <c:v>47</c:v>
                </c:pt>
                <c:pt idx="10">
                  <c:v>95</c:v>
                </c:pt>
                <c:pt idx="11">
                  <c:v>95</c:v>
                </c:pt>
                <c:pt idx="12">
                  <c:v>191.17</c:v>
                </c:pt>
                <c:pt idx="13">
                  <c:v>191.17</c:v>
                </c:pt>
                <c:pt idx="14">
                  <c:v>287</c:v>
                </c:pt>
                <c:pt idx="15">
                  <c:v>287</c:v>
                </c:pt>
                <c:pt idx="16">
                  <c:v>383</c:v>
                </c:pt>
                <c:pt idx="17">
                  <c:v>383</c:v>
                </c:pt>
                <c:pt idx="18">
                  <c:v>479</c:v>
                </c:pt>
                <c:pt idx="19">
                  <c:v>479</c:v>
                </c:pt>
              </c:numCache>
            </c:numRef>
          </c:xVal>
          <c:yVal>
            <c:numRef>
              <c:f>Sheet1!$I$3:$I$22</c:f>
              <c:numCache>
                <c:formatCode>General</c:formatCode>
                <c:ptCount val="20"/>
                <c:pt idx="0">
                  <c:v>0.28000000000000008</c:v>
                </c:pt>
                <c:pt idx="1">
                  <c:v>0.28000000000000008</c:v>
                </c:pt>
                <c:pt idx="2">
                  <c:v>0.44787400000000077</c:v>
                </c:pt>
                <c:pt idx="3">
                  <c:v>0.44787400000000077</c:v>
                </c:pt>
                <c:pt idx="4">
                  <c:v>0.6130900000000018</c:v>
                </c:pt>
                <c:pt idx="5">
                  <c:v>0.6130900000000018</c:v>
                </c:pt>
                <c:pt idx="6">
                  <c:v>0.75467400000000195</c:v>
                </c:pt>
                <c:pt idx="7">
                  <c:v>0.75467400000000195</c:v>
                </c:pt>
                <c:pt idx="8">
                  <c:v>1.075799999999997</c:v>
                </c:pt>
                <c:pt idx="9">
                  <c:v>1.075799999999997</c:v>
                </c:pt>
                <c:pt idx="10">
                  <c:v>1.46435</c:v>
                </c:pt>
                <c:pt idx="11">
                  <c:v>1.46435</c:v>
                </c:pt>
                <c:pt idx="12">
                  <c:v>1.9704400000000024</c:v>
                </c:pt>
                <c:pt idx="13">
                  <c:v>1.9704400000000024</c:v>
                </c:pt>
                <c:pt idx="14">
                  <c:v>2.4993099999999977</c:v>
                </c:pt>
                <c:pt idx="15">
                  <c:v>2.4993099999999977</c:v>
                </c:pt>
                <c:pt idx="16">
                  <c:v>3.1527699999999967</c:v>
                </c:pt>
                <c:pt idx="17">
                  <c:v>3.1527699999999967</c:v>
                </c:pt>
                <c:pt idx="18">
                  <c:v>3.9686300000000001</c:v>
                </c:pt>
                <c:pt idx="19">
                  <c:v>3.9686300000000001</c:v>
                </c:pt>
              </c:numCache>
            </c:numRef>
          </c:yVal>
          <c:smooth val="1"/>
        </c:ser>
        <c:ser>
          <c:idx val="4"/>
          <c:order val="2"/>
          <c:tx>
            <c:v>Gaba 50C 0%RH</c:v>
          </c:tx>
          <c:spPr>
            <a:ln w="28575">
              <a:noFill/>
            </a:ln>
          </c:spPr>
          <c:marker>
            <c:symbol val="square"/>
            <c:size val="8"/>
            <c:spPr>
              <a:noFill/>
              <a:ln>
                <a:solidFill>
                  <a:srgbClr val="800080"/>
                </a:solidFill>
                <a:prstDash val="solid"/>
              </a:ln>
            </c:spPr>
          </c:marker>
          <c:xVal>
            <c:numRef>
              <c:f>Sheet1!$K$3:$K$20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23</c:v>
                </c:pt>
                <c:pt idx="4">
                  <c:v>47</c:v>
                </c:pt>
                <c:pt idx="5">
                  <c:v>47</c:v>
                </c:pt>
                <c:pt idx="6">
                  <c:v>95</c:v>
                </c:pt>
                <c:pt idx="7">
                  <c:v>95</c:v>
                </c:pt>
                <c:pt idx="8">
                  <c:v>143</c:v>
                </c:pt>
                <c:pt idx="9">
                  <c:v>143</c:v>
                </c:pt>
                <c:pt idx="10">
                  <c:v>191.17</c:v>
                </c:pt>
                <c:pt idx="11">
                  <c:v>191.17</c:v>
                </c:pt>
                <c:pt idx="12">
                  <c:v>239</c:v>
                </c:pt>
                <c:pt idx="13">
                  <c:v>239</c:v>
                </c:pt>
                <c:pt idx="14">
                  <c:v>287</c:v>
                </c:pt>
                <c:pt idx="15">
                  <c:v>287</c:v>
                </c:pt>
                <c:pt idx="16">
                  <c:v>383</c:v>
                </c:pt>
                <c:pt idx="17">
                  <c:v>431</c:v>
                </c:pt>
              </c:numCache>
            </c:numRef>
          </c:xVal>
          <c:yVal>
            <c:numRef>
              <c:f>Sheet1!$L$3:$L$20</c:f>
              <c:numCache>
                <c:formatCode>General</c:formatCode>
                <c:ptCount val="18"/>
                <c:pt idx="0">
                  <c:v>0.38963100000000001</c:v>
                </c:pt>
                <c:pt idx="1">
                  <c:v>0.38893500000000031</c:v>
                </c:pt>
                <c:pt idx="2">
                  <c:v>0.70466099999999998</c:v>
                </c:pt>
                <c:pt idx="3">
                  <c:v>0.69144700000000014</c:v>
                </c:pt>
                <c:pt idx="4">
                  <c:v>1.10547</c:v>
                </c:pt>
                <c:pt idx="5">
                  <c:v>1.1473899999999999</c:v>
                </c:pt>
                <c:pt idx="6">
                  <c:v>1.8137199999999998</c:v>
                </c:pt>
                <c:pt idx="7">
                  <c:v>1.7401600000000002</c:v>
                </c:pt>
                <c:pt idx="8">
                  <c:v>3.0356799999999948</c:v>
                </c:pt>
                <c:pt idx="9">
                  <c:v>2.9447700000000001</c:v>
                </c:pt>
                <c:pt idx="10">
                  <c:v>3.5569199999999968</c:v>
                </c:pt>
                <c:pt idx="11">
                  <c:v>3.8619499999999967</c:v>
                </c:pt>
                <c:pt idx="12">
                  <c:v>5.5287799999999985</c:v>
                </c:pt>
                <c:pt idx="13">
                  <c:v>5.8639699999999975</c:v>
                </c:pt>
                <c:pt idx="14">
                  <c:v>7.0193199999999996</c:v>
                </c:pt>
                <c:pt idx="15">
                  <c:v>6.2006700000000023</c:v>
                </c:pt>
                <c:pt idx="16">
                  <c:v>14.064500000000002</c:v>
                </c:pt>
                <c:pt idx="17">
                  <c:v>18.443299999999937</c:v>
                </c:pt>
              </c:numCache>
            </c:numRef>
          </c:yVal>
        </c:ser>
        <c:ser>
          <c:idx val="5"/>
          <c:order val="3"/>
          <c:tx>
            <c:v>Fitted Gaba 50C 0%RH</c:v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Sheet1!$M$3:$M$20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23</c:v>
                </c:pt>
                <c:pt idx="3">
                  <c:v>23</c:v>
                </c:pt>
                <c:pt idx="4">
                  <c:v>47</c:v>
                </c:pt>
                <c:pt idx="5">
                  <c:v>47</c:v>
                </c:pt>
                <c:pt idx="6">
                  <c:v>95</c:v>
                </c:pt>
                <c:pt idx="7">
                  <c:v>95</c:v>
                </c:pt>
                <c:pt idx="8">
                  <c:v>143</c:v>
                </c:pt>
                <c:pt idx="9">
                  <c:v>143</c:v>
                </c:pt>
                <c:pt idx="10">
                  <c:v>191.17</c:v>
                </c:pt>
                <c:pt idx="11">
                  <c:v>191.17</c:v>
                </c:pt>
                <c:pt idx="12">
                  <c:v>239</c:v>
                </c:pt>
                <c:pt idx="13">
                  <c:v>239</c:v>
                </c:pt>
                <c:pt idx="14">
                  <c:v>287</c:v>
                </c:pt>
                <c:pt idx="15">
                  <c:v>287</c:v>
                </c:pt>
                <c:pt idx="16">
                  <c:v>383</c:v>
                </c:pt>
                <c:pt idx="17">
                  <c:v>431</c:v>
                </c:pt>
              </c:numCache>
            </c:numRef>
          </c:xVal>
          <c:yVal>
            <c:numRef>
              <c:f>Sheet1!$N$3:$N$20</c:f>
              <c:numCache>
                <c:formatCode>General</c:formatCode>
                <c:ptCount val="18"/>
                <c:pt idx="0">
                  <c:v>0.28000000000000008</c:v>
                </c:pt>
                <c:pt idx="1">
                  <c:v>0.28000000000000008</c:v>
                </c:pt>
                <c:pt idx="2">
                  <c:v>0.75823499999999999</c:v>
                </c:pt>
                <c:pt idx="3">
                  <c:v>0.75823499999999999</c:v>
                </c:pt>
                <c:pt idx="4">
                  <c:v>1.14242</c:v>
                </c:pt>
                <c:pt idx="5">
                  <c:v>1.14242</c:v>
                </c:pt>
                <c:pt idx="6">
                  <c:v>1.8340700000000001</c:v>
                </c:pt>
                <c:pt idx="7">
                  <c:v>1.8340700000000001</c:v>
                </c:pt>
                <c:pt idx="8">
                  <c:v>2.6499000000000001</c:v>
                </c:pt>
                <c:pt idx="9">
                  <c:v>2.6499000000000001</c:v>
                </c:pt>
                <c:pt idx="10">
                  <c:v>3.7500100000000001</c:v>
                </c:pt>
                <c:pt idx="11">
                  <c:v>3.7500100000000001</c:v>
                </c:pt>
                <c:pt idx="12">
                  <c:v>5.2501299999999995</c:v>
                </c:pt>
                <c:pt idx="13">
                  <c:v>5.2501299999999995</c:v>
                </c:pt>
                <c:pt idx="14">
                  <c:v>7.3063700000000003</c:v>
                </c:pt>
                <c:pt idx="15">
                  <c:v>7.3063700000000003</c:v>
                </c:pt>
                <c:pt idx="16">
                  <c:v>13.737399999999999</c:v>
                </c:pt>
                <c:pt idx="17">
                  <c:v>18.444400000000002</c:v>
                </c:pt>
              </c:numCache>
            </c:numRef>
          </c:yVal>
          <c:smooth val="1"/>
        </c:ser>
        <c:ser>
          <c:idx val="6"/>
          <c:order val="4"/>
          <c:tx>
            <c:v>Gaba 60C 0%RH</c:v>
          </c:tx>
          <c:spPr>
            <a:ln w="28575">
              <a:noFill/>
            </a:ln>
          </c:spPr>
          <c:marker>
            <c:symbol val="triangle"/>
            <c:size val="9"/>
            <c:spPr>
              <a:noFill/>
              <a:ln>
                <a:solidFill>
                  <a:srgbClr val="008000"/>
                </a:solidFill>
                <a:prstDash val="solid"/>
              </a:ln>
            </c:spPr>
          </c:marker>
          <c:xVal>
            <c:numRef>
              <c:f>Sheet1!$P$3:$P$30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  <c:pt idx="4">
                  <c:v>11</c:v>
                </c:pt>
                <c:pt idx="5">
                  <c:v>11</c:v>
                </c:pt>
                <c:pt idx="6">
                  <c:v>15</c:v>
                </c:pt>
                <c:pt idx="7">
                  <c:v>15</c:v>
                </c:pt>
                <c:pt idx="8">
                  <c:v>23</c:v>
                </c:pt>
                <c:pt idx="9">
                  <c:v>23</c:v>
                </c:pt>
                <c:pt idx="10">
                  <c:v>35</c:v>
                </c:pt>
                <c:pt idx="11">
                  <c:v>35</c:v>
                </c:pt>
                <c:pt idx="12">
                  <c:v>47</c:v>
                </c:pt>
                <c:pt idx="13">
                  <c:v>47</c:v>
                </c:pt>
                <c:pt idx="14">
                  <c:v>59</c:v>
                </c:pt>
                <c:pt idx="15">
                  <c:v>59</c:v>
                </c:pt>
                <c:pt idx="16">
                  <c:v>71</c:v>
                </c:pt>
                <c:pt idx="17">
                  <c:v>71</c:v>
                </c:pt>
                <c:pt idx="18">
                  <c:v>83</c:v>
                </c:pt>
                <c:pt idx="19">
                  <c:v>83</c:v>
                </c:pt>
                <c:pt idx="20">
                  <c:v>95</c:v>
                </c:pt>
                <c:pt idx="21">
                  <c:v>95</c:v>
                </c:pt>
                <c:pt idx="22">
                  <c:v>107</c:v>
                </c:pt>
                <c:pt idx="23">
                  <c:v>107</c:v>
                </c:pt>
                <c:pt idx="24">
                  <c:v>119</c:v>
                </c:pt>
                <c:pt idx="25">
                  <c:v>119</c:v>
                </c:pt>
                <c:pt idx="26">
                  <c:v>191.17</c:v>
                </c:pt>
                <c:pt idx="27">
                  <c:v>191.17</c:v>
                </c:pt>
              </c:numCache>
            </c:numRef>
          </c:xVal>
          <c:yVal>
            <c:numRef>
              <c:f>Sheet1!$Q$3:$Q$30</c:f>
              <c:numCache>
                <c:formatCode>General</c:formatCode>
                <c:ptCount val="28"/>
                <c:pt idx="0">
                  <c:v>0.38963100000000001</c:v>
                </c:pt>
                <c:pt idx="1">
                  <c:v>0.38893500000000031</c:v>
                </c:pt>
                <c:pt idx="2">
                  <c:v>1.1323799999999999</c:v>
                </c:pt>
                <c:pt idx="3">
                  <c:v>1.09019</c:v>
                </c:pt>
                <c:pt idx="4">
                  <c:v>1.5818699999999972</c:v>
                </c:pt>
                <c:pt idx="5">
                  <c:v>1.58446</c:v>
                </c:pt>
                <c:pt idx="6">
                  <c:v>1.69981</c:v>
                </c:pt>
                <c:pt idx="7">
                  <c:v>1.7815399999999972</c:v>
                </c:pt>
                <c:pt idx="8">
                  <c:v>2.1349499999999977</c:v>
                </c:pt>
                <c:pt idx="9">
                  <c:v>2.2338800000000001</c:v>
                </c:pt>
                <c:pt idx="10">
                  <c:v>2.5436200000000002</c:v>
                </c:pt>
                <c:pt idx="11">
                  <c:v>2.6561399999999997</c:v>
                </c:pt>
                <c:pt idx="12">
                  <c:v>3.65401</c:v>
                </c:pt>
                <c:pt idx="13">
                  <c:v>3.3803399999999999</c:v>
                </c:pt>
                <c:pt idx="14">
                  <c:v>4.5813100000000002</c:v>
                </c:pt>
                <c:pt idx="15">
                  <c:v>4.8466600000000106</c:v>
                </c:pt>
                <c:pt idx="16">
                  <c:v>6.7105199999999945</c:v>
                </c:pt>
                <c:pt idx="17">
                  <c:v>6.1757200000000001</c:v>
                </c:pt>
                <c:pt idx="18">
                  <c:v>5.6997200000000001</c:v>
                </c:pt>
                <c:pt idx="19">
                  <c:v>5.8853600000000004</c:v>
                </c:pt>
                <c:pt idx="20">
                  <c:v>7.3578599999999881</c:v>
                </c:pt>
                <c:pt idx="21">
                  <c:v>6.52928</c:v>
                </c:pt>
                <c:pt idx="22">
                  <c:v>6.4589600000000003</c:v>
                </c:pt>
                <c:pt idx="23">
                  <c:v>7.7390400000000117</c:v>
                </c:pt>
                <c:pt idx="24">
                  <c:v>9.9403500000000005</c:v>
                </c:pt>
                <c:pt idx="25">
                  <c:v>8.4112600000000004</c:v>
                </c:pt>
                <c:pt idx="26">
                  <c:v>19.902499999999932</c:v>
                </c:pt>
                <c:pt idx="27">
                  <c:v>18.754100000000001</c:v>
                </c:pt>
              </c:numCache>
            </c:numRef>
          </c:yVal>
        </c:ser>
        <c:ser>
          <c:idx val="7"/>
          <c:order val="5"/>
          <c:tx>
            <c:v>Fitted Gaba 60C 0%RH</c:v>
          </c:tx>
          <c:spPr>
            <a:ln w="25400">
              <a:solidFill>
                <a:srgbClr val="008000"/>
              </a:solidFill>
              <a:prstDash val="solid"/>
            </a:ln>
          </c:spPr>
          <c:marker>
            <c:symbol val="none"/>
          </c:marker>
          <c:xVal>
            <c:numRef>
              <c:f>Sheet1!$R$3:$R$30</c:f>
              <c:numCache>
                <c:formatCode>General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5</c:v>
                </c:pt>
                <c:pt idx="3">
                  <c:v>5</c:v>
                </c:pt>
                <c:pt idx="4">
                  <c:v>11</c:v>
                </c:pt>
                <c:pt idx="5">
                  <c:v>11</c:v>
                </c:pt>
                <c:pt idx="6">
                  <c:v>15</c:v>
                </c:pt>
                <c:pt idx="7">
                  <c:v>15</c:v>
                </c:pt>
                <c:pt idx="8">
                  <c:v>23</c:v>
                </c:pt>
                <c:pt idx="9">
                  <c:v>23</c:v>
                </c:pt>
                <c:pt idx="10">
                  <c:v>35</c:v>
                </c:pt>
                <c:pt idx="11">
                  <c:v>35</c:v>
                </c:pt>
                <c:pt idx="12">
                  <c:v>47</c:v>
                </c:pt>
                <c:pt idx="13">
                  <c:v>47</c:v>
                </c:pt>
                <c:pt idx="14">
                  <c:v>59</c:v>
                </c:pt>
                <c:pt idx="15">
                  <c:v>59</c:v>
                </c:pt>
                <c:pt idx="16">
                  <c:v>71</c:v>
                </c:pt>
                <c:pt idx="17">
                  <c:v>71</c:v>
                </c:pt>
                <c:pt idx="18">
                  <c:v>83</c:v>
                </c:pt>
                <c:pt idx="19">
                  <c:v>83</c:v>
                </c:pt>
                <c:pt idx="20">
                  <c:v>95</c:v>
                </c:pt>
                <c:pt idx="21">
                  <c:v>95</c:v>
                </c:pt>
                <c:pt idx="22">
                  <c:v>107</c:v>
                </c:pt>
                <c:pt idx="23">
                  <c:v>107</c:v>
                </c:pt>
                <c:pt idx="24">
                  <c:v>119</c:v>
                </c:pt>
                <c:pt idx="25">
                  <c:v>119</c:v>
                </c:pt>
                <c:pt idx="26">
                  <c:v>191.17</c:v>
                </c:pt>
                <c:pt idx="27">
                  <c:v>191.17</c:v>
                </c:pt>
              </c:numCache>
            </c:numRef>
          </c:xVal>
          <c:yVal>
            <c:numRef>
              <c:f>Sheet1!$S$3:$S$30</c:f>
              <c:numCache>
                <c:formatCode>General</c:formatCode>
                <c:ptCount val="28"/>
                <c:pt idx="0">
                  <c:v>0.28000000000000008</c:v>
                </c:pt>
                <c:pt idx="1">
                  <c:v>0.28000000000000008</c:v>
                </c:pt>
                <c:pt idx="2">
                  <c:v>0.83200700000000005</c:v>
                </c:pt>
                <c:pt idx="3">
                  <c:v>0.83200700000000005</c:v>
                </c:pt>
                <c:pt idx="4">
                  <c:v>1.3964799999999999</c:v>
                </c:pt>
                <c:pt idx="5">
                  <c:v>1.3964799999999999</c:v>
                </c:pt>
                <c:pt idx="6">
                  <c:v>1.7272899999999998</c:v>
                </c:pt>
                <c:pt idx="7">
                  <c:v>1.7272899999999998</c:v>
                </c:pt>
                <c:pt idx="8">
                  <c:v>2.3108399999999967</c:v>
                </c:pt>
                <c:pt idx="9">
                  <c:v>2.3108399999999967</c:v>
                </c:pt>
                <c:pt idx="10">
                  <c:v>3.0665499999999977</c:v>
                </c:pt>
                <c:pt idx="11">
                  <c:v>3.0665499999999977</c:v>
                </c:pt>
                <c:pt idx="12">
                  <c:v>3.7627799999999998</c:v>
                </c:pt>
                <c:pt idx="13">
                  <c:v>3.7627799999999998</c:v>
                </c:pt>
                <c:pt idx="14">
                  <c:v>4.4610500000000002</c:v>
                </c:pt>
                <c:pt idx="15">
                  <c:v>4.4610500000000002</c:v>
                </c:pt>
                <c:pt idx="16">
                  <c:v>5.2014500000000004</c:v>
                </c:pt>
                <c:pt idx="17">
                  <c:v>5.2014500000000004</c:v>
                </c:pt>
                <c:pt idx="18">
                  <c:v>6.0119999999999996</c:v>
                </c:pt>
                <c:pt idx="19">
                  <c:v>6.0119999999999996</c:v>
                </c:pt>
                <c:pt idx="20">
                  <c:v>6.9139900000000001</c:v>
                </c:pt>
                <c:pt idx="21">
                  <c:v>6.9139900000000001</c:v>
                </c:pt>
                <c:pt idx="22">
                  <c:v>7.9250699999999998</c:v>
                </c:pt>
                <c:pt idx="23">
                  <c:v>7.9250699999999998</c:v>
                </c:pt>
                <c:pt idx="24">
                  <c:v>9.0608400000000007</c:v>
                </c:pt>
                <c:pt idx="25">
                  <c:v>9.0608400000000007</c:v>
                </c:pt>
                <c:pt idx="26">
                  <c:v>19.261699999999948</c:v>
                </c:pt>
                <c:pt idx="27">
                  <c:v>19.261699999999948</c:v>
                </c:pt>
              </c:numCache>
            </c:numRef>
          </c:yVal>
          <c:smooth val="1"/>
        </c:ser>
        <c:axId val="95070848"/>
        <c:axId val="95085312"/>
      </c:scatterChart>
      <c:valAx>
        <c:axId val="95070848"/>
        <c:scaling>
          <c:orientation val="minMax"/>
          <c:min val="0"/>
        </c:scaling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time(hours)</a:t>
                </a:r>
              </a:p>
            </c:rich>
          </c:tx>
          <c:layout>
            <c:manualLayout>
              <c:xMode val="edge"/>
              <c:yMode val="edge"/>
              <c:x val="0.43000046658036822"/>
              <c:y val="0.9354845407324921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085312"/>
        <c:crosses val="autoZero"/>
        <c:crossBetween val="midCat"/>
      </c:valAx>
      <c:valAx>
        <c:axId val="9508531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Lactam mole%</a:t>
                </a:r>
              </a:p>
            </c:rich>
          </c:tx>
          <c:layout>
            <c:manualLayout>
              <c:xMode val="edge"/>
              <c:yMode val="edge"/>
              <c:x val="8.8451747703032248E-3"/>
              <c:y val="0.36421338675421788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070848"/>
        <c:crosses val="autoZero"/>
        <c:crossBetween val="midCat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0.71995</cdr:x>
      <cdr:y>0.58242</cdr:y>
    </cdr:from>
    <cdr:to>
      <cdr:x>0.87986</cdr:x>
      <cdr:y>0.65309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949943" y="2095869"/>
          <a:ext cx="877330" cy="2543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 err="1">
              <a:latin typeface="Calibri" pitchFamily="34" charset="0"/>
              <a:cs typeface="Calibri" pitchFamily="34" charset="0"/>
            </a:rPr>
            <a:t>Gaba</a:t>
          </a:r>
          <a:r>
            <a:rPr lang="en-US" sz="1400" b="1" baseline="0" dirty="0">
              <a:latin typeface="Calibri" pitchFamily="34" charset="0"/>
              <a:cs typeface="Calibri" pitchFamily="34" charset="0"/>
            </a:rPr>
            <a:t> 40C </a:t>
          </a:r>
          <a:r>
            <a:rPr lang="en-US" sz="1400" b="1" baseline="0" dirty="0" smtClean="0">
              <a:latin typeface="Calibri" pitchFamily="34" charset="0"/>
              <a:cs typeface="Calibri" pitchFamily="34" charset="0"/>
            </a:rPr>
            <a:t>5%RH</a:t>
          </a:r>
          <a:endParaRPr lang="en-US" sz="1400" b="1" dirty="0">
            <a:latin typeface="Calibri" pitchFamily="34" charset="0"/>
            <a:cs typeface="Calibri" pitchFamily="34" charset="0"/>
          </a:endParaRPr>
        </a:p>
      </cdr:txBody>
    </cdr:sp>
  </cdr:relSizeAnchor>
  <cdr:relSizeAnchor xmlns:cdr="http://schemas.openxmlformats.org/drawingml/2006/chartDrawing">
    <cdr:from>
      <cdr:x>0.74418</cdr:x>
      <cdr:y>0.14283</cdr:y>
    </cdr:from>
    <cdr:to>
      <cdr:x>0.90409</cdr:x>
      <cdr:y>0.2135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082895" y="513991"/>
          <a:ext cx="877331" cy="254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 err="1"/>
            <a:t>Gaba</a:t>
          </a:r>
          <a:r>
            <a:rPr lang="en-US" sz="1400" b="1" baseline="0" dirty="0"/>
            <a:t> 50C </a:t>
          </a:r>
          <a:r>
            <a:rPr lang="en-US" sz="1400" b="1" baseline="0" dirty="0" smtClean="0"/>
            <a:t>5%RH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0.40144</cdr:x>
      <cdr:y>0.11423</cdr:y>
    </cdr:from>
    <cdr:to>
      <cdr:x>0.56135</cdr:x>
      <cdr:y>0.1849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202447" y="411068"/>
          <a:ext cx="877330" cy="254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400" b="1" dirty="0" err="1"/>
            <a:t>Gaba</a:t>
          </a:r>
          <a:r>
            <a:rPr lang="en-US" sz="1400" b="1" baseline="0" dirty="0"/>
            <a:t> 60C </a:t>
          </a:r>
          <a:r>
            <a:rPr lang="en-US" sz="1400" b="1" baseline="0" dirty="0" smtClean="0"/>
            <a:t>5%RH</a:t>
          </a:r>
          <a:endParaRPr lang="en-US" sz="1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99387FF-2AA6-49F2-B830-848F6D9682E8}" type="datetimeFigureOut">
              <a:rPr lang="en-US"/>
              <a:pPr/>
              <a:t>10/28/2010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5E5F179-6937-450E-B41A-921C90B3A9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D5E0D70-615C-42F2-B826-05ECC089EBCF}" type="datetimeFigureOut">
              <a:rPr lang="en-US"/>
              <a:pPr/>
              <a:t>10/28/2010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0E140663-1089-435D-A885-3DB442E862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AAE19B-D885-40CD-A773-7583DBDC8CB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5FACF8-0BC7-429F-92A2-977AFBFE3154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C7CE037-2182-4BEF-A115-82E2601BAB96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E191-992A-4CAA-BFD5-9329A5EF4A49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E191-992A-4CAA-BFD5-9329A5EF4A49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E191-992A-4CAA-BFD5-9329A5EF4A49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E191-992A-4CAA-BFD5-9329A5EF4A49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2F3604C-3AA4-410B-8A23-174060E8332B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E191-992A-4CAA-BFD5-9329A5EF4A4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E191-992A-4CAA-BFD5-9329A5EF4A4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E191-992A-4CAA-BFD5-9329A5EF4A4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E191-992A-4CAA-BFD5-9329A5EF4A4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20D704-27F4-48E0-A71E-5EEA36BC347A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E191-992A-4CAA-BFD5-9329A5EF4A4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E191-992A-4CAA-BFD5-9329A5EF4A4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lackcoplogo.tif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96038"/>
            <a:ext cx="17208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NIPT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1038" y="6472238"/>
            <a:ext cx="21018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8EC546B7-B639-46D6-80F8-6AEDC9F809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5C564DDC-266F-4C0C-8B69-1F6B7C9F54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CE66529B-0DA1-4419-8CC3-89933CF231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4819-434F-48D0-917C-D1A3959266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04094-F650-4554-B86B-B6C871FFA33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2204-2B29-491A-B709-FA140D17F5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E22AD-38CD-433A-90EA-ECFA7C16C5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FB0E-71B9-4DAD-8D94-F764E4F383A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21F01-5D34-4249-A299-48D8BAA66AA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9208-1E94-4BE0-9A4E-36DB49EA69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224D-956B-4BFE-8E80-915881DA2F0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CCA65216-176F-42C7-BD49-D87D07005D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7AC7-6ECA-4237-B393-5CDAF50A90C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FDD7-60BA-453D-8156-FC21F94C95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F95BD-8B57-41CD-9C76-35D2614651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10/28/2010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29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pitchFamily="34" charset="0"/>
              </a:defRPr>
            </a:lvl1pPr>
          </a:lstStyle>
          <a:p>
            <a:fld id="{B6FAB847-95E0-4566-A4A6-93F10F6F49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latin typeface="Calibri" pitchFamily="34" charset="0"/>
              </a:defRPr>
            </a:lvl1pPr>
          </a:lstStyle>
          <a:p>
            <a:fld id="{B2928236-87D4-4AA9-BE3A-CA0A992A6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1A06D7D2-E7BC-4648-9E70-7BD860C16C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32460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7F7F7F"/>
                </a:solidFill>
                <a:latin typeface="Calibri" pitchFamily="34" charset="0"/>
              </a:defRPr>
            </a:lvl1pPr>
          </a:lstStyle>
          <a:p>
            <a:fld id="{AD568048-F029-485A-AAE8-5C2C758E5C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784D20FC-FD45-4379-9D44-B9890C9571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32E5DCB6-E657-4DDE-B660-C5E701AB78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528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fld id="{EBE2E5F4-C27D-4935-AA9E-6173976B2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5BF8FB4-0849-47B8-87D3-CD9C006DA0B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10/28/2010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600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4101" name="Picture 1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24200" y="6248400"/>
            <a:ext cx="29797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 userDrawn="1"/>
        </p:nvSpPr>
        <p:spPr bwMode="auto">
          <a:xfrm>
            <a:off x="457200" y="274638"/>
            <a:ext cx="82296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3600" b="1">
              <a:solidFill>
                <a:srgbClr val="333399"/>
              </a:solidFill>
              <a:latin typeface="Arial Narrow" pitchFamily="34" charset="0"/>
            </a:endParaRPr>
          </a:p>
        </p:txBody>
      </p:sp>
      <p:pic>
        <p:nvPicPr>
          <p:cNvPr id="4101" name="Picture 15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24200" y="6248400"/>
            <a:ext cx="29797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33.png"/><Relationship Id="rId4" Type="http://schemas.openxmlformats.org/officeDocument/2006/relationships/image" Target="../media/image1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Microsoft_Office_Excel_Worksheet1.xlsx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7.v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76400"/>
            <a:ext cx="86868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Linking Drug Stability to Manufacturing</a:t>
            </a:r>
            <a:r>
              <a:rPr lang="en-US" sz="4000" b="1" dirty="0" smtClean="0">
                <a:solidFill>
                  <a:schemeClr val="accent1"/>
                </a:solidFill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</a:rPr>
            </a:br>
            <a:r>
              <a:rPr lang="en-US" sz="4000" b="1" dirty="0" smtClean="0">
                <a:solidFill>
                  <a:schemeClr val="accent1"/>
                </a:solidFill>
              </a:rPr>
              <a:t>Physical Chemical Foundations</a:t>
            </a:r>
            <a:br>
              <a:rPr lang="en-US" sz="4000" b="1" dirty="0" smtClean="0">
                <a:solidFill>
                  <a:schemeClr val="accent1"/>
                </a:solidFill>
              </a:rPr>
            </a:br>
            <a:r>
              <a:rPr lang="en-US" sz="4000" b="1" dirty="0" err="1" smtClean="0">
                <a:solidFill>
                  <a:schemeClr val="accent1"/>
                </a:solidFill>
              </a:rPr>
              <a:t>Gabapentin</a:t>
            </a:r>
            <a:r>
              <a:rPr lang="en-US" sz="4000" b="1" dirty="0" smtClean="0">
                <a:solidFill>
                  <a:schemeClr val="accent1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/>
            </a:r>
            <a:br>
              <a:rPr lang="en-US" sz="4000" b="1" dirty="0" smtClean="0">
                <a:solidFill>
                  <a:srgbClr val="FF0000"/>
                </a:solidFill>
              </a:rPr>
            </a:br>
            <a:endParaRPr lang="en-US" sz="40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3048000" y="3886200"/>
            <a:ext cx="2843664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  <a:cs typeface="+mn-cs"/>
              </a:rPr>
              <a:t>L. E. Kirsch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  <a:cs typeface="+mn-cs"/>
              </a:rPr>
              <a:t>Stability team leader</a:t>
            </a:r>
            <a:endParaRPr lang="en-US" sz="2400" b="1" dirty="0">
              <a:latin typeface="+mj-lt"/>
              <a:cs typeface="+mn-cs"/>
            </a:endParaRPr>
          </a:p>
        </p:txBody>
      </p:sp>
      <p:pic>
        <p:nvPicPr>
          <p:cNvPr id="26628" name="Picture 6" descr="blackcoplogo.tif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18225"/>
            <a:ext cx="27955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NIPT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0775" y="6334125"/>
            <a:ext cx="2943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16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Aqueous degradation kinetics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988890"/>
            <a:ext cx="4275138" cy="429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5257800"/>
            <a:ext cx="3641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90800"/>
            <a:ext cx="4267200" cy="216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21336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Irreversible </a:t>
            </a:r>
            <a:r>
              <a:rPr lang="en-US" dirty="0" err="1" smtClean="0"/>
              <a:t>cyclization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3962400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+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Solid state degradation kinetics</a:t>
            </a:r>
            <a:br>
              <a:rPr lang="en-US" dirty="0" smtClean="0"/>
            </a:br>
            <a:r>
              <a:rPr lang="en-US" sz="2800" dirty="0" smtClean="0"/>
              <a:t>40 C 5% RH, </a:t>
            </a:r>
            <a:r>
              <a:rPr lang="en-US" sz="2800" u="sng" dirty="0" smtClean="0"/>
              <a:t>milled</a:t>
            </a:r>
            <a:r>
              <a:rPr lang="en-US" sz="2800" dirty="0" smtClean="0"/>
              <a:t> </a:t>
            </a:r>
            <a:r>
              <a:rPr lang="en-US" sz="2800" dirty="0" err="1" smtClean="0"/>
              <a:t>gabapentin</a:t>
            </a:r>
            <a:endParaRPr lang="en-US" dirty="0"/>
          </a:p>
        </p:txBody>
      </p:sp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43000"/>
            <a:ext cx="5969000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8"/>
          <p:cNvGrpSpPr/>
          <p:nvPr/>
        </p:nvGrpSpPr>
        <p:grpSpPr>
          <a:xfrm>
            <a:off x="317500" y="4930775"/>
            <a:ext cx="2362200" cy="369332"/>
            <a:chOff x="304800" y="4724400"/>
            <a:chExt cx="2362200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304800" y="4724400"/>
              <a:ext cx="16658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7030A0"/>
                  </a:solidFill>
                  <a:latin typeface="Rockwell" pitchFamily="18" charset="0"/>
                  <a:cs typeface="Arial" pitchFamily="34" charset="0"/>
                </a:rPr>
                <a:t>initial </a:t>
              </a:r>
              <a:r>
                <a:rPr lang="en-US" b="1" i="1" dirty="0" err="1" smtClean="0">
                  <a:solidFill>
                    <a:srgbClr val="7030A0"/>
                  </a:solidFill>
                  <a:latin typeface="Rockwell" pitchFamily="18" charset="0"/>
                  <a:cs typeface="Arial" pitchFamily="34" charset="0"/>
                </a:rPr>
                <a:t>lactam</a:t>
              </a:r>
              <a:endParaRPr lang="en-US" b="1" i="1" dirty="0">
                <a:solidFill>
                  <a:srgbClr val="7030A0"/>
                </a:solidFill>
                <a:latin typeface="Rockwell" pitchFamily="18" charset="0"/>
                <a:cs typeface="Arial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 bwMode="auto">
            <a:xfrm>
              <a:off x="2057400" y="4876800"/>
              <a:ext cx="609600" cy="158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7" name="Group 15"/>
          <p:cNvGrpSpPr/>
          <p:nvPr/>
        </p:nvGrpSpPr>
        <p:grpSpPr>
          <a:xfrm>
            <a:off x="2755900" y="4244975"/>
            <a:ext cx="5949176" cy="990600"/>
            <a:chOff x="2743200" y="4038600"/>
            <a:chExt cx="5949176" cy="9906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743200" y="4038600"/>
              <a:ext cx="838200" cy="990600"/>
            </a:xfrm>
            <a:prstGeom prst="rect">
              <a:avLst/>
            </a:prstGeom>
            <a:noFill/>
            <a:ln w="25400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3200" b="1" smtClean="0">
                <a:solidFill>
                  <a:srgbClr val="000000"/>
                </a:solidFill>
                <a:latin typeface="Rockwell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7600" y="4495800"/>
              <a:ext cx="5034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7030A0"/>
                  </a:solidFill>
                  <a:latin typeface="Rockwell" pitchFamily="18" charset="0"/>
                  <a:cs typeface="Arial" pitchFamily="34" charset="0"/>
                </a:rPr>
                <a:t>rapid degradation of process-damaged </a:t>
              </a:r>
              <a:r>
                <a:rPr lang="en-US" b="1" i="1" dirty="0" err="1" smtClean="0">
                  <a:solidFill>
                    <a:srgbClr val="7030A0"/>
                  </a:solidFill>
                  <a:latin typeface="Rockwell" pitchFamily="18" charset="0"/>
                  <a:cs typeface="Arial" pitchFamily="34" charset="0"/>
                </a:rPr>
                <a:t>gaba</a:t>
              </a:r>
              <a:endParaRPr lang="en-US" b="1" i="1" dirty="0">
                <a:solidFill>
                  <a:srgbClr val="7030A0"/>
                </a:solidFill>
                <a:latin typeface="Rockwell" pitchFamily="18" charset="0"/>
                <a:cs typeface="Arial" pitchFamily="34" charset="0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2984500" y="1577975"/>
            <a:ext cx="4419600" cy="2590800"/>
            <a:chOff x="2971800" y="1371600"/>
            <a:chExt cx="4419600" cy="2590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4343400" y="1371600"/>
              <a:ext cx="3048000" cy="2590800"/>
            </a:xfrm>
            <a:prstGeom prst="rect">
              <a:avLst/>
            </a:prstGeom>
            <a:noFill/>
            <a:ln w="25400" cap="flat" cmpd="sng" algn="ctr">
              <a:solidFill>
                <a:srgbClr val="00206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3200" b="1" smtClean="0">
                <a:solidFill>
                  <a:srgbClr val="000000"/>
                </a:solidFill>
                <a:latin typeface="Rockwell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1800" y="1676400"/>
              <a:ext cx="3589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7030A0"/>
                  </a:solidFill>
                  <a:latin typeface="Rockwell" pitchFamily="18" charset="0"/>
                  <a:cs typeface="Arial" pitchFamily="34" charset="0"/>
                </a:rPr>
                <a:t>autocatalytic </a:t>
              </a:r>
              <a:r>
                <a:rPr lang="en-US" b="1" i="1" dirty="0" err="1" smtClean="0">
                  <a:solidFill>
                    <a:srgbClr val="7030A0"/>
                  </a:solidFill>
                  <a:latin typeface="Rockwell" pitchFamily="18" charset="0"/>
                  <a:cs typeface="Arial" pitchFamily="34" charset="0"/>
                </a:rPr>
                <a:t>lactam</a:t>
              </a:r>
              <a:r>
                <a:rPr lang="en-US" b="1" i="1" dirty="0" smtClean="0">
                  <a:solidFill>
                    <a:srgbClr val="7030A0"/>
                  </a:solidFill>
                  <a:latin typeface="Rockwell" pitchFamily="18" charset="0"/>
                  <a:cs typeface="Arial" pitchFamily="34" charset="0"/>
                </a:rPr>
                <a:t> formation</a:t>
              </a:r>
              <a:endParaRPr lang="en-US" b="1" i="1" dirty="0">
                <a:solidFill>
                  <a:srgbClr val="7030A0"/>
                </a:solidFill>
                <a:latin typeface="Rockwell" pitchFamily="18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Solid state Degradation Model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7DF6E-6268-4D3C-92DA-B4C285C30378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533400" y="1600200"/>
            <a:ext cx="8077200" cy="2426732"/>
            <a:chOff x="533400" y="2590800"/>
            <a:chExt cx="8077200" cy="2426732"/>
          </a:xfrm>
        </p:grpSpPr>
        <p:sp>
          <p:nvSpPr>
            <p:cNvPr id="5" name="Oval 4"/>
            <p:cNvSpPr/>
            <p:nvPr/>
          </p:nvSpPr>
          <p:spPr>
            <a:xfrm>
              <a:off x="533400" y="3429000"/>
              <a:ext cx="18288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1"/>
                  </a:solidFill>
                </a:rPr>
                <a:t>GABA </a:t>
              </a:r>
              <a:r>
                <a:rPr lang="en-US" b="1" dirty="0">
                  <a:solidFill>
                    <a:schemeClr val="tx1"/>
                  </a:solidFill>
                </a:rPr>
                <a:t>(G</a:t>
              </a:r>
              <a:r>
                <a:rPr lang="en-US" b="1" dirty="0" smtClean="0">
                  <a:solidFill>
                    <a:schemeClr val="tx1"/>
                  </a:solidFill>
                </a:rPr>
                <a:t>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 smtClean="0">
                  <a:solidFill>
                    <a:schemeClr val="tx1"/>
                  </a:solidFill>
                </a:rPr>
                <a:t>(stable form)</a:t>
              </a:r>
              <a:endParaRPr 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781800" y="3429000"/>
              <a:ext cx="18288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LACTAM (L)</a:t>
              </a:r>
            </a:p>
          </p:txBody>
        </p:sp>
        <p:cxnSp>
          <p:nvCxnSpPr>
            <p:cNvPr id="8" name="Straight Arrow Connector 7"/>
            <p:cNvCxnSpPr>
              <a:stCxn id="5" idx="7"/>
              <a:endCxn id="45" idx="1"/>
            </p:cNvCxnSpPr>
            <p:nvPr/>
          </p:nvCxnSpPr>
          <p:spPr>
            <a:xfrm rot="5400000" flipH="1" flipV="1">
              <a:off x="3053579" y="2592550"/>
              <a:ext cx="1588" cy="1918403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stCxn id="45" idx="6"/>
              <a:endCxn id="6" idx="2"/>
            </p:cNvCxnSpPr>
            <p:nvPr/>
          </p:nvCxnSpPr>
          <p:spPr>
            <a:xfrm>
              <a:off x="5638800" y="3848100"/>
              <a:ext cx="1143000" cy="1588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00" name="TextBox 11"/>
            <p:cNvSpPr txBox="1">
              <a:spLocks noChangeArrowheads="1"/>
            </p:cNvSpPr>
            <p:nvPr/>
          </p:nvSpPr>
          <p:spPr bwMode="auto">
            <a:xfrm>
              <a:off x="1752600" y="2590800"/>
              <a:ext cx="26670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FF0000"/>
                  </a:solidFill>
                  <a:latin typeface="Calibri" pitchFamily="34" charset="0"/>
                </a:rPr>
                <a:t>autocatalytic branching</a:t>
              </a:r>
              <a:endParaRPr lang="en-US" b="1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12301" name="TextBox 12"/>
            <p:cNvSpPr txBox="1">
              <a:spLocks noChangeArrowheads="1"/>
            </p:cNvSpPr>
            <p:nvPr/>
          </p:nvSpPr>
          <p:spPr bwMode="auto">
            <a:xfrm>
              <a:off x="4800600" y="2971800"/>
              <a:ext cx="31226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0000FF"/>
                  </a:solidFill>
                  <a:latin typeface="Calibri" pitchFamily="34" charset="0"/>
                </a:rPr>
                <a:t>spontaneous dehydration</a:t>
              </a:r>
              <a:endParaRPr lang="en-US" b="1" i="1" dirty="0">
                <a:solidFill>
                  <a:srgbClr val="0000FF"/>
                </a:solidFill>
                <a:latin typeface="Calibri" pitchFamily="34" charset="0"/>
              </a:endParaRP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1752600" y="4648200"/>
              <a:ext cx="2971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b="1" i="1" dirty="0" smtClean="0">
                  <a:solidFill>
                    <a:srgbClr val="FF0000"/>
                  </a:solidFill>
                  <a:latin typeface="Calibri" pitchFamily="34" charset="0"/>
                </a:rPr>
                <a:t>branching termination</a:t>
              </a:r>
              <a:endParaRPr lang="en-US" b="1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cxnSp>
          <p:nvCxnSpPr>
            <p:cNvPr id="37" name="Straight Arrow Connector 36"/>
            <p:cNvCxnSpPr>
              <a:endCxn id="5" idx="5"/>
            </p:cNvCxnSpPr>
            <p:nvPr/>
          </p:nvCxnSpPr>
          <p:spPr>
            <a:xfrm rot="10800000" flipV="1">
              <a:off x="2094378" y="4114801"/>
              <a:ext cx="1791822" cy="29647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2057400" y="2971800"/>
            <a:ext cx="1917700" cy="440553"/>
          </p:xfrm>
          <a:graphic>
            <a:graphicData uri="http://schemas.openxmlformats.org/presentationml/2006/ole">
              <p:oleObj spid="_x0000_s12294" name="Equation" r:id="rId3" imgW="939600" imgH="215640" progId="Equation.3">
                <p:embed/>
              </p:oleObj>
            </a:graphicData>
          </a:graphic>
        </p:graphicFrame>
        <p:graphicFrame>
          <p:nvGraphicFramePr>
            <p:cNvPr id="12295" name="Object 7"/>
            <p:cNvGraphicFramePr>
              <a:graphicFrameLocks noChangeAspect="1"/>
            </p:cNvGraphicFramePr>
            <p:nvPr/>
          </p:nvGraphicFramePr>
          <p:xfrm>
            <a:off x="5791200" y="3352800"/>
            <a:ext cx="776288" cy="442913"/>
          </p:xfrm>
          <a:graphic>
            <a:graphicData uri="http://schemas.openxmlformats.org/presentationml/2006/ole">
              <p:oleObj spid="_x0000_s12295" name="Equation" r:id="rId4" imgW="380880" imgH="215640" progId="Equation.3">
                <p:embed/>
              </p:oleObj>
            </a:graphicData>
          </a:graphic>
        </p:graphicFrame>
        <p:sp>
          <p:nvSpPr>
            <p:cNvPr id="45" name="Oval 44"/>
            <p:cNvSpPr/>
            <p:nvPr/>
          </p:nvSpPr>
          <p:spPr>
            <a:xfrm>
              <a:off x="3733800" y="3429000"/>
              <a:ext cx="1905000" cy="8382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 smtClean="0">
                  <a:solidFill>
                    <a:schemeClr val="tx1"/>
                  </a:solidFill>
                </a:rPr>
                <a:t>GABA (D)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tx1"/>
                  </a:solidFill>
                </a:rPr>
                <a:t>(unstable form)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  <p:graphicFrame>
          <p:nvGraphicFramePr>
            <p:cNvPr id="12296" name="Object 8"/>
            <p:cNvGraphicFramePr>
              <a:graphicFrameLocks noChangeAspect="1"/>
            </p:cNvGraphicFramePr>
            <p:nvPr/>
          </p:nvGraphicFramePr>
          <p:xfrm>
            <a:off x="2438400" y="4191000"/>
            <a:ext cx="1139825" cy="468313"/>
          </p:xfrm>
          <a:graphic>
            <a:graphicData uri="http://schemas.openxmlformats.org/presentationml/2006/ole">
              <p:oleObj spid="_x0000_s12296" name="Equation" r:id="rId5" imgW="558720" imgH="228600" progId="Equation.3">
                <p:embed/>
              </p:oleObj>
            </a:graphicData>
          </a:graphic>
        </p:graphicFrame>
      </p:grpSp>
      <p:sp>
        <p:nvSpPr>
          <p:cNvPr id="71" name="TextBox 70"/>
          <p:cNvSpPr txBox="1"/>
          <p:nvPr/>
        </p:nvSpPr>
        <p:spPr>
          <a:xfrm>
            <a:off x="381000" y="4648200"/>
            <a:ext cx="84961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Hypothesis: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Manufacturing stress determines initial conditions (G</a:t>
            </a:r>
            <a:r>
              <a:rPr lang="en-US" sz="20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, D</a:t>
            </a:r>
            <a:r>
              <a:rPr lang="en-US" sz="20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 and L</a:t>
            </a:r>
            <a:r>
              <a:rPr lang="en-US" sz="20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0</a:t>
            </a:r>
            <a:r>
              <a:rPr lang="en-US" sz="20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)</a:t>
            </a:r>
          </a:p>
          <a:p>
            <a:r>
              <a:rPr lang="en-US" sz="20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Environmental (storage) stress determines kinetics (k</a:t>
            </a:r>
            <a:r>
              <a:rPr lang="en-US" sz="20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1</a:t>
            </a:r>
            <a:r>
              <a:rPr lang="en-US" sz="20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, k</a:t>
            </a:r>
            <a:r>
              <a:rPr lang="en-US" sz="20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2</a:t>
            </a:r>
            <a:r>
              <a:rPr lang="en-US" sz="20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 and k</a:t>
            </a:r>
            <a:r>
              <a:rPr lang="en-US" sz="20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3</a:t>
            </a:r>
            <a:r>
              <a:rPr lang="en-US" sz="20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)</a:t>
            </a:r>
            <a:endParaRPr lang="en-US" sz="2000" b="1" dirty="0" smtClean="0">
              <a:solidFill>
                <a:srgbClr val="C00000"/>
              </a:solidFill>
              <a:latin typeface="Rockwell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Building a quantitative model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1905000"/>
            <a:ext cx="6477000" cy="3810000"/>
            <a:chOff x="1143000" y="2819400"/>
            <a:chExt cx="6477000" cy="3810000"/>
          </a:xfrm>
        </p:grpSpPr>
        <p:sp>
          <p:nvSpPr>
            <p:cNvPr id="5" name="Oval 4"/>
            <p:cNvSpPr/>
            <p:nvPr/>
          </p:nvSpPr>
          <p:spPr>
            <a:xfrm>
              <a:off x="2819400" y="2819400"/>
              <a:ext cx="3276600" cy="2209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Drug</a:t>
              </a:r>
            </a:p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Stability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200400" y="4495800"/>
              <a:ext cx="2438400" cy="21336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Compositional </a:t>
              </a:r>
            </a:p>
            <a:p>
              <a:pPr algn="ctr"/>
              <a:r>
                <a:rPr lang="en-US" b="1" dirty="0" smtClean="0"/>
                <a:t>Factors</a:t>
              </a:r>
            </a:p>
            <a:p>
              <a:pPr algn="ctr"/>
              <a:r>
                <a:rPr lang="en-US" b="1" dirty="0" smtClean="0"/>
                <a:t>(e.g. </a:t>
              </a:r>
              <a:r>
                <a:rPr lang="en-US" b="1" dirty="0" err="1" smtClean="0"/>
                <a:t>excipients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43000" y="3124200"/>
              <a:ext cx="2438400" cy="2133600"/>
            </a:xfrm>
            <a:prstGeom prst="ellipse">
              <a:avLst/>
            </a:prstGeom>
            <a:solidFill>
              <a:schemeClr val="accent2">
                <a:lumMod val="75000"/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Environmental 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Stress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181600" y="3124200"/>
              <a:ext cx="2438400" cy="2133600"/>
            </a:xfrm>
            <a:prstGeom prst="ellipse">
              <a:avLst/>
            </a:prstGeom>
            <a:solidFill>
              <a:schemeClr val="accent3">
                <a:lumMod val="50000"/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Manufacturing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Stress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Effects of Manufacturing Stress:</a:t>
            </a:r>
            <a:br>
              <a:rPr lang="en-US" sz="3600" b="1" smtClean="0"/>
            </a:br>
            <a:r>
              <a:rPr lang="en-US" sz="3600" b="1" smtClean="0"/>
              <a:t>Initial Lactam and Instability</a:t>
            </a:r>
          </a:p>
        </p:txBody>
      </p:sp>
      <p:grpSp>
        <p:nvGrpSpPr>
          <p:cNvPr id="3076" name="Group 3"/>
          <p:cNvGrpSpPr>
            <a:grpSpLocks/>
          </p:cNvGrpSpPr>
          <p:nvPr/>
        </p:nvGrpSpPr>
        <p:grpSpPr bwMode="auto">
          <a:xfrm>
            <a:off x="990600" y="1371600"/>
            <a:ext cx="7427913" cy="5064125"/>
            <a:chOff x="5814010" y="5154856"/>
            <a:chExt cx="7557858" cy="5061325"/>
          </a:xfrm>
        </p:grpSpPr>
        <p:grpSp>
          <p:nvGrpSpPr>
            <p:cNvPr id="3082" name="Group 51"/>
            <p:cNvGrpSpPr>
              <a:grpSpLocks/>
            </p:cNvGrpSpPr>
            <p:nvPr/>
          </p:nvGrpSpPr>
          <p:grpSpPr bwMode="auto">
            <a:xfrm>
              <a:off x="5814010" y="5154856"/>
              <a:ext cx="7557858" cy="5061325"/>
              <a:chOff x="5814010" y="5154856"/>
              <a:chExt cx="7557858" cy="5061325"/>
            </a:xfrm>
          </p:grpSpPr>
          <p:graphicFrame>
            <p:nvGraphicFramePr>
              <p:cNvPr id="3074" name="Object 2"/>
              <p:cNvGraphicFramePr>
                <a:graphicFrameLocks noChangeAspect="1"/>
              </p:cNvGraphicFramePr>
              <p:nvPr/>
            </p:nvGraphicFramePr>
            <p:xfrm>
              <a:off x="5814010" y="5154856"/>
              <a:ext cx="6550255" cy="5061325"/>
            </p:xfrm>
            <a:graphic>
              <a:graphicData uri="http://schemas.openxmlformats.org/presentationml/2006/ole">
                <p:oleObj spid="_x0000_s3074" name="Graph" r:id="rId5" imgW="4023360" imgH="3108960" progId="">
                  <p:embed/>
                </p:oleObj>
              </a:graphicData>
            </a:graphic>
          </p:graphicFrame>
          <p:sp>
            <p:nvSpPr>
              <p:cNvPr id="3084" name="TextBox 7"/>
              <p:cNvSpPr txBox="1">
                <a:spLocks noChangeArrowheads="1"/>
              </p:cNvSpPr>
              <p:nvPr/>
            </p:nvSpPr>
            <p:spPr bwMode="auto">
              <a:xfrm>
                <a:off x="11085866" y="5916353"/>
                <a:ext cx="2286002" cy="3414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>
                    <a:solidFill>
                      <a:srgbClr val="800080"/>
                    </a:solidFill>
                    <a:latin typeface="Times New Roman" pitchFamily="18" charset="0"/>
                    <a:cs typeface="Times New Roman" pitchFamily="18" charset="0"/>
                  </a:rPr>
                  <a:t>60 min milled</a:t>
                </a:r>
              </a:p>
              <a:p>
                <a:endParaRPr lang="en-US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1">
                  <a:solidFill>
                    <a:schemeClr val="accent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45 min milled</a:t>
                </a:r>
              </a:p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>
                    <a:latin typeface="Times New Roman" pitchFamily="18" charset="0"/>
                    <a:cs typeface="Times New Roman" pitchFamily="18" charset="0"/>
                  </a:rPr>
                  <a:t>15 min milled</a:t>
                </a:r>
              </a:p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b="1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API as received</a:t>
                </a:r>
              </a:p>
            </p:txBody>
          </p:sp>
        </p:grpSp>
        <p:sp>
          <p:nvSpPr>
            <p:cNvPr id="3083" name="TextBox 5"/>
            <p:cNvSpPr txBox="1">
              <a:spLocks noChangeArrowheads="1"/>
            </p:cNvSpPr>
            <p:nvPr/>
          </p:nvSpPr>
          <p:spPr bwMode="auto">
            <a:xfrm>
              <a:off x="7984774" y="5535605"/>
              <a:ext cx="3058310" cy="338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pitchFamily="18" charset="0"/>
                  <a:cs typeface="Times New Roman" pitchFamily="18" charset="0"/>
                </a:rPr>
                <a:t>Thermal stressed at 50 °C, 5%RH</a:t>
              </a:r>
            </a:p>
          </p:txBody>
        </p:sp>
      </p:grpSp>
      <p:sp>
        <p:nvSpPr>
          <p:cNvPr id="9" name="Oval 8"/>
          <p:cNvSpPr/>
          <p:nvPr/>
        </p:nvSpPr>
        <p:spPr>
          <a:xfrm>
            <a:off x="1905000" y="4343400"/>
            <a:ext cx="533400" cy="1752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4876800"/>
            <a:ext cx="1905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Lactam generated during milling</a:t>
            </a:r>
          </a:p>
          <a:p>
            <a:r>
              <a:rPr lang="en-US" sz="1700">
                <a:solidFill>
                  <a:srgbClr val="FF0000"/>
                </a:solidFill>
                <a:latin typeface="Calibri" pitchFamily="34" charset="0"/>
              </a:rPr>
              <a:t>(in-process lactam)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62200" y="2211388"/>
            <a:ext cx="2133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B050"/>
                </a:solidFill>
                <a:latin typeface="Calibri" pitchFamily="34" charset="0"/>
              </a:rPr>
              <a:t>Milling caused faster degradation rate</a:t>
            </a:r>
          </a:p>
        </p:txBody>
      </p:sp>
      <p:sp>
        <p:nvSpPr>
          <p:cNvPr id="12" name="Oval 11"/>
          <p:cNvSpPr/>
          <p:nvPr/>
        </p:nvSpPr>
        <p:spPr>
          <a:xfrm>
            <a:off x="2286000" y="3200400"/>
            <a:ext cx="1143000" cy="2895600"/>
          </a:xfrm>
          <a:prstGeom prst="ellipse">
            <a:avLst/>
          </a:pr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68DA9-DB75-4839-8D82-B2C166717C54}" type="slidenum">
              <a:rPr lang="en-US"/>
              <a:pPr/>
              <a:t>14</a:t>
            </a:fld>
            <a:endParaRPr lang="en-US"/>
          </a:p>
        </p:txBody>
      </p:sp>
    </p:spTree>
    <p:custDataLst>
      <p:tags r:id="rId2"/>
    </p:custDataLst>
  </p:cSld>
  <p:clrMapOvr>
    <a:masterClrMapping/>
  </p:clrMapOvr>
  <p:transition advTm="2027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Effects of Milling Stress:</a:t>
            </a:r>
            <a:br>
              <a:rPr lang="en-US" sz="3600" b="1" smtClean="0"/>
            </a:br>
            <a:r>
              <a:rPr lang="en-US" sz="3600" b="1" smtClean="0"/>
              <a:t>Specific Surface Area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209800" y="2514600"/>
          <a:ext cx="4953000" cy="3827463"/>
        </p:xfrm>
        <a:graphic>
          <a:graphicData uri="http://schemas.openxmlformats.org/presentationml/2006/ole">
            <p:oleObj spid="_x0000_s4098" name="Graph" r:id="rId3" imgW="4023360" imgH="3108960" progId="">
              <p:embed/>
            </p:oleObj>
          </a:graphicData>
        </a:graphic>
      </p:graphicFrame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1295400" y="1600200"/>
            <a:ext cx="716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Is the increase of lactamization rate solely due to increase of Surface Area?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7ECC-5A81-4A6F-8746-D42E146F2276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Can Surface Area account for </a:t>
            </a:r>
            <a:r>
              <a:rPr lang="en-US" sz="3600" b="1" dirty="0" err="1" smtClean="0"/>
              <a:t>Lactamization</a:t>
            </a:r>
            <a:r>
              <a:rPr lang="en-US" sz="3600" b="1" dirty="0" smtClean="0"/>
              <a:t> Rate Changes upon Mechanical </a:t>
            </a:r>
            <a:r>
              <a:rPr lang="en-US" sz="3600" b="1" dirty="0" err="1" smtClean="0"/>
              <a:t>Stess</a:t>
            </a:r>
            <a:r>
              <a:rPr lang="en-US" sz="3600" b="1" dirty="0" smtClean="0"/>
              <a:t>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524000"/>
          <a:ext cx="61722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6096000" y="2438400"/>
            <a:ext cx="2362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Samples milled for different time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4038600" y="3810000"/>
            <a:ext cx="3851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  <a:latin typeface="Calibri" pitchFamily="34" charset="0"/>
              </a:rPr>
              <a:t>Sieved aliquots of 15min milled sample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4876800" y="4267200"/>
            <a:ext cx="344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80"/>
                </a:solidFill>
                <a:latin typeface="Calibri" pitchFamily="34" charset="0"/>
              </a:rPr>
              <a:t>Sieved aliquots of unmilled sample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1066800" y="5410200"/>
            <a:ext cx="7467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NO, ALSO increased </a:t>
            </a:r>
            <a:r>
              <a:rPr lang="en-US" dirty="0">
                <a:latin typeface="Calibri" pitchFamily="34" charset="0"/>
              </a:rPr>
              <a:t>regions of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crystal disorder </a:t>
            </a:r>
            <a:r>
              <a:rPr lang="en-US" dirty="0">
                <a:latin typeface="Calibri" pitchFamily="34" charset="0"/>
              </a:rPr>
              <a:t>caused by the mechanical stress.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9DBF6-F5EE-4ECD-9A4E-F33692A8DFA6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ransition advTm="20468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Milling based on Change in Initial Condition: </a:t>
            </a:r>
            <a:br>
              <a:rPr lang="en-US" dirty="0" smtClean="0"/>
            </a:br>
            <a:r>
              <a:rPr lang="en-US" sz="3600" dirty="0" err="1" smtClean="0"/>
              <a:t>lactam</a:t>
            </a:r>
            <a:r>
              <a:rPr lang="en-US" sz="3600" dirty="0" smtClean="0"/>
              <a:t> formation (50 °C)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19446"/>
            <a:ext cx="830873" cy="73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267200" y="2514600"/>
          <a:ext cx="4038600" cy="3137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188"/>
                <a:gridCol w="686095"/>
                <a:gridCol w="1310941"/>
                <a:gridCol w="669376"/>
              </a:tblGrid>
              <a:tr h="590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/>
                        <a:t>Treatment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/>
                        <a:t>D</a:t>
                      </a:r>
                      <a:r>
                        <a:rPr lang="en-US" sz="2200" u="none" strike="noStrike" baseline="-25000" dirty="0" smtClean="0"/>
                        <a:t>0</a:t>
                      </a:r>
                    </a:p>
                    <a:p>
                      <a:pPr algn="ctr" fontAlgn="b"/>
                      <a:r>
                        <a:rPr lang="en-US" sz="2200" u="none" strike="noStrike" dirty="0" smtClean="0"/>
                        <a:t>(%)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/>
                        <a:t>k1*10</a:t>
                      </a:r>
                      <a:r>
                        <a:rPr lang="en-US" sz="2200" u="none" strike="noStrike" baseline="30000" dirty="0" smtClean="0"/>
                        <a:t>4</a:t>
                      </a:r>
                    </a:p>
                    <a:p>
                      <a:pPr algn="ctr" fontAlgn="b"/>
                      <a:r>
                        <a:rPr lang="en-US" sz="1600" u="none" strike="noStrike" dirty="0" smtClean="0"/>
                        <a:t>(%</a:t>
                      </a:r>
                      <a:r>
                        <a:rPr lang="en-US" sz="1600" u="none" strike="noStrike" dirty="0"/>
                        <a:t>mole</a:t>
                      </a:r>
                      <a:r>
                        <a:rPr lang="en-US" sz="1600" u="none" strike="noStrike" baseline="30000" dirty="0"/>
                        <a:t>-1</a:t>
                      </a:r>
                      <a:r>
                        <a:rPr lang="en-US" sz="1600" u="none" strike="noStrike" dirty="0"/>
                        <a:t>hr</a:t>
                      </a:r>
                      <a:r>
                        <a:rPr lang="en-US" sz="1600" u="none" strike="noStrike" baseline="30000" dirty="0"/>
                        <a:t>-1</a:t>
                      </a:r>
                      <a:r>
                        <a:rPr lang="en-US" sz="1600" u="none" strike="noStrike" dirty="0"/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 smtClean="0"/>
                        <a:t>k2</a:t>
                      </a:r>
                    </a:p>
                    <a:p>
                      <a:pPr algn="ctr" fontAlgn="b"/>
                      <a:r>
                        <a:rPr lang="en-US" sz="2200" u="none" strike="noStrike" dirty="0" smtClean="0"/>
                        <a:t>(</a:t>
                      </a:r>
                      <a:r>
                        <a:rPr lang="en-US" sz="2200" u="none" strike="noStrike" dirty="0"/>
                        <a:t>hr</a:t>
                      </a:r>
                      <a:r>
                        <a:rPr lang="en-US" sz="2200" u="none" strike="noStrike" baseline="30000" dirty="0"/>
                        <a:t>-1</a:t>
                      </a:r>
                      <a:r>
                        <a:rPr lang="en-US" sz="2200" u="none" strike="noStrike" dirty="0"/>
                        <a:t>)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55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/>
                        <a:t>unstressed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/>
                        <a:t>0.02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2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0.017</a:t>
                      </a:r>
                    </a:p>
                  </a:txBody>
                  <a:tcPr marL="0" marR="0" marT="0" marB="0" anchor="ctr"/>
                </a:tc>
              </a:tr>
              <a:tr h="590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/>
                        <a:t>15min milled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/>
                        <a:t>0.59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0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/>
                        <a:t>45min milled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/>
                        <a:t>1.28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09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/>
                        <a:t>60min milled</a:t>
                      </a:r>
                      <a:endParaRPr lang="en-US" sz="2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u="none" strike="noStrike" dirty="0"/>
                        <a:t>1.62</a:t>
                      </a:r>
                      <a:endParaRPr lang="en-US" sz="2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16200000">
            <a:off x="-248498" y="3601300"/>
            <a:ext cx="162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Calibri"/>
                <a:cs typeface="+mn-cs"/>
              </a:rPr>
              <a:t>Lactam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 mole %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594360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Time (hr)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289560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60min mill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381000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FF0066"/>
                </a:solidFill>
                <a:latin typeface="Calibri"/>
                <a:cs typeface="+mn-cs"/>
              </a:rPr>
              <a:t>45min mill</a:t>
            </a:r>
            <a:endParaRPr lang="en-US" dirty="0">
              <a:solidFill>
                <a:srgbClr val="FF0066"/>
              </a:solidFill>
              <a:latin typeface="Calibri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1200" y="426720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7030A0"/>
                </a:solidFill>
                <a:latin typeface="Calibri"/>
                <a:cs typeface="+mn-cs"/>
              </a:rPr>
              <a:t>15min mill</a:t>
            </a:r>
            <a:endParaRPr lang="en-US" dirty="0">
              <a:solidFill>
                <a:srgbClr val="7030A0"/>
              </a:solidFill>
              <a:latin typeface="Calibri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5029200"/>
            <a:ext cx="1201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99"/>
                </a:solidFill>
                <a:latin typeface="Calibri"/>
                <a:cs typeface="+mn-cs"/>
              </a:rPr>
              <a:t>unstressed</a:t>
            </a:r>
            <a:endParaRPr lang="en-US" dirty="0">
              <a:solidFill>
                <a:srgbClr val="000099"/>
              </a:solidFill>
              <a:latin typeface="Calibri"/>
              <a:cs typeface="+mn-cs"/>
            </a:endParaRPr>
          </a:p>
        </p:txBody>
      </p:sp>
      <p:pic>
        <p:nvPicPr>
          <p:cNvPr id="116737" name="Picture 1"/>
          <p:cNvPicPr>
            <a:picLocks noChangeAspect="1" noChangeArrowheads="1"/>
          </p:cNvPicPr>
          <p:nvPr/>
        </p:nvPicPr>
        <p:blipFill>
          <a:blip r:embed="rId4" cstate="print"/>
          <a:srcRect l="3947" t="19183" r="15789" b="3510"/>
          <a:stretch>
            <a:fillRect/>
          </a:stretch>
        </p:blipFill>
        <p:spPr bwMode="auto">
          <a:xfrm>
            <a:off x="762000" y="2057400"/>
            <a:ext cx="346880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Effects of Environmental Stress: temperature and humidity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143000" y="1905000"/>
            <a:ext cx="6477000" cy="3810000"/>
            <a:chOff x="1143000" y="2819400"/>
            <a:chExt cx="6477000" cy="3810000"/>
          </a:xfrm>
        </p:grpSpPr>
        <p:sp>
          <p:nvSpPr>
            <p:cNvPr id="5" name="Oval 4"/>
            <p:cNvSpPr/>
            <p:nvPr/>
          </p:nvSpPr>
          <p:spPr>
            <a:xfrm>
              <a:off x="2819400" y="2819400"/>
              <a:ext cx="3276600" cy="2209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Drug</a:t>
              </a:r>
            </a:p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Stability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200400" y="4495800"/>
              <a:ext cx="2438400" cy="21336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Compositional </a:t>
              </a:r>
            </a:p>
            <a:p>
              <a:pPr algn="ctr"/>
              <a:r>
                <a:rPr lang="en-US" b="1" dirty="0" smtClean="0"/>
                <a:t>Factors</a:t>
              </a:r>
            </a:p>
            <a:p>
              <a:pPr algn="ctr"/>
              <a:r>
                <a:rPr lang="en-US" b="1" dirty="0" smtClean="0"/>
                <a:t>(e.g. </a:t>
              </a:r>
              <a:r>
                <a:rPr lang="en-US" b="1" dirty="0" err="1" smtClean="0"/>
                <a:t>excipients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43000" y="3124200"/>
              <a:ext cx="2438400" cy="2133600"/>
            </a:xfrm>
            <a:prstGeom prst="ellipse">
              <a:avLst/>
            </a:prstGeom>
            <a:solidFill>
              <a:schemeClr val="accent2">
                <a:lumMod val="75000"/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Environmental 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Stress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181600" y="3124200"/>
              <a:ext cx="2438400" cy="2133600"/>
            </a:xfrm>
            <a:prstGeom prst="ellipse">
              <a:avLst/>
            </a:prstGeom>
            <a:solidFill>
              <a:schemeClr val="accent3">
                <a:lumMod val="50000"/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Manufacturing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Stress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2286000" cy="5364162"/>
          </a:xfrm>
        </p:spPr>
        <p:txBody>
          <a:bodyPr/>
          <a:lstStyle/>
          <a:p>
            <a:pPr algn="l"/>
            <a:r>
              <a:rPr lang="en-US" sz="2800" dirty="0" err="1" smtClean="0"/>
              <a:t>Lactam</a:t>
            </a:r>
            <a:r>
              <a:rPr lang="en-US" sz="2800" dirty="0" smtClean="0"/>
              <a:t> kinetics under controlled temperature (40-60 C) and humidity (5-50% RH)</a:t>
            </a:r>
            <a:endParaRPr lang="en-US" sz="2800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"/>
            <a:ext cx="591820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5635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Stability Team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838200"/>
          <a:ext cx="7391400" cy="536829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32635"/>
                <a:gridCol w="5358765"/>
              </a:tblGrid>
              <a:tr h="387350">
                <a:tc>
                  <a:txBody>
                    <a:bodyPr/>
                    <a:lstStyle/>
                    <a:p>
                      <a:r>
                        <a:rPr lang="en-US" dirty="0" smtClean="0"/>
                        <a:t>Group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Team member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 rowSpan="2">
                  <a:txBody>
                    <a:bodyPr/>
                    <a:lstStyle/>
                    <a:p>
                      <a:r>
                        <a:rPr lang="en-US" b="1" dirty="0" smtClean="0"/>
                        <a:t>Minnesota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Raj Suryanarayanan (Co-PI)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Aditya</a:t>
                      </a:r>
                      <a:r>
                        <a:rPr lang="en-US" baseline="0" dirty="0" smtClean="0"/>
                        <a:t> Kaushal (post-doc)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 rowSpan="3">
                  <a:txBody>
                    <a:bodyPr/>
                    <a:lstStyle/>
                    <a:p>
                      <a:r>
                        <a:rPr lang="en-US" b="1" dirty="0" smtClean="0"/>
                        <a:t>Kansas</a:t>
                      </a:r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endParaRPr lang="en-US" b="1" dirty="0" smtClean="0"/>
                    </a:p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Eric Munson (Co-PI)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Dewey Barich (post-doc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Elodie</a:t>
                      </a:r>
                      <a:r>
                        <a:rPr lang="en-US" baseline="0" dirty="0" smtClean="0"/>
                        <a:t> Dempah, Eric Gorman (grad. students)</a:t>
                      </a:r>
                    </a:p>
                  </a:txBody>
                  <a:tcPr/>
                </a:tc>
              </a:tr>
              <a:tr h="387350">
                <a:tc rowSpan="3">
                  <a:txBody>
                    <a:bodyPr/>
                    <a:lstStyle/>
                    <a:p>
                      <a:r>
                        <a:rPr lang="en-US" b="1" dirty="0" smtClean="0"/>
                        <a:t>Iowa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Lee Kirsch (Co-PI)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Greg Huang (Analytical</a:t>
                      </a:r>
                      <a:r>
                        <a:rPr lang="en-US" baseline="0" dirty="0" smtClean="0"/>
                        <a:t> Chemist)</a:t>
                      </a:r>
                      <a:endParaRPr lang="en-US" dirty="0"/>
                    </a:p>
                  </a:txBody>
                  <a:tcPr/>
                </a:tc>
              </a:tr>
              <a:tr h="38735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Salil Desai,</a:t>
                      </a:r>
                      <a:r>
                        <a:rPr lang="en-US" baseline="0" dirty="0" smtClean="0"/>
                        <a:t> Zhixin Zong, Tinmanee Radaduen, Hoa Nguyen, Jiang Qiu (grad students) </a:t>
                      </a:r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Duquesne</a:t>
                      </a:r>
                      <a:endParaRPr lang="en-US" b="1" dirty="0"/>
                    </a:p>
                    <a:p>
                      <a:r>
                        <a:rPr lang="en-US" dirty="0" smtClean="0"/>
                        <a:t>(Unit-op team </a:t>
                      </a:r>
                      <a:endParaRPr lang="en-US" dirty="0"/>
                    </a:p>
                    <a:p>
                      <a:r>
                        <a:rPr lang="en-US" dirty="0" smtClean="0"/>
                        <a:t>Interface)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Ira</a:t>
                      </a:r>
                      <a:r>
                        <a:rPr lang="en-US" baseline="0" dirty="0" smtClean="0"/>
                        <a:t> Buckner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267200"/>
            <a:ext cx="1169988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1171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743200"/>
            <a:ext cx="12223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IPTE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6324600"/>
            <a:ext cx="2406725" cy="42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Effects of Temperature:</a:t>
            </a:r>
            <a:br>
              <a:rPr lang="en-US" sz="2800" dirty="0" smtClean="0"/>
            </a:br>
            <a:r>
              <a:rPr lang="en-US" sz="2800" dirty="0" smtClean="0"/>
              <a:t>predicted values based on parameterization of autocatalytic model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990600" y="1600200"/>
          <a:ext cx="6324600" cy="4313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754188"/>
            <a:ext cx="7329488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Effects of Moisture</a:t>
            </a:r>
            <a:br>
              <a:rPr lang="en-US" sz="3600" b="1" dirty="0" smtClean="0"/>
            </a:br>
            <a:endParaRPr lang="en-US" sz="36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F7EE9-0FD7-4D91-B73C-5A0ABFC87DA6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the decreased </a:t>
            </a:r>
            <a:r>
              <a:rPr lang="en-US" dirty="0" err="1" smtClean="0"/>
              <a:t>lactam</a:t>
            </a:r>
            <a:r>
              <a:rPr lang="en-US" dirty="0" smtClean="0"/>
              <a:t> rate due to reversible reaction?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Thermal stress of solid state (milled) or aqueous </a:t>
            </a:r>
            <a:r>
              <a:rPr lang="en-US" dirty="0" err="1" smtClean="0"/>
              <a:t>gabapentin_lactam</a:t>
            </a:r>
            <a:endParaRPr lang="en-US" i="1" dirty="0" smtClean="0"/>
          </a:p>
          <a:p>
            <a:pPr lvl="1"/>
            <a:r>
              <a:rPr lang="en-US" dirty="0" smtClean="0"/>
              <a:t>No detectable loss of </a:t>
            </a:r>
            <a:r>
              <a:rPr lang="en-US" dirty="0" err="1" smtClean="0"/>
              <a:t>lactam</a:t>
            </a:r>
            <a:r>
              <a:rPr lang="en-US" dirty="0" smtClean="0"/>
              <a:t> and no appearance of </a:t>
            </a:r>
            <a:r>
              <a:rPr lang="en-US" dirty="0" err="1" smtClean="0"/>
              <a:t>gabapentin</a:t>
            </a:r>
            <a:r>
              <a:rPr lang="en-US" dirty="0" smtClean="0"/>
              <a:t> in solution and solid state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43200" y="6248400"/>
            <a:ext cx="43862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Zong et.al., Draft submitted to AAPS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cs typeface="+mn-cs"/>
              </a:rPr>
              <a:t>Pharm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cs typeface="+mn-cs"/>
              </a:rPr>
              <a:t>Sci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 Tech. 2010</a:t>
            </a: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038600"/>
            <a:ext cx="2254916" cy="150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733800"/>
            <a:ext cx="1141218" cy="202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0" y="5638800"/>
            <a:ext cx="128221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white"/>
                </a:solidFill>
              </a:rPr>
              <a:t>Gabapentin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3600" y="5638800"/>
            <a:ext cx="202799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white"/>
                </a:solidFill>
              </a:rPr>
              <a:t>Gabapentin_lactam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3" name="Group 15"/>
          <p:cNvGrpSpPr/>
          <p:nvPr/>
        </p:nvGrpSpPr>
        <p:grpSpPr>
          <a:xfrm>
            <a:off x="3886200" y="4648200"/>
            <a:ext cx="1295400" cy="938409"/>
            <a:chOff x="3886200" y="4648200"/>
            <a:chExt cx="1295400" cy="938409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3886200" y="4857206"/>
              <a:ext cx="12953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10800000">
              <a:off x="4969042" y="4648200"/>
              <a:ext cx="212558" cy="20900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886200" y="5013960"/>
              <a:ext cx="1295399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86200" y="5013960"/>
              <a:ext cx="216568" cy="24384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pic>
          <p:nvPicPr>
            <p:cNvPr id="77826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9600" y="5105400"/>
              <a:ext cx="381000" cy="4812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7543800" y="464820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+H</a:t>
            </a:r>
            <a:r>
              <a:rPr lang="en-US" b="1" baseline="-25000" dirty="0" smtClean="0">
                <a:solidFill>
                  <a:prstClr val="black"/>
                </a:solidFill>
                <a:latin typeface="Calibri"/>
                <a:cs typeface="+mn-cs"/>
              </a:rPr>
              <a:t>2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0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10000" y="4876800"/>
            <a:ext cx="1447800" cy="1588"/>
          </a:xfrm>
          <a:prstGeom prst="straightConnector1">
            <a:avLst/>
          </a:prstGeom>
          <a:ln w="8572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119446"/>
            <a:ext cx="830873" cy="73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/>
              <a:t>Why moisture appears to slow and shut down lactam formation?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973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600" smtClean="0"/>
              <a:t>In general, effect of moisture is NOT to slow reaction rates</a:t>
            </a:r>
          </a:p>
          <a:p>
            <a:pPr>
              <a:spcAft>
                <a:spcPts val="600"/>
              </a:spcAft>
            </a:pPr>
            <a:r>
              <a:rPr lang="en-US" sz="2600" smtClean="0"/>
              <a:t>Analytical issue?</a:t>
            </a:r>
          </a:p>
          <a:p>
            <a:pPr>
              <a:spcAft>
                <a:spcPts val="600"/>
              </a:spcAft>
            </a:pPr>
            <a:endParaRPr lang="en-US" sz="2600" smtClean="0"/>
          </a:p>
          <a:p>
            <a:r>
              <a:rPr lang="en-US" sz="2600" smtClean="0"/>
              <a:t>Reversible reaction?</a:t>
            </a:r>
          </a:p>
          <a:p>
            <a:endParaRPr lang="en-US" sz="2600" smtClean="0"/>
          </a:p>
          <a:p>
            <a:pPr>
              <a:spcAft>
                <a:spcPts val="600"/>
              </a:spcAft>
            </a:pPr>
            <a:r>
              <a:rPr lang="en-US" sz="2600" smtClean="0"/>
              <a:t>Formation of stable hydrate?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4114800"/>
            <a:ext cx="670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No gabapentin formed from gaba-L in solution or solid state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95400" y="5105400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No hydrate found from XRD </a:t>
            </a:r>
            <a:r>
              <a:rPr lang="en-US" dirty="0" smtClean="0">
                <a:latin typeface="Calibri" pitchFamily="34" charset="0"/>
              </a:rPr>
              <a:t>patterns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3000" y="304800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Most gaba-L could be recovered from solid powder, only ignorable gaba-L was detected in saturated salt solution.  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467350"/>
            <a:ext cx="5975350" cy="957263"/>
            <a:chOff x="685800" y="5553075"/>
            <a:chExt cx="5975034" cy="956965"/>
          </a:xfrm>
        </p:grpSpPr>
        <p:sp>
          <p:nvSpPr>
            <p:cNvPr id="41996" name="TextBox 11"/>
            <p:cNvSpPr txBox="1">
              <a:spLocks noChangeArrowheads="1"/>
            </p:cNvSpPr>
            <p:nvPr/>
          </p:nvSpPr>
          <p:spPr bwMode="auto">
            <a:xfrm>
              <a:off x="685800" y="6048375"/>
              <a:ext cx="597503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Calibri" pitchFamily="34" charset="0"/>
                </a:rPr>
                <a:t>Moisture-facilitated termination of branching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5400000">
              <a:off x="3009846" y="5819692"/>
              <a:ext cx="534821" cy="1588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/>
          <p:cNvCxnSpPr/>
          <p:nvPr/>
        </p:nvCxnSpPr>
        <p:spPr>
          <a:xfrm>
            <a:off x="762000" y="2819400"/>
            <a:ext cx="24384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14400" y="3886200"/>
            <a:ext cx="27432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4876800"/>
            <a:ext cx="3810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DDFE7-AFC3-4106-AE81-02EA85D7EC1E}" type="slidenum">
              <a:rPr lang="en-US"/>
              <a:pPr/>
              <a:t>23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cs typeface="Times New Roman" pitchFamily="18" charset="0"/>
              </a:rPr>
              <a:t>Effect of Moisture:</a:t>
            </a:r>
            <a:br>
              <a:rPr lang="en-US" sz="3600" b="1" smtClean="0">
                <a:cs typeface="Times New Roman" pitchFamily="18" charset="0"/>
              </a:rPr>
            </a:br>
            <a:r>
              <a:rPr lang="en-US" sz="3600" b="1" smtClean="0">
                <a:cs typeface="Times New Roman" pitchFamily="18" charset="0"/>
              </a:rPr>
              <a:t>Shut down Lactam Formation</a:t>
            </a:r>
          </a:p>
        </p:txBody>
      </p:sp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1295400" y="1905000"/>
          <a:ext cx="6132513" cy="4129088"/>
        </p:xfrm>
        <a:graphic>
          <a:graphicData uri="http://schemas.openxmlformats.org/presentationml/2006/ole">
            <p:oleObj spid="_x0000_s11266" name="Worksheet" r:id="rId4" imgW="4571910" imgH="2590890" progId="Excel.Sheet.12">
              <p:embed/>
            </p:oleObj>
          </a:graphicData>
        </a:graphic>
      </p:graphicFrame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590800" y="2362200"/>
            <a:ext cx="6248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Pretreated at </a:t>
            </a:r>
            <a:r>
              <a:rPr lang="en-US" sz="1600" b="1">
                <a:solidFill>
                  <a:srgbClr val="FF0000"/>
                </a:solidFill>
                <a:latin typeface="Calibri" pitchFamily="34" charset="0"/>
              </a:rPr>
              <a:t>5% RH </a:t>
            </a:r>
            <a:r>
              <a:rPr lang="en-US" sz="1600">
                <a:latin typeface="Calibri" pitchFamily="34" charset="0"/>
              </a:rPr>
              <a:t>25°C for 24 hours before thermal stress</a:t>
            </a:r>
          </a:p>
          <a:p>
            <a:endParaRPr lang="en-US" sz="1600"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  <a:p>
            <a:endParaRPr lang="en-US" sz="1600">
              <a:latin typeface="Calibri" pitchFamily="34" charset="0"/>
            </a:endParaRPr>
          </a:p>
          <a:p>
            <a:r>
              <a:rPr lang="en-US" sz="1600">
                <a:latin typeface="Calibri" pitchFamily="34" charset="0"/>
              </a:rPr>
              <a:t>Pretreated at </a:t>
            </a:r>
            <a:r>
              <a:rPr lang="en-US" sz="1600" b="1">
                <a:solidFill>
                  <a:srgbClr val="FF0000"/>
                </a:solidFill>
                <a:latin typeface="Calibri" pitchFamily="34" charset="0"/>
              </a:rPr>
              <a:t>81% RH </a:t>
            </a:r>
            <a:r>
              <a:rPr lang="en-US" sz="1600">
                <a:latin typeface="Calibri" pitchFamily="34" charset="0"/>
              </a:rPr>
              <a:t>25°C for 24 hours before thermal stress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5410200" y="1752600"/>
            <a:ext cx="279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34" charset="0"/>
              </a:rPr>
              <a:t>Thermal stress: 50</a:t>
            </a:r>
            <a:r>
              <a:rPr lang="en-US" b="1">
                <a:latin typeface="Calibri" pitchFamily="34" charset="0"/>
                <a:cs typeface="Calibri" pitchFamily="34" charset="0"/>
              </a:rPr>
              <a:t>°</a:t>
            </a:r>
            <a:r>
              <a:rPr lang="en-US" b="1">
                <a:latin typeface="Calibri" pitchFamily="34" charset="0"/>
              </a:rPr>
              <a:t>C  5%RH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26F6-1A86-4D64-85C7-B30646B4C122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4343400" y="1371600"/>
          <a:ext cx="4114800" cy="258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48153"/>
                <a:gridCol w="742013"/>
                <a:gridCol w="863433"/>
                <a:gridCol w="1065801"/>
              </a:tblGrid>
              <a:tr h="61175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k1 </a:t>
                      </a:r>
                      <a:endParaRPr lang="en-US" sz="2000" b="1" u="none" strike="noStrike" dirty="0" smtClean="0"/>
                    </a:p>
                    <a:p>
                      <a:pPr algn="ctr" fontAlgn="b"/>
                      <a:r>
                        <a:rPr lang="en-US" sz="2000" b="1" u="none" strike="noStrike" dirty="0" smtClean="0"/>
                        <a:t>(%</a:t>
                      </a:r>
                      <a:r>
                        <a:rPr lang="en-US" sz="2000" b="1" u="none" strike="noStrike" dirty="0"/>
                        <a:t>mole</a:t>
                      </a:r>
                      <a:r>
                        <a:rPr lang="en-US" sz="2000" b="1" u="none" strike="noStrike" baseline="30000" dirty="0"/>
                        <a:t>-1</a:t>
                      </a:r>
                      <a:r>
                        <a:rPr lang="en-US" sz="2000" b="1" u="none" strike="noStrike" dirty="0"/>
                        <a:t>hr</a:t>
                      </a:r>
                      <a:r>
                        <a:rPr lang="en-US" sz="2000" b="1" u="none" strike="noStrike" baseline="30000" dirty="0"/>
                        <a:t>-1</a:t>
                      </a:r>
                      <a:r>
                        <a:rPr lang="en-US" sz="2000" b="1" u="none" strike="noStrike" dirty="0"/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k2</a:t>
                      </a:r>
                    </a:p>
                    <a:p>
                      <a:pPr algn="ctr" fontAlgn="b"/>
                      <a:r>
                        <a:rPr lang="en-US" sz="2000" b="1" u="none" strike="noStrike" dirty="0" smtClean="0"/>
                        <a:t> </a:t>
                      </a:r>
                      <a:r>
                        <a:rPr lang="en-US" sz="2000" b="1" u="none" strike="noStrike" dirty="0"/>
                        <a:t>(hr</a:t>
                      </a:r>
                      <a:r>
                        <a:rPr lang="en-US" sz="2000" b="1" u="none" strike="noStrike" baseline="30000" dirty="0"/>
                        <a:t>-1</a:t>
                      </a:r>
                      <a:r>
                        <a:rPr lang="en-US" sz="2000" b="1" u="none" strike="noStrike" dirty="0"/>
                        <a:t>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/>
                        <a:t>D0 </a:t>
                      </a:r>
                      <a:endParaRPr lang="en-US" sz="2000" b="1" u="none" strike="noStrike" dirty="0" smtClean="0"/>
                    </a:p>
                    <a:p>
                      <a:pPr algn="ctr" fontAlgn="b"/>
                      <a:r>
                        <a:rPr lang="en-US" sz="2000" b="1" u="none" strike="noStrike" dirty="0" smtClean="0"/>
                        <a:t>(%)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 smtClean="0"/>
                        <a:t>L0</a:t>
                      </a:r>
                    </a:p>
                    <a:p>
                      <a:pPr algn="ctr" fontAlgn="b"/>
                      <a:r>
                        <a:rPr lang="en-US" sz="2000" b="1" u="none" strike="noStrike" dirty="0" smtClean="0"/>
                        <a:t> </a:t>
                      </a:r>
                      <a:r>
                        <a:rPr lang="en-US" sz="2000" b="1" u="none" strike="noStrike" dirty="0"/>
                        <a:t>(% mole)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19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0.000021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/>
                        <a:t>0.0074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1.05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/>
                        <a:t>0.37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291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</a:rPr>
                        <a:t>k3(%mole</a:t>
                      </a:r>
                      <a:r>
                        <a:rPr lang="en-US" sz="2000" b="1" u="none" strike="noStrike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</a:rPr>
                        <a:t>hr</a:t>
                      </a:r>
                      <a:r>
                        <a:rPr lang="en-US" sz="2000" b="1" u="none" strike="noStrike" baseline="30000" dirty="0">
                          <a:solidFill>
                            <a:schemeClr val="tx1"/>
                          </a:solidFill>
                        </a:rPr>
                        <a:t>-1</a:t>
                      </a:r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1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</a:rPr>
                        <a:t>5%RH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</a:rPr>
                        <a:t>11%RH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</a:rPr>
                        <a:t>30%RH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tx1"/>
                          </a:solidFill>
                        </a:rPr>
                        <a:t>50%RH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319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latin typeface="Calibri"/>
                          <a:cs typeface="Calibri"/>
                        </a:rPr>
                        <a:t>̴</a:t>
                      </a:r>
                      <a:r>
                        <a:rPr lang="en-US" sz="2000" u="none" strike="noStrike" dirty="0" smtClean="0"/>
                        <a:t>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0.014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0.030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/>
                        <a:t>0.099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Effects of Moisture 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3400" y="5105400"/>
            <a:ext cx="137160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40 C 50%RH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3400" y="4572000"/>
            <a:ext cx="1371600" cy="369332"/>
          </a:xfrm>
          <a:prstGeom prst="rect">
            <a:avLst/>
          </a:prstGeom>
          <a:solidFill>
            <a:srgbClr val="FF00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40 C 30%RH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3886200"/>
            <a:ext cx="13716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40 C 5%RH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19446"/>
            <a:ext cx="830873" cy="73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 rot="16200000">
            <a:off x="-96098" y="3525100"/>
            <a:ext cx="162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Calibri"/>
                <a:cs typeface="+mn-cs"/>
              </a:rPr>
              <a:t>Lactam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 mole %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43200" y="609600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Time (hr)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3400" y="4038600"/>
            <a:ext cx="137160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40 C 11%RH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4419600" y="2590800"/>
            <a:ext cx="3962400" cy="1371600"/>
          </a:xfrm>
          <a:prstGeom prst="flowChartProcess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41313" name="Picture 1"/>
          <p:cNvPicPr>
            <a:picLocks noChangeAspect="1" noChangeArrowheads="1"/>
          </p:cNvPicPr>
          <p:nvPr/>
        </p:nvPicPr>
        <p:blipFill>
          <a:blip r:embed="rId4" cstate="print"/>
          <a:srcRect l="3211" t="19183" r="4587" b="3510"/>
          <a:stretch>
            <a:fillRect/>
          </a:stretch>
        </p:blipFill>
        <p:spPr bwMode="auto">
          <a:xfrm>
            <a:off x="762000" y="1905000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Effects of Compositional Factors: </a:t>
            </a:r>
            <a:br>
              <a:rPr lang="en-US" sz="4000" dirty="0" smtClean="0"/>
            </a:br>
            <a:r>
              <a:rPr lang="en-US" sz="4000" dirty="0" err="1" smtClean="0"/>
              <a:t>excipient</a:t>
            </a:r>
            <a:r>
              <a:rPr lang="en-US" sz="4000" dirty="0" smtClean="0"/>
              <a:t> effects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705600" y="6324600"/>
            <a:ext cx="2133600" cy="365125"/>
          </a:xfrm>
        </p:spPr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143000" y="1905000"/>
            <a:ext cx="6477000" cy="3810000"/>
            <a:chOff x="1143000" y="2819400"/>
            <a:chExt cx="6477000" cy="3810000"/>
          </a:xfrm>
        </p:grpSpPr>
        <p:sp>
          <p:nvSpPr>
            <p:cNvPr id="5" name="Oval 4"/>
            <p:cNvSpPr/>
            <p:nvPr/>
          </p:nvSpPr>
          <p:spPr>
            <a:xfrm>
              <a:off x="2819400" y="2819400"/>
              <a:ext cx="3276600" cy="2209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Drug</a:t>
              </a:r>
            </a:p>
            <a:p>
              <a:pPr algn="ctr"/>
              <a:r>
                <a:rPr lang="en-US" sz="2400" b="1" dirty="0" smtClean="0">
                  <a:solidFill>
                    <a:srgbClr val="FFFF00"/>
                  </a:solidFill>
                </a:rPr>
                <a:t>Stability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200400" y="4495800"/>
              <a:ext cx="2438400" cy="2133600"/>
            </a:xfrm>
            <a:prstGeom prst="ellipse">
              <a:avLst/>
            </a:prstGeom>
            <a:solidFill>
              <a:schemeClr val="tx1">
                <a:lumMod val="85000"/>
                <a:lumOff val="15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Compositional </a:t>
              </a:r>
            </a:p>
            <a:p>
              <a:pPr algn="ctr"/>
              <a:r>
                <a:rPr lang="en-US" b="1" dirty="0" smtClean="0"/>
                <a:t>Factors</a:t>
              </a:r>
            </a:p>
            <a:p>
              <a:pPr algn="ctr"/>
              <a:r>
                <a:rPr lang="en-US" b="1" dirty="0" smtClean="0"/>
                <a:t>(e.g. </a:t>
              </a:r>
              <a:r>
                <a:rPr lang="en-US" b="1" dirty="0" err="1" smtClean="0"/>
                <a:t>excipients</a:t>
              </a:r>
              <a:r>
                <a:rPr lang="en-US" b="1" dirty="0" smtClean="0"/>
                <a:t>)</a:t>
              </a:r>
              <a:endParaRPr lang="en-US" b="1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43000" y="3124200"/>
              <a:ext cx="2438400" cy="2133600"/>
            </a:xfrm>
            <a:prstGeom prst="ellipse">
              <a:avLst/>
            </a:prstGeom>
            <a:solidFill>
              <a:schemeClr val="accent2">
                <a:lumMod val="75000"/>
                <a:alpha val="4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Environmental 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Stress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181600" y="3124200"/>
              <a:ext cx="2438400" cy="2133600"/>
            </a:xfrm>
            <a:prstGeom prst="ellipse">
              <a:avLst/>
            </a:prstGeom>
            <a:solidFill>
              <a:schemeClr val="accent3">
                <a:lumMod val="50000"/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Manufacturing</a:t>
              </a:r>
            </a:p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Stress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2800" u="sng" dirty="0" err="1" smtClean="0"/>
              <a:t>Excipient</a:t>
            </a:r>
            <a:r>
              <a:rPr lang="en-US" sz="2800" u="sng" dirty="0" smtClean="0"/>
              <a:t> Effects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Comparison of </a:t>
            </a:r>
            <a:r>
              <a:rPr lang="en-US" sz="2400" dirty="0" err="1" smtClean="0"/>
              <a:t>lactam</a:t>
            </a:r>
            <a:r>
              <a:rPr lang="en-US" sz="2400" dirty="0" smtClean="0"/>
              <a:t> formation kinetics between </a:t>
            </a:r>
            <a:r>
              <a:rPr lang="en-US" sz="2400" dirty="0" err="1" smtClean="0"/>
              <a:t>neet</a:t>
            </a:r>
            <a:r>
              <a:rPr lang="en-US" sz="2400" dirty="0" smtClean="0"/>
              <a:t> </a:t>
            </a:r>
            <a:r>
              <a:rPr lang="en-US" sz="2400" dirty="0" err="1" smtClean="0"/>
              <a:t>gabapentin</a:t>
            </a:r>
            <a:r>
              <a:rPr lang="en-US" sz="2400" dirty="0" smtClean="0"/>
              <a:t> and </a:t>
            </a:r>
            <a:r>
              <a:rPr lang="en-US" sz="2400" dirty="0" err="1" smtClean="0"/>
              <a:t>gabapentin</a:t>
            </a:r>
            <a:r>
              <a:rPr lang="en-US" sz="2400" dirty="0" smtClean="0"/>
              <a:t>/HPC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1800" dirty="0" smtClean="0"/>
              <a:t>controlled temperature (40-60 C) and humidity (5-50% RH)</a:t>
            </a:r>
            <a:endParaRPr lang="en-US" sz="1800" dirty="0"/>
          </a:p>
        </p:txBody>
      </p:sp>
      <p:grpSp>
        <p:nvGrpSpPr>
          <p:cNvPr id="3" name="Group 8"/>
          <p:cNvGrpSpPr/>
          <p:nvPr/>
        </p:nvGrpSpPr>
        <p:grpSpPr>
          <a:xfrm>
            <a:off x="457200" y="1981200"/>
            <a:ext cx="4143375" cy="4216400"/>
            <a:chOff x="457200" y="1981200"/>
            <a:chExt cx="4143375" cy="4216400"/>
          </a:xfrm>
        </p:grpSpPr>
        <p:pic>
          <p:nvPicPr>
            <p:cNvPr id="19558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286000"/>
              <a:ext cx="4143375" cy="391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1905000" y="1981200"/>
              <a:ext cx="15746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0000"/>
                  </a:solidFill>
                  <a:latin typeface="Rockwell" pitchFamily="18" charset="0"/>
                  <a:cs typeface="Arial" pitchFamily="34" charset="0"/>
                </a:rPr>
                <a:t>Gabapentin</a:t>
              </a:r>
              <a:r>
                <a:rPr lang="en-US" b="1" dirty="0" smtClean="0">
                  <a:solidFill>
                    <a:srgbClr val="000000"/>
                  </a:solidFill>
                  <a:latin typeface="Rockwell" pitchFamily="18" charset="0"/>
                  <a:cs typeface="Arial" pitchFamily="34" charset="0"/>
                </a:rPr>
                <a:t> </a:t>
              </a:r>
              <a:endParaRPr lang="en-US" b="1" dirty="0">
                <a:solidFill>
                  <a:srgbClr val="000000"/>
                </a:solidFill>
                <a:latin typeface="Rockwell" pitchFamily="18" charset="0"/>
                <a:cs typeface="Arial" pitchFamily="34" charset="0"/>
              </a:endParaRPr>
            </a:p>
          </p:txBody>
        </p:sp>
      </p:grpSp>
      <p:grpSp>
        <p:nvGrpSpPr>
          <p:cNvPr id="4" name="Group 8"/>
          <p:cNvGrpSpPr/>
          <p:nvPr/>
        </p:nvGrpSpPr>
        <p:grpSpPr>
          <a:xfrm>
            <a:off x="4572000" y="1905000"/>
            <a:ext cx="4143375" cy="4292600"/>
            <a:chOff x="4648200" y="1371600"/>
            <a:chExt cx="4143375" cy="4292600"/>
          </a:xfrm>
        </p:grpSpPr>
        <p:pic>
          <p:nvPicPr>
            <p:cNvPr id="19558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200" y="1752600"/>
              <a:ext cx="4143375" cy="391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8" name="TextBox 7"/>
            <p:cNvSpPr txBox="1"/>
            <p:nvPr/>
          </p:nvSpPr>
          <p:spPr>
            <a:xfrm>
              <a:off x="5638800" y="1371600"/>
              <a:ext cx="2988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0000"/>
                  </a:solidFill>
                  <a:latin typeface="Rockwell" pitchFamily="18" charset="0"/>
                  <a:cs typeface="Arial" pitchFamily="34" charset="0"/>
                </a:rPr>
                <a:t>Gabapentin</a:t>
              </a:r>
              <a:r>
                <a:rPr lang="en-US" b="1" dirty="0" smtClean="0">
                  <a:solidFill>
                    <a:srgbClr val="000000"/>
                  </a:solidFill>
                  <a:latin typeface="Rockwell" pitchFamily="18" charset="0"/>
                  <a:cs typeface="Arial" pitchFamily="34" charset="0"/>
                </a:rPr>
                <a:t> &amp; 6.5% HPC </a:t>
              </a:r>
              <a:endParaRPr lang="en-US" b="1" dirty="0">
                <a:solidFill>
                  <a:srgbClr val="000000"/>
                </a:solidFill>
                <a:latin typeface="Rockwell" pitchFamily="18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Mixtures of </a:t>
            </a:r>
            <a:r>
              <a:rPr lang="en-US" dirty="0" err="1" smtClean="0"/>
              <a:t>gabapentin</a:t>
            </a:r>
            <a:r>
              <a:rPr lang="en-US" dirty="0" smtClean="0"/>
              <a:t> &amp; </a:t>
            </a:r>
            <a:r>
              <a:rPr lang="en-US" dirty="0" err="1" smtClean="0"/>
              <a:t>excipients</a:t>
            </a:r>
            <a:endParaRPr lang="en-US" dirty="0" smtClean="0"/>
          </a:p>
          <a:p>
            <a:pPr lvl="1"/>
            <a:r>
              <a:rPr lang="en-US" dirty="0" smtClean="0"/>
              <a:t>Co-milled</a:t>
            </a:r>
          </a:p>
          <a:p>
            <a:pPr lvl="1"/>
            <a:r>
              <a:rPr lang="en-US" dirty="0" smtClean="0"/>
              <a:t>Storage conditions: 5 to 50% RH at  50 </a:t>
            </a:r>
            <a:r>
              <a:rPr lang="en-US" dirty="0">
                <a:cs typeface="Calibri"/>
              </a:rPr>
              <a:t>˚</a:t>
            </a:r>
            <a:r>
              <a:rPr lang="en-US" dirty="0" smtClean="0"/>
              <a:t>C</a:t>
            </a:r>
          </a:p>
          <a:p>
            <a:pPr lvl="0"/>
            <a:endParaRPr lang="en-US" dirty="0" smtClean="0"/>
          </a:p>
          <a:p>
            <a:pPr lvl="0"/>
            <a:r>
              <a:rPr lang="en-US" b="1" dirty="0" err="1" smtClean="0"/>
              <a:t>Excipients</a:t>
            </a:r>
            <a:r>
              <a:rPr lang="en-US" b="1" dirty="0" smtClean="0"/>
              <a:t> (50% w/w)</a:t>
            </a:r>
          </a:p>
          <a:p>
            <a:pPr lvl="1"/>
            <a:r>
              <a:rPr lang="en-US" dirty="0" smtClean="0"/>
              <a:t>CaHPO</a:t>
            </a:r>
            <a:r>
              <a:rPr lang="en-US" baseline="-25000" dirty="0" smtClean="0"/>
              <a:t>4</a:t>
            </a:r>
            <a:r>
              <a:rPr lang="en-US" dirty="0" smtClean="0"/>
              <a:t>.2H</a:t>
            </a:r>
            <a:r>
              <a:rPr lang="en-US" baseline="-25000" dirty="0" smtClean="0"/>
              <a:t>2</a:t>
            </a:r>
            <a:r>
              <a:rPr lang="en-US" dirty="0" smtClean="0"/>
              <a:t>0 (</a:t>
            </a:r>
            <a:r>
              <a:rPr lang="en-US" dirty="0" err="1" smtClean="0"/>
              <a:t>Emcompress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Corn starch</a:t>
            </a:r>
          </a:p>
          <a:p>
            <a:pPr lvl="1"/>
            <a:r>
              <a:rPr lang="en-US" dirty="0" smtClean="0"/>
              <a:t>Microcrystalline cellulose (</a:t>
            </a:r>
            <a:r>
              <a:rPr lang="en-US" dirty="0" err="1" smtClean="0"/>
              <a:t>Avicel</a:t>
            </a:r>
            <a:r>
              <a:rPr lang="en-US" dirty="0" smtClean="0"/>
              <a:t> PH101)</a:t>
            </a:r>
          </a:p>
          <a:p>
            <a:pPr lvl="1"/>
            <a:r>
              <a:rPr lang="en-US" dirty="0" smtClean="0"/>
              <a:t>HPMC 4000</a:t>
            </a:r>
          </a:p>
          <a:p>
            <a:pPr lvl="1"/>
            <a:r>
              <a:rPr lang="en-US" dirty="0" smtClean="0"/>
              <a:t>Colloidal SiO</a:t>
            </a:r>
            <a:r>
              <a:rPr lang="en-US" baseline="-25000" dirty="0" smtClean="0"/>
              <a:t>2 </a:t>
            </a:r>
            <a:r>
              <a:rPr lang="en-US" dirty="0" smtClean="0"/>
              <a:t>(Cab-O-</a:t>
            </a:r>
            <a:r>
              <a:rPr lang="en-US" dirty="0" err="1" smtClean="0"/>
              <a:t>Sil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Talc (Mg silicate)</a:t>
            </a:r>
          </a:p>
          <a:p>
            <a:pPr lvl="1"/>
            <a:r>
              <a:rPr lang="en-US" dirty="0" smtClean="0"/>
              <a:t>HPC </a:t>
            </a:r>
            <a:r>
              <a:rPr lang="en-US" i="1" dirty="0" smtClean="0"/>
              <a:t>(6.5% w/w)</a:t>
            </a:r>
          </a:p>
          <a:p>
            <a:endParaRPr lang="en-US" dirty="0" smtClean="0"/>
          </a:p>
          <a:p>
            <a:endParaRPr lang="en-US" dirty="0" smtClean="0"/>
          </a:p>
          <a:p>
            <a:pPr lvl="0"/>
            <a:endParaRPr lang="en-US" baseline="-25000" dirty="0" smtClean="0"/>
          </a:p>
          <a:p>
            <a:pPr lvl="0"/>
            <a:endParaRPr lang="en-US" baseline="-25000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Evaluation of the role of </a:t>
            </a:r>
            <a:r>
              <a:rPr lang="en-US" dirty="0" err="1" smtClean="0"/>
              <a:t>excipients</a:t>
            </a:r>
            <a:r>
              <a:rPr lang="en-US" dirty="0" smtClean="0"/>
              <a:t> in </a:t>
            </a:r>
            <a:r>
              <a:rPr lang="en-US" dirty="0" err="1" smtClean="0"/>
              <a:t>gabapentin</a:t>
            </a:r>
            <a:r>
              <a:rPr lang="en-US" dirty="0" smtClean="0"/>
              <a:t> SS degradation</a:t>
            </a:r>
            <a:endParaRPr lang="en-US" dirty="0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838200"/>
            <a:ext cx="1371600" cy="198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" name="Group 25"/>
          <p:cNvGrpSpPr/>
          <p:nvPr/>
        </p:nvGrpSpPr>
        <p:grpSpPr>
          <a:xfrm>
            <a:off x="6934200" y="3048000"/>
            <a:ext cx="1905000" cy="1652263"/>
            <a:chOff x="6477000" y="2133600"/>
            <a:chExt cx="2514601" cy="2586411"/>
          </a:xfrm>
        </p:grpSpPr>
        <p:grpSp>
          <p:nvGrpSpPr>
            <p:cNvPr id="67" name="Group 23"/>
            <p:cNvGrpSpPr/>
            <p:nvPr/>
          </p:nvGrpSpPr>
          <p:grpSpPr>
            <a:xfrm>
              <a:off x="6477000" y="2133600"/>
              <a:ext cx="2514601" cy="1828800"/>
              <a:chOff x="6629400" y="2895600"/>
              <a:chExt cx="2362201" cy="1676400"/>
            </a:xfrm>
          </p:grpSpPr>
          <p:grpSp>
            <p:nvGrpSpPr>
              <p:cNvPr id="69" name="Group 22"/>
              <p:cNvGrpSpPr/>
              <p:nvPr/>
            </p:nvGrpSpPr>
            <p:grpSpPr>
              <a:xfrm>
                <a:off x="6629400" y="2895600"/>
                <a:ext cx="2362201" cy="1676400"/>
                <a:chOff x="990600" y="2362200"/>
                <a:chExt cx="3352800" cy="2514600"/>
              </a:xfrm>
            </p:grpSpPr>
            <p:sp>
              <p:nvSpPr>
                <p:cNvPr id="82" name="Flowchart: Magnetic Disk 81"/>
                <p:cNvSpPr/>
                <p:nvPr/>
              </p:nvSpPr>
              <p:spPr>
                <a:xfrm>
                  <a:off x="1447800" y="2667000"/>
                  <a:ext cx="2438400" cy="1676400"/>
                </a:xfrm>
                <a:prstGeom prst="flowChartMagneticDisk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Flowchart: Manual Operation 82"/>
                <p:cNvSpPr/>
                <p:nvPr/>
              </p:nvSpPr>
              <p:spPr>
                <a:xfrm rot="10800000">
                  <a:off x="990600" y="2362200"/>
                  <a:ext cx="3352800" cy="838200"/>
                </a:xfrm>
                <a:prstGeom prst="flowChartManualOperation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Flowchart: Magnetic Disk 83"/>
                <p:cNvSpPr/>
                <p:nvPr/>
              </p:nvSpPr>
              <p:spPr>
                <a:xfrm>
                  <a:off x="1447800" y="3962400"/>
                  <a:ext cx="2438400" cy="914400"/>
                </a:xfrm>
                <a:prstGeom prst="flowChartMagneticDisk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Flowchart: Magnetic Disk 84"/>
                <p:cNvSpPr/>
                <p:nvPr/>
              </p:nvSpPr>
              <p:spPr>
                <a:xfrm>
                  <a:off x="1447800" y="4495800"/>
                  <a:ext cx="2438400" cy="381000"/>
                </a:xfrm>
                <a:prstGeom prst="flowChartMagneticDisk">
                  <a:avLst/>
                </a:prstGeom>
                <a:solidFill>
                  <a:srgbClr val="4F81BD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0" name="Group 26"/>
              <p:cNvGrpSpPr/>
              <p:nvPr/>
            </p:nvGrpSpPr>
            <p:grpSpPr>
              <a:xfrm>
                <a:off x="7162800" y="3581400"/>
                <a:ext cx="268432" cy="508000"/>
                <a:chOff x="1905000" y="3733800"/>
                <a:chExt cx="381000" cy="762000"/>
              </a:xfrm>
            </p:grpSpPr>
            <p:sp>
              <p:nvSpPr>
                <p:cNvPr id="80" name="Can 79"/>
                <p:cNvSpPr/>
                <p:nvPr/>
              </p:nvSpPr>
              <p:spPr>
                <a:xfrm>
                  <a:off x="1905000" y="3733800"/>
                  <a:ext cx="381000" cy="762000"/>
                </a:xfrm>
                <a:prstGeom prst="can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1" name="Can 80"/>
                <p:cNvSpPr/>
                <p:nvPr/>
              </p:nvSpPr>
              <p:spPr>
                <a:xfrm>
                  <a:off x="1905000" y="4343400"/>
                  <a:ext cx="381000" cy="152400"/>
                </a:xfrm>
                <a:prstGeom prst="can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" name="Group 27"/>
              <p:cNvGrpSpPr/>
              <p:nvPr/>
            </p:nvGrpSpPr>
            <p:grpSpPr>
              <a:xfrm>
                <a:off x="7484918" y="3581400"/>
                <a:ext cx="268432" cy="508000"/>
                <a:chOff x="1905000" y="3733800"/>
                <a:chExt cx="381000" cy="762000"/>
              </a:xfrm>
            </p:grpSpPr>
            <p:sp>
              <p:nvSpPr>
                <p:cNvPr id="78" name="Can 77"/>
                <p:cNvSpPr/>
                <p:nvPr/>
              </p:nvSpPr>
              <p:spPr>
                <a:xfrm>
                  <a:off x="1905000" y="3733800"/>
                  <a:ext cx="381000" cy="762000"/>
                </a:xfrm>
                <a:prstGeom prst="can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Can 78"/>
                <p:cNvSpPr/>
                <p:nvPr/>
              </p:nvSpPr>
              <p:spPr>
                <a:xfrm>
                  <a:off x="1905000" y="4343400"/>
                  <a:ext cx="381000" cy="152400"/>
                </a:xfrm>
                <a:prstGeom prst="can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" name="Group 30"/>
              <p:cNvGrpSpPr/>
              <p:nvPr/>
            </p:nvGrpSpPr>
            <p:grpSpPr>
              <a:xfrm>
                <a:off x="7807036" y="3581400"/>
                <a:ext cx="268432" cy="508000"/>
                <a:chOff x="1905000" y="3733800"/>
                <a:chExt cx="381000" cy="762000"/>
              </a:xfrm>
            </p:grpSpPr>
            <p:sp>
              <p:nvSpPr>
                <p:cNvPr id="76" name="Can 75"/>
                <p:cNvSpPr/>
                <p:nvPr/>
              </p:nvSpPr>
              <p:spPr>
                <a:xfrm>
                  <a:off x="1905000" y="3733800"/>
                  <a:ext cx="381000" cy="762000"/>
                </a:xfrm>
                <a:prstGeom prst="can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Can 76"/>
                <p:cNvSpPr/>
                <p:nvPr/>
              </p:nvSpPr>
              <p:spPr>
                <a:xfrm>
                  <a:off x="1905000" y="4343400"/>
                  <a:ext cx="381000" cy="152400"/>
                </a:xfrm>
                <a:prstGeom prst="can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" name="Group 33"/>
              <p:cNvGrpSpPr/>
              <p:nvPr/>
            </p:nvGrpSpPr>
            <p:grpSpPr>
              <a:xfrm>
                <a:off x="8182841" y="3581400"/>
                <a:ext cx="268432" cy="508000"/>
                <a:chOff x="1905000" y="3733800"/>
                <a:chExt cx="381000" cy="762000"/>
              </a:xfrm>
            </p:grpSpPr>
            <p:sp>
              <p:nvSpPr>
                <p:cNvPr id="74" name="Can 73"/>
                <p:cNvSpPr/>
                <p:nvPr/>
              </p:nvSpPr>
              <p:spPr>
                <a:xfrm>
                  <a:off x="1905000" y="3733800"/>
                  <a:ext cx="381000" cy="762000"/>
                </a:xfrm>
                <a:prstGeom prst="can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Can 74"/>
                <p:cNvSpPr/>
                <p:nvPr/>
              </p:nvSpPr>
              <p:spPr>
                <a:xfrm>
                  <a:off x="1905000" y="4343400"/>
                  <a:ext cx="381000" cy="152400"/>
                </a:xfrm>
                <a:prstGeom prst="can">
                  <a:avLst/>
                </a:prstGeom>
                <a:solidFill>
                  <a:sysClr val="window" lastClr="FFFFFF"/>
                </a:solidFill>
                <a:ln w="25400" cap="flat" cmpd="sng" algn="ctr">
                  <a:solidFill>
                    <a:srgbClr val="4F81BD">
                      <a:shade val="50000"/>
                    </a:srgbClr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8" name="TextBox 67"/>
            <p:cNvSpPr txBox="1"/>
            <p:nvPr/>
          </p:nvSpPr>
          <p:spPr>
            <a:xfrm>
              <a:off x="6712744" y="3660083"/>
              <a:ext cx="2121694" cy="1059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rPr>
                <a:t>Saturated solution 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50˚C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endParaRPr>
            </a:p>
          </p:txBody>
        </p:sp>
      </p:grpSp>
      <p:cxnSp>
        <p:nvCxnSpPr>
          <p:cNvPr id="87" name="Straight Arrow Connector 86"/>
          <p:cNvCxnSpPr/>
          <p:nvPr/>
        </p:nvCxnSpPr>
        <p:spPr bwMode="auto">
          <a:xfrm rot="5400000">
            <a:off x="7696994" y="2818606"/>
            <a:ext cx="457200" cy="158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Straight Arrow Connector 87"/>
          <p:cNvCxnSpPr/>
          <p:nvPr/>
        </p:nvCxnSpPr>
        <p:spPr bwMode="auto">
          <a:xfrm rot="5400000">
            <a:off x="7663697" y="4470673"/>
            <a:ext cx="457200" cy="1588"/>
          </a:xfrm>
          <a:prstGeom prst="straightConnector1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9" name="Group 88"/>
          <p:cNvGrpSpPr/>
          <p:nvPr/>
        </p:nvGrpSpPr>
        <p:grpSpPr>
          <a:xfrm>
            <a:off x="6324600" y="4648200"/>
            <a:ext cx="2553551" cy="1828800"/>
            <a:chOff x="494449" y="1371600"/>
            <a:chExt cx="2966587" cy="2068381"/>
          </a:xfrm>
        </p:grpSpPr>
        <p:pic>
          <p:nvPicPr>
            <p:cNvPr id="9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t="7960" r="32594" b="4075"/>
            <a:stretch>
              <a:fillRect/>
            </a:stretch>
          </p:blipFill>
          <p:spPr bwMode="auto">
            <a:xfrm>
              <a:off x="659607" y="1371600"/>
              <a:ext cx="2397918" cy="185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1" name="TextBox 90"/>
            <p:cNvSpPr txBox="1"/>
            <p:nvPr/>
          </p:nvSpPr>
          <p:spPr>
            <a:xfrm>
              <a:off x="2426494" y="2794218"/>
              <a:ext cx="43633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err="1" smtClean="0">
                  <a:solidFill>
                    <a:srgbClr val="000099"/>
                  </a:solidFill>
                  <a:latin typeface="Calibri"/>
                  <a:cs typeface="+mn-cs"/>
                </a:rPr>
                <a:t>Gaba</a:t>
              </a:r>
              <a:endParaRPr lang="en-US" sz="900" b="1" dirty="0">
                <a:solidFill>
                  <a:srgbClr val="000099"/>
                </a:solidFill>
                <a:latin typeface="Calibri"/>
                <a:cs typeface="+mn-cs"/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971800" y="2438400"/>
              <a:ext cx="48923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7030A0"/>
                  </a:solidFill>
                  <a:latin typeface="Calibri"/>
                  <a:cs typeface="+mn-cs"/>
                </a:rPr>
                <a:t>Starch</a:t>
              </a:r>
              <a:endParaRPr lang="en-US" sz="900" b="1" dirty="0">
                <a:solidFill>
                  <a:srgbClr val="7030A0"/>
                </a:solidFill>
                <a:latin typeface="Calibri"/>
                <a:cs typeface="+mn-cs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2209800" y="1828800"/>
              <a:ext cx="57259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00B0F0"/>
                  </a:solidFill>
                  <a:latin typeface="Calibri"/>
                  <a:cs typeface="+mn-cs"/>
                </a:rPr>
                <a:t>CaHPO4</a:t>
              </a:r>
              <a:endParaRPr lang="en-US" sz="900" b="1" dirty="0">
                <a:solidFill>
                  <a:srgbClr val="00B0F0"/>
                </a:solidFill>
                <a:latin typeface="Calibri"/>
                <a:cs typeface="+mn-cs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600200" y="1905000"/>
              <a:ext cx="404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0000"/>
                  </a:solidFill>
                  <a:latin typeface="Calibri"/>
                  <a:cs typeface="+mn-cs"/>
                </a:rPr>
                <a:t>SiO2</a:t>
              </a:r>
              <a:endParaRPr lang="en-US" sz="900" b="1" dirty="0">
                <a:solidFill>
                  <a:srgbClr val="FF0000"/>
                </a:solidFill>
                <a:latin typeface="Calibri"/>
                <a:cs typeface="+mn-cs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2895600" y="1524000"/>
              <a:ext cx="4042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HPC </a:t>
              </a:r>
              <a:endParaRPr lang="en-US" sz="9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2971800" y="1676400"/>
              <a:ext cx="4732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err="1" smtClean="0">
                  <a:solidFill>
                    <a:srgbClr val="7030A0"/>
                  </a:solidFill>
                  <a:latin typeface="Calibri"/>
                  <a:cs typeface="+mn-cs"/>
                </a:rPr>
                <a:t>Avicel</a:t>
              </a:r>
              <a:endParaRPr lang="en-US" sz="900" b="1" dirty="0">
                <a:solidFill>
                  <a:srgbClr val="7030A0"/>
                </a:solidFill>
                <a:latin typeface="Calibri"/>
                <a:cs typeface="+mn-cs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971800" y="1828800"/>
              <a:ext cx="4796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FF0066"/>
                  </a:solidFill>
                  <a:latin typeface="Calibri"/>
                  <a:cs typeface="+mn-cs"/>
                </a:rPr>
                <a:t>HPMC</a:t>
              </a:r>
              <a:endParaRPr lang="en-US" sz="900" b="1" dirty="0">
                <a:solidFill>
                  <a:srgbClr val="FF0066"/>
                </a:solidFill>
                <a:latin typeface="Calibri"/>
                <a:cs typeface="+mn-cs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971800" y="2057400"/>
              <a:ext cx="3770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srgbClr val="663300"/>
                  </a:solidFill>
                  <a:latin typeface="Calibri"/>
                  <a:cs typeface="+mn-cs"/>
                </a:rPr>
                <a:t>Talc</a:t>
              </a:r>
              <a:endParaRPr lang="en-US" sz="900" b="1" dirty="0">
                <a:solidFill>
                  <a:srgbClr val="663300"/>
                </a:solidFill>
                <a:latin typeface="Calibri"/>
                <a:cs typeface="+mn-c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 rot="16200000">
              <a:off x="155253" y="2076697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err="1" smtClean="0">
                  <a:solidFill>
                    <a:prstClr val="black"/>
                  </a:solidFill>
                  <a:latin typeface="Calibri"/>
                  <a:cs typeface="+mn-cs"/>
                </a:rPr>
                <a:t>Lactam</a:t>
              </a:r>
              <a:r>
                <a:rPr lang="en-US" sz="9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 mole %</a:t>
              </a:r>
              <a:endParaRPr lang="en-US" sz="9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574602" y="3209149"/>
              <a:ext cx="6238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 smtClean="0">
                  <a:solidFill>
                    <a:prstClr val="black"/>
                  </a:solidFill>
                  <a:latin typeface="Calibri"/>
                  <a:cs typeface="+mn-cs"/>
                </a:rPr>
                <a:t>Time (hr)</a:t>
              </a:r>
              <a:endParaRPr lang="en-US" sz="900" b="1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smtClean="0"/>
              <a:t>Model parameterization using</a:t>
            </a:r>
            <a:br>
              <a:rPr lang="en-US" sz="3200" dirty="0" smtClean="0"/>
            </a:br>
            <a:r>
              <a:rPr lang="en-US" sz="2800" i="1" dirty="0" err="1" smtClean="0"/>
              <a:t>excipient</a:t>
            </a:r>
            <a:r>
              <a:rPr lang="en-US" sz="2800" i="1" dirty="0" smtClean="0"/>
              <a:t>-induced variation in crystal damage during milling and termination rate</a:t>
            </a:r>
            <a:endParaRPr lang="en-US" sz="2800" i="1" dirty="0"/>
          </a:p>
        </p:txBody>
      </p:sp>
      <p:pic>
        <p:nvPicPr>
          <p:cNvPr id="270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447800"/>
            <a:ext cx="5429250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1" y="1905000"/>
          <a:ext cx="3581400" cy="2712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69437"/>
                <a:gridCol w="511628"/>
                <a:gridCol w="438539"/>
                <a:gridCol w="584718"/>
                <a:gridCol w="877078"/>
              </a:tblGrid>
              <a:tr h="333375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Excipient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</a:t>
                      </a:r>
                      <a:r>
                        <a:rPr lang="en-US" sz="1200" baseline="-25000" dirty="0" smtClean="0"/>
                        <a:t>1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</a:t>
                      </a:r>
                      <a:r>
                        <a:rPr lang="en-US" sz="1200" baseline="-25000" dirty="0" smtClean="0"/>
                        <a:t>2</a:t>
                      </a:r>
                      <a:endParaRPr lang="en-US" sz="12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</a:t>
                      </a:r>
                      <a:r>
                        <a:rPr lang="en-US" sz="1200" baseline="-25000" dirty="0" smtClean="0"/>
                        <a:t>3</a:t>
                      </a:r>
                      <a:r>
                        <a:rPr lang="en-US" sz="1200" baseline="0" dirty="0" smtClean="0"/>
                        <a:t>10</a:t>
                      </a:r>
                      <a:r>
                        <a:rPr lang="en-US" sz="1200" baseline="30000" dirty="0" smtClean="0"/>
                        <a:t>4</a:t>
                      </a:r>
                      <a:endParaRPr lang="en-US" sz="12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r>
                        <a:rPr lang="en-US" baseline="-25000" dirty="0" smtClean="0"/>
                        <a:t>0 </a:t>
                      </a:r>
                      <a:r>
                        <a:rPr lang="en-US" baseline="0" dirty="0" smtClean="0"/>
                        <a:t>(%)</a:t>
                      </a:r>
                      <a:endParaRPr lang="en-US" baseline="-25000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SiO</a:t>
                      </a:r>
                      <a:r>
                        <a:rPr lang="en-US" sz="1600" baseline="-250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0.000074</a:t>
                      </a:r>
                      <a:endParaRPr lang="en-US" sz="1600" dirty="0"/>
                    </a:p>
                  </a:txBody>
                  <a:tcPr vert="vert270"/>
                </a:tc>
                <a:tc rowSpan="7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0.016</a:t>
                      </a:r>
                      <a:endParaRPr lang="en-US" sz="1600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5.55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21.1</a:t>
                      </a:r>
                      <a:endParaRPr lang="en-US" sz="1600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CaHPO4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10.6</a:t>
                      </a:r>
                      <a:endParaRPr lang="en-US" sz="1600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Starch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2.62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4.5</a:t>
                      </a:r>
                      <a:endParaRPr lang="en-US" sz="1600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MCC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7.80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7.2</a:t>
                      </a:r>
                      <a:endParaRPr lang="en-US" sz="1600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Talc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1.35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8.4</a:t>
                      </a:r>
                      <a:endParaRPr lang="en-US" sz="1600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HPMC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7.4</a:t>
                      </a:r>
                      <a:endParaRPr lang="en-US" sz="1600" dirty="0"/>
                    </a:p>
                  </a:txBody>
                  <a:tcPr/>
                </a:tc>
              </a:tr>
              <a:tr h="33337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HPC </a:t>
                      </a:r>
                      <a:r>
                        <a:rPr lang="en-US" sz="1200" dirty="0" smtClean="0"/>
                        <a:t>(6.5%)</a:t>
                      </a:r>
                      <a:endParaRPr lang="en-US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4.04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6.5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5334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u="sng" dirty="0" err="1" smtClean="0"/>
              <a:t>Excipient</a:t>
            </a:r>
            <a:r>
              <a:rPr lang="en-US" i="1" u="sng" dirty="0" smtClean="0"/>
              <a:t> effects</a:t>
            </a:r>
          </a:p>
          <a:p>
            <a:pPr>
              <a:buFontTx/>
              <a:buChar char="•"/>
            </a:pPr>
            <a:r>
              <a:rPr lang="en-US" i="1" dirty="0" smtClean="0"/>
              <a:t>Crystal damage (D</a:t>
            </a:r>
            <a:r>
              <a:rPr lang="en-US" i="1" baseline="-25000" dirty="0" smtClean="0"/>
              <a:t>0</a:t>
            </a:r>
            <a:r>
              <a:rPr lang="en-US" i="1" dirty="0" smtClean="0"/>
              <a:t>) during milling</a:t>
            </a:r>
          </a:p>
          <a:p>
            <a:pPr>
              <a:buFont typeface="Arial" pitchFamily="34" charset="0"/>
              <a:buChar char="•"/>
            </a:pPr>
            <a:r>
              <a:rPr lang="en-US" i="1" dirty="0" smtClean="0"/>
              <a:t>Kinetics of branching and termination(k</a:t>
            </a:r>
            <a:r>
              <a:rPr lang="en-US" i="1" baseline="-25000" dirty="0" smtClean="0"/>
              <a:t>3</a:t>
            </a:r>
            <a:r>
              <a:rPr lang="en-US" i="1" dirty="0" smtClean="0"/>
              <a:t>)</a:t>
            </a:r>
            <a:endParaRPr lang="en-US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Linking manufacturing to stability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68048-F029-485A-AAE8-5C2C758E5C4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6" descr="blackcoplogo.tif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18225"/>
            <a:ext cx="27955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NIPT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775" y="6334125"/>
            <a:ext cx="2943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38200" y="1905000"/>
            <a:ext cx="7086600" cy="19856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Manufacturing Stress  </a:t>
            </a:r>
            <a:endParaRPr lang="en-US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4343400"/>
            <a:ext cx="1338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API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7600" y="2362200"/>
            <a:ext cx="1608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API*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72200" y="4343400"/>
            <a:ext cx="24673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Degradant</a:t>
            </a:r>
            <a:endParaRPr lang="en-US" sz="3600" b="1" cap="none" spc="0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981200" y="2971802"/>
            <a:ext cx="1600199" cy="1295398"/>
          </a:xfrm>
          <a:prstGeom prst="straightConnector1">
            <a:avLst/>
          </a:prstGeom>
          <a:ln w="889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362200" y="3581400"/>
            <a:ext cx="1295400" cy="990601"/>
          </a:xfrm>
          <a:prstGeom prst="straightConnector1">
            <a:avLst/>
          </a:prstGeom>
          <a:ln w="88900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181600" y="3048000"/>
            <a:ext cx="1752600" cy="1143000"/>
          </a:xfrm>
          <a:prstGeom prst="straightConnector1">
            <a:avLst/>
          </a:prstGeom>
          <a:ln w="889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276600" y="4648200"/>
            <a:ext cx="2667000" cy="1588"/>
          </a:xfrm>
          <a:prstGeom prst="straightConnector1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rved Right Arrow 39"/>
          <p:cNvSpPr/>
          <p:nvPr/>
        </p:nvSpPr>
        <p:spPr>
          <a:xfrm>
            <a:off x="2514600" y="2209800"/>
            <a:ext cx="304800" cy="1143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Curved Left Arrow 41"/>
          <p:cNvSpPr/>
          <p:nvPr/>
        </p:nvSpPr>
        <p:spPr>
          <a:xfrm>
            <a:off x="6248400" y="2286000"/>
            <a:ext cx="304800" cy="1143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 rot="1775345">
            <a:off x="1376482" y="3416484"/>
            <a:ext cx="26053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Physical </a:t>
            </a:r>
          </a:p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transformation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 rot="18487273">
            <a:off x="4139556" y="3569378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Chemical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transformation</a:t>
            </a:r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38200" y="51054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(Stable form)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29000" y="3124200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(Unstable form)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</a:t>
            </a:r>
            <a:r>
              <a:rPr lang="en-US" dirty="0" err="1" smtClean="0"/>
              <a:t>Excipients</a:t>
            </a:r>
            <a:r>
              <a:rPr lang="en-US" dirty="0" smtClean="0"/>
              <a:t> based on Change in Initial Conditions and Rate Constants: </a:t>
            </a:r>
            <a:r>
              <a:rPr lang="en-US" sz="4000" dirty="0" smtClean="0"/>
              <a:t>under low humidity</a:t>
            </a:r>
            <a:endParaRPr lang="en-US" sz="40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19446"/>
            <a:ext cx="830873" cy="73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838200" y="2514601"/>
          <a:ext cx="7086600" cy="349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1924"/>
                <a:gridCol w="1471566"/>
                <a:gridCol w="1201982"/>
                <a:gridCol w="1540564"/>
                <a:gridCol w="1540564"/>
              </a:tblGrid>
              <a:tr h="809010">
                <a:tc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u="none" strike="noStrike" dirty="0" smtClean="0"/>
                        <a:t>k1 *10</a:t>
                      </a:r>
                      <a:r>
                        <a:rPr lang="en-US" sz="2200" b="1" u="none" strike="noStrike" baseline="30000" dirty="0" smtClean="0"/>
                        <a:t>4 </a:t>
                      </a:r>
                      <a:r>
                        <a:rPr lang="en-US" sz="1800" u="none" strike="noStrike" dirty="0" smtClean="0"/>
                        <a:t>(%mole</a:t>
                      </a:r>
                      <a:r>
                        <a:rPr lang="en-US" sz="1800" u="none" strike="noStrike" baseline="30000" dirty="0" smtClean="0"/>
                        <a:t>-1</a:t>
                      </a:r>
                      <a:r>
                        <a:rPr lang="en-US" sz="1800" u="none" strike="noStrike" dirty="0" smtClean="0"/>
                        <a:t>hr</a:t>
                      </a:r>
                      <a:r>
                        <a:rPr lang="en-US" sz="1800" u="none" strike="noStrike" baseline="30000" dirty="0" smtClean="0"/>
                        <a:t>-1</a:t>
                      </a:r>
                      <a:r>
                        <a:rPr lang="en-US" sz="1800" u="none" strike="noStrike" dirty="0" smtClean="0"/>
                        <a:t>)</a:t>
                      </a:r>
                      <a:endParaRPr lang="en-US" sz="18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endParaRPr lang="en-US" sz="2200" b="1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k2</a:t>
                      </a:r>
                    </a:p>
                    <a:p>
                      <a:pPr algn="ctr" fontAlgn="b"/>
                      <a:r>
                        <a:rPr lang="en-US" sz="1800" u="none" strike="noStrike" dirty="0" smtClean="0"/>
                        <a:t>(hr</a:t>
                      </a:r>
                      <a:r>
                        <a:rPr lang="en-US" sz="1800" u="none" strike="noStrike" baseline="30000" dirty="0" smtClean="0"/>
                        <a:t>-1</a:t>
                      </a:r>
                      <a:r>
                        <a:rPr lang="en-US" sz="1800" u="none" strike="noStrike" dirty="0" smtClean="0"/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D</a:t>
                      </a:r>
                      <a:r>
                        <a:rPr lang="en-US" sz="2200" b="1" u="none" strike="noStrike" baseline="-25000" dirty="0" smtClean="0"/>
                        <a:t>0</a:t>
                      </a:r>
                    </a:p>
                    <a:p>
                      <a:pPr algn="ctr" fontAlgn="b"/>
                      <a:r>
                        <a:rPr lang="en-US" sz="2200" b="1" u="none" strike="noStrike" dirty="0" smtClean="0"/>
                        <a:t> (%)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L</a:t>
                      </a:r>
                      <a:r>
                        <a:rPr lang="en-US" sz="2200" b="1" u="none" strike="noStrike" baseline="-25000" dirty="0"/>
                        <a:t>0</a:t>
                      </a:r>
                      <a:r>
                        <a:rPr lang="en-US" sz="2200" b="1" u="none" strike="noStrike" dirty="0"/>
                        <a:t> </a:t>
                      </a:r>
                      <a:endParaRPr lang="en-US" sz="2200" b="1" u="none" strike="noStrike" dirty="0" smtClean="0"/>
                    </a:p>
                    <a:p>
                      <a:pPr algn="ctr" fontAlgn="b"/>
                      <a:r>
                        <a:rPr lang="en-US" sz="2200" b="1" u="none" strike="noStrike" dirty="0" smtClean="0"/>
                        <a:t>(% </a:t>
                      </a:r>
                      <a:r>
                        <a:rPr lang="en-US" sz="2200" b="1" u="none" strike="noStrike" dirty="0"/>
                        <a:t>mole)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2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/>
                        <a:t>SiO2 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/>
                        <a:t>0.27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0.0208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21.16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2.6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2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/>
                        <a:t>Talc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0.33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/>
                        <a:t>0.0116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8.44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0.98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3932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/>
                        <a:t>Starch 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/>
                        <a:t>0.35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/>
                        <a:t>0.0150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4.54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0.30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0654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/>
                        <a:t>HPMC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/>
                        <a:t>0.41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0.0123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7.42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0.30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2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/>
                        <a:t>Avicel 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/>
                        <a:t>0.49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/>
                        <a:t>0.0148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7.21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0.26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471803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/>
                        <a:t>HPC </a:t>
                      </a:r>
                      <a:r>
                        <a:rPr lang="en-US" sz="2200" b="1" u="none" strike="noStrike" dirty="0" smtClean="0"/>
                        <a:t>(6.5%)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0.55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/>
                        <a:t>0.0209</a:t>
                      </a:r>
                      <a:endParaRPr lang="en-US" sz="2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6.52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0.30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25577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 err="1" smtClean="0"/>
                        <a:t>Gaba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0.74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0.0149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1.05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0.37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</a:t>
            </a:r>
            <a:r>
              <a:rPr lang="en-US" dirty="0" err="1" smtClean="0"/>
              <a:t>Excipients</a:t>
            </a:r>
            <a:r>
              <a:rPr lang="en-US" dirty="0" smtClean="0"/>
              <a:t> based on Change in Rate Constants: </a:t>
            </a:r>
            <a:r>
              <a:rPr lang="en-US" sz="4000" dirty="0" smtClean="0"/>
              <a:t>under low humidity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38200" y="2133601"/>
          <a:ext cx="7467600" cy="4123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5045"/>
                <a:gridCol w="1284749"/>
                <a:gridCol w="850644"/>
                <a:gridCol w="1215946"/>
                <a:gridCol w="1321253"/>
                <a:gridCol w="1429963"/>
              </a:tblGrid>
              <a:tr h="909761">
                <a:tc>
                  <a:txBody>
                    <a:bodyPr/>
                    <a:lstStyle/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k1</a:t>
                      </a:r>
                    </a:p>
                    <a:p>
                      <a:pPr algn="ctr" fontAlgn="b"/>
                      <a:r>
                        <a:rPr lang="en-US" sz="1800" u="none" strike="noStrike" dirty="0" smtClean="0"/>
                        <a:t>(%mole</a:t>
                      </a:r>
                      <a:r>
                        <a:rPr lang="en-US" sz="1800" u="none" strike="noStrike" baseline="30000" dirty="0" smtClean="0"/>
                        <a:t>-1</a:t>
                      </a:r>
                      <a:r>
                        <a:rPr lang="en-US" sz="1800" u="none" strike="noStrike" dirty="0" smtClean="0"/>
                        <a:t>hr</a:t>
                      </a:r>
                      <a:r>
                        <a:rPr lang="en-US" sz="1800" u="none" strike="noStrike" baseline="30000" dirty="0" smtClean="0"/>
                        <a:t>-1</a:t>
                      </a:r>
                      <a:r>
                        <a:rPr lang="en-US" sz="1800" u="none" strike="noStrike" dirty="0" smtClean="0"/>
                        <a:t>)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k2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(hr</a:t>
                      </a:r>
                      <a:r>
                        <a:rPr lang="en-US" sz="1800" u="none" strike="noStrike" baseline="30000" dirty="0" smtClean="0"/>
                        <a:t>-1</a:t>
                      </a:r>
                      <a:r>
                        <a:rPr lang="en-US" sz="1800" u="none" strike="noStrike" dirty="0" smtClean="0"/>
                        <a:t>)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k3*10</a:t>
                      </a:r>
                      <a:r>
                        <a:rPr lang="en-US" sz="2200" b="1" u="none" strike="noStrike" baseline="30000" dirty="0" smtClean="0"/>
                        <a:t>2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u="none" strike="noStrike" dirty="0" smtClean="0"/>
                        <a:t>(%mole</a:t>
                      </a:r>
                      <a:r>
                        <a:rPr lang="en-US" sz="1600" u="none" strike="noStrike" baseline="30000" dirty="0" smtClean="0"/>
                        <a:t>-1</a:t>
                      </a:r>
                      <a:r>
                        <a:rPr lang="en-US" sz="1600" u="none" strike="noStrike" dirty="0" smtClean="0"/>
                        <a:t>hr</a:t>
                      </a:r>
                      <a:r>
                        <a:rPr lang="en-US" sz="1600" u="none" strike="noStrike" baseline="30000" dirty="0" smtClean="0"/>
                        <a:t>-1</a:t>
                      </a:r>
                      <a:r>
                        <a:rPr lang="en-US" sz="1600" u="none" strike="noStrike" dirty="0" smtClean="0"/>
                        <a:t>)</a:t>
                      </a: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endParaRPr lang="en-US" sz="2200" b="1" u="none" strike="noStrike" baseline="30000" dirty="0" smtClean="0"/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D</a:t>
                      </a:r>
                      <a:r>
                        <a:rPr lang="en-US" sz="2200" b="1" u="none" strike="noStrike" baseline="-25000" dirty="0" smtClean="0"/>
                        <a:t>0</a:t>
                      </a:r>
                    </a:p>
                    <a:p>
                      <a:pPr algn="ctr" fontAlgn="b"/>
                      <a:r>
                        <a:rPr lang="en-US" sz="2200" b="1" u="none" strike="noStrike" dirty="0" smtClean="0"/>
                        <a:t> (%)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L</a:t>
                      </a:r>
                      <a:r>
                        <a:rPr lang="en-US" sz="2200" b="1" u="none" strike="noStrike" baseline="-25000" dirty="0" smtClean="0"/>
                        <a:t>0</a:t>
                      </a:r>
                    </a:p>
                    <a:p>
                      <a:pPr algn="ctr" fontAlgn="b"/>
                      <a:r>
                        <a:rPr lang="en-US" sz="2200" b="1" u="none" strike="noStrike" dirty="0" smtClean="0"/>
                        <a:t> </a:t>
                      </a:r>
                      <a:r>
                        <a:rPr lang="en-US" sz="2200" b="1" u="none" strike="noStrike" dirty="0"/>
                        <a:t>(% mole)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4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 smtClean="0"/>
                        <a:t>HPMC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/>
                        <a:t>0.000074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2200" b="1" u="none" strike="noStrike" dirty="0"/>
                        <a:t>0.016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0.012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7.42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0.30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39636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 smtClean="0"/>
                        <a:t>Talc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0.014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8.44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0.98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6087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/>
                        <a:t>CaHPO4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0.023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10.6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0.60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595249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/>
                        <a:t>HPC </a:t>
                      </a:r>
                      <a:r>
                        <a:rPr lang="en-US" sz="2200" b="1" u="none" strike="noStrike" dirty="0" smtClean="0"/>
                        <a:t>(6.5%)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0.041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6.52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0.30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228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 smtClean="0">
                          <a:solidFill>
                            <a:schemeClr val="dk1"/>
                          </a:solidFill>
                          <a:latin typeface="+mn-lt"/>
                        </a:rPr>
                        <a:t>SiO2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0.056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21.1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2.60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228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 err="1"/>
                        <a:t>Avicel</a:t>
                      </a:r>
                      <a:r>
                        <a:rPr lang="en-US" sz="2200" b="1" u="none" strike="noStrike" dirty="0"/>
                        <a:t>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0.078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7.21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0.26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228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u="none" strike="noStrike" dirty="0" smtClean="0"/>
                        <a:t>Starch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 smtClean="0"/>
                        <a:t>0.260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4.54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u="none" strike="noStrike" dirty="0"/>
                        <a:t>0.30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322818">
                <a:tc>
                  <a:txBody>
                    <a:bodyPr/>
                    <a:lstStyle/>
                    <a:p>
                      <a:pPr algn="l" fontAlgn="b"/>
                      <a:r>
                        <a:rPr lang="en-US" sz="22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Gaba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  <a:cs typeface="Calibri"/>
                        </a:rPr>
                        <a:t>̴0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1.05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Moisture and </a:t>
            </a:r>
            <a:r>
              <a:rPr lang="en-US" dirty="0" err="1" smtClean="0"/>
              <a:t>excipient</a:t>
            </a:r>
            <a:r>
              <a:rPr lang="en-US" dirty="0" smtClean="0"/>
              <a:t> effects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295400"/>
            <a:ext cx="1352101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No </a:t>
            </a:r>
            <a:r>
              <a:rPr lang="en-US" dirty="0" err="1" smtClean="0">
                <a:solidFill>
                  <a:prstClr val="white"/>
                </a:solidFill>
              </a:rPr>
              <a:t>excipient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6400" y="1295400"/>
            <a:ext cx="2599238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Co-milled </a:t>
            </a:r>
            <a:r>
              <a:rPr lang="en-US" dirty="0" err="1" smtClean="0">
                <a:solidFill>
                  <a:prstClr val="white"/>
                </a:solidFill>
              </a:rPr>
              <a:t>excipient</a:t>
            </a:r>
            <a:r>
              <a:rPr lang="en-US" dirty="0" smtClean="0">
                <a:solidFill>
                  <a:prstClr val="white"/>
                </a:solidFill>
              </a:rPr>
              <a:t> (SiO</a:t>
            </a:r>
            <a:r>
              <a:rPr lang="en-US" baseline="-25000" dirty="0" smtClean="0">
                <a:solidFill>
                  <a:prstClr val="white"/>
                </a:solidFill>
              </a:rPr>
              <a:t>2</a:t>
            </a:r>
            <a:r>
              <a:rPr lang="en-US" dirty="0" smtClean="0">
                <a:solidFill>
                  <a:prstClr val="white"/>
                </a:solidFill>
              </a:rPr>
              <a:t>)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41960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99"/>
                </a:solidFill>
                <a:latin typeface="Calibri"/>
                <a:cs typeface="+mn-cs"/>
              </a:rPr>
              <a:t>5 %RH</a:t>
            </a:r>
            <a:endParaRPr lang="en-US" b="1" dirty="0">
              <a:solidFill>
                <a:srgbClr val="000099"/>
              </a:solidFill>
              <a:latin typeface="Calibri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43434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Calibri"/>
                <a:cs typeface="+mn-cs"/>
              </a:rPr>
              <a:t>11 %RH</a:t>
            </a:r>
            <a:endParaRPr lang="en-US" b="1" dirty="0">
              <a:solidFill>
                <a:srgbClr val="7030A0"/>
              </a:solidFill>
              <a:latin typeface="Calibri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44958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+mn-cs"/>
              </a:rPr>
              <a:t>30 %RH</a:t>
            </a:r>
            <a:endParaRPr lang="en-US" b="1" dirty="0">
              <a:solidFill>
                <a:srgbClr val="FF0066"/>
              </a:solidFill>
              <a:latin typeface="Calibri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48768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50 %RH</a:t>
            </a:r>
            <a:endParaRPr lang="en-US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24600" y="26670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7030A0"/>
                </a:solidFill>
                <a:latin typeface="Calibri"/>
                <a:cs typeface="+mn-cs"/>
              </a:rPr>
              <a:t>11 %RH</a:t>
            </a:r>
            <a:endParaRPr lang="en-US" b="1" dirty="0">
              <a:solidFill>
                <a:srgbClr val="7030A0"/>
              </a:solidFill>
              <a:latin typeface="Calibri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20574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66"/>
                </a:solidFill>
                <a:latin typeface="Calibri"/>
                <a:cs typeface="+mn-cs"/>
              </a:rPr>
              <a:t>30 %RH</a:t>
            </a:r>
            <a:endParaRPr lang="en-US" b="1" dirty="0">
              <a:solidFill>
                <a:srgbClr val="FF0066"/>
              </a:solidFill>
              <a:latin typeface="Calibri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62800" y="35052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Calibri"/>
                <a:cs typeface="+mn-cs"/>
              </a:rPr>
              <a:t>50 %RH</a:t>
            </a:r>
            <a:endParaRPr lang="en-US" b="1" dirty="0">
              <a:solidFill>
                <a:srgbClr val="FF0000"/>
              </a:solidFill>
              <a:latin typeface="Calibri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57800" y="2667000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99"/>
                </a:solidFill>
                <a:latin typeface="Calibri"/>
                <a:cs typeface="+mn-cs"/>
              </a:rPr>
              <a:t>5 %RH</a:t>
            </a:r>
            <a:endParaRPr lang="en-US" b="1" dirty="0">
              <a:solidFill>
                <a:srgbClr val="000099"/>
              </a:solidFill>
              <a:latin typeface="Calibri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119446"/>
            <a:ext cx="830873" cy="73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6977" name="Picture 1"/>
          <p:cNvPicPr>
            <a:picLocks noChangeAspect="1" noChangeArrowheads="1"/>
          </p:cNvPicPr>
          <p:nvPr/>
        </p:nvPicPr>
        <p:blipFill>
          <a:blip r:embed="rId4" cstate="print"/>
          <a:srcRect t="18822" r="4260" b="3870"/>
          <a:stretch>
            <a:fillRect/>
          </a:stretch>
        </p:blipFill>
        <p:spPr bwMode="auto">
          <a:xfrm>
            <a:off x="4267200" y="1371600"/>
            <a:ext cx="4208818" cy="450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 rot="16200000">
            <a:off x="-248498" y="3144100"/>
            <a:ext cx="1628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Calibri"/>
                <a:cs typeface="+mn-cs"/>
              </a:rPr>
              <a:t>Lactam</a:t>
            </a: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 mole %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14800" y="5867400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Time (hr)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5" cstate="print"/>
          <a:srcRect l="4260" t="19255" r="15022" b="3823"/>
          <a:stretch>
            <a:fillRect/>
          </a:stretch>
        </p:blipFill>
        <p:spPr bwMode="auto">
          <a:xfrm>
            <a:off x="685800" y="1447800"/>
            <a:ext cx="3733800" cy="4453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/>
          <a:p>
            <a:r>
              <a:rPr lang="en-US" dirty="0" smtClean="0"/>
              <a:t>Linking Stability in Design Space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1905001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Manuf.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Design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Space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Model</a:t>
            </a:r>
            <a:endParaRPr lang="en-US" sz="2800" b="1" dirty="0">
              <a:solidFill>
                <a:srgbClr val="00000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1219200"/>
            <a:ext cx="663964" cy="1077218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L</a:t>
            </a:r>
            <a:r>
              <a:rPr lang="en-US" sz="32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0</a:t>
            </a:r>
          </a:p>
          <a:p>
            <a:r>
              <a:rPr lang="en-US" sz="32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D</a:t>
            </a:r>
            <a:r>
              <a:rPr lang="en-US" sz="32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0</a:t>
            </a:r>
            <a:endParaRPr lang="en-US" sz="3200" b="1" baseline="-25000" dirty="0">
              <a:solidFill>
                <a:srgbClr val="00000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8600" y="838200"/>
            <a:ext cx="2438400" cy="181588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Post-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Manuf.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Degradation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Model</a:t>
            </a:r>
            <a:endParaRPr lang="en-US" sz="2800" b="1" dirty="0">
              <a:solidFill>
                <a:srgbClr val="000000"/>
              </a:solidFill>
              <a:latin typeface="Rockwell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1066800"/>
            <a:ext cx="1090748" cy="1415772"/>
          </a:xfrm>
          <a:prstGeom prst="rect">
            <a:avLst/>
          </a:prstGeom>
          <a:noFill/>
          <a:ln w="508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L</a:t>
            </a:r>
            <a:r>
              <a:rPr lang="en-US" sz="3200" b="1" baseline="-25000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t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End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of </a:t>
            </a:r>
          </a:p>
          <a:p>
            <a:pPr algn="ctr"/>
            <a:r>
              <a:rPr lang="en-US" b="1" dirty="0" smtClean="0">
                <a:solidFill>
                  <a:srgbClr val="000000"/>
                </a:solidFill>
                <a:latin typeface="Rockwell" pitchFamily="18" charset="0"/>
                <a:cs typeface="Arial" pitchFamily="34" charset="0"/>
              </a:rPr>
              <a:t>Expiry</a:t>
            </a:r>
          </a:p>
        </p:txBody>
      </p:sp>
      <p:cxnSp>
        <p:nvCxnSpPr>
          <p:cNvPr id="10" name="Straight Arrow Connector 9"/>
          <p:cNvCxnSpPr>
            <a:stCxn id="3" idx="3"/>
          </p:cNvCxnSpPr>
          <p:nvPr/>
        </p:nvCxnSpPr>
        <p:spPr bwMode="auto">
          <a:xfrm>
            <a:off x="2286001" y="1746141"/>
            <a:ext cx="457199" cy="645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endCxn id="5" idx="1"/>
          </p:cNvCxnSpPr>
          <p:nvPr/>
        </p:nvCxnSpPr>
        <p:spPr bwMode="auto">
          <a:xfrm flipV="1">
            <a:off x="3352800" y="1746141"/>
            <a:ext cx="685800" cy="6459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endCxn id="6" idx="1"/>
          </p:cNvCxnSpPr>
          <p:nvPr/>
        </p:nvCxnSpPr>
        <p:spPr bwMode="auto">
          <a:xfrm>
            <a:off x="6477000" y="1752600"/>
            <a:ext cx="609600" cy="2208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457200" y="2743200"/>
            <a:ext cx="8229600" cy="29257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u="sng" kern="0" dirty="0" smtClean="0">
                <a:solidFill>
                  <a:srgbClr val="000000"/>
                </a:solidFill>
                <a:latin typeface="Arial"/>
                <a:cs typeface="Arial"/>
              </a:rPr>
              <a:t>Key Research Findings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Manufacturing Stress impacts drug stability upon storage: </a:t>
            </a:r>
          </a:p>
          <a:p>
            <a:pPr marL="1257300" lvl="2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L0 (in-process </a:t>
            </a:r>
            <a:r>
              <a:rPr lang="en-US" b="1" kern="0" dirty="0" err="1" smtClean="0">
                <a:solidFill>
                  <a:srgbClr val="000000"/>
                </a:solidFill>
                <a:latin typeface="Arial"/>
                <a:cs typeface="Arial"/>
              </a:rPr>
              <a:t>lactam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  <a:p>
            <a:pPr marL="1257300" lvl="2" indent="-3429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D0 (unstable </a:t>
            </a:r>
            <a:r>
              <a:rPr lang="en-US" b="1" kern="0" dirty="0" err="1" smtClean="0">
                <a:solidFill>
                  <a:srgbClr val="000000"/>
                </a:solidFill>
                <a:latin typeface="Arial"/>
                <a:cs typeface="Arial"/>
              </a:rPr>
              <a:t>gabapentin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) </a:t>
            </a: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Predictive model for drug stability includes: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</a:rPr>
              <a:t>Environment factor: temperature (</a:t>
            </a: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) &amp; humidity ()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Compositional factors: both kinetic and initial condition effects</a:t>
            </a:r>
          </a:p>
          <a:p>
            <a:pPr marL="1257300" lvl="2" indent="-342900" eaLnBrk="0" hangingPunct="0">
              <a:spcBef>
                <a:spcPct val="20000"/>
              </a:spcBef>
              <a:buFontTx/>
              <a:buChar char="•"/>
            </a:pPr>
            <a:r>
              <a:rPr lang="en-US" b="1" kern="0" dirty="0" smtClean="0">
                <a:solidFill>
                  <a:srgbClr val="000000"/>
                </a:solidFill>
                <a:latin typeface="Arial"/>
                <a:cs typeface="Arial"/>
                <a:sym typeface="Wingdings"/>
              </a:rPr>
              <a:t>Manufacturing factors: L0 and D0</a:t>
            </a:r>
            <a:endParaRPr lang="en-US" b="1" kern="0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800100" lvl="1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000" b="1" kern="0" dirty="0" smtClean="0">
                <a:solidFill>
                  <a:srgbClr val="000000"/>
                </a:solidFill>
                <a:latin typeface="Arial"/>
                <a:cs typeface="Arial"/>
              </a:rPr>
              <a:t>Model validation: completion of long term stability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manufacturing stress 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2209800"/>
          </a:xfrm>
        </p:spPr>
        <p:txBody>
          <a:bodyPr/>
          <a:lstStyle/>
          <a:p>
            <a:r>
              <a:rPr lang="en-US" sz="2400" dirty="0" smtClean="0"/>
              <a:t>Physical methods</a:t>
            </a:r>
          </a:p>
          <a:p>
            <a:pPr lvl="1"/>
            <a:r>
              <a:rPr lang="en-US" dirty="0" smtClean="0"/>
              <a:t>Raj Suryanarayanan (University of Minnesota) </a:t>
            </a:r>
          </a:p>
          <a:p>
            <a:pPr lvl="1"/>
            <a:r>
              <a:rPr lang="en-US" dirty="0" smtClean="0"/>
              <a:t>Eric Munson (University of Kentucky)</a:t>
            </a:r>
          </a:p>
          <a:p>
            <a:r>
              <a:rPr lang="en-US" sz="2400" dirty="0" smtClean="0"/>
              <a:t>Chemical and kinetic measurements</a:t>
            </a:r>
          </a:p>
          <a:p>
            <a:pPr lvl="1"/>
            <a:r>
              <a:rPr lang="en-US" dirty="0" smtClean="0"/>
              <a:t>Lee Kirsch (University of Iowa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38200" y="2971800"/>
          <a:ext cx="7249885" cy="2963382"/>
        </p:xfrm>
        <a:graphic>
          <a:graphicData uri="http://schemas.openxmlformats.org/drawingml/2006/table">
            <a:tbl>
              <a:tblPr/>
              <a:tblGrid>
                <a:gridCol w="4898571"/>
                <a:gridCol w="2351314"/>
              </a:tblGrid>
              <a:tr h="493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Solid State NMR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Kansas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>
                          <a:latin typeface="Calibri"/>
                          <a:ea typeface="Calibri"/>
                          <a:cs typeface="Times New Roman"/>
                        </a:rPr>
                        <a:t>Raman </a:t>
                      </a: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spectroscopy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Minnesota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>
                          <a:latin typeface="Calibri"/>
                          <a:ea typeface="Calibri"/>
                          <a:cs typeface="Times New Roman"/>
                        </a:rPr>
                        <a:t>Powder x-ray diffraction (XRD</a:t>
                      </a: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029200" algn="l"/>
                        </a:tabLst>
                        <a:defRPr/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Minnesota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DSC/TGA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>
                          <a:latin typeface="Calibri"/>
                          <a:ea typeface="Calibri"/>
                          <a:cs typeface="Times New Roman"/>
                        </a:rPr>
                        <a:t>All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>
                          <a:latin typeface="Calibri"/>
                          <a:ea typeface="Calibri"/>
                          <a:cs typeface="Times New Roman"/>
                        </a:rPr>
                        <a:t>Water vapor </a:t>
                      </a: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sorption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Minnesota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89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>
                          <a:latin typeface="Calibri"/>
                          <a:ea typeface="Calibri"/>
                          <a:cs typeface="Times New Roman"/>
                        </a:rPr>
                        <a:t>HPLC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029200" algn="l"/>
                        </a:tabLst>
                      </a:pPr>
                      <a:r>
                        <a:rPr lang="en-US" sz="2800" b="0" dirty="0" smtClean="0">
                          <a:latin typeface="Calibri"/>
                          <a:ea typeface="Calibri"/>
                          <a:cs typeface="Times New Roman"/>
                        </a:rPr>
                        <a:t>Iowa</a:t>
                      </a:r>
                      <a:endParaRPr lang="en-US" sz="2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Chromatographic methods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81000" y="1447800"/>
            <a:ext cx="2819400" cy="3926034"/>
            <a:chOff x="381000" y="1447800"/>
            <a:chExt cx="2819400" cy="3925868"/>
          </a:xfrm>
        </p:grpSpPr>
        <p:pic>
          <p:nvPicPr>
            <p:cNvPr id="1537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1447800"/>
              <a:ext cx="2819399" cy="2807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1" name="Rectangle 4"/>
            <p:cNvSpPr>
              <a:spLocks noChangeArrowheads="1"/>
            </p:cNvSpPr>
            <p:nvPr/>
          </p:nvSpPr>
          <p:spPr bwMode="auto">
            <a:xfrm>
              <a:off x="609600" y="4419601"/>
              <a:ext cx="2590800" cy="954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dirty="0"/>
                <a:t>Comparison of HPLC chromatograms </a:t>
              </a:r>
              <a:r>
                <a:rPr lang="en-US" sz="1200" dirty="0" smtClean="0"/>
                <a:t>before </a:t>
              </a:r>
              <a:r>
                <a:rPr lang="en-US" sz="1200" dirty="0"/>
                <a:t>(black) and after (red) thermal stress: </a:t>
              </a:r>
            </a:p>
            <a:p>
              <a:r>
                <a:rPr lang="en-US" sz="2000" b="1" i="1" dirty="0"/>
                <a:t>∆ </a:t>
              </a:r>
              <a:r>
                <a:rPr lang="en-US" sz="2000" b="1" i="1" dirty="0" err="1"/>
                <a:t>lactam</a:t>
              </a:r>
              <a:r>
                <a:rPr lang="en-US" sz="2000" b="1" i="1" dirty="0"/>
                <a:t> = 0.004%.</a:t>
              </a:r>
              <a:endParaRPr lang="en-US" sz="2000" b="1" dirty="0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429000" y="1447800"/>
            <a:ext cx="2819400" cy="3849482"/>
            <a:chOff x="3429000" y="1447800"/>
            <a:chExt cx="2819400" cy="3849781"/>
          </a:xfrm>
        </p:grpSpPr>
        <p:pic>
          <p:nvPicPr>
            <p:cNvPr id="1536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9000" y="1447800"/>
              <a:ext cx="2819400" cy="2807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9" name="Rectangle 6"/>
            <p:cNvSpPr>
              <a:spLocks noChangeArrowheads="1"/>
            </p:cNvSpPr>
            <p:nvPr/>
          </p:nvSpPr>
          <p:spPr bwMode="auto">
            <a:xfrm>
              <a:off x="3733800" y="4343400"/>
              <a:ext cx="2438400" cy="954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Comparison of HPLC chromatograms </a:t>
              </a:r>
              <a:r>
                <a:rPr lang="en-US" sz="1200" dirty="0" smtClean="0"/>
                <a:t>before </a:t>
              </a:r>
              <a:r>
                <a:rPr lang="en-US" sz="1200" dirty="0"/>
                <a:t>(black) and after (red) thermal stress: </a:t>
              </a:r>
            </a:p>
            <a:p>
              <a:r>
                <a:rPr lang="en-US" sz="2000" b="1" i="1" dirty="0"/>
                <a:t>∆ </a:t>
              </a:r>
              <a:r>
                <a:rPr lang="en-US" sz="2000" b="1" i="1" dirty="0" err="1"/>
                <a:t>lactam</a:t>
              </a:r>
              <a:r>
                <a:rPr lang="en-US" sz="2000" b="1" i="1" dirty="0"/>
                <a:t> = 0.059%.</a:t>
              </a:r>
              <a:endParaRPr lang="en-US" sz="2000" b="1" dirty="0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172200" y="1447800"/>
            <a:ext cx="2743200" cy="3849482"/>
            <a:chOff x="6172200" y="1447800"/>
            <a:chExt cx="2743200" cy="3849781"/>
          </a:xfrm>
        </p:grpSpPr>
        <p:pic>
          <p:nvPicPr>
            <p:cNvPr id="15366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72200" y="1447800"/>
              <a:ext cx="2743200" cy="28079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Rectangle 8"/>
            <p:cNvSpPr>
              <a:spLocks noChangeArrowheads="1"/>
            </p:cNvSpPr>
            <p:nvPr/>
          </p:nvSpPr>
          <p:spPr bwMode="auto">
            <a:xfrm>
              <a:off x="6400800" y="4343400"/>
              <a:ext cx="2514600" cy="954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200" dirty="0"/>
                <a:t>Comparison of HPLC chromatograms </a:t>
              </a:r>
              <a:r>
                <a:rPr lang="en-US" sz="1200" dirty="0" smtClean="0"/>
                <a:t>before </a:t>
              </a:r>
              <a:r>
                <a:rPr lang="en-US" sz="1200" dirty="0"/>
                <a:t>(black) and after (red) thermal stress: </a:t>
              </a:r>
            </a:p>
            <a:p>
              <a:r>
                <a:rPr lang="en-US" sz="2000" b="1" i="1" dirty="0"/>
                <a:t>∆ </a:t>
              </a:r>
              <a:r>
                <a:rPr lang="en-US" sz="2000" b="1" i="1" dirty="0" err="1"/>
                <a:t>lactam</a:t>
              </a:r>
              <a:r>
                <a:rPr lang="en-US" sz="2000" b="1" i="1" dirty="0"/>
                <a:t> = 0.174%.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Manufacturing-stability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/>
          <a:lstStyle/>
          <a:p>
            <a:r>
              <a:rPr lang="en-US" dirty="0" smtClean="0"/>
              <a:t>In process </a:t>
            </a:r>
            <a:r>
              <a:rPr lang="en-US" dirty="0" err="1" smtClean="0"/>
              <a:t>lactam</a:t>
            </a:r>
            <a:r>
              <a:rPr lang="en-US" dirty="0" smtClean="0"/>
              <a:t> </a:t>
            </a:r>
            <a:r>
              <a:rPr lang="en-US" sz="2800" dirty="0" smtClean="0"/>
              <a:t>(L</a:t>
            </a:r>
            <a:r>
              <a:rPr lang="en-US" sz="2800" baseline="-25000" dirty="0" smtClean="0"/>
              <a:t>0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smtClean="0"/>
              <a:t>Change in </a:t>
            </a:r>
            <a:r>
              <a:rPr lang="en-US" dirty="0" err="1" smtClean="0"/>
              <a:t>lactam</a:t>
            </a:r>
            <a:r>
              <a:rPr lang="en-US" dirty="0" smtClean="0"/>
              <a:t> levels during specific treatment or unit operation in % </a:t>
            </a:r>
            <a:r>
              <a:rPr lang="en-US" dirty="0" err="1" smtClean="0"/>
              <a:t>lactam</a:t>
            </a:r>
            <a:r>
              <a:rPr lang="en-US" dirty="0" smtClean="0"/>
              <a:t>/</a:t>
            </a:r>
            <a:r>
              <a:rPr lang="en-US" dirty="0" err="1" smtClean="0"/>
              <a:t>gabapentin</a:t>
            </a:r>
            <a:r>
              <a:rPr lang="en-US" dirty="0" smtClean="0"/>
              <a:t> on molar basis</a:t>
            </a:r>
          </a:p>
          <a:p>
            <a:r>
              <a:rPr lang="en-US" dirty="0" smtClean="0"/>
              <a:t>Initial Rate of </a:t>
            </a:r>
            <a:r>
              <a:rPr lang="en-US" dirty="0" err="1" smtClean="0"/>
              <a:t>Lactam</a:t>
            </a:r>
            <a:r>
              <a:rPr lang="en-US" dirty="0" smtClean="0"/>
              <a:t> Formation </a:t>
            </a:r>
            <a:r>
              <a:rPr lang="en-US" sz="2400" dirty="0" smtClean="0"/>
              <a:t>(V</a:t>
            </a:r>
            <a:r>
              <a:rPr lang="en-US" sz="2400" baseline="-25000" dirty="0" smtClean="0"/>
              <a:t>0 </a:t>
            </a:r>
            <a:r>
              <a:rPr lang="en-US" sz="2400" dirty="0" smtClean="0"/>
              <a:t>or STS)</a:t>
            </a:r>
          </a:p>
          <a:p>
            <a:pPr lvl="1"/>
            <a:r>
              <a:rPr lang="en-US" dirty="0" smtClean="0"/>
              <a:t>Daily rate of </a:t>
            </a:r>
            <a:r>
              <a:rPr lang="en-US" dirty="0" err="1" smtClean="0"/>
              <a:t>lactam</a:t>
            </a:r>
            <a:r>
              <a:rPr lang="en-US" dirty="0" smtClean="0"/>
              <a:t> formation upon thermal stress at 50°C under low humidity</a:t>
            </a:r>
          </a:p>
          <a:p>
            <a:r>
              <a:rPr lang="en-US" sz="2400" dirty="0" smtClean="0"/>
              <a:t>D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 </a:t>
            </a:r>
            <a:r>
              <a:rPr lang="en-US" dirty="0" smtClean="0"/>
              <a:t>from Chemical Analysis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87875" y="3862388"/>
          <a:ext cx="3060700" cy="1951037"/>
        </p:xfrm>
        <a:graphic>
          <a:graphicData uri="http://schemas.openxmlformats.org/presentationml/2006/ole">
            <p:oleObj spid="_x0000_s135170" name="Equation" r:id="rId3" imgW="147312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</a:t>
            </a:r>
            <a:r>
              <a:rPr lang="en-US" dirty="0" err="1" smtClean="0"/>
              <a:t>Sury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Eric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Applied Manufacturing-stability Measurements to Design Space and Risk Assessment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Laboratory scale stability design space</a:t>
            </a:r>
          </a:p>
          <a:p>
            <a:r>
              <a:rPr lang="en-US" sz="2800" dirty="0" smtClean="0"/>
              <a:t>Pilot scale stability design space</a:t>
            </a:r>
          </a:p>
          <a:p>
            <a:r>
              <a:rPr lang="en-US" sz="2800" dirty="0" smtClean="0"/>
              <a:t>Risk assessment using Manufacturing-stability Measurements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 smtClean="0"/>
              <a:t>Gabapentin</a:t>
            </a:r>
            <a:r>
              <a:rPr lang="en-US" sz="3600" b="1" dirty="0" smtClean="0"/>
              <a:t> as a model drug substance</a:t>
            </a: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990600" y="1600200"/>
          <a:ext cx="3205162" cy="2658781"/>
        </p:xfrm>
        <a:graphic>
          <a:graphicData uri="http://schemas.openxmlformats.org/presentationml/2006/ole">
            <p:oleObj spid="_x0000_s1026" name="CS ChemDraw Drawing" r:id="rId4" imgW="1724760" imgH="1427672" progId="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19600" y="1524000"/>
            <a:ext cx="4419600" cy="1200329"/>
          </a:xfrm>
          <a:prstGeom prst="rect">
            <a:avLst/>
          </a:prstGeom>
          <a:noFill/>
          <a:ln w="44450" cmpd="dbl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284163" indent="-284163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Multiple crystalline forms</a:t>
            </a:r>
          </a:p>
          <a:p>
            <a:pPr marL="284163" indent="-284163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Susceptible to stress-induced physical transformations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4163" indent="-284163">
              <a:buFont typeface="Arial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Susceptible to chemical degradation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7" name="Object 2"/>
          <p:cNvGraphicFramePr>
            <a:graphicFrameLocks noChangeAspect="1"/>
          </p:cNvGraphicFramePr>
          <p:nvPr/>
        </p:nvGraphicFramePr>
        <p:xfrm>
          <a:off x="1079030" y="4646613"/>
          <a:ext cx="6731470" cy="1296987"/>
        </p:xfrm>
        <a:graphic>
          <a:graphicData uri="http://schemas.openxmlformats.org/presentationml/2006/ole">
            <p:oleObj spid="_x0000_s1027" name="CS ChemDraw Drawing" r:id="rId5" imgW="6281550" imgH="1202307" progId="">
              <p:embed/>
            </p:oleObj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D5099-416E-465F-9304-304540992EDE}" type="slidenum">
              <a:rPr lang="en-US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9600" y="2743200"/>
            <a:ext cx="4419600" cy="1754326"/>
          </a:xfrm>
          <a:prstGeom prst="rect">
            <a:avLst/>
          </a:prstGeom>
          <a:noFill/>
          <a:ln w="44450" cmpd="dbl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284163" indent="-284163" algn="ctr"/>
            <a:r>
              <a:rPr lang="en-US" u="sng" dirty="0" smtClean="0">
                <a:latin typeface="Times New Roman" pitchFamily="18" charset="0"/>
                <a:cs typeface="Times New Roman" pitchFamily="18" charset="0"/>
              </a:rPr>
              <a:t>KEY QUESTIONS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physical and chemical instability linked?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How can manufacturing-induced stress be incorporated in a quantitative chemical instability model?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9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 Crystalline Forms of </a:t>
            </a:r>
            <a:r>
              <a:rPr lang="en-US" sz="3600" dirty="0" err="1" smtClean="0"/>
              <a:t>Gabapentin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14400" y="1371598"/>
          <a:ext cx="4648200" cy="4562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7135"/>
                <a:gridCol w="2691065"/>
              </a:tblGrid>
              <a:tr h="68580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API form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Crystalline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143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911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/>
                        <a:t>II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911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III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1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IV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76400" y="838200"/>
            <a:ext cx="685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err="1" smtClean="0">
                <a:solidFill>
                  <a:prstClr val="black"/>
                </a:solidFill>
                <a:latin typeface="Calibri"/>
                <a:cs typeface="+mn-cs"/>
              </a:rPr>
              <a:t>Ibers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+mn-cs"/>
              </a:rPr>
              <a:t>.,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+mn-cs"/>
              </a:rPr>
              <a:t>Acta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+mn-cs"/>
              </a:rPr>
              <a:t>Cryst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+mn-cs"/>
              </a:rPr>
              <a:t> c57, 2001  and Reece and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+mn-cs"/>
              </a:rPr>
              <a:t>Levendis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+mn-cs"/>
              </a:rPr>
              <a:t>.,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+mn-cs"/>
              </a:rPr>
              <a:t>Acta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+mn-cs"/>
              </a:rPr>
              <a:t>Cryst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+mn-cs"/>
              </a:rPr>
              <a:t>. c64 2008</a:t>
            </a:r>
            <a:endParaRPr lang="en-US" sz="12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 l="51875" t="57111" r="7961" b="16463"/>
          <a:stretch>
            <a:fillRect/>
          </a:stretch>
        </p:blipFill>
        <p:spPr bwMode="auto">
          <a:xfrm>
            <a:off x="3200400" y="3276600"/>
            <a:ext cx="1962112" cy="80686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 l="9513" t="48000" r="50715" b="21677"/>
          <a:stretch>
            <a:fillRect/>
          </a:stretch>
        </p:blipFill>
        <p:spPr bwMode="auto">
          <a:xfrm>
            <a:off x="3200400" y="4191000"/>
            <a:ext cx="1981198" cy="76424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 l="9931" t="33000" r="50602" b="39655"/>
          <a:stretch>
            <a:fillRect/>
          </a:stretch>
        </p:blipFill>
        <p:spPr bwMode="auto">
          <a:xfrm>
            <a:off x="3200400" y="5105400"/>
            <a:ext cx="1981198" cy="817102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04800" y="6096000"/>
            <a:ext cx="83822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/>
                <a:cs typeface="+mn-cs"/>
              </a:rPr>
              <a:t>Transition between forms by mechanical stress, humidity, and thermal stress </a:t>
            </a:r>
            <a:endParaRPr lang="en-US" sz="20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 r="5263" b="8860"/>
          <a:stretch>
            <a:fillRect/>
          </a:stretch>
        </p:blipFill>
        <p:spPr bwMode="auto">
          <a:xfrm>
            <a:off x="3276601" y="2133600"/>
            <a:ext cx="182879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562600" y="2362200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Hydrate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3352800"/>
            <a:ext cx="22509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Stable polymorph </a:t>
            </a:r>
          </a:p>
          <a:p>
            <a:r>
              <a:rPr lang="en-US" sz="2000" dirty="0" smtClean="0"/>
              <a:t>(API)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5562600" y="41910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Intramolecular</a:t>
            </a:r>
            <a:r>
              <a:rPr lang="en-US" dirty="0" smtClean="0"/>
              <a:t> </a:t>
            </a:r>
          </a:p>
          <a:p>
            <a:r>
              <a:rPr lang="en-US" dirty="0" smtClean="0"/>
              <a:t>H-bonding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57200" y="1447800"/>
          <a:ext cx="6400800" cy="5133590"/>
        </p:xfrm>
        <a:graphic>
          <a:graphicData uri="http://schemas.openxmlformats.org/presentationml/2006/ole">
            <p:oleObj spid="_x0000_s152578" name="Graph" r:id="rId3" imgW="3900960" imgH="29865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transformation by    Mechanical Stress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2895600"/>
            <a:ext cx="84196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Form 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181600"/>
            <a:ext cx="899670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50000">
                <a:srgbClr val="9CB86E"/>
              </a:gs>
              <a:gs pos="100000">
                <a:srgbClr val="156B13"/>
              </a:gs>
            </a:gsLst>
            <a:lin ang="16200000" scaled="1"/>
            <a:tileRect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Form III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1800" y="3733800"/>
            <a:ext cx="1282210" cy="646331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8100000" scaled="0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Milled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white"/>
                </a:solidFill>
              </a:rPr>
              <a:t>Gabapentin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Physical transformation by Humidity</a:t>
            </a:r>
            <a:endParaRPr lang="en-US" sz="3800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5867400"/>
            <a:ext cx="81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2theta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791200"/>
            <a:ext cx="1028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Chart 2"/>
          <p:cNvPicPr>
            <a:picLocks noChangeArrowheads="1"/>
          </p:cNvPicPr>
          <p:nvPr/>
        </p:nvPicPr>
        <p:blipFill>
          <a:blip r:embed="rId4" cstate="print"/>
          <a:srcRect l="2276" t="-2959" r="-996" b="7496"/>
          <a:stretch>
            <a:fillRect/>
          </a:stretch>
        </p:blipFill>
        <p:spPr bwMode="auto">
          <a:xfrm>
            <a:off x="1066800" y="1524000"/>
            <a:ext cx="7086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 rot="16200000">
            <a:off x="360616" y="3677985"/>
            <a:ext cx="1019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/>
                <a:cs typeface="+mn-cs"/>
              </a:rPr>
              <a:t>Intensity</a:t>
            </a:r>
            <a:endParaRPr lang="en-US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2438400"/>
            <a:ext cx="2209800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47 hrs in 40C 31 %RH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29 hrs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17 hrs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  7 hrs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white"/>
                </a:solidFill>
              </a:rPr>
              <a:t>  0 hr</a:t>
            </a:r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Physical transformation by Thermal Stress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7981862" cy="472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81200" y="6096000"/>
            <a:ext cx="49311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err="1" smtClean="0">
                <a:solidFill>
                  <a:prstClr val="black"/>
                </a:solidFill>
                <a:latin typeface="Calibri"/>
                <a:cs typeface="+mn-cs"/>
              </a:rPr>
              <a:t>Kaushal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 and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  <a:cs typeface="+mn-cs"/>
              </a:rPr>
              <a:t>Suryanarayanan</a:t>
            </a:r>
            <a:r>
              <a:rPr lang="en-US" sz="1400" dirty="0" smtClean="0">
                <a:solidFill>
                  <a:prstClr val="black"/>
                </a:solidFill>
                <a:latin typeface="Calibri"/>
                <a:cs typeface="+mn-cs"/>
              </a:rPr>
              <a:t>., Minnesota Univ. AAPS poster 2009</a:t>
            </a:r>
            <a:endParaRPr lang="en-US" sz="1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6119446"/>
            <a:ext cx="830873" cy="73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Chemical Degradation of </a:t>
            </a:r>
            <a:r>
              <a:rPr lang="en-US" dirty="0" err="1" smtClean="0"/>
              <a:t>Gabapentin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err="1" smtClean="0"/>
              <a:t>nucleophilic</a:t>
            </a:r>
            <a:r>
              <a:rPr lang="en-US" dirty="0" smtClean="0"/>
              <a:t> attack of nitrogen on carbonyl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667000"/>
            <a:ext cx="129073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52600" y="5029200"/>
            <a:ext cx="1282210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white"/>
                </a:solidFill>
              </a:rPr>
              <a:t>Gabapentin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5029200"/>
            <a:ext cx="2080891" cy="3693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prstClr val="white"/>
                </a:solidFill>
              </a:rPr>
              <a:t>Gabapentin</a:t>
            </a:r>
            <a:r>
              <a:rPr lang="en-US" dirty="0" smtClean="0">
                <a:solidFill>
                  <a:prstClr val="white"/>
                </a:solidFill>
              </a:rPr>
              <a:t> _</a:t>
            </a:r>
            <a:r>
              <a:rPr lang="en-US" dirty="0" err="1" smtClean="0">
                <a:solidFill>
                  <a:prstClr val="white"/>
                </a:solidFill>
              </a:rPr>
              <a:t>lactam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20667" t="23333" r="23334" b="28667"/>
          <a:stretch>
            <a:fillRect/>
          </a:stretch>
        </p:blipFill>
        <p:spPr bwMode="auto">
          <a:xfrm>
            <a:off x="1371600" y="2819400"/>
            <a:ext cx="231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urved Down Arrow 28"/>
          <p:cNvSpPr/>
          <p:nvPr/>
        </p:nvSpPr>
        <p:spPr>
          <a:xfrm>
            <a:off x="1676400" y="2667000"/>
            <a:ext cx="1447800" cy="533400"/>
          </a:xfrm>
          <a:prstGeom prst="curvedDownArrow">
            <a:avLst>
              <a:gd name="adj1" fmla="val 25000"/>
              <a:gd name="adj2" fmla="val 54164"/>
              <a:gd name="adj3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886200" y="3886200"/>
            <a:ext cx="1143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26E0B-59AC-419A-8787-0A0F9D9978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791200"/>
            <a:ext cx="1028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5334000" y="5562600"/>
            <a:ext cx="17700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toxic</a:t>
            </a:r>
            <a:endParaRPr lang="en-US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USP limit: &lt; 0.4%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ARTICULATE_PROJECT_OPEN" val="0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lid-State Degradation of Gabapentin&amp;#x0D;&amp;#x0A;&amp;quot;&quot;/&gt;&lt;property id=&quot;20307&quot; value=&quot;256&quot;/&gt;&lt;/object&gt;&lt;object type=&quot;3&quot; unique_id=&quot;10008&quot;&gt;&lt;property id=&quot;20148&quot; value=&quot;5&quot;/&gt;&lt;property id=&quot;20300&quot; value=&quot;Slide 2 - &amp;quot;Incorporating Stability in Design Space&amp;quot;&quot;/&gt;&lt;property id=&quot;20307&quot; value=&quot;285&quot;/&gt;&lt;/object&gt;&lt;object type=&quot;3&quot; unique_id=&quot;10009&quot;&gt;&lt;property id=&quot;20148&quot; value=&quot;5&quot;/&gt;&lt;property id=&quot;20300&quot; value=&quot;Slide 5 - &amp;quot;Model Drug:   Gabapentin&amp;quot;&quot;/&gt;&lt;property id=&quot;20307&quot; value=&quot;258&quot;/&gt;&lt;/object&gt;&lt;object type=&quot;3&quot; unique_id=&quot;10010&quot;&gt;&lt;property id=&quot;20148&quot; value=&quot;5&quot;/&gt;&lt;property id=&quot;20300&quot; value=&quot;Slide 7 - &amp;quot;Gabapentin Physical Forms&amp;quot;&quot;/&gt;&lt;property id=&quot;20307&quot; value=&quot;260&quot;/&gt;&lt;/object&gt;&lt;object type=&quot;3&quot; unique_id=&quot;10012&quot;&gt;&lt;property id=&quot;20148&quot; value=&quot;5&quot;/&gt;&lt;property id=&quot;20300&quot; value=&quot;Slide 6 - &amp;quot;Minimizing Lactamization is a Critical Product Quality Attribute&amp;quot;&quot;/&gt;&lt;property id=&quot;20307&quot; value=&quot;259&quot;/&gt;&lt;/object&gt;&lt;object type=&quot;3&quot; unique_id=&quot;10017&quot;&gt;&lt;property id=&quot;20148&quot; value=&quot;5&quot;/&gt;&lt;property id=&quot;20300&quot; value=&quot;Slide 8 - &amp;quot;Representative HPLC Chromatogram&amp;quot;&quot;/&gt;&lt;property id=&quot;20307&quot; value=&quot;261&quot;/&gt;&lt;/object&gt;&lt;object type=&quot;3&quot; unique_id=&quot;10039&quot;&gt;&lt;property id=&quot;20148&quot; value=&quot;5&quot;/&gt;&lt;property id=&quot;20300&quot; value=&quot;Slide 33 - &amp;quot;Acknowledgement&amp;quot;&quot;/&gt;&lt;property id=&quot;20307&quot; value=&quot;291&quot;/&gt;&lt;/object&gt;&lt;object type=&quot;3&quot; unique_id=&quot;10627&quot;&gt;&lt;property id=&quot;20148&quot; value=&quot;5&quot;/&gt;&lt;property id=&quot;20300&quot; value=&quot;Slide 16 - &amp;quot;Distribution of In-process Lactam(L0) Results from All Batches&amp;quot;&quot;/&gt;&lt;property id=&quot;20307&quot; value=&quot;308&quot;/&gt;&lt;/object&gt;&lt;object type=&quot;3&quot; unique_id=&quot;10628&quot;&gt;&lt;property id=&quot;20148&quot; value=&quot;5&quot;/&gt;&lt;property id=&quot;20300&quot; value=&quot;Slide 17 - &amp;quot;Distribution of Initial Lactamization Rate(V0) From All Batches&amp;quot;&quot;/&gt;&lt;property id=&quot;20307&quot; value=&quot;309&quot;/&gt;&lt;/object&gt;&lt;object type=&quot;3&quot; unique_id=&quot;11302&quot;&gt;&lt;property id=&quot;20148&quot; value=&quot;5&quot;/&gt;&lt;property id=&quot;20300&quot; value=&quot;Slide 3 - &amp;quot;Manufacturing Design Space Model&amp;quot;&quot;/&gt;&lt;property id=&quot;20307&quot; value=&quot;311&quot;/&gt;&lt;/object&gt;&lt;object type=&quot;3&quot; unique_id=&quot;11460&quot;&gt;&lt;property id=&quot;20148&quot; value=&quot;5&quot;/&gt;&lt;property id=&quot;20300&quot; value=&quot;Slide 9 - &amp;quot;Effects of Manufacturing Stress:&amp;#x0D;&amp;#x0A;Initial Lactam and Instability&amp;quot;&quot;/&gt;&lt;property id=&quot;20307&quot; value=&quot;314&quot;/&gt;&lt;/object&gt;&lt;object type=&quot;3&quot; unique_id=&quot;11461&quot;&gt;&lt;property id=&quot;20148&quot; value=&quot;5&quot;/&gt;&lt;property id=&quot;20300&quot; value=&quot;Slide 11 - &amp;quot;Is the Increase of Lactamization Rate solely due to Increase of Surface Area?&amp;quot;&quot;/&gt;&lt;property id=&quot;20307&quot; value=&quot;313&quot;/&gt;&lt;/object&gt;&lt;object type=&quot;3&quot; unique_id=&quot;11620&quot;&gt;&lt;property id=&quot;20148&quot; value=&quot;5&quot;/&gt;&lt;property id=&quot;20300&quot; value=&quot;Slide 10 - &amp;quot;Effects of Milling Stress:&amp;#x0D;&amp;#x0A;Specific Surface Area&amp;quot;&quot;/&gt;&lt;property id=&quot;20307&quot; value=&quot;315&quot;/&gt;&lt;/object&gt;&lt;object type=&quot;3&quot; unique_id=&quot;11855&quot;&gt;&lt;property id=&quot;20148&quot; value=&quot;5&quot;/&gt;&lt;property id=&quot;20300&quot; value=&quot;Slide 12 - &amp;quot;Effects of Milling Stress:&amp;#x0D;&amp;#x0A;Powder XRD&amp;quot;&quot;/&gt;&lt;property id=&quot;20307&quot; value=&quot;316&quot;/&gt;&lt;/object&gt;&lt;object type=&quot;3&quot; unique_id=&quot;11856&quot;&gt;&lt;property id=&quot;20148&quot; value=&quot;5&quot;/&gt;&lt;property id=&quot;20300&quot; value=&quot;Slide 13 - &amp;quot;Effects of Milling Stress:&amp;#x0D;&amp;#x0A;Solid State NMR&amp;quot;&quot;/&gt;&lt;property id=&quot;20307&quot; value=&quot;317&quot;/&gt;&lt;/object&gt;&lt;object type=&quot;3&quot; unique_id=&quot;11857&quot;&gt;&lt;property id=&quot;20148&quot; value=&quot;5&quot;/&gt;&lt;property id=&quot;20300&quot; value=&quot;Slide 14 - &amp;quot;Effects of Manufacturing Stress&amp;quot;&quot;/&gt;&lt;property id=&quot;20307&quot; value=&quot;318&quot;/&gt;&lt;/object&gt;&lt;object type=&quot;3&quot; unique_id=&quot;11858&quot;&gt;&lt;property id=&quot;20148&quot; value=&quot;5&quot;/&gt;&lt;property id=&quot;20300&quot; value=&quot;Slide 19 - &amp;quot;Post-Manufacturing Stability Model&amp;quot;&quot;/&gt;&lt;property id=&quot;20307&quot; value=&quot;319&quot;/&gt;&lt;/object&gt;&lt;object type=&quot;3&quot; unique_id=&quot;12237&quot;&gt;&lt;property id=&quot;20148&quot; value=&quot;5&quot;/&gt;&lt;property id=&quot;20300&quot; value=&quot;Slide 20 - &amp;quot;Preliminary Post-Manufacturing Degradation Model&amp;quot;&quot;/&gt;&lt;property id=&quot;20307&quot; value=&quot;321&quot;/&gt;&lt;/object&gt;&lt;object type=&quot;3&quot; unique_id=&quot;12344&quot;&gt;&lt;property id=&quot;20148&quot; value=&quot;5&quot;/&gt;&lt;property id=&quot;20300&quot; value=&quot;Slide 21 - &amp;quot;Kinetics of Lactam Formation&amp;quot;&quot;/&gt;&lt;property id=&quot;20307&quot; value=&quot;322&quot;/&gt;&lt;/object&gt;&lt;object type=&quot;3&quot; unique_id=&quot;12520&quot;&gt;&lt;property id=&quot;20148&quot; value=&quot;5&quot;/&gt;&lt;property id=&quot;20300&quot; value=&quot;Slide 22 - &amp;quot;Degradation Kinetics&amp;quot;&quot;/&gt;&lt;property id=&quot;20307&quot; value=&quot;323&quot;/&gt;&lt;/object&gt;&lt;object type=&quot;3&quot; unique_id=&quot;12881&quot;&gt;&lt;property id=&quot;20148&quot; value=&quot;5&quot;/&gt;&lt;property id=&quot;20300&quot; value=&quot;Slide 23 - &amp;quot;Effects of Temperature:&amp;#x0D;&amp;#x0A;Predicted Value vs. Observed Value&amp;quot;&quot;/&gt;&lt;property id=&quot;20307&quot; value=&quot;324&quot;/&gt;&lt;/object&gt;&lt;object type=&quot;3&quot; unique_id=&quot;12882&quot;&gt;&lt;property id=&quot;20148&quot; value=&quot;5&quot;/&gt;&lt;property id=&quot;20300&quot; value=&quot;Slide 24 - &amp;quot;Effect of Moisture:&amp;#x0D;&amp;#x0A;Lactam Formation at Different RH  &amp;#x0D;&amp;#x0A;&amp;quot;&quot;/&gt;&lt;property id=&quot;20307&quot; value=&quot;325&quot;/&gt;&lt;/object&gt;&lt;object type=&quot;3&quot; unique_id=&quot;12886&quot;&gt;&lt;property id=&quot;20148&quot; value=&quot;5&quot;/&gt;&lt;property id=&quot;20300&quot; value=&quot;Slide 26 - &amp;quot;Why moisture appears to slow and shut down lactam formation?&amp;quot;&quot;/&gt;&lt;property id=&quot;20307&quot; value=&quot;329&quot;/&gt;&lt;/object&gt;&lt;object type=&quot;3&quot; unique_id=&quot;12888&quot;&gt;&lt;property id=&quot;20148&quot; value=&quot;5&quot;/&gt;&lt;property id=&quot;20300&quot; value=&quot;Slide 25 - &amp;quot;Effect of Moisture:&amp;#x0D;&amp;#x0A;Shut down Lactam Formation&amp;quot;&quot;/&gt;&lt;property id=&quot;20307&quot; value=&quot;331&quot;/&gt;&lt;/object&gt;&lt;object type=&quot;3&quot; unique_id=&quot;13005&quot;&gt;&lt;property id=&quot;20148&quot; value=&quot;5&quot;/&gt;&lt;property id=&quot;20300&quot; value=&quot;Slide 28 - &amp;quot;Effects of Moisture&amp;#x0D;&amp;#x0A;Predicted Value vs. Observed Value&amp;quot;&quot;/&gt;&lt;property id=&quot;20307&quot; value=&quot;332&quot;/&gt;&lt;/object&gt;&lt;object type=&quot;3&quot; unique_id=&quot;13243&quot;&gt;&lt;property id=&quot;20148&quot; value=&quot;5&quot;/&gt;&lt;property id=&quot;20300&quot; value=&quot;Slide 27 - &amp;quot;Post-Manufacturing Degradation Model&amp;quot;&quot;/&gt;&lt;property id=&quot;20307&quot; value=&quot;333&quot;/&gt;&lt;/object&gt;&lt;object type=&quot;3&quot; unique_id=&quot;13409&quot;&gt;&lt;property id=&quot;20148&quot; value=&quot;5&quot;/&gt;&lt;property id=&quot;20300&quot; value=&quot;Slide 29 - &amp;quot;Model Parameterization&amp;quot;&quot;/&gt;&lt;property id=&quot;20307&quot; value=&quot;334&quot;/&gt;&lt;/object&gt;&lt;object type=&quot;3&quot; unique_id=&quot;13650&quot;&gt;&lt;property id=&quot;20148&quot; value=&quot;5&quot;/&gt;&lt;property id=&quot;20300&quot; value=&quot;Slide 32 - &amp;quot;Stability in Design Space&amp;quot;&quot;/&gt;&lt;property id=&quot;20307&quot; value=&quot;337&quot;/&gt;&lt;/object&gt;&lt;object type=&quot;3&quot; unique_id=&quot;14523&quot;&gt;&lt;property id=&quot;20148&quot; value=&quot;5&quot;/&gt;&lt;property id=&quot;20300&quot; value=&quot;Slide 15 - &amp;quot;Manufacturing-Stability Measurements&amp;quot;&quot;/&gt;&lt;property id=&quot;20307&quot; value=&quot;339&quot;/&gt;&lt;/object&gt;&lt;object type=&quot;3&quot; unique_id=&quot;14557&quot;&gt;&lt;property id=&quot;20148&quot; value=&quot;5&quot;/&gt;&lt;property id=&quot;20300&quot; value=&quot;Slide 4 - &amp;quot;Post-Manufacturing Stability Model&amp;quot;&quot;/&gt;&lt;property id=&quot;20307&quot; value=&quot;340&quot;/&gt;&lt;/object&gt;&lt;object type=&quot;3&quot; unique_id=&quot;14956&quot;&gt;&lt;property id=&quot;20148&quot; value=&quot;5&quot;/&gt;&lt;property id=&quot;20300&quot; value=&quot;Slide 18 - &amp;quot;Manufacturing Design Space Model&amp;quot;&quot;/&gt;&lt;property id=&quot;20307&quot; value=&quot;341&quot;/&gt;&lt;/object&gt;&lt;object type=&quot;3&quot; unique_id=&quot;16256&quot;&gt;&lt;property id=&quot;20148&quot; value=&quot;5&quot;/&gt;&lt;property id=&quot;20300&quot; value=&quot;Slide 30 - &amp;quot;Excipient Effects&amp;#x0D;&amp;#x0A;Neet gabapentin and gabapentin/HPC&amp;#x0D;&amp;#x0A;controlled temperature (40-60 C) and humidity (5-50% RH)&amp;quot;&quot;/&gt;&lt;property id=&quot;20307&quot; value=&quot;342&quot;/&gt;&lt;/object&gt;&lt;object type=&quot;3&quot; unique_id=&quot;16257&quot;&gt;&lt;property id=&quot;20148&quot; value=&quot;5&quot;/&gt;&lt;property id=&quot;20300&quot; value=&quot;Slide 31 - &amp;quot;Effects of Excipients&amp;#x0D;&amp;#x0A;&amp;quot;&quot;/&gt;&lt;property id=&quot;20307&quot; value=&quot;343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3.9|34|24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6|40.7|53.7|13.1"/>
</p:tagLst>
</file>

<file path=ppt/theme/theme1.xml><?xml version="1.0" encoding="utf-8"?>
<a:theme xmlns:a="http://schemas.openxmlformats.org/drawingml/2006/main" name="Presentation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Rockwell" pitchFamily="18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1986063</TotalTime>
  <Words>1457</Words>
  <Application>Microsoft Office PowerPoint</Application>
  <PresentationFormat>On-screen Show (4:3)</PresentationFormat>
  <Paragraphs>511</Paragraphs>
  <Slides>39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Presentation3</vt:lpstr>
      <vt:lpstr>Office Theme</vt:lpstr>
      <vt:lpstr>2_Default Design</vt:lpstr>
      <vt:lpstr>3_Default Design</vt:lpstr>
      <vt:lpstr>CS ChemDraw Drawing</vt:lpstr>
      <vt:lpstr>Equation</vt:lpstr>
      <vt:lpstr>Graph</vt:lpstr>
      <vt:lpstr>Worksheet</vt:lpstr>
      <vt:lpstr>Linking Drug Stability to Manufacturing Physical Chemical Foundations Gabapentin  </vt:lpstr>
      <vt:lpstr>Stability Team</vt:lpstr>
      <vt:lpstr>Linking manufacturing to stability</vt:lpstr>
      <vt:lpstr>Gabapentin as a model drug substance</vt:lpstr>
      <vt:lpstr>Some Crystalline Forms of Gabapentin</vt:lpstr>
      <vt:lpstr>Physical transformation by    Mechanical Stress</vt:lpstr>
      <vt:lpstr>Physical transformation by Humidity</vt:lpstr>
      <vt:lpstr>Physical transformation by Thermal Stress</vt:lpstr>
      <vt:lpstr>Chemical Degradation of Gabapentin</vt:lpstr>
      <vt:lpstr>Aqueous degradation kinetics</vt:lpstr>
      <vt:lpstr>Solid state degradation kinetics 40 C 5% RH, milled gabapentin</vt:lpstr>
      <vt:lpstr>Solid state Degradation Model</vt:lpstr>
      <vt:lpstr>Building a quantitative model</vt:lpstr>
      <vt:lpstr>Effects of Manufacturing Stress: Initial Lactam and Instability</vt:lpstr>
      <vt:lpstr>Effects of Milling Stress: Specific Surface Area</vt:lpstr>
      <vt:lpstr>Can Surface Area account for Lactamization Rate Changes upon Mechanical Stess?</vt:lpstr>
      <vt:lpstr>Effects of Milling based on Change in Initial Condition:  lactam formation (50 °C) </vt:lpstr>
      <vt:lpstr>Effects of Environmental Stress: temperature and humidity</vt:lpstr>
      <vt:lpstr>Lactam kinetics under controlled temperature (40-60 C) and humidity (5-50% RH)</vt:lpstr>
      <vt:lpstr>Effects of Temperature: predicted values based on parameterization of autocatalytic model</vt:lpstr>
      <vt:lpstr>Effects of Moisture </vt:lpstr>
      <vt:lpstr>Is the decreased lactam rate due to reversible reaction?</vt:lpstr>
      <vt:lpstr>Why moisture appears to slow and shut down lactam formation?</vt:lpstr>
      <vt:lpstr>Effect of Moisture: Shut down Lactam Formation</vt:lpstr>
      <vt:lpstr>  Effects of Moisture    </vt:lpstr>
      <vt:lpstr>Effects of Compositional Factors:  excipient effects</vt:lpstr>
      <vt:lpstr>Excipient Effects Comparison of lactam formation kinetics between neet gabapentin and gabapentin/HPC controlled temperature (40-60 C) and humidity (5-50% RH)</vt:lpstr>
      <vt:lpstr>Evaluation of the role of excipients in gabapentin SS degradation</vt:lpstr>
      <vt:lpstr>Model parameterization using excipient-induced variation in crystal damage during milling and termination rate</vt:lpstr>
      <vt:lpstr>Effect of Excipients based on Change in Initial Conditions and Rate Constants: under low humidity</vt:lpstr>
      <vt:lpstr>Effect of Excipients based on Change in Rate Constants: under low humidity</vt:lpstr>
      <vt:lpstr>Moisture and excipient effects</vt:lpstr>
      <vt:lpstr>Linking Stability in Design Space</vt:lpstr>
      <vt:lpstr>Measuring the manufacturing stress effects</vt:lpstr>
      <vt:lpstr>Chromatographic methods</vt:lpstr>
      <vt:lpstr>Manufacturing-stability measurements</vt:lpstr>
      <vt:lpstr>Insert Sury</vt:lpstr>
      <vt:lpstr>Insert Eric</vt:lpstr>
      <vt:lpstr>Applied Manufacturing-stability Measurements to Design Space and Risk Assessment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Stabilizing Effect of Moisture on the Solid-State Degradation of Gabapentin</dc:title>
  <dc:creator>Zhixin Zong</dc:creator>
  <cp:lastModifiedBy>lkirsch</cp:lastModifiedBy>
  <cp:revision>369</cp:revision>
  <dcterms:created xsi:type="dcterms:W3CDTF">2009-11-01T22:49:53Z</dcterms:created>
  <dcterms:modified xsi:type="dcterms:W3CDTF">2010-10-28T21:28:04Z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presentation [Autosaved] Temp</vt:lpwstr>
  </property>
  <property fmtid="{D5CDD505-2E9C-101B-9397-08002B2CF9AE}" pid="4" name="ArticulateGUID">
    <vt:lpwstr>170D1ED1-8EAA-40D6-3F3F-3F3F3F3F3F64</vt:lpwstr>
  </property>
  <property fmtid="{D5CDD505-2E9C-101B-9397-08002B2CF9AE}" pid="5" name="ArticulateProjectFull">
    <vt:lpwstr>C:\Users\hawkeye\Desktop\Solid State of Gaba.ppta</vt:lpwstr>
  </property>
</Properties>
</file>