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65" r:id="rId4"/>
    <p:sldId id="266" r:id="rId5"/>
    <p:sldId id="267" r:id="rId6"/>
    <p:sldId id="270" r:id="rId7"/>
    <p:sldId id="274" r:id="rId8"/>
    <p:sldId id="273" r:id="rId9"/>
    <p:sldId id="257" r:id="rId10"/>
    <p:sldId id="284" r:id="rId11"/>
    <p:sldId id="261" r:id="rId12"/>
    <p:sldId id="279" r:id="rId13"/>
    <p:sldId id="290" r:id="rId14"/>
    <p:sldId id="291" r:id="rId15"/>
    <p:sldId id="262" r:id="rId16"/>
    <p:sldId id="286" r:id="rId17"/>
    <p:sldId id="264" r:id="rId18"/>
    <p:sldId id="288" r:id="rId19"/>
    <p:sldId id="297" r:id="rId20"/>
    <p:sldId id="296" r:id="rId21"/>
    <p:sldId id="299" r:id="rId22"/>
    <p:sldId id="282" r:id="rId23"/>
    <p:sldId id="281" r:id="rId24"/>
    <p:sldId id="293" r:id="rId25"/>
    <p:sldId id="294" r:id="rId26"/>
    <p:sldId id="298" r:id="rId27"/>
    <p:sldId id="277" r:id="rId28"/>
    <p:sldId id="278" r:id="rId29"/>
    <p:sldId id="295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D78"/>
    <a:srgbClr val="1C476E"/>
    <a:srgbClr val="1B456B"/>
    <a:srgbClr val="235889"/>
    <a:srgbClr val="276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477D7-CDC5-48C9-BEE4-1150C0556D3B}" type="datetimeFigureOut">
              <a:rPr lang="en-US" smtClean="0"/>
              <a:t>6/29/2016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ABE75-138A-4D41-A012-9B5478411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62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ABE75-138A-4D41-A012-9B5478411F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18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LEED: Low energy</a:t>
            </a:r>
            <a:r>
              <a:rPr lang="en-US" baseline="0" dirty="0" smtClean="0"/>
              <a:t> electron </a:t>
            </a:r>
            <a:r>
              <a:rPr lang="en-US" baseline="0" dirty="0" err="1" smtClean="0"/>
              <a:t>difraction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HREEL: High resolution electron energy loss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28DDF-EC39-114E-AF16-DC87CD5672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66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225-F362-4323-BA32-BBF584A3BE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225-F362-4323-BA32-BBF584A3BE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6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225-F362-4323-BA32-BBF584A3BE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8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1FD34-ECFB-4E05-863C-D40BBCCFE2FF}" type="datetime1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6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5575-B9F0-4639-97D1-AAE5F730BC20}" type="datetime1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7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9534-30CD-40D7-ACC3-CFDE19BE17A8}" type="datetime1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03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E056-01DD-427D-BFA4-D8DFF8861C59}" type="datetime1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88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4621D-17E5-416D-B90D-2B31A1C5915D}" type="datetime1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0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7470-EEF8-4A19-9726-405F7E8A0316}" type="datetime1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2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D4723-79F2-4A49-AF85-C8A379587559}" type="datetime1">
              <a:rPr lang="en-US" smtClean="0"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6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A572E-74E9-4847-A332-8B0143A771CB}" type="datetime1">
              <a:rPr lang="en-US" smtClean="0"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08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70E7-FDF4-4CD2-9097-451908E98788}" type="datetime1">
              <a:rPr lang="en-US" smtClean="0"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45A0-BC69-4BCF-87E9-4A292A09FDFC}" type="datetime1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6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E24E-DDD4-4C03-AD2C-F76AF530A925}" type="datetime1">
              <a:rPr lang="en-US" smtClean="0"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DC7C7-1685-4E04-B1DA-ABAC1A7E9A60}" type="datetime1">
              <a:rPr lang="en-US" smtClean="0"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8CB7-85A6-4576-ADD2-7BAA40C81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gray160@purdue.edu" TargetMode="External"/><Relationship Id="rId5" Type="http://schemas.openxmlformats.org/officeDocument/2006/relationships/hyperlink" Target="mailto:topp@purdue.edu" TargetMode="External"/><Relationship Id="rId4" Type="http://schemas.openxmlformats.org/officeDocument/2006/relationships/hyperlink" Target="mailto:alexeenk@purdue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9853" r="12162" b="6813"/>
          <a:stretch/>
        </p:blipFill>
        <p:spPr>
          <a:xfrm>
            <a:off x="1943100" y="5350959"/>
            <a:ext cx="1285875" cy="1411791"/>
          </a:xfrm>
          <a:prstGeom prst="rect">
            <a:avLst/>
          </a:prstGeom>
        </p:spPr>
      </p:pic>
      <p:pic>
        <p:nvPicPr>
          <p:cNvPr id="7" name="Picture 2" descr="https://nanohub.org/groups/bnc/File:/DP_Logo-black_and_gol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664228"/>
            <a:ext cx="3600450" cy="6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62725" y="6354777"/>
            <a:ext cx="360045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Birck</a:t>
            </a:r>
            <a:r>
              <a:rPr lang="en-US" sz="2000" dirty="0" smtClean="0">
                <a:solidFill>
                  <a:schemeClr val="bg1"/>
                </a:solidFill>
              </a:rPr>
              <a:t> Nanotechnology Center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nistlogo-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5637052"/>
            <a:ext cx="1847850" cy="111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49"/>
            <a:ext cx="12224252" cy="37613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765713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LyoHUB</a:t>
            </a:r>
            <a:endParaRPr lang="en-US" sz="6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Technology Consortium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1320" y="2010257"/>
            <a:ext cx="1823499" cy="2637943"/>
            <a:chOff x="90818" y="1860397"/>
            <a:chExt cx="1992361" cy="2727132"/>
          </a:xfrm>
        </p:grpSpPr>
        <p:pic>
          <p:nvPicPr>
            <p:cNvPr id="6" name="Picture 8" descr="http://www.ipph.purdue.edu/peck/2011/pika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05" y="1860397"/>
              <a:ext cx="1470952" cy="2042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0818" y="3941198"/>
              <a:ext cx="1992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Mike Pikal</a:t>
              </a:r>
            </a:p>
            <a:p>
              <a:pPr algn="ctr"/>
              <a:r>
                <a:rPr lang="en-US" i="1" dirty="0" smtClean="0"/>
                <a:t>UConn Pharmacy</a:t>
              </a:r>
              <a:endParaRPr lang="en-US" i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84592" y="3701946"/>
            <a:ext cx="1798760" cy="2575030"/>
            <a:chOff x="2118799" y="3550460"/>
            <a:chExt cx="1910365" cy="2675157"/>
          </a:xfrm>
        </p:grpSpPr>
        <p:pic>
          <p:nvPicPr>
            <p:cNvPr id="9" name="Picture 4" descr="http://www.ipph.purdue.edu/features/2012-10-11.PeckSymposium/Topp_WEB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53" r="22385"/>
            <a:stretch/>
          </p:blipFill>
          <p:spPr bwMode="auto">
            <a:xfrm>
              <a:off x="2256174" y="3550460"/>
              <a:ext cx="1635617" cy="2028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118799" y="5579286"/>
              <a:ext cx="19103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Liz Topp</a:t>
              </a:r>
            </a:p>
            <a:p>
              <a:pPr algn="ctr"/>
              <a:r>
                <a:rPr lang="en-US" i="1" dirty="0" smtClean="0"/>
                <a:t>Purdue Pharmacy</a:t>
              </a:r>
              <a:endParaRPr lang="en-US" i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88595" y="2010258"/>
            <a:ext cx="1997805" cy="2247418"/>
            <a:chOff x="4957722" y="1737360"/>
            <a:chExt cx="2337515" cy="2338019"/>
          </a:xfrm>
        </p:grpSpPr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61365" y="1737360"/>
              <a:ext cx="1259467" cy="167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957722" y="3429048"/>
              <a:ext cx="23375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Carlos </a:t>
              </a:r>
              <a:r>
                <a:rPr lang="en-US" b="1" dirty="0" err="1" smtClean="0"/>
                <a:t>Corvalan</a:t>
              </a:r>
              <a:endParaRPr lang="en-US" b="1" dirty="0" smtClean="0"/>
            </a:p>
            <a:p>
              <a:pPr algn="ctr"/>
              <a:r>
                <a:rPr lang="en-US" i="1" dirty="0" smtClean="0"/>
                <a:t>Purdue Food Science</a:t>
              </a:r>
              <a:endParaRPr lang="en-US" i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74221" y="3284723"/>
            <a:ext cx="1912379" cy="3097027"/>
            <a:chOff x="2298088" y="1427334"/>
            <a:chExt cx="2177387" cy="3152393"/>
          </a:xfrm>
        </p:grpSpPr>
        <p:pic>
          <p:nvPicPr>
            <p:cNvPr id="15" name="Picture 2" descr="https://engineering.purdue.edu/ResourceDB/ResourceFiles/image2594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" t="-20786" r="-2174" b="20786"/>
            <a:stretch/>
          </p:blipFill>
          <p:spPr bwMode="auto">
            <a:xfrm>
              <a:off x="2544815" y="1427334"/>
              <a:ext cx="1776934" cy="2540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298088" y="3933396"/>
              <a:ext cx="21773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Alina Alexeenko</a:t>
              </a:r>
            </a:p>
            <a:p>
              <a:pPr algn="ctr"/>
              <a:r>
                <a:rPr lang="en-US" i="1" dirty="0" smtClean="0"/>
                <a:t>Purdue Engineering</a:t>
              </a:r>
              <a:endParaRPr lang="en-US" i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97797" y="1906355"/>
            <a:ext cx="1956111" cy="2351321"/>
            <a:chOff x="7574240" y="1956146"/>
            <a:chExt cx="2168803" cy="2397544"/>
          </a:xfrm>
        </p:grpSpPr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83640" y="1956146"/>
              <a:ext cx="1167684" cy="1751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574240" y="3707359"/>
              <a:ext cx="21688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Steve Shade</a:t>
              </a:r>
            </a:p>
            <a:p>
              <a:pPr algn="ctr"/>
              <a:r>
                <a:rPr lang="en-US" i="1" dirty="0" smtClean="0"/>
                <a:t>Purdue Engineering</a:t>
              </a:r>
              <a:endParaRPr lang="en-US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691625" y="2815564"/>
            <a:ext cx="1687335" cy="2581275"/>
            <a:chOff x="9633397" y="3704728"/>
            <a:chExt cx="1839504" cy="2647845"/>
          </a:xfrm>
        </p:grpSpPr>
        <p:pic>
          <p:nvPicPr>
            <p:cNvPr id="21" name="Picture 6" descr="http://www.ipph.purdue.edu/features/2014-03-07.PeckSymposium/SteveNail_WEB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9" t="1270" r="9189" b="-1270"/>
            <a:stretch/>
          </p:blipFill>
          <p:spPr bwMode="auto">
            <a:xfrm>
              <a:off x="9633397" y="3704728"/>
              <a:ext cx="1839504" cy="2028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9722462" y="5706242"/>
              <a:ext cx="1661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Steve Nail </a:t>
              </a:r>
            </a:p>
            <a:p>
              <a:pPr algn="ctr"/>
              <a:r>
                <a:rPr lang="en-US" i="1" dirty="0" smtClean="0"/>
                <a:t>Baxter</a:t>
              </a:r>
              <a:endParaRPr lang="en-US" i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216676" y="1906355"/>
            <a:ext cx="1956111" cy="2363782"/>
            <a:chOff x="7574240" y="1956146"/>
            <a:chExt cx="2168803" cy="2410250"/>
          </a:xfrm>
        </p:grpSpPr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95207" y="1956146"/>
              <a:ext cx="1144551" cy="1751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574240" y="3707359"/>
              <a:ext cx="2168803" cy="659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Jen Gray</a:t>
              </a:r>
            </a:p>
            <a:p>
              <a:pPr algn="ctr"/>
              <a:r>
                <a:rPr lang="en-US" i="1" dirty="0" err="1" smtClean="0"/>
                <a:t>LyoHUB</a:t>
              </a:r>
              <a:endParaRPr lang="en-US" i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878261" y="5553665"/>
            <a:ext cx="1956111" cy="1021190"/>
            <a:chOff x="7574240" y="3325132"/>
            <a:chExt cx="2168803" cy="1041265"/>
          </a:xfrm>
        </p:grpSpPr>
        <p:pic>
          <p:nvPicPr>
            <p:cNvPr id="2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34644" y="3325132"/>
              <a:ext cx="1847995" cy="404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574240" y="3707360"/>
              <a:ext cx="2168803" cy="659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Weiling Li</a:t>
              </a:r>
            </a:p>
            <a:p>
              <a:pPr algn="ctr"/>
              <a:r>
                <a:rPr lang="en-US" b="1" dirty="0" smtClean="0"/>
                <a:t>Willie Burgess</a:t>
              </a:r>
              <a:endParaRPr lang="en-US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LyoHUB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Leadership Team &amp; Staff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9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G_8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8"/>
          <a:stretch>
            <a:fillRect/>
          </a:stretch>
        </p:blipFill>
        <p:spPr bwMode="auto">
          <a:xfrm>
            <a:off x="838200" y="2543471"/>
            <a:ext cx="4878998" cy="4063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81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6900" r="8266"/>
          <a:stretch>
            <a:fillRect/>
          </a:stretch>
        </p:blipFill>
        <p:spPr bwMode="auto">
          <a:xfrm>
            <a:off x="6343650" y="2543471"/>
            <a:ext cx="4858222" cy="40637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2024125" cy="2449366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3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LyoHUB</a:t>
            </a:r>
            <a:r>
              <a:rPr lang="en-US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brings together industry members, from pharmaceutical and food processing sectors, as well as equipment manufacturers, to engage with both university and federal partners.</a:t>
            </a:r>
            <a:endParaRPr lang="en-US" sz="3000" dirty="0">
              <a:solidFill>
                <a:schemeClr val="tx1"/>
              </a:solidFill>
              <a:latin typeface="Impact"/>
              <a:cs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7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8" b="26815"/>
          <a:stretch/>
        </p:blipFill>
        <p:spPr>
          <a:xfrm>
            <a:off x="1" y="1571625"/>
            <a:ext cx="7258778" cy="2139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7388" y="3840520"/>
            <a:ext cx="2768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Purdue University</a:t>
            </a:r>
          </a:p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October 6-7, 2015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58" y="4971573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25 Industry Representatives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2258" y="5442763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Government Representatives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7633" y="5915203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University Representatives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875" y="171304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LyoHUB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Roadmapping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Workshops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34707" r="43844" b="17377"/>
          <a:stretch/>
        </p:blipFill>
        <p:spPr>
          <a:xfrm>
            <a:off x="7411578" y="1492691"/>
            <a:ext cx="4780422" cy="3251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7416" y="5798105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17 Industry Representatives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69916" y="6269295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 University Representatives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30126" y="4855499"/>
            <a:ext cx="3743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San Diego, CA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January 20, 2016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E827A0B-A777-4F4D-9A2C-84B83075A2D2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pic>
        <p:nvPicPr>
          <p:cNvPr id="1843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1"/>
            <a:ext cx="7848600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2743200" y="-152400"/>
            <a:ext cx="8229600" cy="1143000"/>
          </a:xfrm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Freeze-Drying: Industry Needs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362200" y="2743200"/>
            <a:ext cx="2209800" cy="3048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362200" y="3657600"/>
            <a:ext cx="3124200" cy="4572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514600" y="5867400"/>
            <a:ext cx="1752600" cy="2286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1752600" y="274320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1752600" y="365760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752600" y="579120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1752600" y="160020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1752600" y="297180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1752600" y="5562600"/>
            <a:ext cx="3810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9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5" y="2523566"/>
            <a:ext cx="9439275" cy="259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875" y="171304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Development of Best Practices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874" y="5486294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4000" dirty="0" smtClean="0">
                <a:solidFill>
                  <a:srgbClr val="EEECE1"/>
                </a:solidFill>
                <a:latin typeface="Impact"/>
                <a:cs typeface="Impact"/>
              </a:rPr>
              <a:t>Steve Nail, Baxter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2438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91225" y="342900"/>
            <a:ext cx="597217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Demonstration Facility located in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Birck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Nanotechnology Center at Purdue University for use in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research, development and pilot demonstration projects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7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9540" y="1825625"/>
            <a:ext cx="5181600" cy="4351338"/>
          </a:xfrm>
        </p:spPr>
        <p:txBody>
          <a:bodyPr/>
          <a:lstStyle/>
          <a:p>
            <a:r>
              <a:rPr lang="en-US" dirty="0"/>
              <a:t>25,000 sq. ft. Class 1-10-100 nanofabrication cleanroom </a:t>
            </a:r>
            <a:endParaRPr lang="en-US" dirty="0" smtClean="0"/>
          </a:p>
          <a:p>
            <a:r>
              <a:rPr lang="en-US" dirty="0" smtClean="0"/>
              <a:t>special </a:t>
            </a:r>
            <a:r>
              <a:rPr lang="en-US" dirty="0"/>
              <a:t>low vibration rooms for nanostructures research, with temperature control to less than 0.1 °</a:t>
            </a:r>
            <a:r>
              <a:rPr lang="en-US" dirty="0" smtClean="0"/>
              <a:t>C</a:t>
            </a:r>
          </a:p>
          <a:p>
            <a:r>
              <a:rPr lang="en-US" dirty="0" smtClean="0"/>
              <a:t>unique </a:t>
            </a:r>
            <a:r>
              <a:rPr lang="en-US" dirty="0"/>
              <a:t>nanotechnology incubator facility is provided for interaction with industry</a:t>
            </a:r>
          </a:p>
        </p:txBody>
      </p:sp>
      <p:pic>
        <p:nvPicPr>
          <p:cNvPr id="2050" name="Picture 2" descr="https://nanohub.org/groups/bnc/File:/DP_Logo-black_and_gol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76" y="1825625"/>
            <a:ext cx="4635942" cy="8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56176" y="2714775"/>
            <a:ext cx="4635942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Birck</a:t>
            </a:r>
            <a:r>
              <a:rPr lang="en-US" sz="2800" dirty="0" smtClean="0">
                <a:solidFill>
                  <a:schemeClr val="bg1"/>
                </a:solidFill>
              </a:rPr>
              <a:t> Nanotechnology Center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hdrinc.com/sites/all/files/content/projects/images/2008-birck-nanotechnology-center-4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45" y="3353646"/>
            <a:ext cx="2468555" cy="31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 Demo 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Facility: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World-Class, World Renowned Research Facility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7" r="7514"/>
          <a:stretch/>
        </p:blipFill>
        <p:spPr>
          <a:xfrm>
            <a:off x="685419" y="1711325"/>
            <a:ext cx="5362069" cy="345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11325"/>
            <a:ext cx="5181600" cy="345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/>
          <p:cNvSpPr/>
          <p:nvPr/>
        </p:nvSpPr>
        <p:spPr>
          <a:xfrm>
            <a:off x="167873" y="123776"/>
            <a:ext cx="8328427" cy="151452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 Demo 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Facility: Initiation of Pilot Technology Development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5343477"/>
            <a:ext cx="6629398" cy="151452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>
                <a:solidFill>
                  <a:schemeClr val="tx1"/>
                </a:solidFill>
                <a:latin typeface="Impact"/>
                <a:cs typeface="Impact"/>
              </a:rPr>
              <a:t>a</a:t>
            </a:r>
            <a:r>
              <a:rPr lang="en-US" sz="4000" dirty="0" smtClean="0">
                <a:solidFill>
                  <a:schemeClr val="tx1"/>
                </a:solidFill>
                <a:latin typeface="Impact"/>
                <a:cs typeface="Impact"/>
              </a:rPr>
              <a:t>nd demonstration projects</a:t>
            </a:r>
            <a:endParaRPr lang="en-US" sz="2400" dirty="0">
              <a:solidFill>
                <a:schemeClr val="tx1"/>
              </a:solidFill>
              <a:latin typeface="Impact"/>
              <a:cs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873" y="123777"/>
            <a:ext cx="12024125" cy="715672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 Demo 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Facility: Equipment and Capabilities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75" y="1013645"/>
            <a:ext cx="2983919" cy="19274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62125" y="852281"/>
            <a:ext cx="8469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</a:rPr>
              <a:t>Two lab-scale </a:t>
            </a:r>
            <a:r>
              <a:rPr lang="en-US" sz="2400" dirty="0" smtClean="0">
                <a:solidFill>
                  <a:prstClr val="black"/>
                </a:solidFill>
              </a:rPr>
              <a:t>lyophilizers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LyoStar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1 with </a:t>
            </a:r>
            <a:r>
              <a:rPr lang="en-US" sz="2400" dirty="0" err="1">
                <a:solidFill>
                  <a:prstClr val="black"/>
                </a:solidFill>
              </a:rPr>
              <a:t>Millrock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Controlled Nucleation  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Revo</a:t>
            </a:r>
            <a:r>
              <a:rPr lang="en-US" sz="2400" dirty="0">
                <a:solidFill>
                  <a:prstClr val="black"/>
                </a:solidFill>
              </a:rPr>
              <a:t> (arrived Fall </a:t>
            </a:r>
            <a:r>
              <a:rPr lang="en-US" sz="2400" dirty="0" smtClean="0">
                <a:solidFill>
                  <a:prstClr val="black"/>
                </a:solidFill>
              </a:rPr>
              <a:t>2015)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</a:rPr>
              <a:t>Lyostar</a:t>
            </a:r>
            <a:r>
              <a:rPr lang="en-US" sz="2400" dirty="0" smtClean="0">
                <a:solidFill>
                  <a:prstClr val="black"/>
                </a:solidFill>
              </a:rPr>
              <a:t> 3 (scheduled delivery end of July 2016)</a:t>
            </a:r>
            <a:endParaRPr lang="en-US" sz="2400" dirty="0">
              <a:solidFill>
                <a:prstClr val="black"/>
              </a:solidFill>
            </a:endParaRPr>
          </a:p>
          <a:p>
            <a:pPr defTabSz="457200"/>
            <a:endParaRPr lang="en-US" sz="2400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In </a:t>
            </a:r>
            <a:r>
              <a:rPr lang="en-US" sz="2400" dirty="0">
                <a:solidFill>
                  <a:prstClr val="black"/>
                </a:solidFill>
              </a:rPr>
              <a:t>operation since February 2016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02C-7F84-6E46-81ED-AB847C271330}" type="slidenum">
              <a:rPr lang="en-US" sz="160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sz="16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874" y="3261542"/>
            <a:ext cx="70531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Other BNC Equipment available for use: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Imaging</a:t>
            </a:r>
            <a:r>
              <a:rPr lang="en-US" sz="2400" dirty="0" smtClean="0">
                <a:solidFill>
                  <a:prstClr val="black"/>
                </a:solidFill>
              </a:rPr>
              <a:t>: AFM, SEM, Optical/Confocal/Infrared microscopy 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Surface analysis</a:t>
            </a:r>
            <a:r>
              <a:rPr lang="en-US" sz="2400" dirty="0" smtClean="0">
                <a:solidFill>
                  <a:prstClr val="black"/>
                </a:solidFill>
              </a:rPr>
              <a:t>: XPS, STM, HREEL, LEED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Biological characterization</a:t>
            </a:r>
            <a:r>
              <a:rPr lang="en-US" sz="2400" dirty="0" smtClean="0">
                <a:solidFill>
                  <a:prstClr val="black"/>
                </a:solidFill>
              </a:rPr>
              <a:t>: bio-cleanroom (BSL-1 and BSL-2) cell counters, physiological probes</a:t>
            </a:r>
          </a:p>
          <a:p>
            <a:pPr marL="342900" indent="-342900" defTabSz="457200">
              <a:buFont typeface="Arial" charset="0"/>
              <a:buChar char="•"/>
            </a:pPr>
            <a:r>
              <a:rPr lang="en-US" sz="2400" b="1" dirty="0" err="1" smtClean="0">
                <a:solidFill>
                  <a:prstClr val="black"/>
                </a:solidFill>
              </a:rPr>
              <a:t>Nano</a:t>
            </a:r>
            <a:r>
              <a:rPr lang="en-US" sz="2400" b="1" dirty="0" smtClean="0">
                <a:solidFill>
                  <a:prstClr val="black"/>
                </a:solidFill>
              </a:rPr>
              <a:t>/</a:t>
            </a:r>
            <a:r>
              <a:rPr lang="en-US" sz="2400" b="1" dirty="0" err="1" smtClean="0">
                <a:solidFill>
                  <a:prstClr val="black"/>
                </a:solidFill>
              </a:rPr>
              <a:t>microfabrication</a:t>
            </a:r>
            <a:r>
              <a:rPr lang="en-US" sz="2400" dirty="0" smtClean="0">
                <a:solidFill>
                  <a:prstClr val="black"/>
                </a:solidFill>
              </a:rPr>
              <a:t>: patterning, etching, deposition, thermal, back-end</a:t>
            </a:r>
          </a:p>
          <a:p>
            <a:pPr marL="342900" indent="-342900" defTabSz="457200">
              <a:buFont typeface="Arial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458" y="3037840"/>
            <a:ext cx="49527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873" y="123777"/>
            <a:ext cx="12024125" cy="715672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User Training – 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Superusers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8002C-7F84-6E46-81ED-AB847C271330}" type="slidenum">
              <a:rPr lang="en-US" sz="160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sz="16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t="30117" r="25601" b="2337"/>
          <a:stretch/>
        </p:blipFill>
        <p:spPr>
          <a:xfrm>
            <a:off x="945503" y="1688567"/>
            <a:ext cx="3746418" cy="321945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60" y="1747510"/>
            <a:ext cx="4336677" cy="289111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723260" y="1033303"/>
            <a:ext cx="3774679" cy="655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</a:rPr>
              <a:t>Nithin </a:t>
            </a:r>
            <a:r>
              <a:rPr lang="en-US" sz="2000" dirty="0" smtClean="0">
                <a:latin typeface="Calibri" panose="020F0502020204030204" pitchFamily="34" charset="0"/>
              </a:rPr>
              <a:t>Raghunathan </a:t>
            </a:r>
          </a:p>
          <a:p>
            <a:r>
              <a:rPr lang="en-US" sz="2000" i="1" dirty="0" smtClean="0">
                <a:latin typeface="Calibri" panose="020F0502020204030204" pitchFamily="34" charset="0"/>
              </a:rPr>
              <a:t>Staff </a:t>
            </a:r>
            <a:r>
              <a:rPr lang="en-US" sz="2000" i="1" dirty="0">
                <a:latin typeface="Calibri" panose="020F0502020204030204" pitchFamily="34" charset="0"/>
              </a:rPr>
              <a:t>Engineer in EE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45503" y="1037738"/>
            <a:ext cx="3774679" cy="65526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n-lt"/>
              </a:rPr>
              <a:t>Drew </a:t>
            </a:r>
            <a:r>
              <a:rPr lang="en-US" sz="2000" dirty="0" err="1" smtClean="0">
                <a:latin typeface="+mn-lt"/>
              </a:rPr>
              <a:t>Strongrich</a:t>
            </a: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i="1" dirty="0" smtClean="0">
                <a:latin typeface="+mn-lt"/>
              </a:rPr>
              <a:t>PhD student in AAE</a:t>
            </a:r>
            <a:endParaRPr lang="en-US" sz="2000" i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3783" y="4697571"/>
            <a:ext cx="4475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Research: Wireless sensor testbed development which communicates vial head space temperature and humidity to the user. </a:t>
            </a:r>
          </a:p>
          <a:p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850253" y="5104523"/>
            <a:ext cx="4721872" cy="158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Research: Highly localized measurement of gas pressure, temperature and water vapor concentration, key parameters in evaluating overall drying (</a:t>
            </a:r>
            <a:r>
              <a:rPr lang="en-US" sz="1800" dirty="0" err="1" smtClean="0"/>
              <a:t>lyophilization</a:t>
            </a:r>
            <a:r>
              <a:rPr lang="en-US" sz="1800" dirty="0" smtClean="0"/>
              <a:t>) process.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046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3" r="28504"/>
          <a:stretch/>
        </p:blipFill>
        <p:spPr>
          <a:xfrm>
            <a:off x="342900" y="3669506"/>
            <a:ext cx="4250006" cy="3055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3274" y="3133725"/>
            <a:ext cx="7781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686175" y="1478309"/>
            <a:ext cx="7648575" cy="145539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8"/>
          <p:cNvSpPr txBox="1">
            <a:spLocks/>
          </p:cNvSpPr>
          <p:nvPr/>
        </p:nvSpPr>
        <p:spPr>
          <a:xfrm>
            <a:off x="4048125" y="1660375"/>
            <a:ext cx="7286625" cy="1473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 the science and technology of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freeze-drying/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857875" y="4362449"/>
            <a:ext cx="5867400" cy="20097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10299" y="5001309"/>
            <a:ext cx="5514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objectives are: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873" y="123777"/>
            <a:ext cx="12024125" cy="715672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The Goal of 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LyoHUB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Lyo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Launch Pad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478" y="1618941"/>
            <a:ext cx="10235263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Limited access to </a:t>
            </a:r>
            <a:r>
              <a:rPr lang="en-US" sz="2000" dirty="0" err="1" smtClean="0"/>
              <a:t>lyo</a:t>
            </a:r>
            <a:r>
              <a:rPr lang="en-US" sz="2000" dirty="0" smtClean="0"/>
              <a:t> demo facility to complete a short-term project (~5-10 days = 1 – 2 weeks) of run time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Opportunity for new prospective SME industry members to test drive </a:t>
            </a:r>
            <a:r>
              <a:rPr lang="en-US" sz="2000" dirty="0" err="1" smtClean="0"/>
              <a:t>lyo</a:t>
            </a:r>
            <a:r>
              <a:rPr lang="en-US" sz="2000" dirty="0" smtClean="0"/>
              <a:t> demo facility before joining as a member or fee-based use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Opportunity for </a:t>
            </a:r>
            <a:r>
              <a:rPr lang="en-US" sz="2000" dirty="0" err="1" smtClean="0"/>
              <a:t>LyoHUB</a:t>
            </a:r>
            <a:r>
              <a:rPr lang="en-US" sz="2000" dirty="0" smtClean="0"/>
              <a:t> to broaden membership, applications base and form new partnerships outside traditional bio/pharma &amp; equipment manufacturers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Requirements: 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Approval by Co-Directors </a:t>
            </a:r>
          </a:p>
          <a:p>
            <a:pPr marL="742950" lvl="1" indent="-28575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/>
              <a:t>Company reports results of the project to </a:t>
            </a:r>
            <a:r>
              <a:rPr lang="en-US" sz="2000" dirty="0" err="1" smtClean="0"/>
              <a:t>LyoHUB</a:t>
            </a:r>
            <a:r>
              <a:rPr lang="en-US" sz="2000" dirty="0" smtClean="0"/>
              <a:t> consortium members in form of webinar</a:t>
            </a:r>
          </a:p>
        </p:txBody>
      </p:sp>
    </p:spTree>
    <p:extLst>
      <p:ext uri="{BB962C8B-B14F-4D97-AF65-F5344CB8AC3E}">
        <p14:creationId xmlns:p14="http://schemas.microsoft.com/office/powerpoint/2010/main" val="19559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Lyo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Launch Pad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478" y="1618941"/>
            <a:ext cx="102352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/>
              <a:t>Nanovis</a:t>
            </a:r>
            <a:r>
              <a:rPr lang="en-US" sz="2000" dirty="0" smtClean="0"/>
              <a:t> LLC - First prospective </a:t>
            </a:r>
            <a:r>
              <a:rPr lang="en-US" sz="2000" dirty="0" err="1" smtClean="0"/>
              <a:t>Lyo</a:t>
            </a:r>
            <a:r>
              <a:rPr lang="en-US" sz="2000" dirty="0" smtClean="0"/>
              <a:t> Launch Pad project: </a:t>
            </a:r>
            <a:endParaRPr lang="en-US" sz="2000" dirty="0"/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 smtClean="0"/>
              <a:t>Indiana-based medical devices company – maker of </a:t>
            </a:r>
            <a:r>
              <a:rPr lang="en-US" sz="2000" dirty="0" err="1" smtClean="0"/>
              <a:t>FortiCoreTM</a:t>
            </a:r>
            <a:r>
              <a:rPr lang="en-US" sz="2000" dirty="0" smtClean="0"/>
              <a:t> 3D scaffold for implants 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 smtClean="0"/>
              <a:t>Proposed project – test </a:t>
            </a:r>
            <a:r>
              <a:rPr lang="en-US" sz="2000" dirty="0" err="1" smtClean="0"/>
              <a:t>lyophilization</a:t>
            </a:r>
            <a:r>
              <a:rPr lang="en-US" sz="2000" dirty="0" smtClean="0"/>
              <a:t> to aid in the manufacture of gelatin sponges for soft-tissue implant and other medical applications</a:t>
            </a:r>
          </a:p>
          <a:p>
            <a:pPr marL="742950" lvl="1" indent="-285750"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000" dirty="0" smtClean="0"/>
              <a:t>Gelatin/formaldehyde with trace dichloromethane/ethyl acetate solvents; primary drying: &lt; 20% moisture 8-10 hours; secondary drying: &lt; 1% 12-14 hours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995" y="399265"/>
            <a:ext cx="4982338" cy="889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58" y="4053785"/>
            <a:ext cx="3382433" cy="225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873" y="123777"/>
            <a:ext cx="12024125" cy="715672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Online Hub at www.LyoHUB.org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4950"/>
            <a:ext cx="12199292" cy="5334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874" y="123777"/>
            <a:ext cx="5404252" cy="6383410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Online: Interactive Process Simulation Tools Such as 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LyoCalculator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214312"/>
            <a:ext cx="5543550" cy="62928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9539" y="2141301"/>
            <a:ext cx="10258035" cy="4035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1. </a:t>
            </a:r>
            <a:r>
              <a:rPr lang="en-US" sz="2000" dirty="0" smtClean="0">
                <a:solidFill>
                  <a:schemeClr val="accent6"/>
                </a:solidFill>
              </a:rPr>
              <a:t>Scale-Up/Data: </a:t>
            </a:r>
            <a:r>
              <a:rPr lang="en-US" sz="2000" dirty="0" err="1" smtClean="0"/>
              <a:t>LyoHUB</a:t>
            </a:r>
            <a:r>
              <a:rPr lang="en-US" sz="2000" dirty="0" smtClean="0"/>
              <a:t> will establish communication pathways between production scale and laboratory scales. Use data to improve, develop and validate models. Project will reduce scale-up time and costs.</a:t>
            </a:r>
          </a:p>
          <a:p>
            <a:pPr marL="457200" lvl="1" indent="0">
              <a:buNone/>
            </a:pPr>
            <a:r>
              <a:rPr lang="en-US" sz="1600" dirty="0" smtClean="0"/>
              <a:t>	</a:t>
            </a:r>
          </a:p>
          <a:p>
            <a:pPr marL="0" indent="0">
              <a:buNone/>
            </a:pPr>
            <a:r>
              <a:rPr lang="en-US" sz="2000" dirty="0" smtClean="0"/>
              <a:t>2. </a:t>
            </a:r>
            <a:r>
              <a:rPr lang="en-US" sz="2000" dirty="0" smtClean="0">
                <a:solidFill>
                  <a:schemeClr val="accent6"/>
                </a:solidFill>
              </a:rPr>
              <a:t>Scale-Up/Modeling: </a:t>
            </a:r>
            <a:r>
              <a:rPr lang="en-US" sz="2000" dirty="0" smtClean="0"/>
              <a:t>Predict scale up through modeling. Establish white papers and case studies (coming from different companies)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1600" dirty="0" smtClean="0"/>
              <a:t>	</a:t>
            </a:r>
            <a:endParaRPr lang="en-US" sz="1600" dirty="0"/>
          </a:p>
          <a:p>
            <a:pPr marL="0" indent="0">
              <a:buNone/>
            </a:pPr>
            <a:r>
              <a:rPr lang="en-US" sz="2000" dirty="0"/>
              <a:t>3</a:t>
            </a:r>
            <a:r>
              <a:rPr lang="en-US" sz="2000" dirty="0" smtClean="0"/>
              <a:t>. </a:t>
            </a:r>
            <a:r>
              <a:rPr lang="en-US" sz="2000" dirty="0" smtClean="0">
                <a:solidFill>
                  <a:schemeClr val="accent6"/>
                </a:solidFill>
              </a:rPr>
              <a:t>Equipment/Real Time Optimization: </a:t>
            </a:r>
            <a:r>
              <a:rPr lang="en-US" sz="2000" dirty="0" smtClean="0"/>
              <a:t>Creation of a proposal for a study on real-time process optimization.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1600" dirty="0" smtClean="0"/>
              <a:t>	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chemeClr val="tx1"/>
                </a:solidFill>
                <a:latin typeface="Impact"/>
                <a:cs typeface="Impact"/>
              </a:rPr>
              <a:t>LyoHUB</a:t>
            </a:r>
            <a:r>
              <a:rPr lang="en-US" sz="4000" dirty="0" smtClean="0">
                <a:solidFill>
                  <a:schemeClr val="tx1"/>
                </a:solidFill>
                <a:latin typeface="Impact"/>
                <a:cs typeface="Impact"/>
              </a:rPr>
              <a:t> Working Groups</a:t>
            </a:r>
            <a:endParaRPr lang="en-US" sz="2400" dirty="0">
              <a:solidFill>
                <a:schemeClr val="tx1"/>
              </a:solidFill>
              <a:latin typeface="Impact"/>
              <a:cs typeface="Impac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A7BD-4C59-4026-B73C-8DA5F46AA724}" type="slidenum">
              <a:rPr lang="en-US" smtClean="0"/>
              <a:t>24</a:t>
            </a:fld>
            <a:endParaRPr lang="en-US"/>
          </a:p>
        </p:txBody>
      </p:sp>
      <p:sp>
        <p:nvSpPr>
          <p:cNvPr id="5" name="Down Arrow Callout 4"/>
          <p:cNvSpPr/>
          <p:nvPr/>
        </p:nvSpPr>
        <p:spPr>
          <a:xfrm>
            <a:off x="6648450" y="249473"/>
            <a:ext cx="4105275" cy="1798402"/>
          </a:xfrm>
          <a:prstGeom prst="down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48450" y="342900"/>
            <a:ext cx="4105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6 working groups were formed during the April 2016 </a:t>
            </a:r>
            <a:r>
              <a:rPr lang="en-US" dirty="0" err="1" smtClean="0">
                <a:solidFill>
                  <a:schemeClr val="bg1"/>
                </a:solidFill>
              </a:rPr>
              <a:t>LyoHUB</a:t>
            </a:r>
            <a:r>
              <a:rPr lang="en-US" dirty="0" smtClean="0">
                <a:solidFill>
                  <a:schemeClr val="bg1"/>
                </a:solidFill>
              </a:rPr>
              <a:t> meeting resulting in the following projects: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3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9539" y="2141301"/>
            <a:ext cx="10258035" cy="4035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4. </a:t>
            </a:r>
            <a:r>
              <a:rPr lang="en-US" sz="2000" dirty="0" smtClean="0">
                <a:solidFill>
                  <a:schemeClr val="accent6"/>
                </a:solidFill>
              </a:rPr>
              <a:t>Equipment/Wall Temperature Control: </a:t>
            </a:r>
            <a:r>
              <a:rPr lang="en-US" sz="2000" dirty="0" err="1" smtClean="0"/>
              <a:t>LyoHUB</a:t>
            </a:r>
            <a:r>
              <a:rPr lang="en-US" sz="2000" dirty="0" smtClean="0"/>
              <a:t> will work to develop temperature controlled walls to be used in </a:t>
            </a:r>
            <a:r>
              <a:rPr lang="en-US" sz="2000" dirty="0" err="1" smtClean="0"/>
              <a:t>lyophilizers</a:t>
            </a:r>
            <a:r>
              <a:rPr lang="en-US" sz="2000" dirty="0" smtClean="0"/>
              <a:t>.</a:t>
            </a:r>
          </a:p>
          <a:p>
            <a:pPr marL="457200" lvl="1" indent="0">
              <a:buNone/>
            </a:pPr>
            <a:r>
              <a:rPr lang="en-US" sz="1600" dirty="0" smtClean="0"/>
              <a:t>	</a:t>
            </a:r>
          </a:p>
          <a:p>
            <a:pPr marL="0" indent="0">
              <a:buNone/>
            </a:pPr>
            <a:r>
              <a:rPr lang="en-US" sz="2000" dirty="0"/>
              <a:t>5</a:t>
            </a:r>
            <a:r>
              <a:rPr lang="en-US" sz="2000" dirty="0" smtClean="0"/>
              <a:t>. </a:t>
            </a:r>
            <a:r>
              <a:rPr lang="en-US" sz="2000" dirty="0" smtClean="0">
                <a:solidFill>
                  <a:schemeClr val="accent6"/>
                </a:solidFill>
              </a:rPr>
              <a:t>Education/ </a:t>
            </a:r>
            <a:r>
              <a:rPr lang="en-US" sz="2000" dirty="0" err="1" smtClean="0">
                <a:solidFill>
                  <a:schemeClr val="accent6"/>
                </a:solidFill>
              </a:rPr>
              <a:t>Lyo</a:t>
            </a:r>
            <a:r>
              <a:rPr lang="en-US" sz="2000" dirty="0" smtClean="0">
                <a:solidFill>
                  <a:schemeClr val="accent6"/>
                </a:solidFill>
              </a:rPr>
              <a:t> Short Course Survey: </a:t>
            </a:r>
            <a:r>
              <a:rPr lang="en-US" sz="2000" dirty="0" err="1" smtClean="0"/>
              <a:t>LyoHUB</a:t>
            </a:r>
            <a:r>
              <a:rPr lang="en-US" sz="2000" dirty="0" smtClean="0"/>
              <a:t> will develop short, </a:t>
            </a:r>
            <a:r>
              <a:rPr lang="en-US" sz="2000" dirty="0" err="1" smtClean="0"/>
              <a:t>lyo</a:t>
            </a:r>
            <a:r>
              <a:rPr lang="en-US" sz="2000" dirty="0" smtClean="0"/>
              <a:t> training courses. These courses may include performance and design of different </a:t>
            </a:r>
            <a:r>
              <a:rPr lang="en-US" sz="2000" dirty="0" err="1" smtClean="0"/>
              <a:t>lyophilizers</a:t>
            </a:r>
            <a:r>
              <a:rPr lang="en-US" sz="2000" dirty="0" smtClean="0"/>
              <a:t>, bridging the gap between process &amp; formulation, and exclusive training for new hires.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1600" dirty="0" smtClean="0"/>
              <a:t>	</a:t>
            </a:r>
            <a:endParaRPr lang="en-US" sz="1600" dirty="0"/>
          </a:p>
          <a:p>
            <a:pPr marL="0" indent="0">
              <a:buNone/>
            </a:pPr>
            <a:r>
              <a:rPr lang="en-US" sz="2000" dirty="0"/>
              <a:t>6</a:t>
            </a:r>
            <a:r>
              <a:rPr lang="en-US" sz="2000" dirty="0" smtClean="0"/>
              <a:t>. </a:t>
            </a:r>
            <a:r>
              <a:rPr lang="en-US" sz="2000" dirty="0" smtClean="0">
                <a:solidFill>
                  <a:schemeClr val="accent6"/>
                </a:solidFill>
              </a:rPr>
              <a:t>Education/ FDA Database: </a:t>
            </a:r>
            <a:r>
              <a:rPr lang="en-US" sz="2000" dirty="0" smtClean="0"/>
              <a:t>Develop a center for up-to-date regulatory FDA guidelines education. Develop the search method to find observations. Define search method to search the last 5 years.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1600" dirty="0" smtClean="0"/>
              <a:t>	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chemeClr val="tx1"/>
                </a:solidFill>
                <a:latin typeface="Impact"/>
                <a:cs typeface="Impact"/>
              </a:rPr>
              <a:t>LyoHUB</a:t>
            </a:r>
            <a:r>
              <a:rPr lang="en-US" sz="4000" dirty="0" smtClean="0">
                <a:solidFill>
                  <a:schemeClr val="tx1"/>
                </a:solidFill>
                <a:latin typeface="Impact"/>
                <a:cs typeface="Impact"/>
              </a:rPr>
              <a:t> Working Groups</a:t>
            </a:r>
            <a:endParaRPr lang="en-US" sz="2400" dirty="0">
              <a:solidFill>
                <a:schemeClr val="tx1"/>
              </a:solidFill>
              <a:latin typeface="Impact"/>
              <a:cs typeface="Impac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A7BD-4C59-4026-B73C-8DA5F46AA724}" type="slidenum">
              <a:rPr lang="en-US" smtClean="0"/>
              <a:t>25</a:t>
            </a:fld>
            <a:endParaRPr lang="en-US"/>
          </a:p>
        </p:txBody>
      </p:sp>
      <p:sp>
        <p:nvSpPr>
          <p:cNvPr id="5" name="Down Arrow Callout 4"/>
          <p:cNvSpPr/>
          <p:nvPr/>
        </p:nvSpPr>
        <p:spPr>
          <a:xfrm>
            <a:off x="6648450" y="249473"/>
            <a:ext cx="4105275" cy="1798402"/>
          </a:xfrm>
          <a:prstGeom prst="down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48450" y="342900"/>
            <a:ext cx="4105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6 working groups were formed during the April 2016 </a:t>
            </a:r>
            <a:r>
              <a:rPr lang="en-US" dirty="0" err="1" smtClean="0">
                <a:solidFill>
                  <a:schemeClr val="bg1"/>
                </a:solidFill>
              </a:rPr>
              <a:t>LyoHUB</a:t>
            </a:r>
            <a:r>
              <a:rPr lang="en-US" dirty="0" smtClean="0">
                <a:solidFill>
                  <a:schemeClr val="bg1"/>
                </a:solidFill>
              </a:rPr>
              <a:t> meeting resulting in the following projects: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9539" y="2141301"/>
            <a:ext cx="10258035" cy="403566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Working group outline of white paper on scale up optimization: Breckinridge, CO July 13, 2016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Strategic Doing workshop with members on FDA, industry, academia: September 19, 2016 in Washington DC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Day long sessions to work on Best Practices in Freeze Drying at Purdue University with members of industry and academia: October 11, 2016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lvl="1" indent="0">
              <a:spcBef>
                <a:spcPts val="1000"/>
              </a:spcBef>
              <a:buNone/>
            </a:pPr>
            <a:r>
              <a:rPr lang="en-US" sz="1600" dirty="0" smtClean="0"/>
              <a:t>	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chemeClr val="tx1"/>
                </a:solidFill>
                <a:latin typeface="Impact"/>
                <a:cs typeface="Impact"/>
              </a:rPr>
              <a:t>LyoHUB</a:t>
            </a:r>
            <a:r>
              <a:rPr lang="en-US" sz="4000" dirty="0" smtClean="0">
                <a:solidFill>
                  <a:schemeClr val="tx1"/>
                </a:solidFill>
                <a:latin typeface="Impact"/>
                <a:cs typeface="Impact"/>
              </a:rPr>
              <a:t> Upcoming Activities</a:t>
            </a:r>
            <a:endParaRPr lang="en-US" sz="2400" dirty="0">
              <a:solidFill>
                <a:schemeClr val="tx1"/>
              </a:solidFill>
              <a:latin typeface="Impact"/>
              <a:cs typeface="Impac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A7BD-4C59-4026-B73C-8DA5F46AA7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5861" y="2238375"/>
            <a:ext cx="1016317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Demonstration Facility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at Purdue University for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development and pilot demonstration projects, using state-of-the-art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equipment and PAT.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Participation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 creating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Best Practices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papers for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equipment standards.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to on-line hub for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Educational and Training Materials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as well as a database of consortium research studies.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Join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Experts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from NIST, IMA Life North America, Janssen,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Inficon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Pfizer,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Millrock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, Baxter &amp; SP Scientific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as we roadmap the future of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Membership Benefits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9853" r="12162" b="6813"/>
          <a:stretch/>
        </p:blipFill>
        <p:spPr>
          <a:xfrm>
            <a:off x="11107272" y="249473"/>
            <a:ext cx="1076026" cy="118139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17144" y="2047876"/>
            <a:ext cx="7746031" cy="10156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14450" y="2114551"/>
            <a:ext cx="9553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$10,000/ yearly membership rate, 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3 year commitment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17144" y="3209926"/>
            <a:ext cx="7746031" cy="10156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14625" y="3219451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$10,000/ first year membership fee plus, 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Donation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09826" y="4376916"/>
            <a:ext cx="7753350" cy="101566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17144" y="4376916"/>
            <a:ext cx="7746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Launch Pad: limited-time access to demo facility for prospective industrial users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Membership Options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9853" r="12162" b="6813"/>
          <a:stretch/>
        </p:blipFill>
        <p:spPr>
          <a:xfrm>
            <a:off x="11107272" y="249473"/>
            <a:ext cx="1076026" cy="118139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6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0275" y="2581275"/>
            <a:ext cx="872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LyoHUB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proposal to participate in SME program selected by IN-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on February 29, 2016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0275" y="3533775"/>
            <a:ext cx="872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will cover half of the annual membership fee ($5K) for any Indiana-based small &amp; medium sized enterprise (SME) that joins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LyoHUB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IN-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MaC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25" y="249473"/>
            <a:ext cx="5827375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6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71801"/>
            <a:ext cx="10515600" cy="3205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standards for </a:t>
            </a:r>
            <a:r>
              <a:rPr lang="en-US" sz="36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3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equipment performance, testing and validation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7650" y="1565642"/>
            <a:ext cx="67246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Visit us online at</a:t>
            </a:r>
          </a:p>
          <a:p>
            <a:pPr algn="ctr"/>
            <a:r>
              <a:rPr lang="en-US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www.LyoHUB.org</a:t>
            </a:r>
            <a:endParaRPr 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7650" y="3156524"/>
            <a:ext cx="642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Follow us on Twitter at</a:t>
            </a: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https://twitter.com/lyohub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549" y="3019900"/>
            <a:ext cx="1336953" cy="1336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5" y="4395339"/>
            <a:ext cx="2289402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1" y="4776339"/>
            <a:ext cx="7858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Alina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Alexeenko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alexeenk@purdue.edu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Elizabeth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Topp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topp@purdue.edu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Jennifer Gray		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gray160@purdue.edu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For more information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9853" r="12162" b="6813"/>
          <a:stretch/>
        </p:blipFill>
        <p:spPr>
          <a:xfrm>
            <a:off x="11107272" y="249473"/>
            <a:ext cx="1076026" cy="118139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7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033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 of process analytical technologies and sensors for process development, monitoring and control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913" y="1"/>
            <a:ext cx="12024087" cy="2209799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  <a:r>
              <a:rPr lang="en-US" sz="3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 and dissemination of education and training materials describing the state-of-the-art scientific understanding and best practices in </a:t>
            </a:r>
            <a:r>
              <a:rPr lang="en-US" sz="3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endParaRPr lang="en-US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22160" b="17330"/>
          <a:stretch/>
        </p:blipFill>
        <p:spPr>
          <a:xfrm>
            <a:off x="1562100" y="2495550"/>
            <a:ext cx="9334500" cy="40576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Why is the advancement of 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lyophilization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so important?	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4900" y="1690688"/>
            <a:ext cx="10248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For many high­‐value proteins, peptides and vaccines, </a:t>
            </a:r>
            <a:r>
              <a:rPr lang="en-US" sz="42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 is the only way to produce stable, biologically active products with long shelf-life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4900" y="3417984"/>
            <a:ext cx="101060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U.S. is currently the leader in the pharmaceutical biotechnology sector with 43% global market share, a projected annual growth rate of 9.6% and a stronger development pipeline than any other nation. </a:t>
            </a:r>
            <a:endParaRPr lang="en-US" sz="42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04900" y="5433414"/>
            <a:ext cx="100869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of new injectable drugs, vaccines and biological products are formulated in lyophilized form. 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4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9400" y="2695575"/>
            <a:ext cx="56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Time consuming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3567110"/>
            <a:ext cx="56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Expensive to Run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4438171"/>
            <a:ext cx="56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inefficient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2735313"/>
            <a:ext cx="571500" cy="560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4939" r="11429" b="3632"/>
          <a:stretch/>
        </p:blipFill>
        <p:spPr>
          <a:xfrm>
            <a:off x="2943225" y="3585475"/>
            <a:ext cx="485775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4464682"/>
            <a:ext cx="790575" cy="5902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7913" y="249473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defTabSz="457200">
              <a:defRPr/>
            </a:pPr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The 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lyophilization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 process is currently: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9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913" y="249473"/>
            <a:ext cx="12024125" cy="318976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	</a:t>
            </a:r>
            <a:r>
              <a:rPr lang="en-US" sz="4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Advances in freeze-drying technology are required to meet the growing demand for </a:t>
            </a:r>
            <a:r>
              <a:rPr lang="en-US" sz="48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high-capacity </a:t>
            </a:r>
            <a:r>
              <a:rPr lang="en-US" sz="4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48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freeze‐dryers.</a:t>
            </a:r>
            <a:endParaRPr lang="en-US" sz="2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logoima_lifenorthamerica_rgb_2010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1" y="1959125"/>
            <a:ext cx="3941109" cy="77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2078364"/>
            <a:ext cx="1971208" cy="122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17" y="2680495"/>
            <a:ext cx="4306888" cy="93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4" name="Picture 6" descr="MillrockTech_Logo (1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1" y="3455039"/>
            <a:ext cx="3399772" cy="125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5" name="Picture 7" descr="INF_Logo_2-C_high_r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814793"/>
            <a:ext cx="3655733" cy="89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6" name="Picture 8" descr="baxter_logo_600dp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506" y="4976347"/>
            <a:ext cx="3768404" cy="6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8" name="Picture 10" descr="SP Scientifi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318" y="4941437"/>
            <a:ext cx="3880136" cy="8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7875" y="171450"/>
            <a:ext cx="12024125" cy="1181393"/>
          </a:xfrm>
          <a:prstGeom prst="rect">
            <a:avLst/>
          </a:prstGeom>
          <a:solidFill>
            <a:srgbClr val="E3AE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000" dirty="0" err="1" smtClean="0">
                <a:solidFill>
                  <a:srgbClr val="EEECE1"/>
                </a:solidFill>
                <a:latin typeface="Impact"/>
                <a:cs typeface="Impact"/>
              </a:rPr>
              <a:t>Lyo</a:t>
            </a:r>
            <a:r>
              <a:rPr lang="en-US" sz="4000" dirty="0" err="1" smtClean="0">
                <a:solidFill>
                  <a:prstClr val="black"/>
                </a:solidFill>
                <a:latin typeface="Impact"/>
                <a:cs typeface="Impact"/>
              </a:rPr>
              <a:t>HUB</a:t>
            </a:r>
            <a:r>
              <a:rPr lang="en-US" sz="4000" dirty="0" smtClean="0">
                <a:solidFill>
                  <a:prstClr val="black"/>
                </a:solidFill>
                <a:latin typeface="Impact"/>
                <a:cs typeface="Impact"/>
              </a:rPr>
              <a:t>: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Industry-led Partnership to advance the science and technology of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lyophilization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/freeze-drying</a:t>
            </a:r>
            <a:endParaRPr lang="en-US" sz="3600" dirty="0" smtClean="0">
              <a:solidFill>
                <a:schemeClr val="tx1"/>
              </a:solidFill>
              <a:latin typeface="Impact"/>
              <a:cs typeface="Impac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8CB7-85A6-4576-ADD2-7BAA40C815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5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12250</TotalTime>
  <Words>1000</Words>
  <Application>Microsoft Office PowerPoint</Application>
  <PresentationFormat>Widescreen</PresentationFormat>
  <Paragraphs>182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MS PGothic</vt:lpstr>
      <vt:lpstr>Arial</vt:lpstr>
      <vt:lpstr>Calibri</vt:lpstr>
      <vt:lpstr>Calibri Light</vt:lpstr>
      <vt:lpstr>Courier New</vt:lpstr>
      <vt:lpstr>Impact</vt:lpstr>
      <vt:lpstr>Wingdings</vt:lpstr>
      <vt:lpstr>Office Theme</vt:lpstr>
      <vt:lpstr>PowerPoint Presentation</vt:lpstr>
      <vt:lpstr>PowerPoint Presentation</vt:lpstr>
      <vt:lpstr>PowerPoint Presentation</vt:lpstr>
      <vt:lpstr>Advancement of process analytical technologies and sensors for process development, monitoring and control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Freeze-Drying: Industry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Drew Strongrich PhD student in AAE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LyoHUB Advanced Lyophilization Technology Consortium</dc:title>
  <dc:creator>Gray, Jennifer H</dc:creator>
  <cp:lastModifiedBy>Gray, Jennifer H</cp:lastModifiedBy>
  <cp:revision>46</cp:revision>
  <dcterms:created xsi:type="dcterms:W3CDTF">2016-04-06T17:18:16Z</dcterms:created>
  <dcterms:modified xsi:type="dcterms:W3CDTF">2016-06-29T18:45:49Z</dcterms:modified>
</cp:coreProperties>
</file>