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9" r:id="rId4"/>
    <p:sldId id="278" r:id="rId5"/>
    <p:sldId id="272" r:id="rId6"/>
    <p:sldId id="273" r:id="rId7"/>
    <p:sldId id="274" r:id="rId8"/>
    <p:sldId id="27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A1279-4C45-4D46-B985-8CC2E299D76B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063F3-B7F2-4030-92B0-5FAAC822C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7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57A0E-8EC6-4AD0-B0AC-F4314356EDDC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0C2E-2920-435E-8299-B202EE3C7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82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57A0E-8EC6-4AD0-B0AC-F4314356EDDC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0C2E-2920-435E-8299-B202EE3C7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14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57A0E-8EC6-4AD0-B0AC-F4314356EDDC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0C2E-2920-435E-8299-B202EE3C7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56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57A0E-8EC6-4AD0-B0AC-F4314356EDDC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0C2E-2920-435E-8299-B202EE3C7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00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57A0E-8EC6-4AD0-B0AC-F4314356EDDC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0C2E-2920-435E-8299-B202EE3C7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44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57A0E-8EC6-4AD0-B0AC-F4314356EDDC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0C2E-2920-435E-8299-B202EE3C7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76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57A0E-8EC6-4AD0-B0AC-F4314356EDDC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0C2E-2920-435E-8299-B202EE3C7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51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57A0E-8EC6-4AD0-B0AC-F4314356EDDC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0C2E-2920-435E-8299-B202EE3C7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1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57A0E-8EC6-4AD0-B0AC-F4314356EDDC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0C2E-2920-435E-8299-B202EE3C7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09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57A0E-8EC6-4AD0-B0AC-F4314356EDDC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0C2E-2920-435E-8299-B202EE3C7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1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57A0E-8EC6-4AD0-B0AC-F4314356EDDC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0C2E-2920-435E-8299-B202EE3C7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3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57A0E-8EC6-4AD0-B0AC-F4314356EDDC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F0C2E-2920-435E-8299-B202EE3C7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3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7306" y="1990110"/>
            <a:ext cx="9144000" cy="2387600"/>
          </a:xfrm>
        </p:spPr>
        <p:txBody>
          <a:bodyPr>
            <a:noAutofit/>
          </a:bodyPr>
          <a:lstStyle/>
          <a:p>
            <a:r>
              <a:rPr lang="en-US" sz="7500" b="1" dirty="0" err="1" smtClean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LyoHUB</a:t>
            </a:r>
            <a:r>
              <a:rPr lang="en-US" sz="7500" b="1" dirty="0" smtClean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 Demonstration Facility</a:t>
            </a:r>
            <a:endParaRPr lang="en-US" sz="7500" b="1" dirty="0">
              <a:solidFill>
                <a:schemeClr val="accent1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9853" r="12162" b="6813"/>
          <a:stretch/>
        </p:blipFill>
        <p:spPr>
          <a:xfrm>
            <a:off x="10668000" y="5191122"/>
            <a:ext cx="1527113" cy="167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1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3052" y="365125"/>
            <a:ext cx="6540760" cy="155698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latin typeface="Corbel" panose="020B0503020204020204" pitchFamily="34" charset="0"/>
              </a:rPr>
              <a:t>Birck</a:t>
            </a:r>
            <a:r>
              <a:rPr lang="en-US" b="1" dirty="0" smtClean="0">
                <a:latin typeface="Corbel" panose="020B0503020204020204" pitchFamily="34" charset="0"/>
              </a:rPr>
              <a:t> Nanotechnology Center at Purdue University</a:t>
            </a:r>
            <a:endParaRPr lang="en-US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04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9540" y="1825625"/>
            <a:ext cx="5181600" cy="4351338"/>
          </a:xfrm>
        </p:spPr>
        <p:txBody>
          <a:bodyPr/>
          <a:lstStyle/>
          <a:p>
            <a:r>
              <a:rPr lang="en-US" dirty="0"/>
              <a:t>25,000 sq. ft. Class 1-10-100 nanofabrication cleanroom </a:t>
            </a:r>
            <a:endParaRPr lang="en-US" dirty="0" smtClean="0"/>
          </a:p>
          <a:p>
            <a:r>
              <a:rPr lang="en-US" dirty="0" smtClean="0"/>
              <a:t>special </a:t>
            </a:r>
            <a:r>
              <a:rPr lang="en-US" dirty="0"/>
              <a:t>low vibration rooms for nanostructures research, with temperature control to less than 0.1 °</a:t>
            </a:r>
            <a:r>
              <a:rPr lang="en-US" dirty="0" smtClean="0"/>
              <a:t>C</a:t>
            </a:r>
          </a:p>
          <a:p>
            <a:r>
              <a:rPr lang="en-US" dirty="0" smtClean="0"/>
              <a:t>unique </a:t>
            </a:r>
            <a:r>
              <a:rPr lang="en-US" dirty="0"/>
              <a:t>nanotechnology incubator facility is provided for interaction with industry</a:t>
            </a:r>
          </a:p>
        </p:txBody>
      </p:sp>
      <p:pic>
        <p:nvPicPr>
          <p:cNvPr id="2050" name="Picture 2" descr="https://nanohub.org/groups/bnc/File:/DP_Logo-black_and_gold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176" y="1825625"/>
            <a:ext cx="4635942" cy="88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56176" y="2714775"/>
            <a:ext cx="4635942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Birck</a:t>
            </a:r>
            <a:r>
              <a:rPr lang="en-US" sz="2800" dirty="0" smtClean="0">
                <a:solidFill>
                  <a:schemeClr val="bg1"/>
                </a:solidFill>
              </a:rPr>
              <a:t> Nanotechnology Center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www.hdrinc.com/sites/all/files/content/projects/images/2008-birck-nanotechnology-center-49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45" y="3353646"/>
            <a:ext cx="2468555" cy="313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7913" y="249473"/>
            <a:ext cx="12024125" cy="1181393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4000" dirty="0" err="1">
                <a:solidFill>
                  <a:srgbClr val="EEECE1"/>
                </a:solidFill>
                <a:latin typeface="Impact"/>
                <a:cs typeface="Impact"/>
              </a:rPr>
              <a:t>Lyo</a:t>
            </a:r>
            <a:r>
              <a:rPr lang="en-US" sz="4000" dirty="0" err="1">
                <a:solidFill>
                  <a:prstClr val="black"/>
                </a:solidFill>
                <a:latin typeface="Impact"/>
                <a:cs typeface="Impact"/>
              </a:rPr>
              <a:t>HUB</a:t>
            </a:r>
            <a:r>
              <a:rPr lang="en-US" sz="4000" dirty="0">
                <a:solidFill>
                  <a:prstClr val="black"/>
                </a:solidFill>
                <a:latin typeface="Impact"/>
                <a:cs typeface="Impact"/>
              </a:rPr>
              <a:t> Demo 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Facility: </a:t>
            </a:r>
          </a:p>
          <a:p>
            <a:pPr defTabSz="457200">
              <a:defRPr/>
            </a:pPr>
            <a:r>
              <a:rPr lang="en-US" sz="4000" dirty="0">
                <a:solidFill>
                  <a:prstClr val="black"/>
                </a:solidFill>
                <a:latin typeface="Impact"/>
                <a:cs typeface="Impact"/>
              </a:rPr>
              <a:t>	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	World-Class, World Renowned Research Facility</a:t>
            </a:r>
            <a:endParaRPr lang="en-US" sz="2400" dirty="0">
              <a:solidFill>
                <a:prstClr val="black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07679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938" y="118820"/>
            <a:ext cx="12024125" cy="715672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4000" dirty="0" err="1">
                <a:solidFill>
                  <a:srgbClr val="EEECE1"/>
                </a:solidFill>
                <a:latin typeface="Impact"/>
                <a:cs typeface="Impact"/>
              </a:rPr>
              <a:t>Lyo</a:t>
            </a:r>
            <a:r>
              <a:rPr lang="en-US" sz="4000" dirty="0" err="1">
                <a:solidFill>
                  <a:prstClr val="black"/>
                </a:solidFill>
                <a:latin typeface="Impact"/>
                <a:cs typeface="Impact"/>
              </a:rPr>
              <a:t>HUB</a:t>
            </a:r>
            <a:r>
              <a:rPr lang="en-US" sz="4000" dirty="0">
                <a:solidFill>
                  <a:prstClr val="black"/>
                </a:solidFill>
                <a:latin typeface="Impact"/>
                <a:cs typeface="Impact"/>
              </a:rPr>
              <a:t> Demo 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Facility: Equipment and Capabilities</a:t>
            </a:r>
            <a:endParaRPr lang="en-US" sz="2400" dirty="0">
              <a:solidFill>
                <a:prstClr val="black"/>
              </a:solidFill>
              <a:latin typeface="Impact"/>
              <a:cs typeface="Impac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0" y="1008688"/>
            <a:ext cx="2983919" cy="1927412"/>
          </a:xfrm>
          <a:prstGeom prst="rect">
            <a:avLst/>
          </a:prstGeom>
        </p:spPr>
      </p:pic>
      <p:sp>
        <p:nvSpPr>
          <p:cNvPr id="8" name="TextBox 18"/>
          <p:cNvSpPr txBox="1"/>
          <p:nvPr/>
        </p:nvSpPr>
        <p:spPr>
          <a:xfrm>
            <a:off x="3258872" y="1008688"/>
            <a:ext cx="85144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US" sz="2400" dirty="0">
                <a:solidFill>
                  <a:prstClr val="black"/>
                </a:solidFill>
              </a:rPr>
              <a:t>Two lab-scale </a:t>
            </a:r>
            <a:r>
              <a:rPr lang="en-US" sz="2400" dirty="0" smtClean="0">
                <a:solidFill>
                  <a:prstClr val="black"/>
                </a:solidFill>
              </a:rPr>
              <a:t>lyophilizers</a:t>
            </a:r>
            <a:r>
              <a:rPr lang="en-US" sz="2400" dirty="0">
                <a:solidFill>
                  <a:prstClr val="black"/>
                </a:solidFill>
              </a:rPr>
              <a:t>: </a:t>
            </a:r>
          </a:p>
          <a:p>
            <a:pPr marL="342900" indent="-342900" defTabSz="457200">
              <a:buFont typeface="Arial" charset="0"/>
              <a:buChar char="•"/>
            </a:pPr>
            <a:r>
              <a:rPr lang="en-US" sz="2400" dirty="0" err="1">
                <a:solidFill>
                  <a:prstClr val="black"/>
                </a:solidFill>
              </a:rPr>
              <a:t>LyoStar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1 with </a:t>
            </a:r>
            <a:r>
              <a:rPr lang="en-US" sz="2400" dirty="0" err="1">
                <a:solidFill>
                  <a:prstClr val="black"/>
                </a:solidFill>
              </a:rPr>
              <a:t>Millrock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Controlled Nucleation </a:t>
            </a:r>
            <a:endParaRPr lang="en-US" sz="2400" dirty="0">
              <a:solidFill>
                <a:prstClr val="black"/>
              </a:solidFill>
            </a:endParaRPr>
          </a:p>
          <a:p>
            <a:pPr marL="342900" indent="-342900" defTabSz="457200">
              <a:buFont typeface="Arial" charset="0"/>
              <a:buChar char="•"/>
            </a:pPr>
            <a:r>
              <a:rPr lang="en-US" sz="2400" dirty="0" err="1">
                <a:solidFill>
                  <a:prstClr val="black"/>
                </a:solidFill>
              </a:rPr>
              <a:t>Revo</a:t>
            </a:r>
            <a:r>
              <a:rPr lang="en-US" sz="2400" dirty="0">
                <a:solidFill>
                  <a:prstClr val="black"/>
                </a:solidFill>
              </a:rPr>
              <a:t> (arrived Fall </a:t>
            </a:r>
            <a:r>
              <a:rPr lang="en-US" sz="2400" dirty="0" smtClean="0">
                <a:solidFill>
                  <a:prstClr val="black"/>
                </a:solidFill>
              </a:rPr>
              <a:t>2015)</a:t>
            </a:r>
            <a:endParaRPr lang="en-US" sz="2400" dirty="0">
              <a:solidFill>
                <a:prstClr val="black"/>
              </a:solidFill>
            </a:endParaRPr>
          </a:p>
          <a:p>
            <a:pPr defTabSz="457200"/>
            <a:r>
              <a:rPr lang="en-US" sz="2400" dirty="0">
                <a:solidFill>
                  <a:prstClr val="black"/>
                </a:solidFill>
              </a:rPr>
              <a:t>In operation since February </a:t>
            </a:r>
            <a:r>
              <a:rPr lang="en-US" sz="2400" dirty="0" smtClean="0">
                <a:solidFill>
                  <a:prstClr val="black"/>
                </a:solidFill>
              </a:rPr>
              <a:t>2016.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About </a:t>
            </a:r>
            <a:r>
              <a:rPr lang="en-US" sz="2400" dirty="0">
                <a:solidFill>
                  <a:prstClr val="black"/>
                </a:solidFill>
              </a:rPr>
              <a:t>$11k installation </a:t>
            </a:r>
            <a:r>
              <a:rPr lang="en-US" sz="2400" dirty="0" smtClean="0">
                <a:solidFill>
                  <a:prstClr val="black"/>
                </a:solidFill>
              </a:rPr>
              <a:t>charges.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" name="TextBox 11"/>
          <p:cNvSpPr txBox="1"/>
          <p:nvPr/>
        </p:nvSpPr>
        <p:spPr>
          <a:xfrm>
            <a:off x="83940" y="3322861"/>
            <a:ext cx="69524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US" sz="2400" dirty="0" smtClean="0">
                <a:solidFill>
                  <a:prstClr val="black"/>
                </a:solidFill>
              </a:rPr>
              <a:t>Other BNC Equipment available for use:</a:t>
            </a:r>
          </a:p>
          <a:p>
            <a:pPr marL="342900" indent="-342900" defTabSz="457200">
              <a:buFont typeface="Arial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Imaging</a:t>
            </a:r>
            <a:r>
              <a:rPr lang="en-US" sz="2400" dirty="0" smtClean="0">
                <a:solidFill>
                  <a:prstClr val="black"/>
                </a:solidFill>
              </a:rPr>
              <a:t>: AFM, SEM, Optical/Confocal/Infrared microscopy </a:t>
            </a:r>
          </a:p>
          <a:p>
            <a:pPr marL="342900" indent="-342900" defTabSz="457200">
              <a:buFont typeface="Arial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Surface analysis</a:t>
            </a:r>
            <a:r>
              <a:rPr lang="en-US" sz="2400" dirty="0" smtClean="0">
                <a:solidFill>
                  <a:prstClr val="black"/>
                </a:solidFill>
              </a:rPr>
              <a:t>: XPS, STM, HREEL, LEED</a:t>
            </a:r>
          </a:p>
          <a:p>
            <a:pPr marL="342900" indent="-342900" defTabSz="457200">
              <a:buFont typeface="Arial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Biological characterization</a:t>
            </a:r>
            <a:r>
              <a:rPr lang="en-US" sz="2400" dirty="0" smtClean="0">
                <a:solidFill>
                  <a:prstClr val="black"/>
                </a:solidFill>
              </a:rPr>
              <a:t>: bio-cleanroom (BSL-1 and BSL-2) cell counters, physiological probes</a:t>
            </a:r>
          </a:p>
          <a:p>
            <a:pPr marL="342900" indent="-342900" defTabSz="457200">
              <a:buFont typeface="Arial" charset="0"/>
              <a:buChar char="•"/>
            </a:pPr>
            <a:r>
              <a:rPr lang="en-US" sz="2400" b="1" dirty="0" err="1" smtClean="0">
                <a:solidFill>
                  <a:prstClr val="black"/>
                </a:solidFill>
              </a:rPr>
              <a:t>Nano</a:t>
            </a:r>
            <a:r>
              <a:rPr lang="en-US" sz="2400" b="1" dirty="0" smtClean="0">
                <a:solidFill>
                  <a:prstClr val="black"/>
                </a:solidFill>
              </a:rPr>
              <a:t>/</a:t>
            </a:r>
            <a:r>
              <a:rPr lang="en-US" sz="2400" b="1" dirty="0" err="1" smtClean="0">
                <a:solidFill>
                  <a:prstClr val="black"/>
                </a:solidFill>
              </a:rPr>
              <a:t>microfabrication</a:t>
            </a:r>
            <a:r>
              <a:rPr lang="en-US" sz="2400" dirty="0" smtClean="0">
                <a:solidFill>
                  <a:prstClr val="black"/>
                </a:solidFill>
              </a:rPr>
              <a:t>: patterning, etching, deposition, thermal, back-end</a:t>
            </a:r>
          </a:p>
          <a:p>
            <a:pPr marL="342900" indent="-342900" defTabSz="457200">
              <a:buFont typeface="Arial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834" y="2752544"/>
            <a:ext cx="4952790" cy="331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6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7873" y="123777"/>
            <a:ext cx="12024125" cy="715672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4000" dirty="0" err="1">
                <a:solidFill>
                  <a:srgbClr val="EEECE1"/>
                </a:solidFill>
                <a:latin typeface="Impact"/>
                <a:cs typeface="Impact"/>
              </a:rPr>
              <a:t>Lyo</a:t>
            </a:r>
            <a:r>
              <a:rPr lang="en-US" sz="4000" dirty="0" err="1">
                <a:solidFill>
                  <a:prstClr val="black"/>
                </a:solidFill>
                <a:latin typeface="Impact"/>
                <a:cs typeface="Impact"/>
              </a:rPr>
              <a:t>HUB</a:t>
            </a:r>
            <a:r>
              <a:rPr lang="en-US" sz="4000" dirty="0">
                <a:solidFill>
                  <a:prstClr val="black"/>
                </a:solidFill>
                <a:latin typeface="Impact"/>
                <a:cs typeface="Impact"/>
              </a:rPr>
              <a:t> 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 User Training – </a:t>
            </a:r>
            <a:r>
              <a:rPr lang="en-US" sz="4000" dirty="0" err="1" smtClean="0">
                <a:solidFill>
                  <a:prstClr val="black"/>
                </a:solidFill>
                <a:latin typeface="Impact"/>
                <a:cs typeface="Impact"/>
              </a:rPr>
              <a:t>Superusers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 </a:t>
            </a:r>
            <a:endParaRPr lang="en-US" sz="2400" dirty="0">
              <a:solidFill>
                <a:prstClr val="black"/>
              </a:solidFill>
              <a:latin typeface="Impact"/>
              <a:cs typeface="Impac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8002C-7F84-6E46-81ED-AB847C271330}" type="slidenum">
              <a:rPr lang="en-US" sz="160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sz="16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9" t="30117" r="25601" b="2337"/>
          <a:stretch/>
        </p:blipFill>
        <p:spPr>
          <a:xfrm>
            <a:off x="945503" y="1688567"/>
            <a:ext cx="3746418" cy="321945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260" y="1747510"/>
            <a:ext cx="4336677" cy="289111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723260" y="1033303"/>
            <a:ext cx="3774679" cy="655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Calibri" panose="020F0502020204030204" pitchFamily="34" charset="0"/>
              </a:rPr>
              <a:t>Nithin </a:t>
            </a:r>
            <a:r>
              <a:rPr lang="en-US" sz="2000" dirty="0" smtClean="0">
                <a:latin typeface="Calibri" panose="020F0502020204030204" pitchFamily="34" charset="0"/>
              </a:rPr>
              <a:t>Raghunathan </a:t>
            </a:r>
          </a:p>
          <a:p>
            <a:r>
              <a:rPr lang="en-US" sz="2000" i="1" dirty="0" smtClean="0">
                <a:latin typeface="Calibri" panose="020F0502020204030204" pitchFamily="34" charset="0"/>
              </a:rPr>
              <a:t>Staff </a:t>
            </a:r>
            <a:r>
              <a:rPr lang="en-US" sz="2000" i="1" dirty="0">
                <a:latin typeface="Calibri" panose="020F0502020204030204" pitchFamily="34" charset="0"/>
              </a:rPr>
              <a:t>Engineer in EE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45503" y="1037738"/>
            <a:ext cx="3774679" cy="655264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+mn-lt"/>
              </a:rPr>
              <a:t>Drew </a:t>
            </a:r>
            <a:r>
              <a:rPr lang="en-US" sz="2000" dirty="0" err="1" smtClean="0">
                <a:latin typeface="+mn-lt"/>
              </a:rPr>
              <a:t>Strongrich</a:t>
            </a:r>
            <a:r>
              <a:rPr lang="en-US" sz="2000" dirty="0" smtClean="0">
                <a:latin typeface="+mn-lt"/>
              </a:rPr>
              <a:t/>
            </a:r>
            <a:br>
              <a:rPr lang="en-US" sz="2000" dirty="0" smtClean="0">
                <a:latin typeface="+mn-lt"/>
              </a:rPr>
            </a:br>
            <a:r>
              <a:rPr lang="en-US" sz="2000" i="1" dirty="0" smtClean="0">
                <a:latin typeface="+mn-lt"/>
              </a:rPr>
              <a:t>PhD student in AAE</a:t>
            </a:r>
            <a:endParaRPr lang="en-US" sz="2000" i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53783" y="4697571"/>
            <a:ext cx="4475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/>
              <a:t>Research: Wireless sensor testbed development which communicates vial head space temperature and humidity to the user. </a:t>
            </a:r>
          </a:p>
          <a:p>
            <a:endParaRPr lang="en-US" dirty="0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850253" y="5104523"/>
            <a:ext cx="4721872" cy="15867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Research: Highly localized measurement of gas pressure, temperature and water vapor concentration, key parameters in evaluating overall drying (</a:t>
            </a:r>
            <a:r>
              <a:rPr lang="en-US" sz="1800" dirty="0" err="1" smtClean="0"/>
              <a:t>lyophilization</a:t>
            </a:r>
            <a:r>
              <a:rPr lang="en-US" sz="1800" dirty="0" smtClean="0"/>
              <a:t>) process.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0457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7873" y="123777"/>
            <a:ext cx="12024125" cy="715672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4000" dirty="0" err="1" smtClean="0">
                <a:solidFill>
                  <a:srgbClr val="EEECE1"/>
                </a:solidFill>
                <a:latin typeface="Impact"/>
                <a:cs typeface="Impact"/>
              </a:rPr>
              <a:t>Lyo</a:t>
            </a:r>
            <a:r>
              <a:rPr lang="en-US" sz="4000" dirty="0" err="1" smtClean="0">
                <a:solidFill>
                  <a:prstClr val="black"/>
                </a:solidFill>
                <a:latin typeface="Impact"/>
                <a:cs typeface="Impact"/>
              </a:rPr>
              <a:t>HUB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 User Training </a:t>
            </a:r>
            <a:endParaRPr lang="en-US" sz="2400" dirty="0">
              <a:solidFill>
                <a:prstClr val="black"/>
              </a:solidFill>
              <a:latin typeface="Impact"/>
              <a:cs typeface="Impac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8002C-7F84-6E46-81ED-AB847C271330}" type="slidenum">
              <a:rPr lang="en-US" sz="160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sz="16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" y="985569"/>
            <a:ext cx="697506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 typeface="Arial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Distance training by </a:t>
            </a:r>
            <a:r>
              <a:rPr lang="en-US" sz="3200" dirty="0" err="1" smtClean="0">
                <a:solidFill>
                  <a:prstClr val="black"/>
                </a:solidFill>
              </a:rPr>
              <a:t>Millrock</a:t>
            </a:r>
            <a:r>
              <a:rPr lang="en-US" sz="3200" dirty="0" smtClean="0">
                <a:solidFill>
                  <a:prstClr val="black"/>
                </a:solidFill>
              </a:rPr>
              <a:t> for </a:t>
            </a:r>
            <a:r>
              <a:rPr lang="en-US" sz="3200" dirty="0" err="1" smtClean="0">
                <a:solidFill>
                  <a:prstClr val="black"/>
                </a:solidFill>
              </a:rPr>
              <a:t>superusers</a:t>
            </a:r>
            <a:r>
              <a:rPr lang="en-US" sz="3200" dirty="0" smtClean="0">
                <a:solidFill>
                  <a:prstClr val="black"/>
                </a:solidFill>
              </a:rPr>
              <a:t> – Fall 2015 </a:t>
            </a:r>
          </a:p>
          <a:p>
            <a:pPr marL="342900" indent="-342900" defTabSz="457200">
              <a:buFont typeface="Arial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On-site training on </a:t>
            </a:r>
            <a:r>
              <a:rPr lang="en-US" sz="3200" dirty="0" err="1" smtClean="0">
                <a:solidFill>
                  <a:prstClr val="black"/>
                </a:solidFill>
              </a:rPr>
              <a:t>LyoPAT</a:t>
            </a:r>
            <a:r>
              <a:rPr lang="en-US" sz="3200" dirty="0" smtClean="0">
                <a:solidFill>
                  <a:prstClr val="black"/>
                </a:solidFill>
              </a:rPr>
              <a:t> – February 2016 </a:t>
            </a:r>
          </a:p>
          <a:p>
            <a:pPr marL="342900" indent="-342900" defTabSz="457200">
              <a:buFont typeface="Arial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T</a:t>
            </a:r>
            <a:r>
              <a:rPr lang="en-US" sz="3200" dirty="0" smtClean="0">
                <a:solidFill>
                  <a:prstClr val="black"/>
                </a:solidFill>
              </a:rPr>
              <a:t>raining by </a:t>
            </a:r>
            <a:r>
              <a:rPr lang="en-US" sz="3200" dirty="0" err="1" smtClean="0">
                <a:solidFill>
                  <a:prstClr val="black"/>
                </a:solidFill>
              </a:rPr>
              <a:t>superusers</a:t>
            </a:r>
            <a:r>
              <a:rPr lang="en-US" sz="3200" dirty="0" smtClean="0">
                <a:solidFill>
                  <a:prstClr val="black"/>
                </a:solidFill>
              </a:rPr>
              <a:t> in demo facility – ongoing </a:t>
            </a:r>
          </a:p>
          <a:p>
            <a:pPr marL="342900" indent="-342900" defTabSz="457200">
              <a:buFont typeface="Arial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Web-based training materials – TBA in Summer 2016</a:t>
            </a:r>
          </a:p>
          <a:p>
            <a:pPr defTabSz="457200"/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061" y="865441"/>
            <a:ext cx="5216939" cy="34779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934" y="5261788"/>
            <a:ext cx="1210806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</a:rPr>
              <a:t>6 Users trained in Feb – March 2016: </a:t>
            </a:r>
          </a:p>
          <a:p>
            <a:pPr defTabSz="457200"/>
            <a:r>
              <a:rPr lang="en-US" sz="3200" dirty="0">
                <a:solidFill>
                  <a:prstClr val="black"/>
                </a:solidFill>
              </a:rPr>
              <a:t>3 Pharmacy students + 2 Engineering (1 ECE; 1 AAE)</a:t>
            </a:r>
          </a:p>
          <a:p>
            <a:pPr defTabSz="457200"/>
            <a:r>
              <a:rPr lang="en-US" sz="3200" dirty="0">
                <a:solidFill>
                  <a:prstClr val="black"/>
                </a:solidFill>
              </a:rPr>
              <a:t>1 company user (</a:t>
            </a:r>
            <a:r>
              <a:rPr lang="en-US" sz="3200" dirty="0" err="1">
                <a:solidFill>
                  <a:prstClr val="black"/>
                </a:solidFill>
              </a:rPr>
              <a:t>Nanovis</a:t>
            </a:r>
            <a:r>
              <a:rPr lang="en-US" sz="3200" dirty="0">
                <a:solidFill>
                  <a:prstClr val="black"/>
                </a:solidFill>
              </a:rPr>
              <a:t> Inc.) </a:t>
            </a:r>
          </a:p>
          <a:p>
            <a:pPr defTabSz="457200"/>
            <a:endParaRPr lang="en-US" sz="1200" dirty="0">
              <a:solidFill>
                <a:prstClr val="black"/>
              </a:solidFill>
            </a:endParaRPr>
          </a:p>
          <a:p>
            <a:pPr defTabSz="457200"/>
            <a:endParaRPr lang="en-US" sz="1200" dirty="0">
              <a:solidFill>
                <a:prstClr val="black"/>
              </a:solidFill>
            </a:endParaRPr>
          </a:p>
          <a:p>
            <a:pPr marL="342900" indent="-342900" defTabSz="457200">
              <a:buFont typeface="Arial" charset="0"/>
              <a:buChar char="•"/>
            </a:pP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7873" y="123777"/>
            <a:ext cx="12024125" cy="715672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4000" dirty="0" err="1" smtClean="0">
                <a:solidFill>
                  <a:srgbClr val="EEECE1"/>
                </a:solidFill>
                <a:latin typeface="Impact"/>
                <a:cs typeface="Impact"/>
              </a:rPr>
              <a:t>Lyo</a:t>
            </a:r>
            <a:r>
              <a:rPr lang="en-US" sz="4000" dirty="0" err="1" smtClean="0">
                <a:solidFill>
                  <a:prstClr val="black"/>
                </a:solidFill>
                <a:latin typeface="Impact"/>
                <a:cs typeface="Impact"/>
              </a:rPr>
              <a:t>HUB</a:t>
            </a:r>
            <a:r>
              <a:rPr lang="en-US" sz="4000" dirty="0">
                <a:solidFill>
                  <a:prstClr val="black"/>
                </a:solidFill>
                <a:latin typeface="Impact"/>
                <a:cs typeface="Impact"/>
              </a:rPr>
              <a:t>: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 Meet the Demo Facility Users!</a:t>
            </a:r>
            <a:endParaRPr lang="en-US" sz="2400" dirty="0">
              <a:solidFill>
                <a:prstClr val="black"/>
              </a:solidFill>
              <a:latin typeface="Impact"/>
              <a:cs typeface="Impac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8002C-7F84-6E46-81ED-AB847C271330}" type="slidenum">
              <a:rPr lang="en-US" sz="160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sz="16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" r="7412"/>
          <a:stretch/>
        </p:blipFill>
        <p:spPr>
          <a:xfrm>
            <a:off x="167873" y="958850"/>
            <a:ext cx="2480077" cy="1966123"/>
          </a:xfrm>
        </p:spPr>
      </p:pic>
      <p:sp>
        <p:nvSpPr>
          <p:cNvPr id="2" name="TextBox 1"/>
          <p:cNvSpPr txBox="1"/>
          <p:nvPr/>
        </p:nvSpPr>
        <p:spPr>
          <a:xfrm>
            <a:off x="2781300" y="1057275"/>
            <a:ext cx="2943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latin typeface="Corbel" panose="020B0503020204020204" pitchFamily="34" charset="0"/>
              </a:rPr>
              <a:t>Ehab Moussa, </a:t>
            </a:r>
            <a:endParaRPr lang="en-US" sz="1600" dirty="0" smtClean="0">
              <a:latin typeface="Corbel" panose="020B0503020204020204" pitchFamily="34" charset="0"/>
            </a:endParaRPr>
          </a:p>
          <a:p>
            <a:pPr lvl="0"/>
            <a:r>
              <a:rPr lang="en-US" sz="1600" i="1" dirty="0" smtClean="0">
                <a:latin typeface="Corbel" panose="020B0503020204020204" pitchFamily="34" charset="0"/>
              </a:rPr>
              <a:t>PhD </a:t>
            </a:r>
            <a:r>
              <a:rPr lang="en-US" sz="1600" i="1" dirty="0">
                <a:latin typeface="Corbel" panose="020B0503020204020204" pitchFamily="34" charset="0"/>
              </a:rPr>
              <a:t>student in IPP</a:t>
            </a:r>
            <a:endParaRPr lang="en-US" sz="1600" i="1" dirty="0"/>
          </a:p>
          <a:p>
            <a:pPr lvl="0"/>
            <a:r>
              <a:rPr lang="en-US" sz="1600" dirty="0" err="1" smtClean="0"/>
              <a:t>Lyophilization</a:t>
            </a:r>
            <a:r>
              <a:rPr lang="en-US" sz="1600" dirty="0" smtClean="0"/>
              <a:t> of samples to understand the dynamics of protein drugs in the solution and solid states  </a:t>
            </a:r>
            <a:endParaRPr lang="en-US" sz="1600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r="10654"/>
          <a:stretch/>
        </p:blipFill>
        <p:spPr>
          <a:xfrm>
            <a:off x="167872" y="3267559"/>
            <a:ext cx="2480077" cy="2082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81300" y="3171825"/>
            <a:ext cx="271462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latin typeface="Corbel" panose="020B0503020204020204" pitchFamily="34" charset="0"/>
              </a:rPr>
              <a:t>Vaibhav Kshirsagar, </a:t>
            </a:r>
            <a:endParaRPr lang="en-US" sz="1600" dirty="0" smtClean="0">
              <a:latin typeface="Corbel" panose="020B0503020204020204" pitchFamily="34" charset="0"/>
            </a:endParaRPr>
          </a:p>
          <a:p>
            <a:pPr lvl="0"/>
            <a:r>
              <a:rPr lang="en-US" sz="1600" i="1" dirty="0" smtClean="0">
                <a:latin typeface="Corbel" panose="020B0503020204020204" pitchFamily="34" charset="0"/>
              </a:rPr>
              <a:t>PhD </a:t>
            </a:r>
            <a:r>
              <a:rPr lang="en-US" sz="1600" i="1" dirty="0">
                <a:latin typeface="Corbel" panose="020B0503020204020204" pitchFamily="34" charset="0"/>
              </a:rPr>
              <a:t>student in IIT</a:t>
            </a:r>
            <a:endParaRPr lang="en-US" sz="1600" i="1" dirty="0"/>
          </a:p>
          <a:p>
            <a:pPr lvl="0"/>
            <a:r>
              <a:rPr lang="en-US" sz="1600" dirty="0"/>
              <a:t>Operational qualification performance evaluation on the REVO </a:t>
            </a:r>
            <a:r>
              <a:rPr lang="en-US" sz="1600" dirty="0" err="1"/>
              <a:t>lyophilizer</a:t>
            </a:r>
            <a:r>
              <a:rPr lang="en-US" sz="1600" dirty="0"/>
              <a:t>. Results from these tests will be used to develop a design space for users, providing information on the unit's permissible operating envelope.</a:t>
            </a:r>
          </a:p>
          <a:p>
            <a:endParaRPr lang="en-US" dirty="0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172" y="1057275"/>
            <a:ext cx="2480077" cy="16533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63025" y="1057275"/>
            <a:ext cx="29241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latin typeface="Corbel" panose="020B0503020204020204" pitchFamily="34" charset="0"/>
              </a:rPr>
              <a:t>Dr. Shenbaga Moorthy, </a:t>
            </a:r>
            <a:r>
              <a:rPr lang="en-US" i="1" dirty="0">
                <a:latin typeface="Corbel" panose="020B0503020204020204" pitchFamily="34" charset="0"/>
              </a:rPr>
              <a:t>Research Scientist IPP</a:t>
            </a:r>
            <a:endParaRPr lang="en-US" i="1" dirty="0"/>
          </a:p>
          <a:p>
            <a:pPr lvl="0"/>
            <a:r>
              <a:rPr lang="en-US" dirty="0" err="1"/>
              <a:t>Lyophilization</a:t>
            </a:r>
            <a:r>
              <a:rPr lang="en-US" dirty="0"/>
              <a:t> of protein formulations to advance the stability and aggregation of therapeutic proteins in both liquid and lyophilized formulations.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096375" y="3642598"/>
            <a:ext cx="24574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Assessing </a:t>
            </a:r>
            <a:r>
              <a:rPr lang="en-US" dirty="0"/>
              <a:t>the effect of </a:t>
            </a:r>
            <a:r>
              <a:rPr lang="en-US" dirty="0" err="1"/>
              <a:t>lyophilization</a:t>
            </a:r>
            <a:r>
              <a:rPr lang="en-US" dirty="0"/>
              <a:t> on chemical degradation of pharmaceutically useful peptides in order to suggest formulation strategies to improve their quality and long-term stability. 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78172" y="3848100"/>
            <a:ext cx="2480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Anshul Mishra</a:t>
            </a:r>
          </a:p>
          <a:p>
            <a:pPr lvl="0"/>
            <a:r>
              <a:rPr lang="en-US" i="1" dirty="0">
                <a:latin typeface="Corbel" panose="020B0503020204020204" pitchFamily="34" charset="0"/>
              </a:rPr>
              <a:t>PhD student in </a:t>
            </a:r>
            <a:r>
              <a:rPr lang="en-US" i="1" dirty="0" smtClean="0">
                <a:latin typeface="Corbel" panose="020B0503020204020204" pitchFamily="34" charset="0"/>
              </a:rPr>
              <a:t>IPP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6520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564" y="68236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To learn more about the </a:t>
            </a:r>
            <a:r>
              <a:rPr lang="en-US" sz="6000" dirty="0" err="1" smtClean="0">
                <a:solidFill>
                  <a:schemeClr val="bg1"/>
                </a:solidFill>
              </a:rPr>
              <a:t>LyoHUB</a:t>
            </a:r>
            <a:r>
              <a:rPr lang="en-US" sz="6000" dirty="0" smtClean="0">
                <a:solidFill>
                  <a:schemeClr val="bg1"/>
                </a:solidFill>
              </a:rPr>
              <a:t> Demonstration Facility, visit</a:t>
            </a:r>
            <a:br>
              <a:rPr lang="en-US" sz="6000" dirty="0" smtClean="0">
                <a:solidFill>
                  <a:schemeClr val="bg1"/>
                </a:solidFill>
              </a:rPr>
            </a:br>
            <a:r>
              <a:rPr lang="en-US" sz="6000" dirty="0" smtClean="0">
                <a:solidFill>
                  <a:schemeClr val="bg1"/>
                </a:solidFill>
              </a:rPr>
              <a:t>www.lyohub.org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1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3245</TotalTime>
  <Words>375</Words>
  <Application>Microsoft Office PowerPoint</Application>
  <PresentationFormat>Widescreen</PresentationFormat>
  <Paragraphs>49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Corbel</vt:lpstr>
      <vt:lpstr>Impact</vt:lpstr>
      <vt:lpstr>Office Theme</vt:lpstr>
      <vt:lpstr>LyoHUB Demonstration Facility</vt:lpstr>
      <vt:lpstr>Birck Nanotechnology Center at Purdue University</vt:lpstr>
      <vt:lpstr>PowerPoint Presentation</vt:lpstr>
      <vt:lpstr>PowerPoint Presentation</vt:lpstr>
      <vt:lpstr>Drew Strongrich PhD student in AAE</vt:lpstr>
      <vt:lpstr>PowerPoint Presentation</vt:lpstr>
      <vt:lpstr>PowerPoint Presentation</vt:lpstr>
      <vt:lpstr>To learn more about the LyoHUB Demonstration Facility, visit www.lyohub.org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LyoHUB Demonstration Facility</dc:title>
  <dc:creator>Gray, Jennifer H</dc:creator>
  <cp:lastModifiedBy>Gray, Jennifer H</cp:lastModifiedBy>
  <cp:revision>23</cp:revision>
  <dcterms:created xsi:type="dcterms:W3CDTF">2016-04-05T11:48:08Z</dcterms:created>
  <dcterms:modified xsi:type="dcterms:W3CDTF">2016-04-28T15:17:03Z</dcterms:modified>
</cp:coreProperties>
</file>