
<file path=[Content_Types].xml><?xml version="1.0" encoding="utf-8"?>
<Types xmlns="http://schemas.openxmlformats.org/package/2006/content-types">
  <Default Extension="xml" ContentType="application/xml"/>
  <Default Extension="wmf" ContentType="image/x-wmf"/>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6"/>
  </p:notesMasterIdLst>
  <p:handoutMasterIdLst>
    <p:handoutMasterId r:id="rId47"/>
  </p:handoutMasterIdLst>
  <p:sldIdLst>
    <p:sldId id="1271" r:id="rId2"/>
    <p:sldId id="1378" r:id="rId3"/>
    <p:sldId id="1332" r:id="rId4"/>
    <p:sldId id="1330" r:id="rId5"/>
    <p:sldId id="1331" r:id="rId6"/>
    <p:sldId id="1371" r:id="rId7"/>
    <p:sldId id="1333" r:id="rId8"/>
    <p:sldId id="1372" r:id="rId9"/>
    <p:sldId id="1373" r:id="rId10"/>
    <p:sldId id="1374" r:id="rId11"/>
    <p:sldId id="1375" r:id="rId12"/>
    <p:sldId id="1335" r:id="rId13"/>
    <p:sldId id="1336" r:id="rId14"/>
    <p:sldId id="1337" r:id="rId15"/>
    <p:sldId id="1338" r:id="rId16"/>
    <p:sldId id="1342" r:id="rId17"/>
    <p:sldId id="1343" r:id="rId18"/>
    <p:sldId id="1339" r:id="rId19"/>
    <p:sldId id="1341" r:id="rId20"/>
    <p:sldId id="1340" r:id="rId21"/>
    <p:sldId id="1350" r:id="rId22"/>
    <p:sldId id="1346" r:id="rId23"/>
    <p:sldId id="1344" r:id="rId24"/>
    <p:sldId id="1370" r:id="rId25"/>
    <p:sldId id="1355" r:id="rId26"/>
    <p:sldId id="1357" r:id="rId27"/>
    <p:sldId id="1347" r:id="rId28"/>
    <p:sldId id="1348" r:id="rId29"/>
    <p:sldId id="1354" r:id="rId30"/>
    <p:sldId id="1352" r:id="rId31"/>
    <p:sldId id="1356" r:id="rId32"/>
    <p:sldId id="1353" r:id="rId33"/>
    <p:sldId id="1358" r:id="rId34"/>
    <p:sldId id="1360" r:id="rId35"/>
    <p:sldId id="1361" r:id="rId36"/>
    <p:sldId id="1362" r:id="rId37"/>
    <p:sldId id="1364" r:id="rId38"/>
    <p:sldId id="1365" r:id="rId39"/>
    <p:sldId id="1363" r:id="rId40"/>
    <p:sldId id="1366" r:id="rId41"/>
    <p:sldId id="1367" r:id="rId42"/>
    <p:sldId id="1368" r:id="rId43"/>
    <p:sldId id="1376" r:id="rId44"/>
    <p:sldId id="1379" r:id="rId45"/>
  </p:sldIdLst>
  <p:sldSz cx="9144000" cy="6858000" type="screen4x3"/>
  <p:notesSz cx="7315200" cy="9601200"/>
  <p:defaultTextStyle>
    <a:defPPr>
      <a:defRPr lang="en-GB"/>
    </a:defPPr>
    <a:lvl1pPr algn="l" rtl="0" fontAlgn="base">
      <a:spcBef>
        <a:spcPct val="0"/>
      </a:spcBef>
      <a:spcAft>
        <a:spcPct val="0"/>
      </a:spcAft>
      <a:defRPr kern="1200">
        <a:solidFill>
          <a:schemeClr val="tx1"/>
        </a:solidFill>
        <a:latin typeface="Lucida Bright" pitchFamily="18" charset="0"/>
        <a:ea typeface="+mn-ea"/>
        <a:cs typeface="Arial" charset="0"/>
      </a:defRPr>
    </a:lvl1pPr>
    <a:lvl2pPr marL="455613" indent="1588" algn="l" rtl="0" fontAlgn="base">
      <a:spcBef>
        <a:spcPct val="0"/>
      </a:spcBef>
      <a:spcAft>
        <a:spcPct val="0"/>
      </a:spcAft>
      <a:defRPr kern="1200">
        <a:solidFill>
          <a:schemeClr val="tx1"/>
        </a:solidFill>
        <a:latin typeface="Lucida Bright" pitchFamily="18" charset="0"/>
        <a:ea typeface="+mn-ea"/>
        <a:cs typeface="Arial" charset="0"/>
      </a:defRPr>
    </a:lvl2pPr>
    <a:lvl3pPr marL="912813" indent="1588" algn="l" rtl="0" fontAlgn="base">
      <a:spcBef>
        <a:spcPct val="0"/>
      </a:spcBef>
      <a:spcAft>
        <a:spcPct val="0"/>
      </a:spcAft>
      <a:defRPr kern="1200">
        <a:solidFill>
          <a:schemeClr val="tx1"/>
        </a:solidFill>
        <a:latin typeface="Lucida Bright" pitchFamily="18" charset="0"/>
        <a:ea typeface="+mn-ea"/>
        <a:cs typeface="Arial" charset="0"/>
      </a:defRPr>
    </a:lvl3pPr>
    <a:lvl4pPr marL="1370013" indent="1588" algn="l" rtl="0" fontAlgn="base">
      <a:spcBef>
        <a:spcPct val="0"/>
      </a:spcBef>
      <a:spcAft>
        <a:spcPct val="0"/>
      </a:spcAft>
      <a:defRPr kern="1200">
        <a:solidFill>
          <a:schemeClr val="tx1"/>
        </a:solidFill>
        <a:latin typeface="Lucida Bright" pitchFamily="18" charset="0"/>
        <a:ea typeface="+mn-ea"/>
        <a:cs typeface="Arial" charset="0"/>
      </a:defRPr>
    </a:lvl4pPr>
    <a:lvl5pPr marL="1827213" indent="1588" algn="l" rtl="0" fontAlgn="base">
      <a:spcBef>
        <a:spcPct val="0"/>
      </a:spcBef>
      <a:spcAft>
        <a:spcPct val="0"/>
      </a:spcAft>
      <a:defRPr kern="1200">
        <a:solidFill>
          <a:schemeClr val="tx1"/>
        </a:solidFill>
        <a:latin typeface="Lucida Bright" pitchFamily="18" charset="0"/>
        <a:ea typeface="+mn-ea"/>
        <a:cs typeface="Arial" charset="0"/>
      </a:defRPr>
    </a:lvl5pPr>
    <a:lvl6pPr marL="2286000" algn="l" defTabSz="914400" rtl="0" eaLnBrk="1" latinLnBrk="0" hangingPunct="1">
      <a:defRPr kern="1200">
        <a:solidFill>
          <a:schemeClr val="tx1"/>
        </a:solidFill>
        <a:latin typeface="Lucida Bright" pitchFamily="18" charset="0"/>
        <a:ea typeface="+mn-ea"/>
        <a:cs typeface="Arial" charset="0"/>
      </a:defRPr>
    </a:lvl6pPr>
    <a:lvl7pPr marL="2743200" algn="l" defTabSz="914400" rtl="0" eaLnBrk="1" latinLnBrk="0" hangingPunct="1">
      <a:defRPr kern="1200">
        <a:solidFill>
          <a:schemeClr val="tx1"/>
        </a:solidFill>
        <a:latin typeface="Lucida Bright" pitchFamily="18" charset="0"/>
        <a:ea typeface="+mn-ea"/>
        <a:cs typeface="Arial" charset="0"/>
      </a:defRPr>
    </a:lvl7pPr>
    <a:lvl8pPr marL="3200400" algn="l" defTabSz="914400" rtl="0" eaLnBrk="1" latinLnBrk="0" hangingPunct="1">
      <a:defRPr kern="1200">
        <a:solidFill>
          <a:schemeClr val="tx1"/>
        </a:solidFill>
        <a:latin typeface="Lucida Bright" pitchFamily="18" charset="0"/>
        <a:ea typeface="+mn-ea"/>
        <a:cs typeface="Arial" charset="0"/>
      </a:defRPr>
    </a:lvl8pPr>
    <a:lvl9pPr marL="3657600" algn="l" defTabSz="914400" rtl="0" eaLnBrk="1" latinLnBrk="0" hangingPunct="1">
      <a:defRPr kern="1200">
        <a:solidFill>
          <a:schemeClr val="tx1"/>
        </a:solidFill>
        <a:latin typeface="Lucida Bright"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FF0000"/>
    <a:srgbClr val="FFCCCC"/>
    <a:srgbClr val="99CCFF"/>
    <a:srgbClr val="FFCC00"/>
    <a:srgbClr val="FFFF66"/>
    <a:srgbClr val="FF66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83833" autoAdjust="0"/>
  </p:normalViewPr>
  <p:slideViewPr>
    <p:cSldViewPr snapToGrid="0">
      <p:cViewPr varScale="1">
        <p:scale>
          <a:sx n="85" d="100"/>
          <a:sy n="85" d="100"/>
        </p:scale>
        <p:origin x="-2168"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70" d="100"/>
        <a:sy n="70" d="100"/>
      </p:scale>
      <p:origin x="0" y="0"/>
    </p:cViewPr>
  </p:sorterViewPr>
  <p:notesViewPr>
    <p:cSldViewPr snapToGrid="0">
      <p:cViewPr varScale="1">
        <p:scale>
          <a:sx n="54" d="100"/>
          <a:sy n="54" d="100"/>
        </p:scale>
        <p:origin x="-1824"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469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eaLnBrk="0" hangingPunct="0">
              <a:defRPr sz="1100">
                <a:latin typeface="Times New Roman" pitchFamily="18" charset="0"/>
                <a:ea typeface="+mn-ea"/>
                <a:cs typeface="+mn-cs"/>
              </a:defRPr>
            </a:lvl1pPr>
          </a:lstStyle>
          <a:p>
            <a:pPr>
              <a:defRPr/>
            </a:pPr>
            <a:endParaRPr lang="en-US"/>
          </a:p>
        </p:txBody>
      </p:sp>
      <p:sp>
        <p:nvSpPr>
          <p:cNvPr id="75469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lgn="r" eaLnBrk="0" hangingPunct="0">
              <a:defRPr sz="1100">
                <a:latin typeface="Times New Roman" pitchFamily="18" charset="0"/>
                <a:ea typeface="+mn-ea"/>
                <a:cs typeface="+mn-cs"/>
              </a:defRPr>
            </a:lvl1pPr>
          </a:lstStyle>
          <a:p>
            <a:pPr>
              <a:defRPr/>
            </a:pPr>
            <a:endParaRPr lang="en-US"/>
          </a:p>
        </p:txBody>
      </p:sp>
      <p:sp>
        <p:nvSpPr>
          <p:cNvPr id="75469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29" tIns="45715" rIns="91429" bIns="45715" numCol="1" anchor="b" anchorCtr="0" compatLnSpc="1">
            <a:prstTxWarp prst="textNoShape">
              <a:avLst/>
            </a:prstTxWarp>
          </a:bodyPr>
          <a:lstStyle>
            <a:lvl1pPr eaLnBrk="0" hangingPunct="0">
              <a:defRPr sz="1100">
                <a:latin typeface="Times New Roman" pitchFamily="18" charset="0"/>
                <a:ea typeface="+mn-ea"/>
                <a:cs typeface="+mn-cs"/>
              </a:defRPr>
            </a:lvl1pPr>
          </a:lstStyle>
          <a:p>
            <a:pPr>
              <a:defRPr/>
            </a:pPr>
            <a:endParaRPr lang="en-US"/>
          </a:p>
        </p:txBody>
      </p:sp>
      <p:sp>
        <p:nvSpPr>
          <p:cNvPr id="75469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29" tIns="45715" rIns="91429" bIns="45715" numCol="1" anchor="b" anchorCtr="0" compatLnSpc="1">
            <a:prstTxWarp prst="textNoShape">
              <a:avLst/>
            </a:prstTxWarp>
          </a:bodyPr>
          <a:lstStyle>
            <a:lvl1pPr algn="r" eaLnBrk="0" hangingPunct="0">
              <a:defRPr sz="1100">
                <a:latin typeface="Times New Roman" pitchFamily="18" charset="0"/>
                <a:cs typeface="Arial" charset="0"/>
              </a:defRPr>
            </a:lvl1pPr>
          </a:lstStyle>
          <a:p>
            <a:pPr>
              <a:defRPr/>
            </a:pPr>
            <a:fld id="{68F61B75-D60B-4FA6-97FB-ED502246B8B3}" type="slidenum">
              <a:rPr lang="en-US"/>
              <a:pPr>
                <a:defRPr/>
              </a:pPr>
              <a:t>‹#›</a:t>
            </a:fld>
            <a:endParaRPr lang="en-US"/>
          </a:p>
        </p:txBody>
      </p:sp>
    </p:spTree>
    <p:extLst>
      <p:ext uri="{BB962C8B-B14F-4D97-AF65-F5344CB8AC3E}">
        <p14:creationId xmlns:p14="http://schemas.microsoft.com/office/powerpoint/2010/main" val="1844095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7315200" cy="9601200"/>
          </a:xfrm>
          <a:prstGeom prst="roundRect">
            <a:avLst>
              <a:gd name="adj" fmla="val 23"/>
            </a:avLst>
          </a:prstGeom>
          <a:solidFill>
            <a:srgbClr val="FFFFFF"/>
          </a:solidFill>
          <a:ln w="9525">
            <a:noFill/>
            <a:round/>
            <a:headEnd/>
            <a:tailEnd/>
          </a:ln>
        </p:spPr>
        <p:txBody>
          <a:bodyPr wrap="none" anchor="ctr"/>
          <a:lstStyle/>
          <a:p>
            <a:pPr eaLnBrk="0" hangingPunct="0">
              <a:defRPr/>
            </a:pPr>
            <a:endParaRPr lang="en-US">
              <a:cs typeface="+mn-cs"/>
            </a:endParaRPr>
          </a:p>
        </p:txBody>
      </p:sp>
      <p:sp>
        <p:nvSpPr>
          <p:cNvPr id="29699" name="Rectangle 2"/>
          <p:cNvSpPr>
            <a:spLocks noGrp="1" noRot="1" noChangeAspect="1" noChangeArrowheads="1" noTextEdit="1"/>
          </p:cNvSpPr>
          <p:nvPr>
            <p:ph type="sldImg"/>
          </p:nvPr>
        </p:nvSpPr>
        <p:spPr bwMode="auto">
          <a:xfrm>
            <a:off x="1258888" y="720725"/>
            <a:ext cx="4800600" cy="3600450"/>
          </a:xfrm>
          <a:prstGeom prst="rect">
            <a:avLst/>
          </a:prstGeom>
          <a:solidFill>
            <a:srgbClr val="FFFFFF"/>
          </a:solidFill>
          <a:ln w="9525">
            <a:solidFill>
              <a:srgbClr val="000000"/>
            </a:solidFill>
            <a:miter lim="800000"/>
            <a:headEnd/>
            <a:tailEnd/>
          </a:ln>
        </p:spPr>
      </p:sp>
      <p:sp>
        <p:nvSpPr>
          <p:cNvPr id="3075" name="Rectangle 3"/>
          <p:cNvSpPr txBox="1">
            <a:spLocks noGrp="1" noChangeArrowheads="1"/>
          </p:cNvSpPr>
          <p:nvPr>
            <p:ph type="body" idx="1"/>
          </p:nvPr>
        </p:nvSpPr>
        <p:spPr bwMode="auto">
          <a:xfrm>
            <a:off x="731838" y="4560888"/>
            <a:ext cx="5851525" cy="4319587"/>
          </a:xfrm>
          <a:prstGeom prst="rect">
            <a:avLst/>
          </a:prstGeom>
          <a:noFill/>
          <a:ln w="9525">
            <a:noFill/>
            <a:miter lim="800000"/>
            <a:headEnd/>
            <a:tailEnd/>
          </a:ln>
        </p:spPr>
        <p:txBody>
          <a:bodyPr vert="horz" wrap="square" lIns="95126" tIns="49466" rIns="95126" bIns="49466" numCol="1" anchor="t" anchorCtr="0" compatLnSpc="1">
            <a:prstTxWarp prst="textNoShape">
              <a:avLst/>
            </a:prstTxWarp>
          </a:bodyPr>
          <a:lstStyle/>
          <a:p>
            <a:pPr lvl="0"/>
            <a:endParaRPr lang="en-US" noProof="0" smtClean="0"/>
          </a:p>
        </p:txBody>
      </p:sp>
    </p:spTree>
    <p:extLst>
      <p:ext uri="{BB962C8B-B14F-4D97-AF65-F5344CB8AC3E}">
        <p14:creationId xmlns:p14="http://schemas.microsoft.com/office/powerpoint/2010/main" val="661635598"/>
      </p:ext>
    </p:extLst>
  </p:cSld>
  <p:clrMap bg1="lt1" tx1="dk1" bg2="lt2" tx2="dk2" accent1="accent1" accent2="accent2" accent3="accent3" accent4="accent4" accent5="accent5" accent6="accent6" hlink="hlink" folHlink="folHlink"/>
  <p:notesStyle>
    <a:lvl1pPr algn="l" defTabSz="45561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Arial" charset="0"/>
        <a:cs typeface="Arial" charset="0"/>
      </a:defRPr>
    </a:lvl1pPr>
    <a:lvl2pPr marL="742950" indent="-285750" algn="l" defTabSz="45561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Arial" charset="0"/>
        <a:cs typeface="Arial" charset="0"/>
      </a:defRPr>
    </a:lvl2pPr>
    <a:lvl3pPr marL="1143000" indent="-228600" algn="l" defTabSz="45561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Arial" charset="0"/>
        <a:cs typeface="Arial" charset="0"/>
      </a:defRPr>
    </a:lvl3pPr>
    <a:lvl4pPr marL="1600200" indent="-228600" algn="l" defTabSz="45561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Arial" charset="0"/>
        <a:cs typeface="Arial" charset="0"/>
      </a:defRPr>
    </a:lvl4pPr>
    <a:lvl5pPr marL="2057400" indent="-228600" algn="l" defTabSz="45561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Arial" charset="0"/>
        <a:cs typeface="Arial" charset="0"/>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4294967295"/>
          </p:nvPr>
        </p:nvSpPr>
        <p:spPr bwMode="auto">
          <a:xfrm>
            <a:off x="4143375" y="9120188"/>
            <a:ext cx="3170238" cy="479425"/>
          </a:xfrm>
          <a:prstGeom prst="rect">
            <a:avLst/>
          </a:prstGeom>
          <a:noFill/>
          <a:ln>
            <a:miter lim="800000"/>
            <a:headEnd/>
            <a:tailEnd/>
          </a:ln>
        </p:spPr>
        <p:txBody>
          <a:bodyPr lIns="96661" tIns="48331" rIns="96661" bIns="48331"/>
          <a:lstStyle/>
          <a:p>
            <a:fld id="{1CD70FD2-F2B4-423D-BC9D-F94222B52F19}" type="slidenum">
              <a:rPr lang="en-US"/>
              <a:pPr/>
              <a:t>1</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txBox="1">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developing a method do not perform a transform such as the derivative without looking (examining) its result. The choice of too few data points could lead to the emphasis of high frequency noise. </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4294967295"/>
          </p:nvPr>
        </p:nvSpPr>
        <p:spPr bwMode="auto">
          <a:xfrm>
            <a:off x="4144963" y="9120188"/>
            <a:ext cx="3168650" cy="479425"/>
          </a:xfrm>
          <a:prstGeom prst="rect">
            <a:avLst/>
          </a:prstGeom>
          <a:noFill/>
          <a:ln>
            <a:miter lim="800000"/>
            <a:headEnd/>
            <a:tailEnd/>
          </a:ln>
        </p:spPr>
        <p:txBody>
          <a:bodyPr lIns="93973" tIns="46986" rIns="93973" bIns="46986"/>
          <a:lstStyle/>
          <a:p>
            <a:pPr defTabSz="965200"/>
            <a:fld id="{2C8C58DE-E4BF-4E0E-B436-E592A3BA6A8C}" type="slidenum">
              <a:rPr lang="en-US"/>
              <a:pPr defTabSz="965200"/>
              <a:t>12</a:t>
            </a:fld>
            <a:endParaRPr lang="en-US"/>
          </a:p>
        </p:txBody>
      </p:sp>
      <p:sp>
        <p:nvSpPr>
          <p:cNvPr id="34819" name="Rectangle 2"/>
          <p:cNvSpPr>
            <a:spLocks noGrp="1" noRot="1" noChangeAspect="1" noChangeArrowheads="1" noTextEdit="1"/>
          </p:cNvSpPr>
          <p:nvPr>
            <p:ph type="sldImg"/>
          </p:nvPr>
        </p:nvSpPr>
        <p:spPr>
          <a:xfrm>
            <a:off x="1255713" y="720725"/>
            <a:ext cx="4802187" cy="3602038"/>
          </a:xfrm>
          <a:noFill/>
          <a:ln/>
        </p:spPr>
      </p:sp>
      <p:sp>
        <p:nvSpPr>
          <p:cNvPr id="34820" name="Rectangle 3"/>
          <p:cNvSpPr txBox="1">
            <a:spLocks noGrp="1" noChangeArrowheads="1"/>
          </p:cNvSpPr>
          <p:nvPr>
            <p:ph type="body" idx="1"/>
          </p:nvPr>
        </p:nvSpPr>
        <p:spPr>
          <a:xfrm>
            <a:off x="974725" y="4562475"/>
            <a:ext cx="5365750" cy="4318000"/>
          </a:xfrm>
          <a:noFill/>
          <a:ln/>
        </p:spPr>
        <p:txBody>
          <a:bodyPr lIns="95304" tIns="47651" rIns="95304" bIns="47651"/>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4294967295"/>
          </p:nvPr>
        </p:nvSpPr>
        <p:spPr bwMode="auto">
          <a:xfrm>
            <a:off x="4144963" y="9120188"/>
            <a:ext cx="3168650" cy="479425"/>
          </a:xfrm>
          <a:prstGeom prst="rect">
            <a:avLst/>
          </a:prstGeom>
          <a:noFill/>
          <a:ln>
            <a:miter lim="800000"/>
            <a:headEnd/>
            <a:tailEnd/>
          </a:ln>
        </p:spPr>
        <p:txBody>
          <a:bodyPr lIns="93973" tIns="46986" rIns="93973" bIns="46986"/>
          <a:lstStyle/>
          <a:p>
            <a:pPr defTabSz="965200"/>
            <a:fld id="{7DA36D37-EFF4-4130-8064-B906A166B7F8}" type="slidenum">
              <a:rPr lang="en-US"/>
              <a:pPr defTabSz="965200"/>
              <a:t>13</a:t>
            </a:fld>
            <a:endParaRPr lang="en-US"/>
          </a:p>
        </p:txBody>
      </p:sp>
      <p:sp>
        <p:nvSpPr>
          <p:cNvPr id="35843" name="Rectangle 2"/>
          <p:cNvSpPr>
            <a:spLocks noGrp="1" noRot="1" noChangeAspect="1" noChangeArrowheads="1" noTextEdit="1"/>
          </p:cNvSpPr>
          <p:nvPr>
            <p:ph type="sldImg"/>
          </p:nvPr>
        </p:nvSpPr>
        <p:spPr>
          <a:xfrm>
            <a:off x="1258888" y="720725"/>
            <a:ext cx="4803775" cy="3602038"/>
          </a:xfrm>
          <a:noFill/>
          <a:ln/>
        </p:spPr>
      </p:sp>
      <p:sp>
        <p:nvSpPr>
          <p:cNvPr id="35844" name="Rectangle 3"/>
          <p:cNvSpPr txBox="1">
            <a:spLocks noGrp="1" noChangeArrowheads="1"/>
          </p:cNvSpPr>
          <p:nvPr>
            <p:ph type="body" idx="1"/>
          </p:nvPr>
        </p:nvSpPr>
        <p:spPr>
          <a:noFill/>
          <a:ln/>
        </p:spPr>
        <p:txBody>
          <a:bodyPr lIns="95392" tIns="47697" rIns="95392" bIns="47697"/>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noFill/>
          <a:ln/>
        </p:spPr>
      </p:sp>
      <p:sp>
        <p:nvSpPr>
          <p:cNvPr id="36867" name="Notes Placeholder 2"/>
          <p:cNvSpPr txBox="1">
            <a:spLocks noGrp="1"/>
          </p:cNvSpPr>
          <p:nvPr>
            <p:ph type="body" idx="1"/>
          </p:nvPr>
        </p:nvSpPr>
        <p:spPr>
          <a:noFill/>
          <a:ln/>
        </p:spPr>
        <p:txBody>
          <a:bodyPr/>
          <a:lstStyle/>
          <a:p>
            <a:endParaRPr lang="en-US" smtClean="0"/>
          </a:p>
        </p:txBody>
      </p:sp>
      <p:sp>
        <p:nvSpPr>
          <p:cNvPr id="36868" name="Slide Number Placeholder 3"/>
          <p:cNvSpPr>
            <a:spLocks noGrp="1"/>
          </p:cNvSpPr>
          <p:nvPr>
            <p:ph type="sldNum" sz="quarter" idx="4294967295"/>
          </p:nvPr>
        </p:nvSpPr>
        <p:spPr bwMode="auto">
          <a:xfrm>
            <a:off x="4144963" y="9120188"/>
            <a:ext cx="3168650" cy="479425"/>
          </a:xfrm>
          <a:prstGeom prst="rect">
            <a:avLst/>
          </a:prstGeom>
          <a:noFill/>
          <a:ln>
            <a:miter lim="800000"/>
            <a:headEnd/>
            <a:tailEnd/>
          </a:ln>
        </p:spPr>
        <p:txBody>
          <a:bodyPr lIns="93973" tIns="46986" rIns="93973" bIns="46986"/>
          <a:lstStyle/>
          <a:p>
            <a:pPr defTabSz="965200"/>
            <a:fld id="{84536C51-4575-4649-B7E7-BA222F793524}" type="slidenum">
              <a:rPr lang="en-US"/>
              <a:pPr defTabSz="96520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4294967295"/>
          </p:nvPr>
        </p:nvSpPr>
        <p:spPr bwMode="auto">
          <a:xfrm>
            <a:off x="4144963" y="9120188"/>
            <a:ext cx="3168650" cy="479425"/>
          </a:xfrm>
          <a:prstGeom prst="rect">
            <a:avLst/>
          </a:prstGeom>
          <a:noFill/>
          <a:ln>
            <a:miter lim="800000"/>
            <a:headEnd/>
            <a:tailEnd/>
          </a:ln>
        </p:spPr>
        <p:txBody>
          <a:bodyPr lIns="93973" tIns="46986" rIns="93973" bIns="46986"/>
          <a:lstStyle/>
          <a:p>
            <a:pPr defTabSz="965200"/>
            <a:fld id="{26E1E9A9-4CCC-4CAA-8A73-F7601C4CB134}" type="slidenum">
              <a:rPr lang="en-US"/>
              <a:pPr defTabSz="965200"/>
              <a:t>15</a:t>
            </a:fld>
            <a:endParaRPr lang="en-US"/>
          </a:p>
        </p:txBody>
      </p:sp>
      <p:sp>
        <p:nvSpPr>
          <p:cNvPr id="37891" name="Rectangle 2"/>
          <p:cNvSpPr>
            <a:spLocks noGrp="1" noRot="1" noChangeAspect="1" noChangeArrowheads="1" noTextEdit="1"/>
          </p:cNvSpPr>
          <p:nvPr>
            <p:ph type="sldImg"/>
          </p:nvPr>
        </p:nvSpPr>
        <p:spPr>
          <a:xfrm>
            <a:off x="1255713" y="720725"/>
            <a:ext cx="4802187" cy="3602038"/>
          </a:xfrm>
          <a:noFill/>
          <a:ln/>
        </p:spPr>
      </p:sp>
      <p:sp>
        <p:nvSpPr>
          <p:cNvPr id="37892" name="Rectangle 3"/>
          <p:cNvSpPr txBox="1">
            <a:spLocks noGrp="1" noChangeArrowheads="1"/>
          </p:cNvSpPr>
          <p:nvPr>
            <p:ph type="body" idx="1"/>
          </p:nvPr>
        </p:nvSpPr>
        <p:spPr>
          <a:xfrm>
            <a:off x="974725" y="4560888"/>
            <a:ext cx="5365750" cy="4319587"/>
          </a:xfrm>
          <a:noFill/>
          <a:ln/>
        </p:spPr>
        <p:txBody>
          <a:bodyPr lIns="96856" tIns="48428" rIns="96856" bIns="48428"/>
          <a:lstStyle/>
          <a:p>
            <a:pPr eaLnBrk="1" hangingPunct="1">
              <a:spcBef>
                <a:spcPct val="0"/>
              </a:spcBef>
            </a:pPr>
            <a:r>
              <a:rPr lang="en-US" smtClean="0"/>
              <a:t>If an instrument measures two variables and you have a pure compound, then expect that measurement #1 be 6, and then measurement #2 be 2 or a third of the response for measurement #1. If you have just pure components then the second response, should be a third of the first response. </a:t>
            </a:r>
          </a:p>
          <a:p>
            <a:pPr eaLnBrk="1" hangingPunct="1">
              <a:spcBef>
                <a:spcPct val="0"/>
              </a:spcBef>
            </a:pPr>
            <a:endParaRPr lang="en-US" smtClean="0"/>
          </a:p>
          <a:p>
            <a:pPr eaLnBrk="1" hangingPunct="1">
              <a:spcBef>
                <a:spcPct val="0"/>
              </a:spcBef>
            </a:pPr>
            <a:r>
              <a:rPr lang="en-US" smtClean="0"/>
              <a:t>So if you measure two variables, and the response shown in the bottom part of the page is observed then you know there is a problem. </a:t>
            </a:r>
          </a:p>
          <a:p>
            <a:pPr eaLnBrk="1" hangingPunct="1">
              <a:spcBef>
                <a:spcPct val="0"/>
              </a:spcBef>
            </a:pPr>
            <a:endParaRPr lang="en-US" smtClean="0"/>
          </a:p>
          <a:p>
            <a:pPr eaLnBrk="1" hangingPunct="1">
              <a:spcBef>
                <a:spcPct val="0"/>
              </a:spcBef>
            </a:pPr>
            <a:r>
              <a:rPr lang="en-US" smtClean="0"/>
              <a:t>On the other hand if only variable 1 is measured (univariate calibration model), then you will not discover that you have an interference in your sample. </a:t>
            </a:r>
          </a:p>
          <a:p>
            <a:pPr eaLnBrk="1" hangingPunct="1">
              <a:spcBef>
                <a:spcPct val="0"/>
              </a:spcBef>
            </a:pPr>
            <a:endParaRPr lang="en-US" smtClean="0"/>
          </a:p>
          <a:p>
            <a:pPr eaLnBrk="1" hangingPunct="1">
              <a:spcBef>
                <a:spcPct val="0"/>
              </a:spcBef>
            </a:pPr>
            <a:r>
              <a:rPr lang="en-US" smtClean="0"/>
              <a:t>Therefore, if you want to measure only one variable then you have to separate all your components and make sure that you are only analyzing pure components. This is the reason why HPLC is so popular, and 50 – 70% of all pharmaceutical methods are HPLC.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a typeface="ＭＳ Ｐゴシック" pitchFamily="34" charset="-128"/>
              </a:rPr>
              <a:t>Multivariate regression models like PCR, PLS are used, unlike the </a:t>
            </a:r>
            <a:r>
              <a:rPr lang="en-US" dirty="0" err="1" smtClean="0">
                <a:ea typeface="ＭＳ Ｐゴシック" pitchFamily="34" charset="-128"/>
              </a:rPr>
              <a:t>univariate</a:t>
            </a:r>
            <a:r>
              <a:rPr lang="en-US" dirty="0" smtClean="0">
                <a:ea typeface="ＭＳ Ｐゴシック" pitchFamily="34" charset="-128"/>
              </a:rPr>
              <a:t> linear least squares method used in most analytical chemistry.  The pattern (spectrum)</a:t>
            </a:r>
            <a:r>
              <a:rPr lang="en-US" baseline="0" dirty="0" smtClean="0">
                <a:ea typeface="ＭＳ Ｐゴシック" pitchFamily="34" charset="-128"/>
              </a:rPr>
              <a:t> is used in the calibration model instead of a single point. </a:t>
            </a:r>
            <a:endParaRPr lang="en-US" dirty="0"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4294967295"/>
          </p:nvPr>
        </p:nvSpPr>
        <p:spPr bwMode="auto">
          <a:xfrm>
            <a:off x="4144963" y="9120188"/>
            <a:ext cx="3168650" cy="479425"/>
          </a:xfrm>
          <a:prstGeom prst="rect">
            <a:avLst/>
          </a:prstGeom>
          <a:noFill/>
          <a:ln>
            <a:miter lim="800000"/>
            <a:headEnd/>
            <a:tailEnd/>
          </a:ln>
        </p:spPr>
        <p:txBody>
          <a:bodyPr lIns="93973" tIns="46986" rIns="93973" bIns="46986"/>
          <a:lstStyle/>
          <a:p>
            <a:pPr defTabSz="965200"/>
            <a:fld id="{1EA119CA-C20F-4DD1-A66B-A4D9F36CB296}" type="slidenum">
              <a:rPr lang="en-US"/>
              <a:pPr defTabSz="965200"/>
              <a:t>18</a:t>
            </a:fld>
            <a:endParaRPr lang="en-US"/>
          </a:p>
        </p:txBody>
      </p:sp>
      <p:sp>
        <p:nvSpPr>
          <p:cNvPr id="38915" name="Rectangle 2"/>
          <p:cNvSpPr>
            <a:spLocks noGrp="1" noRot="1" noChangeAspect="1" noChangeArrowheads="1" noTextEdit="1"/>
          </p:cNvSpPr>
          <p:nvPr>
            <p:ph type="sldImg"/>
          </p:nvPr>
        </p:nvSpPr>
        <p:spPr>
          <a:xfrm>
            <a:off x="1258888" y="720725"/>
            <a:ext cx="4803775" cy="3602038"/>
          </a:xfrm>
          <a:noFill/>
          <a:ln/>
        </p:spPr>
      </p:sp>
      <p:sp>
        <p:nvSpPr>
          <p:cNvPr id="38916" name="Rectangle 3"/>
          <p:cNvSpPr txBox="1">
            <a:spLocks noGrp="1" noChangeArrowheads="1"/>
          </p:cNvSpPr>
          <p:nvPr>
            <p:ph type="body" idx="1"/>
          </p:nvPr>
        </p:nvSpPr>
        <p:spPr>
          <a:noFill/>
          <a:ln/>
        </p:spPr>
        <p:txBody>
          <a:bodyPr lIns="95392" tIns="47697" rIns="95392" bIns="47697"/>
          <a:lstStyle/>
          <a:p>
            <a:pPr eaLnBrk="1" hangingPunct="1">
              <a:spcBef>
                <a:spcPct val="0"/>
              </a:spcBef>
            </a:pPr>
            <a:r>
              <a:rPr lang="en-US" smtClean="0"/>
              <a:t>This slide emphasizes that chemometrics is more than a word, or more than a method. </a:t>
            </a:r>
          </a:p>
          <a:p>
            <a:pPr eaLnBrk="1" hangingPunct="1">
              <a:spcBef>
                <a:spcPct val="0"/>
              </a:spcBef>
            </a:pPr>
            <a:endParaRPr lang="en-US" smtClean="0"/>
          </a:p>
          <a:p>
            <a:pPr eaLnBrk="1" hangingPunct="1">
              <a:spcBef>
                <a:spcPct val="0"/>
              </a:spcBef>
            </a:pPr>
            <a:r>
              <a:rPr lang="en-US" smtClean="0"/>
              <a:t>Chemometrics is a scientific approach to working with data. </a:t>
            </a:r>
          </a:p>
          <a:p>
            <a:pPr eaLnBrk="1" hangingPunct="1">
              <a:spcBef>
                <a:spcPct val="0"/>
              </a:spcBef>
            </a:pPr>
            <a:endParaRPr lang="en-US" smtClean="0"/>
          </a:p>
          <a:p>
            <a:pPr eaLnBrk="1" hangingPunct="1">
              <a:spcBef>
                <a:spcPct val="0"/>
              </a:spcBef>
            </a:pPr>
            <a:r>
              <a:rPr lang="en-US" smtClean="0"/>
              <a:t>Having a certain amount of knowledge in your brain is important. However, how you approach or face a problem is also very important. </a:t>
            </a:r>
          </a:p>
          <a:p>
            <a:pPr eaLnBrk="1" hangingPunct="1">
              <a:spcBef>
                <a:spcPct val="0"/>
              </a:spcBef>
            </a:pPr>
            <a:endParaRPr lang="en-US" smtClean="0"/>
          </a:p>
          <a:p>
            <a:pPr eaLnBrk="1" hangingPunct="1">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4294967295"/>
          </p:nvPr>
        </p:nvSpPr>
        <p:spPr bwMode="auto">
          <a:xfrm>
            <a:off x="4144963" y="9120188"/>
            <a:ext cx="3168650" cy="479425"/>
          </a:xfrm>
          <a:prstGeom prst="rect">
            <a:avLst/>
          </a:prstGeom>
          <a:noFill/>
          <a:ln>
            <a:miter lim="800000"/>
            <a:headEnd/>
            <a:tailEnd/>
          </a:ln>
        </p:spPr>
        <p:txBody>
          <a:bodyPr lIns="93973" tIns="46986" rIns="93973" bIns="46986"/>
          <a:lstStyle/>
          <a:p>
            <a:pPr defTabSz="965200"/>
            <a:fld id="{51BA5204-8C2D-47CA-92DC-DAC562B6BD83}" type="slidenum">
              <a:rPr lang="en-US"/>
              <a:pPr defTabSz="965200"/>
              <a:t>20</a:t>
            </a:fld>
            <a:endParaRPr lang="en-US"/>
          </a:p>
        </p:txBody>
      </p:sp>
      <p:sp>
        <p:nvSpPr>
          <p:cNvPr id="39939" name="Rectangle 2"/>
          <p:cNvSpPr>
            <a:spLocks noGrp="1" noRot="1" noChangeAspect="1" noChangeArrowheads="1" noTextEdit="1"/>
          </p:cNvSpPr>
          <p:nvPr>
            <p:ph type="sldImg"/>
          </p:nvPr>
        </p:nvSpPr>
        <p:spPr>
          <a:xfrm>
            <a:off x="1260475" y="720725"/>
            <a:ext cx="4799013" cy="3598863"/>
          </a:xfrm>
          <a:noFill/>
          <a:ln/>
        </p:spPr>
      </p:sp>
      <p:sp>
        <p:nvSpPr>
          <p:cNvPr id="39940" name="Rectangle 3"/>
          <p:cNvSpPr txBox="1">
            <a:spLocks noGrp="1" noChangeArrowheads="1"/>
          </p:cNvSpPr>
          <p:nvPr>
            <p:ph type="body" idx="1"/>
          </p:nvPr>
        </p:nvSpPr>
        <p:spPr>
          <a:noFill/>
          <a:ln/>
        </p:spPr>
        <p:txBody>
          <a:bodyPr lIns="95179" tIns="47591" rIns="95179" bIns="47591"/>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a:t>
            </a:r>
            <a:r>
              <a:rPr lang="en-US" baseline="0" dirty="0" smtClean="0"/>
              <a:t> going to make a transition from #1 to #2 today, but want everybody to keep in mind the full scope of the work. </a:t>
            </a:r>
            <a:endParaRPr lang="en-US" baseline="0" dirty="0" smtClean="0"/>
          </a:p>
          <a:p>
            <a:endParaRPr lang="en-US" baseline="0" dirty="0" smtClean="0"/>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4294967295"/>
          </p:nvPr>
        </p:nvSpPr>
        <p:spPr bwMode="auto">
          <a:xfrm>
            <a:off x="4144963" y="9120188"/>
            <a:ext cx="3168650" cy="479425"/>
          </a:xfrm>
          <a:prstGeom prst="rect">
            <a:avLst/>
          </a:prstGeom>
          <a:noFill/>
          <a:ln>
            <a:miter lim="800000"/>
            <a:headEnd/>
            <a:tailEnd/>
          </a:ln>
        </p:spPr>
        <p:txBody>
          <a:bodyPr lIns="93973" tIns="46986" rIns="93973" bIns="46986"/>
          <a:lstStyle/>
          <a:p>
            <a:pPr defTabSz="965200"/>
            <a:fld id="{51BA5204-8C2D-47CA-92DC-DAC562B6BD83}" type="slidenum">
              <a:rPr lang="en-US"/>
              <a:pPr defTabSz="965200"/>
              <a:t>21</a:t>
            </a:fld>
            <a:endParaRPr lang="en-US"/>
          </a:p>
        </p:txBody>
      </p:sp>
      <p:sp>
        <p:nvSpPr>
          <p:cNvPr id="39939" name="Rectangle 2"/>
          <p:cNvSpPr>
            <a:spLocks noGrp="1" noRot="1" noChangeAspect="1" noChangeArrowheads="1" noTextEdit="1"/>
          </p:cNvSpPr>
          <p:nvPr>
            <p:ph type="sldImg"/>
          </p:nvPr>
        </p:nvSpPr>
        <p:spPr>
          <a:xfrm>
            <a:off x="1260475" y="720725"/>
            <a:ext cx="4799013" cy="3598863"/>
          </a:xfrm>
          <a:noFill/>
          <a:ln/>
        </p:spPr>
      </p:sp>
      <p:sp>
        <p:nvSpPr>
          <p:cNvPr id="39940" name="Rectangle 3"/>
          <p:cNvSpPr txBox="1">
            <a:spLocks noGrp="1" noChangeArrowheads="1"/>
          </p:cNvSpPr>
          <p:nvPr>
            <p:ph type="body" idx="1"/>
          </p:nvPr>
        </p:nvSpPr>
        <p:spPr>
          <a:noFill/>
          <a:ln/>
        </p:spPr>
        <p:txBody>
          <a:bodyPr lIns="95179" tIns="47591" rIns="95179" bIns="47591"/>
          <a:lstStyle/>
          <a:p>
            <a:pPr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4144298" y="9118213"/>
            <a:ext cx="3169265" cy="481361"/>
          </a:xfrm>
          <a:prstGeom prst="rect">
            <a:avLst/>
          </a:prstGeom>
          <a:noFill/>
          <a:ln w="9525">
            <a:noFill/>
            <a:miter lim="800000"/>
            <a:headEnd/>
            <a:tailEnd/>
          </a:ln>
        </p:spPr>
        <p:txBody>
          <a:bodyPr lIns="96640" tIns="48319" rIns="96640" bIns="48319" anchor="b"/>
          <a:lstStyle/>
          <a:p>
            <a:pPr algn="r"/>
            <a:fld id="{ECE84456-E8CB-4898-8032-9088E75E2D15}" type="slidenum">
              <a:rPr lang="en-US" sz="1200"/>
              <a:pPr algn="r"/>
              <a:t>22</a:t>
            </a:fld>
            <a:endParaRPr lang="en-US" sz="1200" dirty="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a:noFill/>
          <a:ln/>
        </p:spPr>
        <p:txBody>
          <a:bodyPr/>
          <a:lstStyle/>
          <a:p>
            <a:pPr eaLnBrk="1" hangingPunct="1"/>
            <a:r>
              <a:rPr lang="en-US" dirty="0" smtClean="0"/>
              <a:t>An</a:t>
            </a:r>
            <a:r>
              <a:rPr lang="en-US" baseline="0" dirty="0" smtClean="0"/>
              <a:t> airplane could travel in a straight line from San Juan to Newark. This will never occur in reality since airplanes always circle Newark several time before landing, however, for now lets assume that it travels in a straight line. </a:t>
            </a:r>
          </a:p>
          <a:p>
            <a:pPr eaLnBrk="1" hangingPunct="1"/>
            <a:endParaRPr lang="en-US" baseline="0" dirty="0" smtClean="0"/>
          </a:p>
          <a:p>
            <a:pPr eaLnBrk="1" hangingPunct="1"/>
            <a:r>
              <a:rPr lang="en-US" baseline="0" dirty="0" smtClean="0"/>
              <a:t>One could also take another path: travel to Miami in a straight line and then go 90</a:t>
            </a:r>
            <a:r>
              <a:rPr lang="en-US" baseline="30000" dirty="0" smtClean="0"/>
              <a:t>o </a:t>
            </a:r>
            <a:r>
              <a:rPr lang="en-US" baseline="0" dirty="0" smtClean="0"/>
              <a:t> to Newark. This second route takes paths that are completely unrelated to one another that orthogonal.  The path from San Juan to Miami has nothing in coming with the </a:t>
            </a:r>
            <a:r>
              <a:rPr lang="en-US" baseline="0" dirty="0" err="1" smtClean="0"/>
              <a:t>pathe</a:t>
            </a:r>
            <a:r>
              <a:rPr lang="en-US" baseline="0" dirty="0" smtClean="0"/>
              <a:t> from Miami to Newark. </a:t>
            </a:r>
            <a:endParaRPr lang="en-US" baseline="0" dirty="0" smtClean="0"/>
          </a:p>
          <a:p>
            <a:pPr eaLnBrk="1" hangingPunct="1"/>
            <a:endParaRPr lang="en-US" baseline="0" dirty="0" smtClean="0"/>
          </a:p>
          <a:p>
            <a:pPr eaLnBrk="1" hangingPunct="1"/>
            <a:r>
              <a:rPr lang="en-US" baseline="0" dirty="0" smtClean="0"/>
              <a:t>The variation that one projected vector (v) has is totally independent from the other projected vector (u) but both combined reach to the same point </a:t>
            </a:r>
            <a:r>
              <a:rPr lang="en-US" baseline="0" dirty="0" err="1" smtClean="0"/>
              <a:t>thatn</a:t>
            </a:r>
            <a:r>
              <a:rPr lang="en-US" baseline="0" dirty="0" smtClean="0"/>
              <a:t> the original vector.</a:t>
            </a:r>
            <a:endParaRPr lang="en-US" baseline="3000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least squares regression line</a:t>
            </a:r>
            <a:r>
              <a:rPr lang="en-US" baseline="0" dirty="0" smtClean="0"/>
              <a:t> explains the principal source of variation in the y-data. However, it is not able to account for all of it. We can consider this line y = 1.9818 x + 0.2727. We could redraw (re-align) such that this line becomes the x-axis, and then we could use a second vector (shown at 90</a:t>
            </a:r>
            <a:r>
              <a:rPr lang="en-US" baseline="30000" dirty="0" smtClean="0"/>
              <a:t>o</a:t>
            </a:r>
            <a:r>
              <a:rPr lang="en-US" baseline="0" dirty="0" smtClean="0"/>
              <a:t>) to explain the variation not included in the first vector. </a:t>
            </a:r>
          </a:p>
          <a:p>
            <a:endParaRPr lang="en-US" baseline="0" dirty="0" smtClean="0"/>
          </a:p>
          <a:p>
            <a:r>
              <a:rPr lang="en-US" baseline="0" dirty="0" smtClean="0"/>
              <a:t>This is the basis of principal component analysis. </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xfrm>
            <a:off x="4144298" y="9119840"/>
            <a:ext cx="3169265" cy="479735"/>
          </a:xfrm>
          <a:prstGeom prst="rect">
            <a:avLst/>
          </a:prstGeom>
        </p:spPr>
        <p:txBody>
          <a:bodyPr lIns="93973" tIns="46986" rIns="93973" bIns="46986"/>
          <a:lstStyle/>
          <a:p>
            <a:pPr>
              <a:defRPr/>
            </a:pPr>
            <a:fld id="{E07F78F7-C25B-45B6-A7CA-6CB24A20EBE6}" type="slidenum">
              <a:rPr lang="en-US" smtClean="0"/>
              <a:pPr>
                <a:defRPr/>
              </a:pPr>
              <a:t>25</a:t>
            </a:fld>
            <a:endParaRPr lang="en-US" smtClean="0"/>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a:noFill/>
          <a:ln/>
        </p:spPr>
        <p:txBody>
          <a:bodyPr/>
          <a:lstStyle/>
          <a:p>
            <a:r>
              <a:rPr lang="en-US" sz="1600" dirty="0" smtClean="0"/>
              <a:t>Each score represents a sample. This sample may have been represented by 1000 variables in the original data set. Therefore, their a significant reduction in the data structure that we see. </a:t>
            </a:r>
          </a:p>
          <a:p>
            <a:r>
              <a:rPr lang="en-US" dirty="0" smtClean="0"/>
              <a:t>PC1 = a11X1 + a12X2 + … + </a:t>
            </a:r>
            <a:r>
              <a:rPr lang="en-US" dirty="0" err="1" smtClean="0"/>
              <a:t>aipXp</a:t>
            </a:r>
            <a:r>
              <a:rPr lang="en-US" dirty="0" smtClean="0"/>
              <a:t>  is based on linear combination of the original variables </a:t>
            </a:r>
          </a:p>
          <a:p>
            <a:endParaRPr lang="en-US" sz="160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xfrm>
            <a:off x="4144298" y="9119840"/>
            <a:ext cx="3169265" cy="479735"/>
          </a:xfrm>
          <a:prstGeom prst="rect">
            <a:avLst/>
          </a:prstGeom>
        </p:spPr>
        <p:txBody>
          <a:bodyPr lIns="93973" tIns="46986" rIns="93973" bIns="46986"/>
          <a:lstStyle/>
          <a:p>
            <a:pPr>
              <a:defRPr/>
            </a:pPr>
            <a:fld id="{4606E859-DB24-459D-99D3-A3BCD3D8E74F}" type="slidenum">
              <a:rPr lang="es-ES" smtClean="0"/>
              <a:pPr>
                <a:defRPr/>
              </a:pPr>
              <a:t>26</a:t>
            </a:fld>
            <a:endParaRPr lang="es-ES"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a:noFill/>
          <a:ln/>
        </p:spPr>
        <p:txBody>
          <a:bodyPr/>
          <a:lstStyle/>
          <a:p>
            <a:pPr>
              <a:lnSpc>
                <a:spcPct val="90000"/>
              </a:lnSpc>
            </a:pPr>
            <a:r>
              <a:rPr lang="es-ES" dirty="0" smtClean="0"/>
              <a:t>Chemometric</a:t>
            </a:r>
            <a:r>
              <a:rPr lang="es-ES" baseline="0" dirty="0" smtClean="0"/>
              <a:t> </a:t>
            </a:r>
            <a:r>
              <a:rPr lang="es-ES" baseline="0" dirty="0" err="1" smtClean="0"/>
              <a:t>methods</a:t>
            </a:r>
            <a:r>
              <a:rPr lang="es-ES" baseline="0" dirty="0" smtClean="0"/>
              <a:t> are </a:t>
            </a:r>
            <a:r>
              <a:rPr lang="es-ES" baseline="0" dirty="0" err="1" smtClean="0"/>
              <a:t>necessary</a:t>
            </a:r>
            <a:r>
              <a:rPr lang="es-ES" baseline="0" dirty="0" smtClean="0"/>
              <a:t> in NIR </a:t>
            </a:r>
            <a:r>
              <a:rPr lang="es-ES" baseline="0" dirty="0" err="1" smtClean="0"/>
              <a:t>spectroscopy</a:t>
            </a:r>
            <a:r>
              <a:rPr lang="es-ES" baseline="0" dirty="0" smtClean="0"/>
              <a:t> </a:t>
            </a:r>
            <a:r>
              <a:rPr lang="es-ES" baseline="0" dirty="0" err="1" smtClean="0"/>
              <a:t>due</a:t>
            </a:r>
            <a:r>
              <a:rPr lang="es-ES" baseline="0" dirty="0" smtClean="0"/>
              <a:t> </a:t>
            </a:r>
            <a:r>
              <a:rPr lang="es-ES" baseline="0" dirty="0" err="1" smtClean="0"/>
              <a:t>to</a:t>
            </a:r>
            <a:r>
              <a:rPr lang="es-ES" baseline="0" dirty="0" smtClean="0"/>
              <a:t> </a:t>
            </a:r>
            <a:r>
              <a:rPr lang="es-ES" baseline="0" dirty="0" err="1" smtClean="0"/>
              <a:t>the</a:t>
            </a:r>
            <a:r>
              <a:rPr lang="es-ES" baseline="0" dirty="0" smtClean="0"/>
              <a:t> </a:t>
            </a:r>
            <a:r>
              <a:rPr lang="es-ES" baseline="0" dirty="0" err="1" smtClean="0"/>
              <a:t>high</a:t>
            </a:r>
            <a:r>
              <a:rPr lang="es-ES" baseline="0" dirty="0" smtClean="0"/>
              <a:t> </a:t>
            </a:r>
            <a:r>
              <a:rPr lang="es-ES" baseline="0" dirty="0" err="1" smtClean="0"/>
              <a:t>number</a:t>
            </a:r>
            <a:r>
              <a:rPr lang="es-ES" baseline="0" dirty="0" smtClean="0"/>
              <a:t> of </a:t>
            </a:r>
            <a:r>
              <a:rPr lang="es-ES" baseline="0" dirty="0" err="1" smtClean="0"/>
              <a:t>spectra</a:t>
            </a:r>
            <a:r>
              <a:rPr lang="es-ES" baseline="0" dirty="0" smtClean="0"/>
              <a:t> </a:t>
            </a:r>
            <a:r>
              <a:rPr lang="es-ES" baseline="0" dirty="0" err="1" smtClean="0"/>
              <a:t>obtained</a:t>
            </a:r>
            <a:r>
              <a:rPr lang="es-ES" baseline="0" dirty="0" smtClean="0"/>
              <a:t>. </a:t>
            </a:r>
            <a:r>
              <a:rPr lang="es-ES" baseline="0" dirty="0" err="1" smtClean="0"/>
              <a:t>It</a:t>
            </a:r>
            <a:r>
              <a:rPr lang="es-ES" baseline="0" dirty="0" smtClean="0"/>
              <a:t> </a:t>
            </a:r>
            <a:r>
              <a:rPr lang="es-ES" baseline="0" dirty="0" err="1" smtClean="0"/>
              <a:t>is</a:t>
            </a:r>
            <a:r>
              <a:rPr lang="es-ES" baseline="0" dirty="0" smtClean="0"/>
              <a:t> </a:t>
            </a:r>
            <a:r>
              <a:rPr lang="es-ES" baseline="0" dirty="0" err="1" smtClean="0"/>
              <a:t>often</a:t>
            </a:r>
            <a:r>
              <a:rPr lang="es-ES" baseline="0" dirty="0" smtClean="0"/>
              <a:t> </a:t>
            </a:r>
            <a:r>
              <a:rPr lang="es-ES" baseline="0" dirty="0" err="1" smtClean="0"/>
              <a:t>impossible</a:t>
            </a:r>
            <a:r>
              <a:rPr lang="es-ES" baseline="0" dirty="0" smtClean="0"/>
              <a:t> </a:t>
            </a:r>
            <a:r>
              <a:rPr lang="es-ES" baseline="0" dirty="0" err="1" smtClean="0"/>
              <a:t>or</a:t>
            </a:r>
            <a:r>
              <a:rPr lang="es-ES" baseline="0" dirty="0" smtClean="0"/>
              <a:t> </a:t>
            </a:r>
            <a:r>
              <a:rPr lang="es-ES" baseline="0" dirty="0" err="1" smtClean="0"/>
              <a:t>very</a:t>
            </a:r>
            <a:r>
              <a:rPr lang="es-ES" baseline="0" dirty="0" smtClean="0"/>
              <a:t> </a:t>
            </a:r>
            <a:r>
              <a:rPr lang="es-ES" baseline="0" dirty="0" err="1" smtClean="0"/>
              <a:t>challenging</a:t>
            </a:r>
            <a:r>
              <a:rPr lang="es-ES" baseline="0" dirty="0" smtClean="0"/>
              <a:t> </a:t>
            </a:r>
            <a:r>
              <a:rPr lang="es-ES" baseline="0" dirty="0" err="1" smtClean="0"/>
              <a:t>to</a:t>
            </a:r>
            <a:r>
              <a:rPr lang="es-ES" baseline="0" dirty="0" smtClean="0"/>
              <a:t> </a:t>
            </a:r>
            <a:r>
              <a:rPr lang="es-ES" baseline="0" dirty="0" err="1" smtClean="0"/>
              <a:t>see</a:t>
            </a:r>
            <a:r>
              <a:rPr lang="es-ES" baseline="0" dirty="0" smtClean="0"/>
              <a:t> </a:t>
            </a:r>
            <a:r>
              <a:rPr lang="es-ES" baseline="0" dirty="0" err="1" smtClean="0"/>
              <a:t>differences</a:t>
            </a:r>
            <a:r>
              <a:rPr lang="es-ES" baseline="0" dirty="0" smtClean="0"/>
              <a:t> in </a:t>
            </a:r>
            <a:r>
              <a:rPr lang="es-ES" baseline="0" dirty="0" err="1" smtClean="0"/>
              <a:t>the</a:t>
            </a:r>
            <a:r>
              <a:rPr lang="es-ES" baseline="0" dirty="0" smtClean="0"/>
              <a:t> </a:t>
            </a:r>
            <a:r>
              <a:rPr lang="es-ES" baseline="0" dirty="0" err="1" smtClean="0"/>
              <a:t>spectra</a:t>
            </a:r>
            <a:r>
              <a:rPr lang="es-ES" baseline="0" dirty="0" smtClean="0"/>
              <a:t> </a:t>
            </a:r>
            <a:r>
              <a:rPr lang="es-ES" baseline="0" dirty="0" err="1" smtClean="0"/>
              <a:t>just</a:t>
            </a:r>
            <a:r>
              <a:rPr lang="es-ES" baseline="0" dirty="0" smtClean="0"/>
              <a:t> </a:t>
            </a:r>
            <a:r>
              <a:rPr lang="es-ES" baseline="0" dirty="0" err="1" smtClean="0"/>
              <a:t>by</a:t>
            </a:r>
            <a:r>
              <a:rPr lang="es-ES" baseline="0" dirty="0" smtClean="0"/>
              <a:t> visual </a:t>
            </a:r>
            <a:r>
              <a:rPr lang="es-ES" baseline="0" dirty="0" err="1" smtClean="0"/>
              <a:t>inspection</a:t>
            </a:r>
            <a:r>
              <a:rPr lang="es-ES" baseline="0" dirty="0" smtClean="0"/>
              <a:t>. </a:t>
            </a:r>
          </a:p>
          <a:p>
            <a:pPr>
              <a:lnSpc>
                <a:spcPct val="90000"/>
              </a:lnSpc>
            </a:pPr>
            <a:endParaRPr lang="es-ES" baseline="0" dirty="0" smtClean="0"/>
          </a:p>
          <a:p>
            <a:pPr>
              <a:lnSpc>
                <a:spcPct val="90000"/>
              </a:lnSpc>
            </a:pPr>
            <a:r>
              <a:rPr lang="es-ES" dirty="0" smtClean="0"/>
              <a:t>PCA</a:t>
            </a:r>
            <a:r>
              <a:rPr lang="es-ES" baseline="0" dirty="0" smtClean="0"/>
              <a:t> </a:t>
            </a:r>
            <a:r>
              <a:rPr lang="es-ES" baseline="0" dirty="0" err="1" smtClean="0"/>
              <a:t>helps</a:t>
            </a:r>
            <a:r>
              <a:rPr lang="es-ES" baseline="0" dirty="0" smtClean="0"/>
              <a:t> reduce </a:t>
            </a:r>
            <a:r>
              <a:rPr lang="es-ES" baseline="0" dirty="0" err="1" smtClean="0"/>
              <a:t>the</a:t>
            </a:r>
            <a:r>
              <a:rPr lang="es-ES" baseline="0" dirty="0" smtClean="0"/>
              <a:t> </a:t>
            </a:r>
            <a:r>
              <a:rPr lang="es-ES" baseline="0" dirty="0" err="1" smtClean="0"/>
              <a:t>number</a:t>
            </a:r>
            <a:r>
              <a:rPr lang="es-ES" baseline="0" dirty="0" smtClean="0"/>
              <a:t> of variables. </a:t>
            </a:r>
            <a:r>
              <a:rPr lang="es-ES" baseline="0" dirty="0" err="1" smtClean="0"/>
              <a:t>The</a:t>
            </a:r>
            <a:r>
              <a:rPr lang="es-ES" baseline="0" dirty="0" smtClean="0"/>
              <a:t> variables are </a:t>
            </a:r>
            <a:r>
              <a:rPr lang="es-ES" baseline="0" dirty="0" err="1" smtClean="0"/>
              <a:t>transformed</a:t>
            </a:r>
            <a:r>
              <a:rPr lang="es-ES" baseline="0" dirty="0" smtClean="0"/>
              <a:t> </a:t>
            </a:r>
            <a:r>
              <a:rPr lang="es-ES" baseline="0" dirty="0" err="1" smtClean="0"/>
              <a:t>from</a:t>
            </a:r>
            <a:r>
              <a:rPr lang="es-ES" baseline="0" dirty="0" smtClean="0"/>
              <a:t> </a:t>
            </a:r>
            <a:r>
              <a:rPr lang="es-ES" baseline="0" dirty="0" err="1" smtClean="0"/>
              <a:t>the</a:t>
            </a:r>
            <a:r>
              <a:rPr lang="es-ES" baseline="0" dirty="0" smtClean="0"/>
              <a:t> original </a:t>
            </a:r>
            <a:r>
              <a:rPr lang="es-ES" baseline="0" dirty="0" err="1" smtClean="0"/>
              <a:t>to</a:t>
            </a:r>
            <a:r>
              <a:rPr lang="es-ES" baseline="0" dirty="0" smtClean="0"/>
              <a:t> </a:t>
            </a:r>
            <a:r>
              <a:rPr lang="es-ES" baseline="0" dirty="0" err="1" smtClean="0"/>
              <a:t>the</a:t>
            </a:r>
            <a:r>
              <a:rPr lang="es-ES" baseline="0" dirty="0" smtClean="0"/>
              <a:t> </a:t>
            </a:r>
            <a:r>
              <a:rPr lang="es-ES" baseline="0" dirty="0" err="1" smtClean="0"/>
              <a:t>latent</a:t>
            </a:r>
            <a:r>
              <a:rPr lang="es-ES" baseline="0" dirty="0" smtClean="0"/>
              <a:t> variables. PCA </a:t>
            </a:r>
            <a:r>
              <a:rPr lang="es-ES" baseline="0" dirty="0" err="1" smtClean="0"/>
              <a:t>decomposes</a:t>
            </a:r>
            <a:r>
              <a:rPr lang="es-ES" baseline="0" dirty="0" smtClean="0"/>
              <a:t> </a:t>
            </a:r>
            <a:r>
              <a:rPr lang="es-ES" baseline="0" dirty="0" err="1" smtClean="0"/>
              <a:t>the</a:t>
            </a:r>
            <a:r>
              <a:rPr lang="es-ES" baseline="0" dirty="0" smtClean="0"/>
              <a:t> </a:t>
            </a:r>
            <a:r>
              <a:rPr lang="es-ES" baseline="0" dirty="0" err="1" smtClean="0"/>
              <a:t>spectral</a:t>
            </a:r>
            <a:r>
              <a:rPr lang="es-ES" baseline="0" dirty="0" smtClean="0"/>
              <a:t> </a:t>
            </a:r>
            <a:r>
              <a:rPr lang="es-ES" baseline="0" dirty="0" err="1" smtClean="0"/>
              <a:t>matrix</a:t>
            </a:r>
            <a:r>
              <a:rPr lang="es-ES" baseline="0" dirty="0" smtClean="0"/>
              <a:t> </a:t>
            </a:r>
            <a:r>
              <a:rPr lang="es-ES" baseline="0" dirty="0" err="1" smtClean="0"/>
              <a:t>into</a:t>
            </a:r>
            <a:r>
              <a:rPr lang="es-ES" baseline="0" dirty="0" smtClean="0"/>
              <a:t> a </a:t>
            </a:r>
            <a:r>
              <a:rPr lang="es-ES" baseline="0" dirty="0" err="1" smtClean="0"/>
              <a:t>product</a:t>
            </a:r>
            <a:r>
              <a:rPr lang="es-ES" baseline="0" dirty="0" smtClean="0"/>
              <a:t> of scores and </a:t>
            </a:r>
            <a:r>
              <a:rPr lang="es-ES" baseline="0" dirty="0" err="1" smtClean="0"/>
              <a:t>loadings</a:t>
            </a:r>
            <a:r>
              <a:rPr lang="es-ES" baseline="0" dirty="0" smtClean="0"/>
              <a:t>. </a:t>
            </a:r>
            <a:r>
              <a:rPr lang="es-ES" baseline="0" dirty="0" err="1" smtClean="0"/>
              <a:t>The</a:t>
            </a:r>
            <a:r>
              <a:rPr lang="es-ES" baseline="0" dirty="0" smtClean="0"/>
              <a:t> scores are </a:t>
            </a:r>
            <a:r>
              <a:rPr lang="es-ES" baseline="0" dirty="0" err="1" smtClean="0"/>
              <a:t>the</a:t>
            </a:r>
            <a:r>
              <a:rPr lang="es-ES" baseline="0" dirty="0" smtClean="0"/>
              <a:t> new </a:t>
            </a:r>
            <a:r>
              <a:rPr lang="es-ES" baseline="0" dirty="0" err="1" smtClean="0"/>
              <a:t>coordinates</a:t>
            </a:r>
            <a:r>
              <a:rPr lang="es-ES" baseline="0" dirty="0" smtClean="0"/>
              <a:t> of </a:t>
            </a:r>
            <a:r>
              <a:rPr lang="es-ES" baseline="0" dirty="0" err="1" smtClean="0"/>
              <a:t>the</a:t>
            </a:r>
            <a:r>
              <a:rPr lang="es-ES" baseline="0" dirty="0" smtClean="0"/>
              <a:t> </a:t>
            </a:r>
            <a:r>
              <a:rPr lang="es-ES" baseline="0" dirty="0" err="1" smtClean="0"/>
              <a:t>samples</a:t>
            </a:r>
            <a:r>
              <a:rPr lang="es-ES" baseline="0" dirty="0" smtClean="0"/>
              <a:t> in </a:t>
            </a:r>
            <a:r>
              <a:rPr lang="es-ES" baseline="0" dirty="0" err="1" smtClean="0"/>
              <a:t>the</a:t>
            </a:r>
            <a:r>
              <a:rPr lang="es-ES" baseline="0" dirty="0" smtClean="0"/>
              <a:t> new </a:t>
            </a:r>
            <a:r>
              <a:rPr lang="es-ES" baseline="0" dirty="0" err="1" smtClean="0"/>
              <a:t>axes</a:t>
            </a:r>
            <a:r>
              <a:rPr lang="es-ES" baseline="0" dirty="0" smtClean="0"/>
              <a:t> </a:t>
            </a:r>
            <a:r>
              <a:rPr lang="es-ES" baseline="0" dirty="0" err="1" smtClean="0"/>
              <a:t>or</a:t>
            </a:r>
            <a:r>
              <a:rPr lang="es-ES" baseline="0" dirty="0" smtClean="0"/>
              <a:t> principal </a:t>
            </a:r>
            <a:r>
              <a:rPr lang="es-ES" baseline="0" dirty="0" err="1" smtClean="0"/>
              <a:t>components</a:t>
            </a:r>
            <a:r>
              <a:rPr lang="es-ES" baseline="0" dirty="0" smtClean="0"/>
              <a:t>. </a:t>
            </a:r>
            <a:endParaRPr lang="es-E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xfrm>
            <a:off x="4144298" y="9119840"/>
            <a:ext cx="3169265" cy="479735"/>
          </a:xfrm>
          <a:prstGeom prst="rect">
            <a:avLst/>
          </a:prstGeom>
        </p:spPr>
        <p:txBody>
          <a:bodyPr lIns="93973" tIns="46986" rIns="93973" bIns="46986"/>
          <a:lstStyle/>
          <a:p>
            <a:pPr defTabSz="965361">
              <a:defRPr/>
            </a:pPr>
            <a:fld id="{C2E0FCF2-9ACB-4C1D-8F9B-C8BD2FC95A2F}" type="slidenum">
              <a:rPr lang="en-US" smtClean="0"/>
              <a:pPr defTabSz="965361">
                <a:defRPr/>
              </a:pPr>
              <a:t>27</a:t>
            </a:fld>
            <a:endParaRPr lang="en-US" dirty="0" smtClean="0"/>
          </a:p>
        </p:txBody>
      </p:sp>
      <p:sp>
        <p:nvSpPr>
          <p:cNvPr id="61443" name="Rectangle 2"/>
          <p:cNvSpPr>
            <a:spLocks noGrp="1" noRot="1" noChangeAspect="1" noChangeArrowheads="1" noTextEdit="1"/>
          </p:cNvSpPr>
          <p:nvPr>
            <p:ph type="sldImg"/>
          </p:nvPr>
        </p:nvSpPr>
        <p:spPr bwMode="auto">
          <a:xfrm>
            <a:off x="1258888" y="720725"/>
            <a:ext cx="4803775" cy="3602038"/>
          </a:xfrm>
          <a:noFill/>
          <a:ln>
            <a:solidFill>
              <a:srgbClr val="000000"/>
            </a:solidFill>
            <a:miter lim="800000"/>
            <a:headEnd/>
            <a:tailEnd/>
          </a:ln>
        </p:spPr>
      </p:sp>
      <p:sp>
        <p:nvSpPr>
          <p:cNvPr id="61444" name="Rectangle 3"/>
          <p:cNvSpPr>
            <a:spLocks noGrp="1" noChangeArrowheads="1"/>
          </p:cNvSpPr>
          <p:nvPr>
            <p:ph type="body" idx="1"/>
          </p:nvPr>
        </p:nvSpPr>
        <p:spPr>
          <a:noFill/>
          <a:ln/>
        </p:spPr>
        <p:txBody>
          <a:bodyPr lIns="95392" tIns="47697" rIns="95392" bIns="47697"/>
          <a:lstStyle/>
          <a:p>
            <a:pPr eaLnBrk="1" hangingPunct="1">
              <a:spcBef>
                <a:spcPct val="0"/>
              </a:spcBef>
            </a:pPr>
            <a:r>
              <a:rPr lang="en-US" smtClean="0"/>
              <a:t>I can explain that PCA is a process of elimination as explained on page 110 of Duckworth. </a:t>
            </a:r>
          </a:p>
          <a:p>
            <a:pPr eaLnBrk="1" hangingPunct="1">
              <a:spcBef>
                <a:spcPct val="0"/>
              </a:spcBef>
            </a:pPr>
            <a:endParaRPr lang="en-US" smtClean="0"/>
          </a:p>
          <a:p>
            <a:pPr eaLnBrk="1" hangingPunct="1">
              <a:spcBef>
                <a:spcPct val="0"/>
              </a:spcBef>
            </a:pPr>
            <a:r>
              <a:rPr lang="en-US" smtClean="0"/>
              <a:t>By iteratively eliminating each independent variation from the calibration spectra in series, it is possible to create a set of eigenvectors (principal components) that represent the changes in the absorbances that are common to all, so that eventually the data is reduced to: a matrix of scores and loading, and a residual matrix (that represents the differences between the original data set and the reconstructed spectra).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a:noFill/>
          <a:ln/>
        </p:spPr>
        <p:txBody>
          <a:bodyPr/>
          <a:lstStyle/>
          <a:p>
            <a:r>
              <a:rPr lang="en-US" dirty="0" smtClean="0"/>
              <a:t>The scores in part b of this figure are the representation</a:t>
            </a:r>
            <a:r>
              <a:rPr lang="en-US" baseline="0" dirty="0" smtClean="0"/>
              <a:t> of the spectra in part a but in the new axes or principal components. The observation of differences in part A is not easy, there are many spectra. The observation of differences (variation) in part b is much easier. </a:t>
            </a:r>
            <a:endParaRPr lang="en-US" dirty="0" smtClean="0"/>
          </a:p>
        </p:txBody>
      </p:sp>
      <p:sp>
        <p:nvSpPr>
          <p:cNvPr id="97284" name="Slide Number Placeholder 3"/>
          <p:cNvSpPr>
            <a:spLocks noGrp="1"/>
          </p:cNvSpPr>
          <p:nvPr>
            <p:ph type="sldNum" sz="quarter" idx="5"/>
          </p:nvPr>
        </p:nvSpPr>
        <p:spPr>
          <a:xfrm>
            <a:off x="4144298" y="9119840"/>
            <a:ext cx="3169265" cy="479735"/>
          </a:xfrm>
          <a:prstGeom prst="rect">
            <a:avLst/>
          </a:prstGeom>
        </p:spPr>
        <p:txBody>
          <a:bodyPr lIns="93973" tIns="46986" rIns="93973" bIns="46986"/>
          <a:lstStyle/>
          <a:p>
            <a:pPr defTabSz="965361">
              <a:defRPr/>
            </a:pPr>
            <a:fld id="{DE52E362-EB37-47B9-8B49-B3DC33B2293C}" type="slidenum">
              <a:rPr lang="en-US" smtClean="0"/>
              <a:pPr defTabSz="965361">
                <a:defRPr/>
              </a:pPr>
              <a:t>28</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a:noFill/>
          <a:ln/>
        </p:spPr>
        <p:txBody>
          <a:bodyPr/>
          <a:lstStyle/>
          <a:p>
            <a:r>
              <a:rPr lang="en-US" smtClean="0"/>
              <a:t>Just by visualizing the spectra you can see that the baseline changes a good bit, and the principle change in the spectra might be related to the baseline. </a:t>
            </a:r>
          </a:p>
        </p:txBody>
      </p:sp>
      <p:sp>
        <p:nvSpPr>
          <p:cNvPr id="91140" name="Slide Number Placeholder 3"/>
          <p:cNvSpPr>
            <a:spLocks noGrp="1"/>
          </p:cNvSpPr>
          <p:nvPr>
            <p:ph type="sldNum" sz="quarter" idx="5"/>
          </p:nvPr>
        </p:nvSpPr>
        <p:spPr>
          <a:xfrm>
            <a:off x="4144298" y="9119840"/>
            <a:ext cx="3169265" cy="479735"/>
          </a:xfrm>
          <a:prstGeom prst="rect">
            <a:avLst/>
          </a:prstGeom>
        </p:spPr>
        <p:txBody>
          <a:bodyPr lIns="93973" tIns="46986" rIns="93973" bIns="46986"/>
          <a:lstStyle/>
          <a:p>
            <a:pPr defTabSz="965361">
              <a:defRPr/>
            </a:pPr>
            <a:fld id="{AD519616-C33A-464E-80A3-CF78553AD004}" type="slidenum">
              <a:rPr lang="en-US" smtClean="0"/>
              <a:pPr defTabSz="965361">
                <a:defRPr/>
              </a:pPr>
              <a:t>30</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a:noFill/>
          <a:ln/>
        </p:spPr>
        <p:txBody>
          <a:bodyPr/>
          <a:lstStyle/>
          <a:p>
            <a:r>
              <a:rPr lang="en-US" dirty="0" smtClean="0"/>
              <a:t>The changes in baseline are not the principal source of variation. The principal</a:t>
            </a:r>
            <a:r>
              <a:rPr lang="en-US" baseline="0" dirty="0" smtClean="0"/>
              <a:t> source of spectral variation is now concentration. Therefore spectral pretreatment is done with a purpose of objective in mind. In this case, the differences in baseline have been removed --- revealing the differences in concentration. </a:t>
            </a:r>
            <a:endParaRPr lang="en-US" dirty="0" smtClean="0"/>
          </a:p>
        </p:txBody>
      </p:sp>
      <p:sp>
        <p:nvSpPr>
          <p:cNvPr id="95236" name="Slide Number Placeholder 3"/>
          <p:cNvSpPr>
            <a:spLocks noGrp="1"/>
          </p:cNvSpPr>
          <p:nvPr>
            <p:ph type="sldNum" sz="quarter" idx="5"/>
          </p:nvPr>
        </p:nvSpPr>
        <p:spPr>
          <a:xfrm>
            <a:off x="4144298" y="9119840"/>
            <a:ext cx="3169265" cy="479735"/>
          </a:xfrm>
          <a:prstGeom prst="rect">
            <a:avLst/>
          </a:prstGeom>
        </p:spPr>
        <p:txBody>
          <a:bodyPr lIns="93973" tIns="46986" rIns="93973" bIns="46986"/>
          <a:lstStyle/>
          <a:p>
            <a:pPr defTabSz="965361">
              <a:defRPr/>
            </a:pPr>
            <a:fld id="{204C2356-9908-46D0-8DB9-5441F4390467}" type="slidenum">
              <a:rPr lang="en-US" smtClean="0"/>
              <a:pPr defTabSz="965361">
                <a:defRPr/>
              </a:pPr>
              <a:t>31</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main objective with this slide is to show that scores may be used to keep track</a:t>
            </a:r>
            <a:r>
              <a:rPr lang="en-US" baseline="0" dirty="0" smtClean="0"/>
              <a:t> of a process. These are plots of </a:t>
            </a:r>
            <a:r>
              <a:rPr lang="en-US" baseline="0" dirty="0" err="1" smtClean="0"/>
              <a:t>Mahalanobis</a:t>
            </a:r>
            <a:r>
              <a:rPr lang="en-US" baseline="0" dirty="0" smtClean="0"/>
              <a:t> distance or distance from the center of the expected spectra. It is much easier to plot the scores than the spectra themselves.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4294967295"/>
          </p:nvPr>
        </p:nvSpPr>
        <p:spPr bwMode="auto">
          <a:xfrm>
            <a:off x="4143375" y="9120188"/>
            <a:ext cx="3170238" cy="479425"/>
          </a:xfrm>
          <a:prstGeom prst="rect">
            <a:avLst/>
          </a:prstGeom>
          <a:noFill/>
          <a:ln>
            <a:miter lim="800000"/>
            <a:headEnd/>
            <a:tailEnd/>
          </a:ln>
        </p:spPr>
        <p:txBody>
          <a:bodyPr lIns="96816" tIns="48408" rIns="96816" bIns="48408"/>
          <a:lstStyle/>
          <a:p>
            <a:fld id="{8F72ACC7-FFAE-4909-92E6-016A8E4744C3}" type="slidenum">
              <a:rPr lang="en-US"/>
              <a:pPr/>
              <a:t>3</a:t>
            </a:fld>
            <a:endParaRPr lang="en-US"/>
          </a:p>
        </p:txBody>
      </p:sp>
      <p:sp>
        <p:nvSpPr>
          <p:cNvPr id="31747" name="Rectangle 2"/>
          <p:cNvSpPr>
            <a:spLocks noGrp="1" noRot="1" noChangeAspect="1" noChangeArrowheads="1" noTextEdit="1"/>
          </p:cNvSpPr>
          <p:nvPr>
            <p:ph type="sldImg"/>
          </p:nvPr>
        </p:nvSpPr>
        <p:spPr>
          <a:xfrm>
            <a:off x="1260475" y="720725"/>
            <a:ext cx="4797425" cy="3598863"/>
          </a:xfrm>
          <a:ln/>
        </p:spPr>
      </p:sp>
      <p:sp>
        <p:nvSpPr>
          <p:cNvPr id="31748" name="Rectangle 3"/>
          <p:cNvSpPr txBox="1">
            <a:spLocks noGrp="1" noChangeArrowheads="1"/>
          </p:cNvSpPr>
          <p:nvPr>
            <p:ph type="body" idx="1"/>
          </p:nvPr>
        </p:nvSpPr>
        <p:spPr>
          <a:noFill/>
          <a:ln/>
        </p:spPr>
        <p:txBody>
          <a:bodyPr/>
          <a:lstStyle/>
          <a:p>
            <a:pPr eaLnBrk="1" hangingPunct="1"/>
            <a:r>
              <a:rPr lang="en-US" dirty="0" smtClean="0"/>
              <a:t>The term scattering is used in many of the texts that describe NIR spectroscopy. Scattering simply</a:t>
            </a:r>
            <a:r>
              <a:rPr lang="en-US" baseline="0" dirty="0" smtClean="0"/>
              <a:t> refers to the propagation (movement) of light. As scattering occurs some of the radiation is absorbed, while is some is transmitted, and some is returned back to the entry surface (remitted). </a:t>
            </a:r>
          </a:p>
          <a:p>
            <a:pPr eaLnBrk="1" hangingPunct="1"/>
            <a:endParaRPr lang="en-US" baseline="0" dirty="0" smtClean="0"/>
          </a:p>
          <a:p>
            <a:pPr eaLnBrk="1" hangingPunct="1"/>
            <a:r>
              <a:rPr lang="en-US" baseline="0" dirty="0" smtClean="0"/>
              <a:t>Diffuse reflectance is when the light source and detector are in the same side. In transmittance, the light source and detector are in opposite sides. </a:t>
            </a:r>
          </a:p>
          <a:p>
            <a:pPr eaLnBrk="1" hangingPunct="1"/>
            <a:endParaRPr lang="en-US" baseline="0" dirty="0" smtClean="0"/>
          </a:p>
          <a:p>
            <a:pPr eaLnBrk="1" hangingPunct="1"/>
            <a:r>
              <a:rPr lang="en-US" baseline="0" dirty="0" smtClean="0"/>
              <a:t>In NIR spectroscopy, sample preparation is not performed in the vast majority of applications. Therefore, need to visualize the interaction between light and the sample matrix. </a:t>
            </a: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a:noFill/>
          <a:ln/>
        </p:spPr>
        <p:txBody>
          <a:bodyPr/>
          <a:lstStyle/>
          <a:p>
            <a:endParaRPr lang="en-US" smtClean="0"/>
          </a:p>
        </p:txBody>
      </p:sp>
      <p:sp>
        <p:nvSpPr>
          <p:cNvPr id="92164" name="Slide Number Placeholder 3"/>
          <p:cNvSpPr>
            <a:spLocks noGrp="1"/>
          </p:cNvSpPr>
          <p:nvPr>
            <p:ph type="sldNum" sz="quarter" idx="5"/>
          </p:nvPr>
        </p:nvSpPr>
        <p:spPr>
          <a:xfrm>
            <a:off x="4144298" y="9119840"/>
            <a:ext cx="3169265" cy="479735"/>
          </a:xfrm>
          <a:prstGeom prst="rect">
            <a:avLst/>
          </a:prstGeom>
        </p:spPr>
        <p:txBody>
          <a:bodyPr lIns="93973" tIns="46986" rIns="93973" bIns="46986"/>
          <a:lstStyle/>
          <a:p>
            <a:pPr defTabSz="965361">
              <a:defRPr/>
            </a:pPr>
            <a:fld id="{BD264D89-B6E1-4559-83D6-DBFB3B174FBB}" type="slidenum">
              <a:rPr lang="en-US" smtClean="0"/>
              <a:pPr defTabSz="965361">
                <a:defRPr/>
              </a:pPr>
              <a:t>35</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a:noFill/>
          <a:ln/>
        </p:spPr>
        <p:txBody>
          <a:bodyPr/>
          <a:lstStyle/>
          <a:p>
            <a:endParaRPr lang="en-US" smtClean="0"/>
          </a:p>
        </p:txBody>
      </p:sp>
      <p:sp>
        <p:nvSpPr>
          <p:cNvPr id="93188" name="Slide Number Placeholder 3"/>
          <p:cNvSpPr>
            <a:spLocks noGrp="1"/>
          </p:cNvSpPr>
          <p:nvPr>
            <p:ph type="sldNum" sz="quarter" idx="5"/>
          </p:nvPr>
        </p:nvSpPr>
        <p:spPr>
          <a:xfrm>
            <a:off x="4144298" y="9119840"/>
            <a:ext cx="3169265" cy="479735"/>
          </a:xfrm>
          <a:prstGeom prst="rect">
            <a:avLst/>
          </a:prstGeom>
        </p:spPr>
        <p:txBody>
          <a:bodyPr lIns="93973" tIns="46986" rIns="93973" bIns="46986"/>
          <a:lstStyle/>
          <a:p>
            <a:pPr defTabSz="965361">
              <a:defRPr/>
            </a:pPr>
            <a:fld id="{76B74C28-FFE2-4426-9F62-863C60DF0E4A}" type="slidenum">
              <a:rPr lang="en-US" smtClean="0"/>
              <a:pPr defTabSz="965361">
                <a:defRPr/>
              </a:pPr>
              <a:t>36</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score plot shows that spectral</a:t>
            </a:r>
            <a:r>
              <a:rPr lang="en-US" baseline="0" dirty="0" smtClean="0"/>
              <a:t> variation is related to concentration. This is good comforting information when the objective is to develop a calibration model which consists of a mathematical relationship between spectra and concentration. </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4144128" y="9119023"/>
            <a:ext cx="3169425" cy="480549"/>
          </a:xfrm>
          <a:prstGeom prst="rect">
            <a:avLst/>
          </a:prstGeom>
          <a:noFill/>
          <a:ln w="9525">
            <a:noFill/>
            <a:miter lim="800000"/>
            <a:headEnd/>
            <a:tailEnd/>
          </a:ln>
        </p:spPr>
        <p:txBody>
          <a:bodyPr lIns="96651" tIns="48325" rIns="96651" bIns="48325" anchor="b"/>
          <a:lstStyle/>
          <a:p>
            <a:pPr algn="r" defTabSz="967110"/>
            <a:fld id="{2AE8B255-B95A-4E4E-B542-AB9F0AB110F4}" type="slidenum">
              <a:rPr lang="en-US" sz="1200">
                <a:latin typeface="Calibri" pitchFamily="34" charset="0"/>
              </a:rPr>
              <a:pPr algn="r" defTabSz="967110"/>
              <a:t>38</a:t>
            </a:fld>
            <a:endParaRPr lang="en-US" sz="1200" dirty="0">
              <a:latin typeface="Calibri" pitchFamily="34" charset="0"/>
            </a:endParaRPr>
          </a:p>
        </p:txBody>
      </p:sp>
      <p:sp>
        <p:nvSpPr>
          <p:cNvPr id="22531" name="Rectangle 2"/>
          <p:cNvSpPr>
            <a:spLocks noGrp="1" noRot="1" noChangeAspect="1" noChangeArrowheads="1" noTextEdit="1"/>
          </p:cNvSpPr>
          <p:nvPr>
            <p:ph type="sldImg"/>
          </p:nvPr>
        </p:nvSpPr>
        <p:spPr bwMode="auto">
          <a:xfrm>
            <a:off x="1262063" y="720725"/>
            <a:ext cx="4797425" cy="3598863"/>
          </a:xfrm>
          <a:noFill/>
          <a:ln>
            <a:solidFill>
              <a:srgbClr val="000000"/>
            </a:solidFill>
            <a:miter lim="800000"/>
            <a:headEnd/>
            <a:tailEnd/>
          </a:ln>
        </p:spPr>
      </p:sp>
      <p:sp>
        <p:nvSpPr>
          <p:cNvPr id="22532" name="Rectangle 3"/>
          <p:cNvSpPr>
            <a:spLocks noGrp="1" noChangeArrowheads="1"/>
          </p:cNvSpPr>
          <p:nvPr>
            <p:ph type="body" idx="1"/>
          </p:nvPr>
        </p:nvSpPr>
        <p:spPr>
          <a:noFill/>
          <a:ln/>
        </p:spPr>
        <p:txBody>
          <a:bodyPr lIns="95182" tIns="47592" rIns="95182" bIns="47592"/>
          <a:lstStyle/>
          <a:p>
            <a:pPr>
              <a:spcBef>
                <a:spcPct val="0"/>
              </a:spcBef>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xfrm>
            <a:off x="1258888" y="720725"/>
            <a:ext cx="4797425" cy="3598863"/>
          </a:xfrm>
          <a:noFill/>
          <a:ln>
            <a:solidFill>
              <a:srgbClr val="000000"/>
            </a:solidFill>
            <a:miter lim="800000"/>
            <a:headEnd/>
            <a:tailEnd/>
          </a:ln>
        </p:spPr>
      </p:sp>
      <p:sp>
        <p:nvSpPr>
          <p:cNvPr id="65539" name="Rectangle 3"/>
          <p:cNvSpPr>
            <a:spLocks noGrp="1"/>
          </p:cNvSpPr>
          <p:nvPr>
            <p:ph type="body" idx="1"/>
          </p:nvPr>
        </p:nvSpPr>
        <p:spPr>
          <a:noFill/>
          <a:ln/>
        </p:spPr>
        <p:txBody>
          <a:bodyPr lIns="96651" rIns="96651"/>
          <a:lstStyle/>
          <a:p>
            <a:r>
              <a:rPr lang="en-US" dirty="0" smtClean="0"/>
              <a:t>In terms</a:t>
            </a:r>
            <a:r>
              <a:rPr lang="en-US" baseline="0" dirty="0" smtClean="0"/>
              <a:t> of projection to the future – this is very comforting. </a:t>
            </a:r>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txBox="1">
            <a:spLocks noGrp="1" noChangeArrowheads="1"/>
          </p:cNvSpPr>
          <p:nvPr>
            <p:ph type="body" idx="1"/>
          </p:nvPr>
        </p:nvSpPr>
        <p:spPr>
          <a:noFill/>
          <a:ln/>
        </p:spPr>
        <p:txBody>
          <a:bodyPr/>
          <a:lstStyle/>
          <a:p>
            <a:pPr eaLnBrk="1" hangingPunct="1">
              <a:spcBef>
                <a:spcPct val="0"/>
              </a:spcBef>
            </a:pPr>
            <a:endParaRPr lang="es-PR" smtClean="0">
              <a:cs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2"/>
          <p:cNvSpPr>
            <a:spLocks noGrp="1" noChangeArrowheads="1"/>
          </p:cNvSpPr>
          <p:nvPr>
            <p:ph type="sldNum" sz="quarter" idx="4294967295"/>
          </p:nvPr>
        </p:nvSpPr>
        <p:spPr bwMode="auto">
          <a:xfrm>
            <a:off x="4143375" y="9120188"/>
            <a:ext cx="3170238" cy="479425"/>
          </a:xfrm>
          <a:prstGeom prst="rect">
            <a:avLst/>
          </a:prstGeom>
          <a:noFill/>
          <a:ln>
            <a:miter lim="800000"/>
            <a:headEnd/>
            <a:tailEnd/>
          </a:ln>
        </p:spPr>
        <p:txBody>
          <a:bodyPr lIns="96661" tIns="48331" rIns="96661" bIns="48331"/>
          <a:lstStyle/>
          <a:p>
            <a:pPr defTabSz="504825"/>
            <a:fld id="{7EC19EFB-D225-4E01-8ED7-34AFE5C9B995}" type="slidenum">
              <a:rPr lang="en-US"/>
              <a:pPr defTabSz="504825"/>
              <a:t>42</a:t>
            </a:fld>
            <a:endParaRPr lang="en-US"/>
          </a:p>
        </p:txBody>
      </p:sp>
      <p:sp>
        <p:nvSpPr>
          <p:cNvPr id="78851" name="Text Box 1"/>
          <p:cNvSpPr txBox="1">
            <a:spLocks noChangeArrowheads="1"/>
          </p:cNvSpPr>
          <p:nvPr/>
        </p:nvSpPr>
        <p:spPr bwMode="auto">
          <a:xfrm>
            <a:off x="1258888" y="720725"/>
            <a:ext cx="4797425" cy="3598863"/>
          </a:xfrm>
          <a:prstGeom prst="rect">
            <a:avLst/>
          </a:prstGeom>
          <a:solidFill>
            <a:srgbClr val="FFFFFF"/>
          </a:solidFill>
          <a:ln w="9360">
            <a:solidFill>
              <a:srgbClr val="000000"/>
            </a:solidFill>
            <a:miter lim="800000"/>
            <a:headEnd/>
            <a:tailEnd/>
          </a:ln>
        </p:spPr>
        <p:txBody>
          <a:bodyPr wrap="none" lIns="91424" tIns="45712" rIns="91424" bIns="45712" anchor="ctr"/>
          <a:lstStyle/>
          <a:p>
            <a:endParaRPr lang="es-PR">
              <a:latin typeface="Calibri" pitchFamily="34" charset="0"/>
            </a:endParaRPr>
          </a:p>
        </p:txBody>
      </p:sp>
      <p:sp>
        <p:nvSpPr>
          <p:cNvPr id="78852" name="Rectangle 2"/>
          <p:cNvSpPr txBox="1">
            <a:spLocks noGrp="1" noChangeArrowheads="1"/>
          </p:cNvSpPr>
          <p:nvPr>
            <p:ph type="body"/>
          </p:nvPr>
        </p:nvSpPr>
        <p:spPr>
          <a:xfrm>
            <a:off x="731838" y="4560888"/>
            <a:ext cx="5843587" cy="4311650"/>
          </a:xfrm>
          <a:noFill/>
          <a:ln/>
        </p:spPr>
        <p:txBody>
          <a:bodyPr wrap="none" anchor="ctr"/>
          <a:lstStyle/>
          <a:p>
            <a:pPr eaLnBrk="1" hangingPunct="1">
              <a:spcBef>
                <a:spcPct val="0"/>
              </a:spcBef>
            </a:pPr>
            <a:endParaRPr lang="es-PR" smtClean="0">
              <a:cs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xfrm>
            <a:off x="4144128" y="9119023"/>
            <a:ext cx="3169425" cy="480549"/>
          </a:xfrm>
          <a:prstGeom prst="rect">
            <a:avLst/>
          </a:prstGeom>
          <a:noFill/>
        </p:spPr>
        <p:txBody>
          <a:bodyPr lIns="94256" tIns="47128" rIns="94256" bIns="47128"/>
          <a:lstStyle/>
          <a:p>
            <a:pPr defTabSz="1075112"/>
            <a:fld id="{71A66015-4296-453E-917B-FC9E4B6B54DE}" type="slidenum">
              <a:rPr lang="en-US" smtClean="0">
                <a:cs typeface="Arial" charset="0"/>
              </a:rPr>
              <a:pPr defTabSz="1075112"/>
              <a:t>43</a:t>
            </a:fld>
            <a:endParaRPr lang="en-US" dirty="0" smtClean="0">
              <a:cs typeface="Arial" charset="0"/>
            </a:endParaRPr>
          </a:p>
        </p:txBody>
      </p:sp>
      <p:sp>
        <p:nvSpPr>
          <p:cNvPr id="62467" name="Rectangle 2"/>
          <p:cNvSpPr>
            <a:spLocks noGrp="1" noRot="1" noChangeAspect="1" noChangeArrowheads="1" noTextEdit="1"/>
          </p:cNvSpPr>
          <p:nvPr>
            <p:ph type="sldImg"/>
          </p:nvPr>
        </p:nvSpPr>
        <p:spPr bwMode="auto">
          <a:xfrm>
            <a:off x="1260475" y="720725"/>
            <a:ext cx="4799013" cy="3598863"/>
          </a:xfrm>
          <a:noFill/>
          <a:ln>
            <a:solidFill>
              <a:srgbClr val="000000"/>
            </a:solidFill>
            <a:miter lim="800000"/>
            <a:headEnd/>
            <a:tailEnd/>
          </a:ln>
        </p:spPr>
      </p:sp>
      <p:sp>
        <p:nvSpPr>
          <p:cNvPr id="62468" name="Rectangle 3"/>
          <p:cNvSpPr>
            <a:spLocks noGrp="1" noChangeArrowheads="1"/>
          </p:cNvSpPr>
          <p:nvPr>
            <p:ph type="body" idx="1"/>
          </p:nvPr>
        </p:nvSpPr>
        <p:spPr>
          <a:noFill/>
          <a:ln/>
        </p:spPr>
        <p:txBody>
          <a:bodyPr lIns="95190" tIns="47596" rIns="95190" bIns="47596"/>
          <a:lstStyle/>
          <a:p>
            <a:pPr eaLnBrk="1" hangingPunct="1">
              <a:spcBef>
                <a:spcPct val="0"/>
              </a:spcBef>
            </a:pPr>
            <a:r>
              <a:rPr lang="en-US" smtClean="0">
                <a:latin typeface="Arial" charset="0"/>
                <a:cs typeface="Arial" charset="0"/>
              </a:rPr>
              <a:t>This is a recommended exercise during the method development efforts</a:t>
            </a:r>
          </a:p>
          <a:p>
            <a:pPr eaLnBrk="1" hangingPunct="1">
              <a:spcBef>
                <a:spcPct val="0"/>
              </a:spcBef>
            </a:pPr>
            <a:endParaRPr lang="en-US" smtClean="0">
              <a:latin typeface="Arial" charset="0"/>
              <a:cs typeface="Arial" charset="0"/>
            </a:endParaRPr>
          </a:p>
          <a:p>
            <a:pPr eaLnBrk="1" hangingPunct="1">
              <a:spcBef>
                <a:spcPct val="0"/>
              </a:spcBef>
            </a:pPr>
            <a:endParaRPr lang="en-US" smtClean="0">
              <a:latin typeface="Arial" charset="0"/>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a:t>
            </a:r>
            <a:r>
              <a:rPr lang="en-US" baseline="0" dirty="0" smtClean="0"/>
              <a:t> going to make a transition from #1 to #2 today, but want everybody to keep in mind the full scope of the work.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a:noFill/>
          <a:ln/>
        </p:spPr>
      </p:sp>
      <p:sp>
        <p:nvSpPr>
          <p:cNvPr id="32771" name="2 Marcador de notas"/>
          <p:cNvSpPr txBox="1">
            <a:spLocks noGrp="1"/>
          </p:cNvSpPr>
          <p:nvPr>
            <p:ph type="body" idx="1"/>
          </p:nvPr>
        </p:nvSpPr>
        <p:spPr>
          <a:noFill/>
          <a:ln/>
        </p:spPr>
        <p:txBody>
          <a:bodyPr/>
          <a:lstStyle/>
          <a:p>
            <a:pPr eaLnBrk="1" hangingPunct="1">
              <a:spcBef>
                <a:spcPct val="0"/>
              </a:spcBef>
            </a:pPr>
            <a:r>
              <a:rPr lang="en-US" dirty="0" smtClean="0"/>
              <a:t>Diffuse</a:t>
            </a:r>
            <a:r>
              <a:rPr lang="en-US" baseline="0" dirty="0" smtClean="0"/>
              <a:t> reflectance – light source and the detector are on the same side of the sample. The diffuse reflectance instrumental set up also includes optical components that collimate the radiation that is received from many angles and focus it on the detector. There are many accessories for diffuse reflectance probes such as fiber optic probes, and various configurations that may be attached to pharmaceutical blenders for real time monitoring. </a:t>
            </a:r>
            <a:endParaRPr lang="en-US" dirty="0" smtClean="0"/>
          </a:p>
          <a:p>
            <a:pPr eaLnBrk="1" hangingPunct="1">
              <a:spcBef>
                <a:spcPct val="0"/>
              </a:spcBef>
            </a:pPr>
            <a:endParaRPr lang="es-CO" dirty="0" smtClean="0"/>
          </a:p>
          <a:p>
            <a:pPr eaLnBrk="1" hangingPunct="1">
              <a:spcBef>
                <a:spcPct val="0"/>
              </a:spcBef>
            </a:pPr>
            <a:endParaRPr lang="es-CO" baseline="0" dirty="0" smtClean="0"/>
          </a:p>
          <a:p>
            <a:pPr eaLnBrk="1" hangingPunct="1">
              <a:spcBef>
                <a:spcPct val="0"/>
              </a:spcBef>
            </a:pPr>
            <a:endParaRPr lang="es-CO" dirty="0" smtClean="0"/>
          </a:p>
        </p:txBody>
      </p:sp>
      <p:sp>
        <p:nvSpPr>
          <p:cNvPr id="32772" name="3 Marcador de número de diapositiva"/>
          <p:cNvSpPr>
            <a:spLocks noGrp="1"/>
          </p:cNvSpPr>
          <p:nvPr>
            <p:ph type="sldNum" sz="quarter" idx="4294967295"/>
          </p:nvPr>
        </p:nvSpPr>
        <p:spPr bwMode="auto">
          <a:xfrm>
            <a:off x="4143375" y="9120188"/>
            <a:ext cx="3170238" cy="479425"/>
          </a:xfrm>
          <a:prstGeom prst="rect">
            <a:avLst/>
          </a:prstGeom>
          <a:noFill/>
          <a:ln>
            <a:miter lim="800000"/>
            <a:headEnd/>
            <a:tailEnd/>
          </a:ln>
        </p:spPr>
        <p:txBody>
          <a:bodyPr/>
          <a:lstStyle/>
          <a:p>
            <a:fld id="{6E54BBD8-CD01-4594-B9A2-BC9390ECF969}" type="slidenum">
              <a:rPr lang="es-CO"/>
              <a:pPr/>
              <a:t>4</a:t>
            </a:fld>
            <a:endParaRPr lang="es-C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a:noFill/>
          <a:ln/>
        </p:spPr>
      </p:sp>
      <p:sp>
        <p:nvSpPr>
          <p:cNvPr id="33795" name="2 Marcador de notas"/>
          <p:cNvSpPr txBox="1">
            <a:spLocks noGrp="1"/>
          </p:cNvSpPr>
          <p:nvPr>
            <p:ph type="body" idx="1"/>
          </p:nvPr>
        </p:nvSpPr>
        <p:spPr>
          <a:noFill/>
          <a:ln/>
        </p:spPr>
        <p:txBody>
          <a:bodyPr/>
          <a:lstStyle/>
          <a:p>
            <a:pPr eaLnBrk="1" hangingPunct="1">
              <a:spcBef>
                <a:spcPct val="0"/>
              </a:spcBef>
            </a:pPr>
            <a:r>
              <a:rPr lang="en-US" dirty="0" smtClean="0"/>
              <a:t>Once students understand what is diffuse reflectance, the professor should explain what effects have particle size and scattering regarding the light. Students have to be able to understand that smaller particles permit less transmission but more remission and that larger particles permit less remission but more transmission.</a:t>
            </a:r>
          </a:p>
          <a:p>
            <a:pPr eaLnBrk="1" hangingPunct="1">
              <a:spcBef>
                <a:spcPct val="0"/>
              </a:spcBef>
            </a:pPr>
            <a:endParaRPr lang="es-CO" dirty="0" smtClean="0"/>
          </a:p>
          <a:p>
            <a:pPr eaLnBrk="1" hangingPunct="1">
              <a:spcBef>
                <a:spcPct val="0"/>
              </a:spcBef>
            </a:pPr>
            <a:endParaRPr lang="es-CO" dirty="0" smtClean="0"/>
          </a:p>
        </p:txBody>
      </p:sp>
      <p:sp>
        <p:nvSpPr>
          <p:cNvPr id="33796" name="3 Marcador de número de diapositiva"/>
          <p:cNvSpPr>
            <a:spLocks noGrp="1"/>
          </p:cNvSpPr>
          <p:nvPr>
            <p:ph type="sldNum" sz="quarter" idx="4294967295"/>
          </p:nvPr>
        </p:nvSpPr>
        <p:spPr bwMode="auto">
          <a:xfrm>
            <a:off x="4143375" y="9120188"/>
            <a:ext cx="3170238" cy="479425"/>
          </a:xfrm>
          <a:prstGeom prst="rect">
            <a:avLst/>
          </a:prstGeom>
          <a:noFill/>
          <a:ln>
            <a:miter lim="800000"/>
            <a:headEnd/>
            <a:tailEnd/>
          </a:ln>
        </p:spPr>
        <p:txBody>
          <a:bodyPr/>
          <a:lstStyle/>
          <a:p>
            <a:fld id="{5DC1DD06-EC31-442D-A0AA-5BF5A8768C73}" type="slidenum">
              <a:rPr lang="es-CO"/>
              <a:pPr/>
              <a:t>5</a:t>
            </a:fld>
            <a:endParaRPr lang="es-C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xfrm>
            <a:off x="4144128" y="9119023"/>
            <a:ext cx="3169425" cy="480549"/>
          </a:xfrm>
          <a:prstGeom prst="rect">
            <a:avLst/>
          </a:prstGeom>
          <a:noFill/>
        </p:spPr>
        <p:txBody>
          <a:bodyPr lIns="94256" tIns="47128" rIns="94256" bIns="47128"/>
          <a:lstStyle/>
          <a:p>
            <a:pPr defTabSz="1075112"/>
            <a:fld id="{8215B24A-46B8-4AF2-A96A-13DB7A930D17}" type="slidenum">
              <a:rPr lang="en-US" smtClean="0">
                <a:cs typeface="Arial" charset="0"/>
              </a:rPr>
              <a:pPr defTabSz="1075112"/>
              <a:t>6</a:t>
            </a:fld>
            <a:endParaRPr lang="en-US" dirty="0" smtClean="0">
              <a:cs typeface="Arial" charset="0"/>
            </a:endParaRPr>
          </a:p>
        </p:txBody>
      </p:sp>
      <p:sp>
        <p:nvSpPr>
          <p:cNvPr id="40963" name="Rectangle 2"/>
          <p:cNvSpPr>
            <a:spLocks noGrp="1" noRot="1" noChangeAspect="1" noChangeArrowheads="1" noTextEdit="1"/>
          </p:cNvSpPr>
          <p:nvPr>
            <p:ph type="sldImg"/>
          </p:nvPr>
        </p:nvSpPr>
        <p:spPr bwMode="auto">
          <a:xfrm>
            <a:off x="1260475" y="720725"/>
            <a:ext cx="4799013" cy="3598863"/>
          </a:xfrm>
          <a:noFill/>
          <a:ln>
            <a:solidFill>
              <a:srgbClr val="000000"/>
            </a:solidFill>
            <a:miter lim="800000"/>
            <a:headEnd/>
            <a:tailEnd/>
          </a:ln>
        </p:spPr>
      </p:sp>
      <p:sp>
        <p:nvSpPr>
          <p:cNvPr id="40964" name="Rectangle 3"/>
          <p:cNvSpPr>
            <a:spLocks noGrp="1" noChangeArrowheads="1"/>
          </p:cNvSpPr>
          <p:nvPr>
            <p:ph type="body" idx="1"/>
          </p:nvPr>
        </p:nvSpPr>
        <p:spPr>
          <a:noFill/>
          <a:ln/>
        </p:spPr>
        <p:txBody>
          <a:bodyPr/>
          <a:lstStyle/>
          <a:p>
            <a:pPr eaLnBrk="1" hangingPunct="1">
              <a:spcBef>
                <a:spcPct val="0"/>
              </a:spcBef>
            </a:pPr>
            <a:r>
              <a:rPr lang="en-US" dirty="0" smtClean="0">
                <a:latin typeface="Arial" charset="0"/>
                <a:cs typeface="Arial" charset="0"/>
              </a:rPr>
              <a:t>This explains the differences in baseline. The radiation is not going to be of the same intensity always; it will not strike the same particles always.</a:t>
            </a:r>
            <a:r>
              <a:rPr lang="en-US" baseline="0" dirty="0" smtClean="0">
                <a:latin typeface="Arial" charset="0"/>
                <a:cs typeface="Arial" charset="0"/>
              </a:rPr>
              <a:t> The mirrors will not pick up all the photons that are remitted, but a fraction of the remitted light (1/c). </a:t>
            </a:r>
            <a:r>
              <a:rPr lang="en-US" dirty="0" smtClean="0">
                <a:latin typeface="Arial" charset="0"/>
                <a:cs typeface="Arial" charset="0"/>
              </a:rPr>
              <a:t> </a:t>
            </a:r>
          </a:p>
          <a:p>
            <a:pPr eaLnBrk="1" hangingPunct="1">
              <a:spcBef>
                <a:spcPct val="0"/>
              </a:spcBef>
            </a:pPr>
            <a:endParaRPr lang="en-US" dirty="0" smtClean="0">
              <a:latin typeface="Arial" charset="0"/>
              <a:cs typeface="Arial" charset="0"/>
            </a:endParaRPr>
          </a:p>
          <a:p>
            <a:pPr eaLnBrk="1" hangingPunct="1">
              <a:spcBef>
                <a:spcPct val="0"/>
              </a:spcBef>
            </a:pPr>
            <a:r>
              <a:rPr lang="en-US" dirty="0" smtClean="0">
                <a:latin typeface="Arial" charset="0"/>
                <a:cs typeface="Arial" charset="0"/>
              </a:rPr>
              <a:t>Baseline</a:t>
            </a:r>
            <a:r>
              <a:rPr lang="en-US" baseline="0" dirty="0" smtClean="0">
                <a:latin typeface="Arial" charset="0"/>
                <a:cs typeface="Arial" charset="0"/>
              </a:rPr>
              <a:t> changes will likely be greater when the powder is flowing and the fraction of the radiation that the detector receives changes more frequently (1/c – is changing). In addition, </a:t>
            </a:r>
            <a:r>
              <a:rPr lang="en-US" baseline="0" dirty="0" err="1" smtClean="0">
                <a:latin typeface="Arial" charset="0"/>
                <a:cs typeface="Arial" charset="0"/>
              </a:rPr>
              <a:t>I</a:t>
            </a:r>
            <a:r>
              <a:rPr lang="en-US" baseline="-25000" dirty="0" err="1" smtClean="0">
                <a:latin typeface="Arial" charset="0"/>
                <a:cs typeface="Arial" charset="0"/>
              </a:rPr>
              <a:t>remitted</a:t>
            </a:r>
            <a:r>
              <a:rPr lang="en-US" baseline="0" dirty="0" smtClean="0">
                <a:latin typeface="Arial" charset="0"/>
                <a:cs typeface="Arial" charset="0"/>
              </a:rPr>
              <a:t>  could also be changing and not be the same for all experiment. However, even when the powder is not flowing there will be changes in baseline due to differences in particle size, </a:t>
            </a:r>
            <a:r>
              <a:rPr lang="en-US" baseline="0" dirty="0" err="1" smtClean="0">
                <a:latin typeface="Arial" charset="0"/>
                <a:cs typeface="Arial" charset="0"/>
              </a:rPr>
              <a:t>crystallinity</a:t>
            </a:r>
            <a:r>
              <a:rPr lang="en-US" baseline="0" dirty="0" smtClean="0">
                <a:latin typeface="Arial" charset="0"/>
                <a:cs typeface="Arial" charset="0"/>
              </a:rPr>
              <a:t>, etc. </a:t>
            </a:r>
          </a:p>
          <a:p>
            <a:pPr eaLnBrk="1" hangingPunct="1">
              <a:spcBef>
                <a:spcPct val="0"/>
              </a:spcBef>
            </a:pPr>
            <a:endParaRPr lang="en-US" baseline="0" dirty="0" smtClean="0">
              <a:latin typeface="Arial" charset="0"/>
              <a:cs typeface="Arial" charset="0"/>
            </a:endParaRPr>
          </a:p>
          <a:p>
            <a:pPr eaLnBrk="1" hangingPunct="1">
              <a:spcBef>
                <a:spcPct val="0"/>
              </a:spcBef>
            </a:pPr>
            <a:r>
              <a:rPr lang="en-US" baseline="0" dirty="0" smtClean="0">
                <a:latin typeface="Arial" charset="0"/>
                <a:cs typeface="Arial" charset="0"/>
              </a:rPr>
              <a:t>Chemists with experience in working with UV-Vis spectroscopy will expect the same baseline in every experiment. This consistent baseline is to be expected when the same is a clear liquid (without suspended particles) that is non-scattering. However, in this case we are working with a turbid, scattering matrix.  </a:t>
            </a: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discussion continues with applications where the baseline is removed, so that models can be developed without interference from physical effects.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a:noFill/>
          <a:ln/>
        </p:spPr>
        <p:txBody>
          <a:bodyPr/>
          <a:lstStyle/>
          <a:p>
            <a:pPr eaLnBrk="1" hangingPunct="1"/>
            <a:r>
              <a:rPr lang="en-US" dirty="0" smtClean="0">
                <a:latin typeface="Arial" charset="0"/>
                <a:cs typeface="Arial" charset="0"/>
              </a:rPr>
              <a:t>Differences</a:t>
            </a:r>
            <a:r>
              <a:rPr lang="en-US" baseline="0" dirty="0" smtClean="0">
                <a:latin typeface="Arial" charset="0"/>
                <a:cs typeface="Arial" charset="0"/>
              </a:rPr>
              <a:t> in baseline and slope are common in NIR spectra. These differences are minimized with “pretreatment of spectra”. </a:t>
            </a:r>
            <a:endParaRPr lang="en-US" dirty="0"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p:spPr>
      </p:sp>
      <p:sp>
        <p:nvSpPr>
          <p:cNvPr id="45059" name="Rectangle 3"/>
          <p:cNvSpPr>
            <a:spLocks noGrp="1"/>
          </p:cNvSpPr>
          <p:nvPr>
            <p:ph type="body" idx="1"/>
          </p:nvPr>
        </p:nvSpPr>
        <p:spPr>
          <a:noFill/>
          <a:ln/>
        </p:spPr>
        <p:txBody>
          <a:bodyPr/>
          <a:lstStyle/>
          <a:p>
            <a:pPr eaLnBrk="1" hangingPunct="1"/>
            <a:r>
              <a:rPr lang="en-US" dirty="0" smtClean="0">
                <a:latin typeface="Arial" charset="0"/>
                <a:cs typeface="Arial" charset="0"/>
              </a:rPr>
              <a:t>First and second derivatives are often used to remove these spectral differences. Other methods</a:t>
            </a:r>
            <a:r>
              <a:rPr lang="en-US" baseline="0" dirty="0" smtClean="0">
                <a:latin typeface="Arial" charset="0"/>
                <a:cs typeface="Arial" charset="0"/>
              </a:rPr>
              <a:t> involve normalization of spectra. </a:t>
            </a:r>
          </a:p>
          <a:p>
            <a:pPr eaLnBrk="1" hangingPunct="1"/>
            <a:endParaRPr lang="en-US" baseline="0" dirty="0" smtClean="0">
              <a:latin typeface="Arial" charset="0"/>
              <a:cs typeface="Arial" charset="0"/>
            </a:endParaRPr>
          </a:p>
          <a:p>
            <a:pPr eaLnBrk="1" hangingPunct="1"/>
            <a:r>
              <a:rPr lang="en-US" baseline="0" dirty="0" smtClean="0">
                <a:latin typeface="Arial" charset="0"/>
                <a:cs typeface="Arial" charset="0"/>
              </a:rPr>
              <a:t>These are not true derivatives </a:t>
            </a:r>
            <a:r>
              <a:rPr lang="en-US" baseline="0" dirty="0" err="1" smtClean="0">
                <a:latin typeface="Arial" charset="0"/>
                <a:cs typeface="Arial" charset="0"/>
              </a:rPr>
              <a:t>dy</a:t>
            </a:r>
            <a:r>
              <a:rPr lang="en-US" baseline="0" dirty="0" smtClean="0">
                <a:latin typeface="Arial" charset="0"/>
                <a:cs typeface="Arial" charset="0"/>
              </a:rPr>
              <a:t>/</a:t>
            </a:r>
            <a:r>
              <a:rPr lang="en-US" baseline="0" dirty="0" err="1" smtClean="0">
                <a:latin typeface="Arial" charset="0"/>
                <a:cs typeface="Arial" charset="0"/>
              </a:rPr>
              <a:t>dx</a:t>
            </a:r>
            <a:r>
              <a:rPr lang="en-US" baseline="0" dirty="0" smtClean="0">
                <a:latin typeface="Arial" charset="0"/>
                <a:cs typeface="Arial" charset="0"/>
              </a:rPr>
              <a:t> as in the calculus books. Derivatives are performed with a limited number of points. The choice of 15 or 25 points is quite common. </a:t>
            </a:r>
          </a:p>
          <a:p>
            <a:pPr eaLnBrk="1" hangingPunct="1"/>
            <a:endParaRPr lang="en-US" baseline="0" dirty="0" smtClean="0">
              <a:latin typeface="Arial" charset="0"/>
              <a:cs typeface="Arial" charset="0"/>
            </a:endParaRPr>
          </a:p>
          <a:p>
            <a:pPr marL="0" marR="0" indent="0" algn="l" defTabSz="455613" rtl="0" eaLnBrk="1" fontAlgn="base" latinLnBrk="0" hangingPunct="1">
              <a:lnSpc>
                <a:spcPct val="100000"/>
              </a:lnSpc>
              <a:spcBef>
                <a:spcPct val="30000"/>
              </a:spcBef>
              <a:spcAft>
                <a:spcPct val="0"/>
              </a:spcAft>
              <a:buClr>
                <a:srgbClr val="000000"/>
              </a:buClr>
              <a:buSzPct val="100000"/>
              <a:buFont typeface="Times New Roman" pitchFamily="18" charset="0"/>
              <a:buNone/>
              <a:tabLst/>
              <a:defRPr/>
            </a:pPr>
            <a:r>
              <a:rPr lang="en-US" dirty="0" smtClean="0">
                <a:ea typeface="ＭＳ Ｐゴシック" pitchFamily="34" charset="-128"/>
              </a:rPr>
              <a:t>Most NIR calibration models are multivariate. The absorbance at multiple wavelengths or frequencies are mathematically related to an </a:t>
            </a:r>
            <a:r>
              <a:rPr lang="en-US" dirty="0" err="1" smtClean="0">
                <a:ea typeface="ＭＳ Ｐゴシック" pitchFamily="34" charset="-128"/>
              </a:rPr>
              <a:t>analyte</a:t>
            </a:r>
            <a:r>
              <a:rPr lang="en-US" dirty="0" smtClean="0">
                <a:ea typeface="ＭＳ Ｐゴシック" pitchFamily="34" charset="-128"/>
              </a:rPr>
              <a:t> concentration or physical property.  The</a:t>
            </a:r>
            <a:r>
              <a:rPr lang="en-US" baseline="0" dirty="0" smtClean="0">
                <a:ea typeface="ＭＳ Ｐゴシック" pitchFamily="34" charset="-128"/>
              </a:rPr>
              <a:t> variation is a spectral range such as this one is examined. </a:t>
            </a:r>
            <a:endParaRPr lang="en-US" dirty="0" smtClean="0">
              <a:ea typeface="ＭＳ Ｐゴシック" pitchFamily="34" charset="-128"/>
            </a:endParaRPr>
          </a:p>
          <a:p>
            <a:pPr eaLnBrk="1" hangingPunct="1"/>
            <a:endParaRPr lang="en-US" baseline="0" dirty="0" smtClean="0">
              <a:latin typeface="Arial" charset="0"/>
              <a:cs typeface="Arial" charset="0"/>
            </a:endParaRPr>
          </a:p>
          <a:p>
            <a:pPr eaLnBrk="1" hangingPunct="1"/>
            <a:endParaRPr lang="en-US" baseline="0" dirty="0" smtClean="0">
              <a:latin typeface="Arial" charset="0"/>
              <a:cs typeface="Arial" charset="0"/>
            </a:endParaRPr>
          </a:p>
          <a:p>
            <a:pPr eaLnBrk="1" hangingPunct="1"/>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2159000"/>
          </a:xfrm>
          <a:prstGeom prst="rect">
            <a:avLst/>
          </a:prstGeom>
          <a:solidFill>
            <a:srgbClr val="FFFFCC"/>
          </a:solidFill>
          <a:ln w="9525">
            <a:noFill/>
            <a:miter lim="800000"/>
            <a:headEnd/>
            <a:tailEnd/>
          </a:ln>
          <a:effectLst>
            <a:outerShdw dist="107763" dir="2700000" algn="ctr" rotWithShape="0">
              <a:schemeClr val="bg2">
                <a:alpha val="50000"/>
              </a:schemeClr>
            </a:outerShdw>
          </a:effectLst>
        </p:spPr>
        <p:txBody>
          <a:bodyPr wrap="none" lIns="91429" tIns="45714" rIns="91429" bIns="45714" anchor="ctr"/>
          <a:lstStyle/>
          <a:p>
            <a:pPr algn="ctr" eaLnBrk="0" hangingPunct="0">
              <a:defRPr/>
            </a:pPr>
            <a:endParaRPr lang="en-US" sz="3600" b="1" dirty="0">
              <a:solidFill>
                <a:schemeClr val="bg1"/>
              </a:solidFill>
              <a:latin typeface="Times New Roman" pitchFamily="18" charset="0"/>
              <a:cs typeface="+mn-cs"/>
            </a:endParaRPr>
          </a:p>
        </p:txBody>
      </p:sp>
      <p:sp>
        <p:nvSpPr>
          <p:cNvPr id="5" name="Text Box 7"/>
          <p:cNvSpPr txBox="1">
            <a:spLocks noChangeArrowheads="1"/>
          </p:cNvSpPr>
          <p:nvPr/>
        </p:nvSpPr>
        <p:spPr bwMode="auto">
          <a:xfrm>
            <a:off x="7734300" y="6384925"/>
            <a:ext cx="1409700" cy="476250"/>
          </a:xfrm>
          <a:prstGeom prst="rect">
            <a:avLst/>
          </a:prstGeom>
          <a:noFill/>
          <a:ln w="9525">
            <a:noFill/>
            <a:miter lim="800000"/>
            <a:headEnd/>
            <a:tailEnd/>
          </a:ln>
          <a:effectLst/>
        </p:spPr>
        <p:txBody>
          <a:bodyPr lIns="91429" tIns="45714" rIns="91429" bIns="45714">
            <a:spAutoFit/>
          </a:bodyPr>
          <a:lstStyle/>
          <a:p>
            <a:pPr algn="r" eaLnBrk="0" hangingPunct="0">
              <a:spcBef>
                <a:spcPct val="50000"/>
              </a:spcBef>
              <a:defRPr/>
            </a:pPr>
            <a:r>
              <a:rPr lang="en-US" sz="1000" dirty="0">
                <a:solidFill>
                  <a:schemeClr val="bg1"/>
                </a:solidFill>
                <a:latin typeface="Verdana" pitchFamily="34" charset="0"/>
              </a:rPr>
              <a:t>10/11/2005</a:t>
            </a:r>
          </a:p>
          <a:p>
            <a:pPr algn="r" eaLnBrk="0" hangingPunct="0">
              <a:spcBef>
                <a:spcPct val="50000"/>
              </a:spcBef>
              <a:defRPr/>
            </a:pPr>
            <a:fld id="{ABC7F500-7AA1-4C9F-93B7-948732BD9D59}" type="slidenum">
              <a:rPr lang="en-US" sz="1000">
                <a:solidFill>
                  <a:schemeClr val="bg1"/>
                </a:solidFill>
                <a:latin typeface="Verdana" pitchFamily="34" charset="0"/>
              </a:rPr>
              <a:pPr algn="r" eaLnBrk="0" hangingPunct="0">
                <a:spcBef>
                  <a:spcPct val="50000"/>
                </a:spcBef>
                <a:defRPr/>
              </a:pPr>
              <a:t>‹#›</a:t>
            </a:fld>
            <a:endParaRPr lang="en-US" sz="1000" dirty="0">
              <a:solidFill>
                <a:schemeClr val="bg1"/>
              </a:solidFill>
              <a:latin typeface="Verdana" pitchFamily="34" charset="0"/>
            </a:endParaRPr>
          </a:p>
        </p:txBody>
      </p:sp>
      <p:pic>
        <p:nvPicPr>
          <p:cNvPr id="6" name="Picture 19" descr="nsf4c"/>
          <p:cNvPicPr>
            <a:picLocks noChangeAspect="1" noChangeArrowheads="1"/>
          </p:cNvPicPr>
          <p:nvPr/>
        </p:nvPicPr>
        <p:blipFill>
          <a:blip r:embed="rId2"/>
          <a:srcRect/>
          <a:stretch>
            <a:fillRect/>
          </a:stretch>
        </p:blipFill>
        <p:spPr bwMode="auto">
          <a:xfrm>
            <a:off x="7696200" y="5502275"/>
            <a:ext cx="1270000" cy="1270000"/>
          </a:xfrm>
          <a:prstGeom prst="rect">
            <a:avLst/>
          </a:prstGeom>
          <a:noFill/>
          <a:ln w="9525">
            <a:noFill/>
            <a:miter lim="800000"/>
            <a:headEnd/>
            <a:tailEnd/>
          </a:ln>
        </p:spPr>
      </p:pic>
      <p:sp>
        <p:nvSpPr>
          <p:cNvPr id="7" name="Line 117"/>
          <p:cNvSpPr>
            <a:spLocks noChangeShapeType="1"/>
          </p:cNvSpPr>
          <p:nvPr userDrawn="1"/>
        </p:nvSpPr>
        <p:spPr bwMode="auto">
          <a:xfrm>
            <a:off x="622300" y="4343400"/>
            <a:ext cx="6172200" cy="0"/>
          </a:xfrm>
          <a:prstGeom prst="line">
            <a:avLst/>
          </a:prstGeom>
          <a:noFill/>
          <a:ln w="57150" cmpd="thickThin">
            <a:solidFill>
              <a:schemeClr val="tx1"/>
            </a:solidFill>
            <a:round/>
            <a:headEnd/>
            <a:tailEnd/>
          </a:ln>
          <a:effectLst/>
        </p:spPr>
        <p:txBody>
          <a:bodyPr lIns="91429" tIns="45714" rIns="91429" bIns="45714"/>
          <a:lstStyle/>
          <a:p>
            <a:pPr eaLnBrk="0" hangingPunct="0">
              <a:defRPr/>
            </a:pPr>
            <a:endParaRPr lang="en-US">
              <a:cs typeface="+mn-cs"/>
            </a:endParaRPr>
          </a:p>
        </p:txBody>
      </p:sp>
      <p:sp>
        <p:nvSpPr>
          <p:cNvPr id="8" name="Line 118"/>
          <p:cNvSpPr>
            <a:spLocks noChangeShapeType="1"/>
          </p:cNvSpPr>
          <p:nvPr userDrawn="1"/>
        </p:nvSpPr>
        <p:spPr bwMode="auto">
          <a:xfrm>
            <a:off x="1981200" y="5334000"/>
            <a:ext cx="7010400" cy="0"/>
          </a:xfrm>
          <a:prstGeom prst="line">
            <a:avLst/>
          </a:prstGeom>
          <a:noFill/>
          <a:ln w="57150" cmpd="thinThick">
            <a:solidFill>
              <a:schemeClr val="tx1"/>
            </a:solidFill>
            <a:round/>
            <a:headEnd/>
            <a:tailEnd/>
          </a:ln>
          <a:effectLst/>
        </p:spPr>
        <p:txBody>
          <a:bodyPr lIns="91429" tIns="45714" rIns="91429" bIns="45714"/>
          <a:lstStyle/>
          <a:p>
            <a:pPr eaLnBrk="0" hangingPunct="0">
              <a:defRPr/>
            </a:pPr>
            <a:endParaRPr lang="en-US">
              <a:cs typeface="+mn-cs"/>
            </a:endParaRPr>
          </a:p>
        </p:txBody>
      </p:sp>
      <p:pic>
        <p:nvPicPr>
          <p:cNvPr id="9" name="Picture 120"/>
          <p:cNvPicPr>
            <a:picLocks noChangeAspect="1" noChangeArrowheads="1"/>
          </p:cNvPicPr>
          <p:nvPr userDrawn="1"/>
        </p:nvPicPr>
        <p:blipFill>
          <a:blip r:embed="rId3">
            <a:clrChange>
              <a:clrFrom>
                <a:srgbClr val="FFFFFF"/>
              </a:clrFrom>
              <a:clrTo>
                <a:srgbClr val="FFFFFF">
                  <a:alpha val="0"/>
                </a:srgbClr>
              </a:clrTo>
            </a:clrChange>
          </a:blip>
          <a:srcRect l="20526" t="7065" r="54326" b="12453"/>
          <a:stretch>
            <a:fillRect/>
          </a:stretch>
        </p:blipFill>
        <p:spPr bwMode="auto">
          <a:xfrm>
            <a:off x="412750" y="5381625"/>
            <a:ext cx="1481138" cy="1419225"/>
          </a:xfrm>
          <a:prstGeom prst="rect">
            <a:avLst/>
          </a:prstGeom>
          <a:noFill/>
          <a:ln w="9525">
            <a:noFill/>
            <a:miter lim="800000"/>
            <a:headEnd/>
            <a:tailEnd/>
          </a:ln>
        </p:spPr>
      </p:pic>
      <p:sp>
        <p:nvSpPr>
          <p:cNvPr id="10" name="Rectangle 121"/>
          <p:cNvSpPr>
            <a:spLocks noChangeArrowheads="1"/>
          </p:cNvSpPr>
          <p:nvPr userDrawn="1"/>
        </p:nvSpPr>
        <p:spPr bwMode="auto">
          <a:xfrm>
            <a:off x="1971675" y="5478463"/>
            <a:ext cx="4479925" cy="1230312"/>
          </a:xfrm>
          <a:prstGeom prst="rect">
            <a:avLst/>
          </a:prstGeom>
          <a:noFill/>
          <a:ln w="9525">
            <a:noFill/>
            <a:miter lim="800000"/>
            <a:headEnd/>
            <a:tailEnd/>
          </a:ln>
          <a:effectLst/>
        </p:spPr>
        <p:txBody>
          <a:bodyPr lIns="91429" tIns="45714" rIns="91429" bIns="45714">
            <a:spAutoFit/>
          </a:bodyPr>
          <a:lstStyle/>
          <a:p>
            <a:pPr eaLnBrk="0" hangingPunct="0">
              <a:defRPr/>
            </a:pPr>
            <a:r>
              <a:rPr lang="en-US" sz="900" b="1" i="1" dirty="0">
                <a:latin typeface="Verdana" pitchFamily="34" charset="0"/>
              </a:rPr>
              <a:t>ENGINEERING  RESEARCH  CENTER  FOR</a:t>
            </a:r>
          </a:p>
          <a:p>
            <a:pPr eaLnBrk="0" hangingPunct="0">
              <a:defRPr/>
            </a:pPr>
            <a:r>
              <a:rPr lang="en-US" sz="1600" b="1" dirty="0">
                <a:latin typeface="Verdana" pitchFamily="34" charset="0"/>
              </a:rPr>
              <a:t>S</a:t>
            </a:r>
            <a:r>
              <a:rPr lang="en-US" sz="1200" dirty="0">
                <a:latin typeface="Verdana" pitchFamily="34" charset="0"/>
              </a:rPr>
              <a:t>TRUCTURED </a:t>
            </a:r>
            <a:r>
              <a:rPr lang="en-US" sz="1600" b="1" dirty="0">
                <a:latin typeface="Verdana" pitchFamily="34" charset="0"/>
              </a:rPr>
              <a:t>O</a:t>
            </a:r>
            <a:r>
              <a:rPr lang="en-US" sz="1200" dirty="0">
                <a:latin typeface="Verdana" pitchFamily="34" charset="0"/>
              </a:rPr>
              <a:t>RGANIC </a:t>
            </a:r>
            <a:r>
              <a:rPr lang="en-US" sz="1600" b="1" dirty="0">
                <a:latin typeface="Verdana" pitchFamily="34" charset="0"/>
              </a:rPr>
              <a:t>P</a:t>
            </a:r>
            <a:r>
              <a:rPr lang="en-US" sz="1200" dirty="0">
                <a:latin typeface="Verdana" pitchFamily="34" charset="0"/>
              </a:rPr>
              <a:t>ARTICULATE </a:t>
            </a:r>
            <a:r>
              <a:rPr lang="en-US" sz="1600" b="1" dirty="0">
                <a:latin typeface="Verdana" pitchFamily="34" charset="0"/>
              </a:rPr>
              <a:t>S</a:t>
            </a:r>
            <a:r>
              <a:rPr lang="en-US" sz="1200" dirty="0">
                <a:latin typeface="Verdana" pitchFamily="34" charset="0"/>
              </a:rPr>
              <a:t>YSTEMS</a:t>
            </a:r>
          </a:p>
          <a:p>
            <a:pPr eaLnBrk="0" hangingPunct="0">
              <a:defRPr/>
            </a:pPr>
            <a:endParaRPr lang="en-US" sz="600" dirty="0">
              <a:latin typeface="Verdana" pitchFamily="34" charset="0"/>
            </a:endParaRPr>
          </a:p>
          <a:p>
            <a:pPr eaLnBrk="0" hangingPunct="0">
              <a:defRPr/>
            </a:pPr>
            <a:r>
              <a:rPr lang="en-US" sz="1000" dirty="0">
                <a:latin typeface="Verdana" pitchFamily="34" charset="0"/>
              </a:rPr>
              <a:t>RUTGERS UNIVERSITY</a:t>
            </a:r>
          </a:p>
          <a:p>
            <a:pPr eaLnBrk="0" hangingPunct="0">
              <a:defRPr/>
            </a:pPr>
            <a:r>
              <a:rPr lang="en-US" sz="1000" dirty="0">
                <a:latin typeface="Verdana" pitchFamily="34" charset="0"/>
              </a:rPr>
              <a:t>PURDUE UNIVERSITY</a:t>
            </a:r>
          </a:p>
          <a:p>
            <a:pPr eaLnBrk="0" hangingPunct="0">
              <a:defRPr/>
            </a:pPr>
            <a:r>
              <a:rPr lang="en-US" sz="1000" dirty="0">
                <a:latin typeface="Verdana" pitchFamily="34" charset="0"/>
              </a:rPr>
              <a:t>NEW JERSEY INSTITUTE OF TECHNOLOGY</a:t>
            </a:r>
            <a:br>
              <a:rPr lang="en-US" sz="1000" dirty="0">
                <a:latin typeface="Verdana" pitchFamily="34" charset="0"/>
              </a:rPr>
            </a:br>
            <a:r>
              <a:rPr lang="en-US" sz="1000" dirty="0">
                <a:latin typeface="Verdana" pitchFamily="34" charset="0"/>
              </a:rPr>
              <a:t>UNIVERSITY OF PUERTO RICO AT MAYAGÜEZ</a:t>
            </a:r>
          </a:p>
        </p:txBody>
      </p:sp>
      <p:pic>
        <p:nvPicPr>
          <p:cNvPr id="11" name="Picture 122" descr="logo_uprm"/>
          <p:cNvPicPr>
            <a:picLocks noChangeAspect="1" noChangeArrowheads="1"/>
          </p:cNvPicPr>
          <p:nvPr userDrawn="1"/>
        </p:nvPicPr>
        <p:blipFill>
          <a:blip r:embed="rId4"/>
          <a:srcRect/>
          <a:stretch>
            <a:fillRect/>
          </a:stretch>
        </p:blipFill>
        <p:spPr bwMode="auto">
          <a:xfrm>
            <a:off x="4210050" y="4433888"/>
            <a:ext cx="1800225" cy="633412"/>
          </a:xfrm>
          <a:prstGeom prst="rect">
            <a:avLst/>
          </a:prstGeom>
          <a:noFill/>
          <a:ln w="9525">
            <a:noFill/>
            <a:miter lim="800000"/>
            <a:headEnd/>
            <a:tailEnd/>
          </a:ln>
        </p:spPr>
      </p:pic>
      <p:pic>
        <p:nvPicPr>
          <p:cNvPr id="12" name="Picture 123" descr="logo_njit"/>
          <p:cNvPicPr>
            <a:picLocks noChangeAspect="1" noChangeArrowheads="1"/>
          </p:cNvPicPr>
          <p:nvPr userDrawn="1"/>
        </p:nvPicPr>
        <p:blipFill>
          <a:blip r:embed="rId5"/>
          <a:srcRect/>
          <a:stretch>
            <a:fillRect/>
          </a:stretch>
        </p:blipFill>
        <p:spPr bwMode="auto">
          <a:xfrm>
            <a:off x="3127375" y="4491038"/>
            <a:ext cx="1168400" cy="633412"/>
          </a:xfrm>
          <a:prstGeom prst="rect">
            <a:avLst/>
          </a:prstGeom>
          <a:noFill/>
          <a:ln w="9525">
            <a:noFill/>
            <a:miter lim="800000"/>
            <a:headEnd/>
            <a:tailEnd/>
          </a:ln>
        </p:spPr>
      </p:pic>
      <p:pic>
        <p:nvPicPr>
          <p:cNvPr id="13" name="Picture 125" descr="rulogo4"/>
          <p:cNvPicPr>
            <a:picLocks noChangeAspect="1" noChangeArrowheads="1"/>
          </p:cNvPicPr>
          <p:nvPr userDrawn="1"/>
        </p:nvPicPr>
        <p:blipFill>
          <a:blip r:embed="rId6"/>
          <a:srcRect/>
          <a:stretch>
            <a:fillRect/>
          </a:stretch>
        </p:blipFill>
        <p:spPr bwMode="auto">
          <a:xfrm>
            <a:off x="581025" y="4591050"/>
            <a:ext cx="1136650" cy="406400"/>
          </a:xfrm>
          <a:prstGeom prst="rect">
            <a:avLst/>
          </a:prstGeom>
          <a:noFill/>
          <a:ln w="9525">
            <a:noFill/>
            <a:miter lim="800000"/>
            <a:headEnd/>
            <a:tailEnd/>
          </a:ln>
        </p:spPr>
      </p:pic>
      <p:pic>
        <p:nvPicPr>
          <p:cNvPr id="14" name="Picture 126"/>
          <p:cNvPicPr>
            <a:picLocks noChangeAspect="1" noChangeArrowheads="1"/>
          </p:cNvPicPr>
          <p:nvPr userDrawn="1"/>
        </p:nvPicPr>
        <p:blipFill>
          <a:blip r:embed="rId7"/>
          <a:srcRect/>
          <a:stretch>
            <a:fillRect/>
          </a:stretch>
        </p:blipFill>
        <p:spPr bwMode="auto">
          <a:xfrm>
            <a:off x="1878013" y="4616450"/>
            <a:ext cx="1128712" cy="379413"/>
          </a:xfrm>
          <a:prstGeom prst="rect">
            <a:avLst/>
          </a:prstGeom>
          <a:noFill/>
          <a:ln w="9525">
            <a:noFill/>
            <a:miter lim="800000"/>
            <a:headEnd/>
            <a:tailEnd/>
          </a:ln>
        </p:spPr>
      </p:pic>
      <p:sp>
        <p:nvSpPr>
          <p:cNvPr id="189443" name="Rectangle 3"/>
          <p:cNvSpPr>
            <a:spLocks noGrp="1" noChangeArrowheads="1"/>
          </p:cNvSpPr>
          <p:nvPr>
            <p:ph type="subTitle" idx="1"/>
          </p:nvPr>
        </p:nvSpPr>
        <p:spPr>
          <a:xfrm>
            <a:off x="612775" y="2667000"/>
            <a:ext cx="7848600" cy="1447800"/>
          </a:xfrm>
        </p:spPr>
        <p:txBody>
          <a:bodyPr/>
          <a:lstStyle>
            <a:lvl1pPr marL="0" indent="0">
              <a:buFont typeface="Arial" charset="0"/>
              <a:buNone/>
              <a:defRPr sz="2000" baseline="0"/>
            </a:lvl1pPr>
          </a:lstStyle>
          <a:p>
            <a:r>
              <a:rPr lang="en-US" smtClean="0"/>
              <a:t>Click to edit Master subtitle style</a:t>
            </a:r>
            <a:endParaRPr lang="en-US" dirty="0"/>
          </a:p>
        </p:txBody>
      </p:sp>
      <p:sp>
        <p:nvSpPr>
          <p:cNvPr id="189445" name="Rectangle 5"/>
          <p:cNvSpPr>
            <a:spLocks noGrp="1" noChangeArrowheads="1"/>
          </p:cNvSpPr>
          <p:nvPr>
            <p:ph type="ctrTitle"/>
          </p:nvPr>
        </p:nvSpPr>
        <p:spPr>
          <a:xfrm>
            <a:off x="552450" y="276226"/>
            <a:ext cx="7772400" cy="1470025"/>
          </a:xfrm>
        </p:spPr>
        <p:txBody>
          <a:bodyPr/>
          <a:lstStyle>
            <a:lvl1pPr>
              <a:defRPr sz="4000"/>
            </a:lvl1pPr>
          </a:lstStyle>
          <a:p>
            <a:endParaRPr lang="en-US"/>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83414" y="50801"/>
            <a:ext cx="2160587" cy="62722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1651" y="50801"/>
            <a:ext cx="6329363" cy="62722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1" y="1295401"/>
            <a:ext cx="4065588"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32339" y="1295401"/>
            <a:ext cx="4067175"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6"/>
          <p:cNvSpPr>
            <a:spLocks noGrp="1" noChangeArrowheads="1"/>
          </p:cNvSpPr>
          <p:nvPr>
            <p:ph type="body" idx="1"/>
          </p:nvPr>
        </p:nvSpPr>
        <p:spPr bwMode="auto">
          <a:xfrm>
            <a:off x="514350" y="1295400"/>
            <a:ext cx="8285163" cy="5027613"/>
          </a:xfrm>
          <a:prstGeom prst="rect">
            <a:avLst/>
          </a:prstGeom>
          <a:noFill/>
          <a:ln w="9525">
            <a:noFill/>
            <a:miter lim="800000"/>
            <a:headEnd/>
            <a:tailEnd/>
          </a:ln>
        </p:spPr>
        <p:txBody>
          <a:bodyPr vert="horz" wrap="square" lIns="92150" tIns="46074" rIns="92150" bIns="46074"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36" name="Rectangle 12"/>
          <p:cNvSpPr>
            <a:spLocks noChangeArrowheads="1"/>
          </p:cNvSpPr>
          <p:nvPr/>
        </p:nvSpPr>
        <p:spPr bwMode="auto">
          <a:xfrm>
            <a:off x="0" y="0"/>
            <a:ext cx="9144000" cy="1079500"/>
          </a:xfrm>
          <a:prstGeom prst="rect">
            <a:avLst/>
          </a:prstGeom>
          <a:solidFill>
            <a:srgbClr val="FFFFCC"/>
          </a:solidFill>
          <a:ln w="9525">
            <a:noFill/>
            <a:miter lim="800000"/>
            <a:headEnd/>
            <a:tailEnd/>
          </a:ln>
          <a:effectLst>
            <a:outerShdw dist="35921" dir="2700000" algn="ctr" rotWithShape="0">
              <a:schemeClr val="bg2">
                <a:alpha val="50000"/>
              </a:schemeClr>
            </a:outerShdw>
          </a:effectLst>
        </p:spPr>
        <p:txBody>
          <a:bodyPr wrap="none" lIns="91429" tIns="45714" rIns="91429" bIns="45714" anchor="ctr"/>
          <a:lstStyle/>
          <a:p>
            <a:pPr algn="ctr" eaLnBrk="0" hangingPunct="0">
              <a:defRPr/>
            </a:pPr>
            <a:endParaRPr lang="en-US" sz="3600" b="1" dirty="0">
              <a:solidFill>
                <a:schemeClr val="bg1"/>
              </a:solidFill>
              <a:latin typeface="Times New Roman" pitchFamily="18" charset="0"/>
              <a:cs typeface="+mn-cs"/>
            </a:endParaRPr>
          </a:p>
        </p:txBody>
      </p:sp>
      <p:sp>
        <p:nvSpPr>
          <p:cNvPr id="1029" name="Rectangle 5"/>
          <p:cNvSpPr>
            <a:spLocks noGrp="1" noChangeArrowheads="1"/>
          </p:cNvSpPr>
          <p:nvPr>
            <p:ph type="title"/>
          </p:nvPr>
        </p:nvSpPr>
        <p:spPr bwMode="auto">
          <a:xfrm>
            <a:off x="501650" y="50800"/>
            <a:ext cx="8642350" cy="925513"/>
          </a:xfrm>
          <a:prstGeom prst="rect">
            <a:avLst/>
          </a:prstGeom>
          <a:noFill/>
          <a:ln w="9525">
            <a:noFill/>
            <a:miter lim="800000"/>
            <a:headEnd/>
            <a:tailEnd/>
          </a:ln>
          <a:effectLst/>
        </p:spPr>
        <p:txBody>
          <a:bodyPr vert="horz" wrap="square" lIns="92150" tIns="46074" rIns="92150" bIns="46074" numCol="1" anchor="ctr" anchorCtr="0" compatLnSpc="1">
            <a:prstTxWarp prst="textNoShape">
              <a:avLst/>
            </a:prstTxWarp>
          </a:bodyPr>
          <a:lstStyle/>
          <a:p>
            <a:pPr lvl="0"/>
            <a:r>
              <a:rPr lang="en-GB" smtClean="0"/>
              <a:t>Click to edit the title text format</a:t>
            </a:r>
          </a:p>
        </p:txBody>
      </p:sp>
      <p:sp>
        <p:nvSpPr>
          <p:cNvPr id="1044" name="Text Box 20"/>
          <p:cNvSpPr txBox="1">
            <a:spLocks noChangeArrowheads="1"/>
          </p:cNvSpPr>
          <p:nvPr/>
        </p:nvSpPr>
        <p:spPr bwMode="auto">
          <a:xfrm>
            <a:off x="7505700" y="6448425"/>
            <a:ext cx="1590675" cy="307975"/>
          </a:xfrm>
          <a:prstGeom prst="rect">
            <a:avLst/>
          </a:prstGeom>
          <a:noFill/>
          <a:ln w="9525">
            <a:noFill/>
            <a:miter lim="800000"/>
            <a:headEnd/>
            <a:tailEnd/>
          </a:ln>
          <a:effectLst/>
        </p:spPr>
        <p:txBody>
          <a:bodyPr lIns="91429" tIns="45714" rIns="91429" bIns="45714">
            <a:spAutoFit/>
          </a:bodyPr>
          <a:lstStyle/>
          <a:p>
            <a:pPr algn="r" eaLnBrk="0" hangingPunct="0">
              <a:spcBef>
                <a:spcPct val="50000"/>
              </a:spcBef>
              <a:defRPr/>
            </a:pPr>
            <a:fld id="{67463A9C-A7C4-4F45-B139-82F6F47DBF43}" type="slidenum">
              <a:rPr lang="en-US" sz="1400">
                <a:latin typeface="Verdana" pitchFamily="34" charset="0"/>
              </a:rPr>
              <a:pPr algn="r" eaLnBrk="0" hangingPunct="0">
                <a:spcBef>
                  <a:spcPct val="50000"/>
                </a:spcBef>
                <a:defRPr/>
              </a:pPr>
              <a:t>‹#›</a:t>
            </a:fld>
            <a:endParaRPr lang="en-US" sz="1400" dirty="0">
              <a:latin typeface="Verdana" pitchFamily="34" charset="0"/>
            </a:endParaRPr>
          </a:p>
        </p:txBody>
      </p:sp>
      <p:pic>
        <p:nvPicPr>
          <p:cNvPr id="2054" name="Picture 40" descr="ERCforSOPS-logo"/>
          <p:cNvPicPr>
            <a:picLocks noChangeAspect="1" noChangeArrowheads="1"/>
          </p:cNvPicPr>
          <p:nvPr userDrawn="1"/>
        </p:nvPicPr>
        <p:blipFill>
          <a:blip r:embed="rId13"/>
          <a:srcRect/>
          <a:stretch>
            <a:fillRect/>
          </a:stretch>
        </p:blipFill>
        <p:spPr bwMode="auto">
          <a:xfrm>
            <a:off x="85725" y="6196013"/>
            <a:ext cx="2646363" cy="661987"/>
          </a:xfrm>
          <a:prstGeom prst="rect">
            <a:avLst/>
          </a:prstGeom>
          <a:noFill/>
          <a:ln w="9525">
            <a:noFill/>
            <a:miter lim="800000"/>
            <a:headEnd/>
            <a:tailEnd/>
          </a:ln>
        </p:spPr>
      </p:pic>
      <p:pic>
        <p:nvPicPr>
          <p:cNvPr id="2055" name="Picture 41" descr="nsf4c"/>
          <p:cNvPicPr>
            <a:picLocks noChangeAspect="1" noChangeArrowheads="1"/>
          </p:cNvPicPr>
          <p:nvPr userDrawn="1"/>
        </p:nvPicPr>
        <p:blipFill>
          <a:blip r:embed="rId14"/>
          <a:srcRect/>
          <a:stretch>
            <a:fillRect/>
          </a:stretch>
        </p:blipFill>
        <p:spPr bwMode="auto">
          <a:xfrm>
            <a:off x="2800350" y="6264275"/>
            <a:ext cx="517525" cy="517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83" r:id="rId1"/>
    <p:sldLayoutId id="2147484773" r:id="rId2"/>
    <p:sldLayoutId id="2147484774" r:id="rId3"/>
    <p:sldLayoutId id="2147484775" r:id="rId4"/>
    <p:sldLayoutId id="2147484776" r:id="rId5"/>
    <p:sldLayoutId id="2147484777" r:id="rId6"/>
    <p:sldLayoutId id="2147484778" r:id="rId7"/>
    <p:sldLayoutId id="2147484779" r:id="rId8"/>
    <p:sldLayoutId id="2147484780" r:id="rId9"/>
    <p:sldLayoutId id="2147484781" r:id="rId10"/>
    <p:sldLayoutId id="2147484782" r:id="rId11"/>
  </p:sldLayoutIdLst>
  <p:transition xmlns:p14="http://schemas.microsoft.com/office/powerpoint/2010/main"/>
  <p:timing>
    <p:tnLst>
      <p:par>
        <p:cTn xmlns:p14="http://schemas.microsoft.com/office/powerpoint/2010/main" id="1" dur="indefinite" restart="never" nodeType="tmRoot"/>
      </p:par>
    </p:tnLst>
  </p:timing>
  <p:txStyles>
    <p:titleStyle>
      <a:lvl1pPr algn="l" defTabSz="455613" rtl="0" eaLnBrk="0" fontAlgn="base" hangingPunct="0">
        <a:spcBef>
          <a:spcPct val="0"/>
        </a:spcBef>
        <a:spcAft>
          <a:spcPct val="0"/>
        </a:spcAft>
        <a:buClr>
          <a:srgbClr val="0000CC"/>
        </a:buClr>
        <a:buSzPct val="100000"/>
        <a:buFont typeface="Arial" charset="0"/>
        <a:defRPr sz="3600">
          <a:solidFill>
            <a:schemeClr val="tx1"/>
          </a:solidFill>
          <a:effectLst>
            <a:outerShdw blurRad="38100" dist="38100" dir="2700000" algn="tl">
              <a:srgbClr val="C0C0C0"/>
            </a:outerShdw>
          </a:effectLst>
          <a:latin typeface="+mj-lt"/>
          <a:ea typeface="ＭＳ Ｐゴシック" charset="-128"/>
          <a:cs typeface="ＭＳ Ｐゴシック"/>
        </a:defRPr>
      </a:lvl1pPr>
      <a:lvl2pPr algn="l" defTabSz="455613" rtl="0" eaLnBrk="0" fontAlgn="base" hangingPunct="0">
        <a:spcBef>
          <a:spcPct val="0"/>
        </a:spcBef>
        <a:spcAft>
          <a:spcPct val="0"/>
        </a:spcAft>
        <a:buClr>
          <a:srgbClr val="0000CC"/>
        </a:buClr>
        <a:buSzPct val="100000"/>
        <a:buFont typeface="Arial" charset="0"/>
        <a:defRPr sz="3600">
          <a:solidFill>
            <a:schemeClr val="tx1"/>
          </a:solidFill>
          <a:latin typeface="Verdana" pitchFamily="34" charset="0"/>
          <a:ea typeface="ＭＳ Ｐゴシック" charset="-128"/>
          <a:cs typeface="ＭＳ Ｐゴシック"/>
        </a:defRPr>
      </a:lvl2pPr>
      <a:lvl3pPr algn="l" defTabSz="455613" rtl="0" eaLnBrk="0" fontAlgn="base" hangingPunct="0">
        <a:spcBef>
          <a:spcPct val="0"/>
        </a:spcBef>
        <a:spcAft>
          <a:spcPct val="0"/>
        </a:spcAft>
        <a:buClr>
          <a:srgbClr val="0000CC"/>
        </a:buClr>
        <a:buSzPct val="100000"/>
        <a:buFont typeface="Arial" charset="0"/>
        <a:defRPr sz="3600">
          <a:solidFill>
            <a:schemeClr val="tx1"/>
          </a:solidFill>
          <a:latin typeface="Verdana" pitchFamily="34" charset="0"/>
          <a:ea typeface="ＭＳ Ｐゴシック" charset="-128"/>
          <a:cs typeface="ＭＳ Ｐゴシック"/>
        </a:defRPr>
      </a:lvl3pPr>
      <a:lvl4pPr algn="l" defTabSz="455613" rtl="0" eaLnBrk="0" fontAlgn="base" hangingPunct="0">
        <a:spcBef>
          <a:spcPct val="0"/>
        </a:spcBef>
        <a:spcAft>
          <a:spcPct val="0"/>
        </a:spcAft>
        <a:buClr>
          <a:srgbClr val="0000CC"/>
        </a:buClr>
        <a:buSzPct val="100000"/>
        <a:buFont typeface="Arial" charset="0"/>
        <a:defRPr sz="3600">
          <a:solidFill>
            <a:schemeClr val="tx1"/>
          </a:solidFill>
          <a:latin typeface="Verdana" pitchFamily="34" charset="0"/>
          <a:ea typeface="ＭＳ Ｐゴシック" charset="-128"/>
          <a:cs typeface="ＭＳ Ｐゴシック"/>
        </a:defRPr>
      </a:lvl4pPr>
      <a:lvl5pPr algn="l" defTabSz="455613" rtl="0" eaLnBrk="0" fontAlgn="base" hangingPunct="0">
        <a:spcBef>
          <a:spcPct val="0"/>
        </a:spcBef>
        <a:spcAft>
          <a:spcPct val="0"/>
        </a:spcAft>
        <a:buClr>
          <a:srgbClr val="0000CC"/>
        </a:buClr>
        <a:buSzPct val="100000"/>
        <a:buFont typeface="Arial" charset="0"/>
        <a:defRPr sz="3600">
          <a:solidFill>
            <a:schemeClr val="tx1"/>
          </a:solidFill>
          <a:latin typeface="Verdana" pitchFamily="34" charset="0"/>
          <a:ea typeface="ＭＳ Ｐゴシック" charset="-128"/>
          <a:cs typeface="ＭＳ Ｐゴシック"/>
        </a:defRPr>
      </a:lvl5pPr>
      <a:lvl6pPr marL="457146" algn="l" defTabSz="457146" rtl="0" eaLnBrk="0" fontAlgn="base" hangingPunct="0">
        <a:spcBef>
          <a:spcPct val="0"/>
        </a:spcBef>
        <a:spcAft>
          <a:spcPct val="0"/>
        </a:spcAft>
        <a:buClr>
          <a:srgbClr val="0000CC"/>
        </a:buClr>
        <a:buSzPct val="100000"/>
        <a:buFont typeface="Arial" charset="0"/>
        <a:defRPr sz="4400">
          <a:solidFill>
            <a:srgbClr val="000000"/>
          </a:solidFill>
          <a:latin typeface="Times New Roman" pitchFamily="18" charset="0"/>
        </a:defRPr>
      </a:lvl6pPr>
      <a:lvl7pPr marL="914293" algn="l" defTabSz="457146" rtl="0" eaLnBrk="0" fontAlgn="base" hangingPunct="0">
        <a:spcBef>
          <a:spcPct val="0"/>
        </a:spcBef>
        <a:spcAft>
          <a:spcPct val="0"/>
        </a:spcAft>
        <a:buClr>
          <a:srgbClr val="0000CC"/>
        </a:buClr>
        <a:buSzPct val="100000"/>
        <a:buFont typeface="Arial" charset="0"/>
        <a:defRPr sz="4400">
          <a:solidFill>
            <a:srgbClr val="000000"/>
          </a:solidFill>
          <a:latin typeface="Times New Roman" pitchFamily="18" charset="0"/>
        </a:defRPr>
      </a:lvl7pPr>
      <a:lvl8pPr marL="1371440" algn="l" defTabSz="457146" rtl="0" eaLnBrk="0" fontAlgn="base" hangingPunct="0">
        <a:spcBef>
          <a:spcPct val="0"/>
        </a:spcBef>
        <a:spcAft>
          <a:spcPct val="0"/>
        </a:spcAft>
        <a:buClr>
          <a:srgbClr val="0000CC"/>
        </a:buClr>
        <a:buSzPct val="100000"/>
        <a:buFont typeface="Arial" charset="0"/>
        <a:defRPr sz="4400">
          <a:solidFill>
            <a:srgbClr val="000000"/>
          </a:solidFill>
          <a:latin typeface="Times New Roman" pitchFamily="18" charset="0"/>
        </a:defRPr>
      </a:lvl8pPr>
      <a:lvl9pPr marL="1828586" algn="l" defTabSz="457146" rtl="0" eaLnBrk="0" fontAlgn="base" hangingPunct="0">
        <a:spcBef>
          <a:spcPct val="0"/>
        </a:spcBef>
        <a:spcAft>
          <a:spcPct val="0"/>
        </a:spcAft>
        <a:buClr>
          <a:srgbClr val="0000CC"/>
        </a:buClr>
        <a:buSzPct val="100000"/>
        <a:buFont typeface="Arial" charset="0"/>
        <a:defRPr sz="4400">
          <a:solidFill>
            <a:srgbClr val="000000"/>
          </a:solidFill>
          <a:latin typeface="Times New Roman" pitchFamily="18" charset="0"/>
        </a:defRPr>
      </a:lvl9pPr>
    </p:titleStyle>
    <p:bodyStyle>
      <a:lvl1pPr marL="339725" indent="-339725" algn="l" defTabSz="455613" rtl="0" eaLnBrk="0" fontAlgn="base" hangingPunct="0">
        <a:spcBef>
          <a:spcPts val="600"/>
        </a:spcBef>
        <a:spcAft>
          <a:spcPct val="0"/>
        </a:spcAft>
        <a:buClr>
          <a:schemeClr val="tx1"/>
        </a:buClr>
        <a:buSzPct val="100000"/>
        <a:buFont typeface="Arial" charset="0"/>
        <a:buChar char="•"/>
        <a:defRPr sz="2400">
          <a:solidFill>
            <a:schemeClr val="tx1"/>
          </a:solidFill>
          <a:latin typeface="+mn-lt"/>
          <a:ea typeface="ＭＳ Ｐゴシック" charset="-128"/>
          <a:cs typeface="ＭＳ Ｐゴシック"/>
        </a:defRPr>
      </a:lvl1pPr>
      <a:lvl2pPr marL="739775" indent="-282575" algn="l" defTabSz="455613" rtl="0" eaLnBrk="0" fontAlgn="base" hangingPunct="0">
        <a:spcBef>
          <a:spcPts val="500"/>
        </a:spcBef>
        <a:spcAft>
          <a:spcPct val="0"/>
        </a:spcAft>
        <a:buClr>
          <a:srgbClr val="000099"/>
        </a:buClr>
        <a:buSzPct val="100000"/>
        <a:buFont typeface="Arial" charset="0"/>
        <a:buChar char="–"/>
        <a:defRPr sz="2000" i="1">
          <a:solidFill>
            <a:srgbClr val="000099"/>
          </a:solidFill>
          <a:latin typeface="+mn-lt"/>
          <a:ea typeface="ＭＳ Ｐゴシック" charset="-128"/>
          <a:cs typeface="ＭＳ Ｐゴシック"/>
        </a:defRPr>
      </a:lvl2pPr>
      <a:lvl3pPr marL="1141413" indent="-227013" algn="l" defTabSz="455613" rtl="0" eaLnBrk="0" fontAlgn="base" hangingPunct="0">
        <a:spcBef>
          <a:spcPts val="450"/>
        </a:spcBef>
        <a:spcAft>
          <a:spcPct val="0"/>
        </a:spcAft>
        <a:buClr>
          <a:srgbClr val="800000"/>
        </a:buClr>
        <a:buSzPct val="100000"/>
        <a:buFont typeface="Arial" charset="0"/>
        <a:buChar char="•"/>
        <a:defRPr sz="2400" i="1">
          <a:solidFill>
            <a:srgbClr val="990000"/>
          </a:solidFill>
          <a:latin typeface="+mn-lt"/>
          <a:ea typeface="ＭＳ Ｐゴシック" charset="-128"/>
          <a:cs typeface="ＭＳ Ｐゴシック"/>
        </a:defRPr>
      </a:lvl3pPr>
      <a:lvl4pPr marL="1598613" indent="-227013" algn="l" defTabSz="455613" rtl="0" eaLnBrk="0" fontAlgn="base" hangingPunct="0">
        <a:spcBef>
          <a:spcPts val="400"/>
        </a:spcBef>
        <a:spcAft>
          <a:spcPct val="0"/>
        </a:spcAft>
        <a:buClr>
          <a:srgbClr val="996633"/>
        </a:buClr>
        <a:buSzPct val="100000"/>
        <a:buFont typeface="Arial" charset="0"/>
        <a:buChar char="–"/>
        <a:defRPr sz="1600" i="1">
          <a:solidFill>
            <a:srgbClr val="996633"/>
          </a:solidFill>
          <a:latin typeface="+mn-lt"/>
          <a:ea typeface="ＭＳ Ｐゴシック" charset="-128"/>
          <a:cs typeface="ＭＳ Ｐゴシック"/>
        </a:defRPr>
      </a:lvl4pPr>
      <a:lvl5pPr marL="2055813" indent="-227013" algn="l" defTabSz="455613" rtl="0" eaLnBrk="0" fontAlgn="base" hangingPunct="0">
        <a:spcBef>
          <a:spcPts val="350"/>
        </a:spcBef>
        <a:spcAft>
          <a:spcPct val="0"/>
        </a:spcAft>
        <a:buClr>
          <a:srgbClr val="000000"/>
        </a:buClr>
        <a:buSzPct val="100000"/>
        <a:buFont typeface="Arial" charset="0"/>
        <a:buChar char="•"/>
        <a:defRPr sz="1400" i="1">
          <a:solidFill>
            <a:srgbClr val="000000"/>
          </a:solidFill>
          <a:latin typeface="+mn-lt"/>
          <a:ea typeface="ＭＳ Ｐゴシック" charset="-128"/>
          <a:cs typeface="ＭＳ Ｐゴシック"/>
        </a:defRPr>
      </a:lvl5pPr>
      <a:lvl6pPr marL="2514306" indent="-228573" algn="l" defTabSz="457146" rtl="0" eaLnBrk="0" fontAlgn="base" hangingPunct="0">
        <a:spcBef>
          <a:spcPts val="350"/>
        </a:spcBef>
        <a:spcAft>
          <a:spcPct val="0"/>
        </a:spcAft>
        <a:buClr>
          <a:srgbClr val="000000"/>
        </a:buClr>
        <a:buSzPct val="100000"/>
        <a:buFont typeface="Arial" charset="0"/>
        <a:buChar char="•"/>
        <a:defRPr sz="1400" i="1">
          <a:solidFill>
            <a:srgbClr val="000000"/>
          </a:solidFill>
          <a:latin typeface="+mn-lt"/>
        </a:defRPr>
      </a:lvl6pPr>
      <a:lvl7pPr marL="2971453" indent="-228573" algn="l" defTabSz="457146" rtl="0" eaLnBrk="0" fontAlgn="base" hangingPunct="0">
        <a:spcBef>
          <a:spcPts val="350"/>
        </a:spcBef>
        <a:spcAft>
          <a:spcPct val="0"/>
        </a:spcAft>
        <a:buClr>
          <a:srgbClr val="000000"/>
        </a:buClr>
        <a:buSzPct val="100000"/>
        <a:buFont typeface="Arial" charset="0"/>
        <a:buChar char="•"/>
        <a:defRPr sz="1400" i="1">
          <a:solidFill>
            <a:srgbClr val="000000"/>
          </a:solidFill>
          <a:latin typeface="+mn-lt"/>
        </a:defRPr>
      </a:lvl7pPr>
      <a:lvl8pPr marL="3428599" indent="-228573" algn="l" defTabSz="457146" rtl="0" eaLnBrk="0" fontAlgn="base" hangingPunct="0">
        <a:spcBef>
          <a:spcPts val="350"/>
        </a:spcBef>
        <a:spcAft>
          <a:spcPct val="0"/>
        </a:spcAft>
        <a:buClr>
          <a:srgbClr val="000000"/>
        </a:buClr>
        <a:buSzPct val="100000"/>
        <a:buFont typeface="Arial" charset="0"/>
        <a:buChar char="•"/>
        <a:defRPr sz="1400" i="1">
          <a:solidFill>
            <a:srgbClr val="000000"/>
          </a:solidFill>
          <a:latin typeface="+mn-lt"/>
        </a:defRPr>
      </a:lvl8pPr>
      <a:lvl9pPr marL="3885746" indent="-228573" algn="l" defTabSz="457146" rtl="0" eaLnBrk="0" fontAlgn="base" hangingPunct="0">
        <a:spcBef>
          <a:spcPts val="350"/>
        </a:spcBef>
        <a:spcAft>
          <a:spcPct val="0"/>
        </a:spcAft>
        <a:buClr>
          <a:srgbClr val="000000"/>
        </a:buClr>
        <a:buSzPct val="100000"/>
        <a:buFont typeface="Arial" charset="0"/>
        <a:buChar char="•"/>
        <a:defRPr sz="1400" i="1">
          <a:solidFill>
            <a:srgbClr val="000000"/>
          </a:solidFill>
          <a:latin typeface="+mn-lt"/>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rromanac@yahoo.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5" Type="http://schemas.openxmlformats.org/officeDocument/2006/relationships/image" Target="../media/image25.emf"/><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wmf"/><Relationship Id="rId3" Type="http://schemas.openxmlformats.org/officeDocument/2006/relationships/image" Target="../media/image3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Microsoft_Excel_97_-_2004_Worksheet1.xls"/><Relationship Id="rId5" Type="http://schemas.openxmlformats.org/officeDocument/2006/relationships/image" Target="../media/image3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Microsoft_Excel_97_-_2004_Worksheet2.xls"/><Relationship Id="rId5" Type="http://schemas.openxmlformats.org/officeDocument/2006/relationships/image" Target="../media/image32.emf"/><Relationship Id="rId6" Type="http://schemas.openxmlformats.org/officeDocument/2006/relationships/image" Target="../media/image33.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emf"/><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Microsoft_Word_97_-_2004_Document3.doc"/><Relationship Id="rId5" Type="http://schemas.openxmlformats.org/officeDocument/2006/relationships/image" Target="../media/image36.emf"/><Relationship Id="rId6" Type="http://schemas.openxmlformats.org/officeDocument/2006/relationships/image" Target="../media/image37.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Word_97_-_2004_Document4.doc"/><Relationship Id="rId4" Type="http://schemas.openxmlformats.org/officeDocument/2006/relationships/image" Target="../media/image38.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hyperlink" Target="http://www.infometrix/" TargetMode="External"/><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4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emf"/><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Microsoft_Word_97_-_2004_Document5.doc"/><Relationship Id="rId5" Type="http://schemas.openxmlformats.org/officeDocument/2006/relationships/image" Target="../media/image49.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4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5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Microsoft_Word_97_-_2004_Document6.doc"/><Relationship Id="rId5" Type="http://schemas.openxmlformats.org/officeDocument/2006/relationships/image" Target="../media/image55.emf"/><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58813" y="0"/>
            <a:ext cx="8212232" cy="1979613"/>
          </a:xfrm>
        </p:spPr>
        <p:txBody>
          <a:bodyPr/>
          <a:lstStyle/>
          <a:p>
            <a:pPr defTabSz="457146" eaLnBrk="1" hangingPunct="1">
              <a:defRPr/>
            </a:pPr>
            <a:r>
              <a:rPr lang="en-US" sz="2800" dirty="0" smtClean="0"/>
              <a:t>NIR Spectroscopy: From PCA to Regression</a:t>
            </a:r>
            <a:br>
              <a:rPr lang="en-US" sz="2800" dirty="0" smtClean="0"/>
            </a:br>
            <a:r>
              <a:rPr lang="en-US" sz="2800" dirty="0" smtClean="0"/>
              <a:t>Following the Guiding Discipline </a:t>
            </a:r>
          </a:p>
        </p:txBody>
      </p:sp>
      <p:sp>
        <p:nvSpPr>
          <p:cNvPr id="4099" name="Rectangle 3"/>
          <p:cNvSpPr>
            <a:spLocks noGrp="1" noChangeArrowheads="1"/>
          </p:cNvSpPr>
          <p:nvPr>
            <p:ph type="subTitle" idx="1"/>
          </p:nvPr>
        </p:nvSpPr>
        <p:spPr>
          <a:xfrm>
            <a:off x="2524836" y="2563149"/>
            <a:ext cx="6305265" cy="1613066"/>
          </a:xfrm>
        </p:spPr>
        <p:txBody>
          <a:bodyPr/>
          <a:lstStyle/>
          <a:p>
            <a:pPr eaLnBrk="1" hangingPunct="1">
              <a:lnSpc>
                <a:spcPct val="80000"/>
              </a:lnSpc>
            </a:pPr>
            <a:r>
              <a:rPr lang="en-US" sz="2400" dirty="0" smtClean="0">
                <a:ea typeface="ＭＳ Ｐゴシック" pitchFamily="34" charset="-128"/>
              </a:rPr>
              <a:t>Rodolfo J. </a:t>
            </a:r>
            <a:r>
              <a:rPr lang="en-US" sz="2400" dirty="0" err="1" smtClean="0">
                <a:ea typeface="ＭＳ Ｐゴシック" pitchFamily="34" charset="-128"/>
              </a:rPr>
              <a:t>Romañach</a:t>
            </a:r>
            <a:r>
              <a:rPr lang="en-US" sz="2400" dirty="0" smtClean="0">
                <a:ea typeface="ＭＳ Ｐゴシック" pitchFamily="34" charset="-128"/>
              </a:rPr>
              <a:t>, Ph.D.</a:t>
            </a:r>
          </a:p>
          <a:p>
            <a:pPr eaLnBrk="1" hangingPunct="1">
              <a:lnSpc>
                <a:spcPct val="80000"/>
              </a:lnSpc>
            </a:pPr>
            <a:r>
              <a:rPr lang="en-US" sz="2400" dirty="0" smtClean="0">
                <a:ea typeface="ＭＳ Ｐゴシック" pitchFamily="34" charset="-128"/>
              </a:rPr>
              <a:t>UPR-</a:t>
            </a:r>
            <a:r>
              <a:rPr lang="en-US" sz="2400" dirty="0" err="1" smtClean="0">
                <a:ea typeface="ＭＳ Ｐゴシック" pitchFamily="34" charset="-128"/>
              </a:rPr>
              <a:t>Mayagüez</a:t>
            </a:r>
            <a:endParaRPr lang="en-US" sz="2400" dirty="0" smtClean="0">
              <a:ea typeface="ＭＳ Ｐゴシック" pitchFamily="34" charset="-128"/>
            </a:endParaRPr>
          </a:p>
          <a:p>
            <a:pPr eaLnBrk="1" hangingPunct="1">
              <a:lnSpc>
                <a:spcPct val="80000"/>
              </a:lnSpc>
            </a:pPr>
            <a:r>
              <a:rPr lang="en-US" sz="2400" dirty="0" smtClean="0">
                <a:ea typeface="ＭＳ Ｐゴシック" pitchFamily="34" charset="-128"/>
                <a:hlinkClick r:id="rId3"/>
              </a:rPr>
              <a:t>rromanac@yahoo.com</a:t>
            </a:r>
            <a:r>
              <a:rPr lang="en-US" sz="2400" dirty="0" smtClean="0">
                <a:ea typeface="ＭＳ Ｐゴシック" pitchFamily="34" charset="-128"/>
              </a:rPr>
              <a:t> </a:t>
            </a:r>
          </a:p>
          <a:p>
            <a:pPr eaLnBrk="1" hangingPunct="1">
              <a:lnSpc>
                <a:spcPct val="80000"/>
              </a:lnSpc>
            </a:pPr>
            <a:r>
              <a:rPr lang="en-US" sz="2400" dirty="0" smtClean="0">
                <a:ea typeface="ＭＳ Ｐゴシック" pitchFamily="34" charset="-128"/>
              </a:rPr>
              <a:t>August 19, 2012. </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3"/>
          <a:srcRect/>
          <a:stretch>
            <a:fillRect/>
          </a:stretch>
        </p:blipFill>
        <p:spPr bwMode="auto">
          <a:xfrm>
            <a:off x="0" y="1358900"/>
            <a:ext cx="5334000" cy="2755900"/>
          </a:xfrm>
          <a:prstGeom prst="rect">
            <a:avLst/>
          </a:prstGeom>
          <a:noFill/>
          <a:ln w="9525">
            <a:noFill/>
            <a:miter lim="800000"/>
            <a:headEnd/>
            <a:tailEnd/>
          </a:ln>
        </p:spPr>
      </p:pic>
      <p:sp>
        <p:nvSpPr>
          <p:cNvPr id="23555" name="TextBox 6"/>
          <p:cNvSpPr txBox="1">
            <a:spLocks noChangeArrowheads="1"/>
          </p:cNvSpPr>
          <p:nvPr/>
        </p:nvSpPr>
        <p:spPr bwMode="auto">
          <a:xfrm>
            <a:off x="5654565" y="1290145"/>
            <a:ext cx="3237187" cy="390636"/>
          </a:xfrm>
          <a:prstGeom prst="rect">
            <a:avLst/>
          </a:prstGeom>
          <a:noFill/>
          <a:ln w="9525">
            <a:noFill/>
            <a:miter lim="800000"/>
            <a:headEnd/>
            <a:tailEnd/>
          </a:ln>
        </p:spPr>
        <p:txBody>
          <a:bodyPr wrap="square" lIns="82058" tIns="41029" rIns="82058" bIns="41029">
            <a:spAutoFit/>
          </a:bodyPr>
          <a:lstStyle/>
          <a:p>
            <a:r>
              <a:rPr lang="en-US" sz="2000" dirty="0"/>
              <a:t>Original Spectrum</a:t>
            </a:r>
          </a:p>
        </p:txBody>
      </p:sp>
      <p:sp>
        <p:nvSpPr>
          <p:cNvPr id="23556" name="TextBox 7"/>
          <p:cNvSpPr txBox="1">
            <a:spLocks noChangeArrowheads="1"/>
          </p:cNvSpPr>
          <p:nvPr/>
        </p:nvSpPr>
        <p:spPr bwMode="auto">
          <a:xfrm>
            <a:off x="1143000" y="4648200"/>
            <a:ext cx="1939925" cy="1236663"/>
          </a:xfrm>
          <a:prstGeom prst="rect">
            <a:avLst/>
          </a:prstGeom>
          <a:noFill/>
          <a:ln w="9525">
            <a:noFill/>
            <a:miter lim="800000"/>
            <a:headEnd/>
            <a:tailEnd/>
          </a:ln>
        </p:spPr>
        <p:txBody>
          <a:bodyPr lIns="82058" tIns="41029" rIns="82058" bIns="41029">
            <a:spAutoFit/>
          </a:bodyPr>
          <a:lstStyle/>
          <a:p>
            <a:r>
              <a:rPr lang="en-US" sz="2500"/>
              <a:t>2</a:t>
            </a:r>
            <a:r>
              <a:rPr lang="en-US" sz="2500" baseline="30000"/>
              <a:t>nd</a:t>
            </a:r>
            <a:r>
              <a:rPr lang="en-US" sz="2500"/>
              <a:t> D- 5 points segment</a:t>
            </a:r>
          </a:p>
        </p:txBody>
      </p:sp>
      <p:pic>
        <p:nvPicPr>
          <p:cNvPr id="23557" name="Picture 2"/>
          <p:cNvPicPr>
            <a:picLocks noChangeAspect="1" noChangeArrowheads="1"/>
          </p:cNvPicPr>
          <p:nvPr/>
        </p:nvPicPr>
        <p:blipFill>
          <a:blip r:embed="rId4"/>
          <a:srcRect/>
          <a:stretch>
            <a:fillRect/>
          </a:stretch>
        </p:blipFill>
        <p:spPr bwMode="auto">
          <a:xfrm>
            <a:off x="3836988" y="4114800"/>
            <a:ext cx="5307012" cy="2743200"/>
          </a:xfrm>
          <a:prstGeom prst="rect">
            <a:avLst/>
          </a:prstGeom>
          <a:noFill/>
          <a:ln w="9525">
            <a:noFill/>
            <a:miter lim="800000"/>
            <a:headEnd/>
            <a:tailEnd/>
          </a:ln>
        </p:spPr>
      </p:pic>
      <p:sp>
        <p:nvSpPr>
          <p:cNvPr id="6" name="Title 5"/>
          <p:cNvSpPr txBox="1">
            <a:spLocks/>
          </p:cNvSpPr>
          <p:nvPr/>
        </p:nvSpPr>
        <p:spPr>
          <a:xfrm>
            <a:off x="504497" y="228600"/>
            <a:ext cx="7801303" cy="1143000"/>
          </a:xfrm>
          <a:prstGeom prst="rect">
            <a:avLst/>
          </a:prstGeom>
        </p:spPr>
        <p:txBody>
          <a:bodyPr/>
          <a:lstStyle/>
          <a:p>
            <a:pPr eaLnBrk="0" hangingPunct="0">
              <a:defRPr/>
            </a:pPr>
            <a:r>
              <a:rPr lang="en-US" sz="3200" kern="0" dirty="0">
                <a:latin typeface="+mj-lt"/>
                <a:ea typeface="+mj-ea"/>
                <a:cs typeface="+mj-cs"/>
              </a:rPr>
              <a:t>2</a:t>
            </a:r>
            <a:r>
              <a:rPr lang="en-US" sz="3200" kern="0" baseline="30000" dirty="0">
                <a:latin typeface="+mj-lt"/>
                <a:ea typeface="+mj-ea"/>
                <a:cs typeface="+mj-cs"/>
              </a:rPr>
              <a:t>nd</a:t>
            </a:r>
            <a:r>
              <a:rPr lang="en-US" sz="3200" kern="0" dirty="0">
                <a:latin typeface="+mj-lt"/>
                <a:ea typeface="+mj-ea"/>
                <a:cs typeface="+mj-cs"/>
              </a:rPr>
              <a:t> Derivative, </a:t>
            </a:r>
            <a:r>
              <a:rPr lang="en-US" sz="3200" kern="0" dirty="0" smtClean="0">
                <a:latin typeface="+mj-lt"/>
                <a:ea typeface="+mj-ea"/>
                <a:cs typeface="+mj-cs"/>
              </a:rPr>
              <a:t>5 </a:t>
            </a:r>
            <a:r>
              <a:rPr lang="en-US" sz="3200" kern="0" dirty="0">
                <a:latin typeface="+mj-lt"/>
                <a:ea typeface="+mj-ea"/>
                <a:cs typeface="+mj-cs"/>
              </a:rPr>
              <a:t>Points Segment</a:t>
            </a:r>
          </a:p>
        </p:txBody>
      </p:sp>
      <p:sp>
        <p:nvSpPr>
          <p:cNvPr id="7" name="Slide Number Placeholder 6"/>
          <p:cNvSpPr>
            <a:spLocks noGrp="1"/>
          </p:cNvSpPr>
          <p:nvPr>
            <p:ph type="sldNum" sz="quarter" idx="4294967295"/>
          </p:nvPr>
        </p:nvSpPr>
        <p:spPr>
          <a:xfrm>
            <a:off x="6553200" y="6245225"/>
            <a:ext cx="2133600" cy="476250"/>
          </a:xfrm>
          <a:prstGeom prst="rect">
            <a:avLst/>
          </a:prstGeom>
        </p:spPr>
        <p:txBody>
          <a:bodyPr/>
          <a:lstStyle/>
          <a:p>
            <a:pPr>
              <a:defRPr/>
            </a:pPr>
            <a:fld id="{1039F62A-3627-42EF-A238-6E88A2CD4FF6}" type="slidenum">
              <a:rPr lang="en-US" smtClean="0"/>
              <a:pPr>
                <a:defRPr/>
              </a:pPr>
              <a:t>10</a:t>
            </a:fld>
            <a:endParaRPr lang="en-US"/>
          </a:p>
        </p:txBody>
      </p:sp>
      <p:sp>
        <p:nvSpPr>
          <p:cNvPr id="8" name="TextBox 7"/>
          <p:cNvSpPr txBox="1"/>
          <p:nvPr/>
        </p:nvSpPr>
        <p:spPr>
          <a:xfrm>
            <a:off x="5801710" y="2096813"/>
            <a:ext cx="2916621" cy="1754326"/>
          </a:xfrm>
          <a:prstGeom prst="rect">
            <a:avLst/>
          </a:prstGeom>
          <a:noFill/>
        </p:spPr>
        <p:txBody>
          <a:bodyPr wrap="square" rtlCol="0">
            <a:spAutoFit/>
          </a:bodyPr>
          <a:lstStyle/>
          <a:p>
            <a:r>
              <a:rPr lang="en-US" dirty="0" smtClean="0"/>
              <a:t>Observe the derivatives carefully afternoon performing, working with a low # of points will highlight high frequency noise.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3"/>
          <a:srcRect/>
          <a:stretch>
            <a:fillRect/>
          </a:stretch>
        </p:blipFill>
        <p:spPr bwMode="auto">
          <a:xfrm>
            <a:off x="0" y="1447800"/>
            <a:ext cx="5181600" cy="2676525"/>
          </a:xfrm>
          <a:prstGeom prst="rect">
            <a:avLst/>
          </a:prstGeom>
          <a:noFill/>
          <a:ln w="9525">
            <a:noFill/>
            <a:miter lim="800000"/>
            <a:headEnd/>
            <a:tailEnd/>
          </a:ln>
        </p:spPr>
      </p:pic>
      <p:sp>
        <p:nvSpPr>
          <p:cNvPr id="22531" name="TextBox 6"/>
          <p:cNvSpPr txBox="1">
            <a:spLocks noChangeArrowheads="1"/>
          </p:cNvSpPr>
          <p:nvPr/>
        </p:nvSpPr>
        <p:spPr bwMode="auto">
          <a:xfrm>
            <a:off x="5867400" y="1905000"/>
            <a:ext cx="1939925" cy="852488"/>
          </a:xfrm>
          <a:prstGeom prst="rect">
            <a:avLst/>
          </a:prstGeom>
          <a:noFill/>
          <a:ln w="9525">
            <a:noFill/>
            <a:miter lim="800000"/>
            <a:headEnd/>
            <a:tailEnd/>
          </a:ln>
        </p:spPr>
        <p:txBody>
          <a:bodyPr lIns="82058" tIns="41029" rIns="82058" bIns="41029">
            <a:spAutoFit/>
          </a:bodyPr>
          <a:lstStyle/>
          <a:p>
            <a:r>
              <a:rPr lang="en-US" sz="2500"/>
              <a:t>Original Spectrum</a:t>
            </a:r>
          </a:p>
        </p:txBody>
      </p:sp>
      <p:sp>
        <p:nvSpPr>
          <p:cNvPr id="22532" name="TextBox 7"/>
          <p:cNvSpPr txBox="1">
            <a:spLocks noChangeArrowheads="1"/>
          </p:cNvSpPr>
          <p:nvPr/>
        </p:nvSpPr>
        <p:spPr bwMode="auto">
          <a:xfrm>
            <a:off x="1143000" y="4876800"/>
            <a:ext cx="1939925" cy="1236663"/>
          </a:xfrm>
          <a:prstGeom prst="rect">
            <a:avLst/>
          </a:prstGeom>
          <a:noFill/>
          <a:ln w="9525">
            <a:noFill/>
            <a:miter lim="800000"/>
            <a:headEnd/>
            <a:tailEnd/>
          </a:ln>
        </p:spPr>
        <p:txBody>
          <a:bodyPr lIns="82058" tIns="41029" rIns="82058" bIns="41029">
            <a:spAutoFit/>
          </a:bodyPr>
          <a:lstStyle/>
          <a:p>
            <a:r>
              <a:rPr lang="en-US" sz="2500"/>
              <a:t>2</a:t>
            </a:r>
            <a:r>
              <a:rPr lang="en-US" sz="2500" baseline="30000"/>
              <a:t>nd</a:t>
            </a:r>
            <a:r>
              <a:rPr lang="en-US" sz="2500"/>
              <a:t> D- 25 points segment</a:t>
            </a:r>
          </a:p>
        </p:txBody>
      </p:sp>
      <p:pic>
        <p:nvPicPr>
          <p:cNvPr id="22533" name="Picture 2"/>
          <p:cNvPicPr>
            <a:picLocks noChangeAspect="1" noChangeArrowheads="1"/>
          </p:cNvPicPr>
          <p:nvPr/>
        </p:nvPicPr>
        <p:blipFill>
          <a:blip r:embed="rId4"/>
          <a:srcRect/>
          <a:stretch>
            <a:fillRect/>
          </a:stretch>
        </p:blipFill>
        <p:spPr bwMode="auto">
          <a:xfrm>
            <a:off x="3886200" y="4140200"/>
            <a:ext cx="5257800" cy="2717800"/>
          </a:xfrm>
          <a:prstGeom prst="rect">
            <a:avLst/>
          </a:prstGeom>
          <a:noFill/>
          <a:ln w="9525">
            <a:noFill/>
            <a:miter lim="800000"/>
            <a:headEnd/>
            <a:tailEnd/>
          </a:ln>
        </p:spPr>
      </p:pic>
      <p:sp>
        <p:nvSpPr>
          <p:cNvPr id="6" name="Title 5"/>
          <p:cNvSpPr txBox="1">
            <a:spLocks/>
          </p:cNvSpPr>
          <p:nvPr/>
        </p:nvSpPr>
        <p:spPr>
          <a:xfrm>
            <a:off x="693683" y="228600"/>
            <a:ext cx="7612117" cy="1143000"/>
          </a:xfrm>
          <a:prstGeom prst="rect">
            <a:avLst/>
          </a:prstGeom>
        </p:spPr>
        <p:txBody>
          <a:bodyPr/>
          <a:lstStyle/>
          <a:p>
            <a:pPr eaLnBrk="0" hangingPunct="0">
              <a:defRPr/>
            </a:pPr>
            <a:r>
              <a:rPr lang="en-US" sz="3200" kern="0" dirty="0">
                <a:latin typeface="+mj-lt"/>
                <a:ea typeface="+mj-ea"/>
                <a:cs typeface="+mj-cs"/>
              </a:rPr>
              <a:t>2</a:t>
            </a:r>
            <a:r>
              <a:rPr lang="en-US" sz="3200" kern="0" baseline="30000" dirty="0">
                <a:latin typeface="+mj-lt"/>
                <a:ea typeface="+mj-ea"/>
                <a:cs typeface="+mj-cs"/>
              </a:rPr>
              <a:t>nd</a:t>
            </a:r>
            <a:r>
              <a:rPr lang="en-US" sz="3200" kern="0" dirty="0">
                <a:latin typeface="+mj-lt"/>
                <a:ea typeface="+mj-ea"/>
                <a:cs typeface="+mj-cs"/>
              </a:rPr>
              <a:t> </a:t>
            </a:r>
            <a:r>
              <a:rPr lang="en-US" sz="3200" kern="0" dirty="0" smtClean="0">
                <a:latin typeface="+mj-lt"/>
                <a:ea typeface="+mj-ea"/>
                <a:cs typeface="+mj-cs"/>
              </a:rPr>
              <a:t>Der., 25 </a:t>
            </a:r>
            <a:r>
              <a:rPr lang="en-US" sz="3200" kern="0" dirty="0">
                <a:latin typeface="+mj-lt"/>
                <a:ea typeface="+mj-ea"/>
                <a:cs typeface="+mj-cs"/>
              </a:rPr>
              <a:t>Points Segment</a:t>
            </a:r>
          </a:p>
        </p:txBody>
      </p:sp>
      <p:sp>
        <p:nvSpPr>
          <p:cNvPr id="7" name="Slide Number Placeholder 6"/>
          <p:cNvSpPr>
            <a:spLocks noGrp="1"/>
          </p:cNvSpPr>
          <p:nvPr>
            <p:ph type="sldNum" sz="quarter" idx="4294967295"/>
          </p:nvPr>
        </p:nvSpPr>
        <p:spPr>
          <a:xfrm>
            <a:off x="6553200" y="6245225"/>
            <a:ext cx="2133600" cy="476250"/>
          </a:xfrm>
          <a:prstGeom prst="rect">
            <a:avLst/>
          </a:prstGeom>
        </p:spPr>
        <p:txBody>
          <a:bodyPr/>
          <a:lstStyle/>
          <a:p>
            <a:pPr>
              <a:defRPr/>
            </a:pPr>
            <a:fld id="{8DAC8509-36F7-47D5-8918-B27005087AF4}" type="slidenum">
              <a:rPr lang="en-US" smtClean="0"/>
              <a:pPr>
                <a:defRPr/>
              </a:pPr>
              <a:t>11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sz="half" idx="1"/>
          </p:nvPr>
        </p:nvSpPr>
        <p:spPr>
          <a:xfrm>
            <a:off x="503238" y="1079500"/>
            <a:ext cx="8001000" cy="4191000"/>
          </a:xfrm>
        </p:spPr>
        <p:txBody>
          <a:bodyPr/>
          <a:lstStyle/>
          <a:p>
            <a:pPr marL="490538" indent="-490538">
              <a:spcAft>
                <a:spcPct val="30000"/>
              </a:spcAft>
              <a:buFontTx/>
              <a:buNone/>
            </a:pPr>
            <a:r>
              <a:rPr lang="pt-BR" sz="2600" smtClean="0">
                <a:ea typeface="ＭＳ Ｐゴシック" pitchFamily="34" charset="-128"/>
              </a:rPr>
              <a:t>   </a:t>
            </a:r>
            <a:r>
              <a:rPr lang="pt-BR" sz="2400" smtClean="0">
                <a:ea typeface="ＭＳ Ｐゴシック" pitchFamily="34" charset="-128"/>
              </a:rPr>
              <a:t>“Chemometrics is a chemical discipline that uses mathematics, statistics and formal logic</a:t>
            </a:r>
          </a:p>
          <a:p>
            <a:pPr marL="490538" indent="-490538">
              <a:spcAft>
                <a:spcPct val="30000"/>
              </a:spcAft>
              <a:buFontTx/>
              <a:buNone/>
            </a:pPr>
            <a:r>
              <a:rPr lang="pt-BR" sz="2400" smtClean="0">
                <a:ea typeface="ＭＳ Ｐゴシック" pitchFamily="34" charset="-128"/>
              </a:rPr>
              <a:t>a) to design or select optimal performance experimental procedures.</a:t>
            </a:r>
          </a:p>
          <a:p>
            <a:pPr marL="490538" indent="-490538">
              <a:spcAft>
                <a:spcPct val="30000"/>
              </a:spcAft>
              <a:buFont typeface="Arial" charset="0"/>
              <a:buNone/>
            </a:pPr>
            <a:r>
              <a:rPr lang="pt-BR" sz="2400" smtClean="0">
                <a:ea typeface="ＭＳ Ｐゴシック" pitchFamily="34" charset="-128"/>
              </a:rPr>
              <a:t>b) To provide maximum relevant chemical information by analyzing chemical data. </a:t>
            </a:r>
          </a:p>
          <a:p>
            <a:pPr marL="490538" indent="-490538">
              <a:spcAft>
                <a:spcPct val="30000"/>
              </a:spcAft>
              <a:buFont typeface="Arial" charset="0"/>
              <a:buNone/>
            </a:pPr>
            <a:r>
              <a:rPr lang="pt-BR" sz="2400" smtClean="0">
                <a:ea typeface="ＭＳ Ｐゴシック" pitchFamily="34" charset="-128"/>
              </a:rPr>
              <a:t>c) To obtain knowledge about chemical systems</a:t>
            </a:r>
            <a:r>
              <a:rPr lang="pt-BR" sz="2400" b="1" smtClean="0">
                <a:ea typeface="ＭＳ Ｐゴシック" pitchFamily="34" charset="-128"/>
              </a:rPr>
              <a:t>”</a:t>
            </a:r>
            <a:endParaRPr lang="en-US" sz="2400" b="1" smtClean="0">
              <a:ea typeface="ＭＳ Ｐゴシック" pitchFamily="34" charset="-128"/>
            </a:endParaRPr>
          </a:p>
        </p:txBody>
      </p:sp>
      <p:sp>
        <p:nvSpPr>
          <p:cNvPr id="10243" name="Text Box 3"/>
          <p:cNvSpPr txBox="1">
            <a:spLocks noChangeArrowheads="1"/>
          </p:cNvSpPr>
          <p:nvPr/>
        </p:nvSpPr>
        <p:spPr bwMode="auto">
          <a:xfrm>
            <a:off x="3425825" y="5711825"/>
            <a:ext cx="5062538" cy="563563"/>
          </a:xfrm>
          <a:prstGeom prst="rect">
            <a:avLst/>
          </a:prstGeom>
          <a:noFill/>
          <a:ln w="9525">
            <a:noFill/>
            <a:miter lim="800000"/>
            <a:headEnd/>
            <a:tailEnd/>
          </a:ln>
        </p:spPr>
        <p:txBody>
          <a:bodyPr lIns="70172" tIns="35086" rIns="70172" bIns="35086">
            <a:spAutoFit/>
          </a:bodyPr>
          <a:lstStyle/>
          <a:p>
            <a:pPr defTabSz="700088">
              <a:spcBef>
                <a:spcPct val="50000"/>
              </a:spcBef>
            </a:pPr>
            <a:r>
              <a:rPr lang="en-US" sz="1600"/>
              <a:t>Handbook of Chemometrics and Qualimetrics: Part A. D.L. Massart, et. Al. Elsevier, 1997, page 1.</a:t>
            </a:r>
          </a:p>
        </p:txBody>
      </p:sp>
      <p:sp>
        <p:nvSpPr>
          <p:cNvPr id="8196" name="Rectangle 2"/>
          <p:cNvSpPr>
            <a:spLocks noGrp="1" noChangeArrowheads="1"/>
          </p:cNvSpPr>
          <p:nvPr>
            <p:ph type="title"/>
          </p:nvPr>
        </p:nvSpPr>
        <p:spPr>
          <a:xfrm>
            <a:off x="1758950" y="230188"/>
            <a:ext cx="6019800" cy="563562"/>
          </a:xfrm>
        </p:spPr>
        <p:txBody>
          <a:bodyPr/>
          <a:lstStyle/>
          <a:p>
            <a:pPr algn="ctr">
              <a:buFont typeface="Arial" pitchFamily="34" charset="0"/>
              <a:buNone/>
              <a:defRPr/>
            </a:pPr>
            <a:r>
              <a:rPr lang="en-US" sz="3200" dirty="0" err="1" smtClean="0"/>
              <a:t>Chemometrics</a:t>
            </a:r>
            <a:endParaRPr lang="en-US" sz="2000" dirty="0" smtClean="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46250" y="0"/>
            <a:ext cx="6075363" cy="1143000"/>
          </a:xfrm>
        </p:spPr>
        <p:txBody>
          <a:bodyPr/>
          <a:lstStyle/>
          <a:p>
            <a:pPr algn="ctr">
              <a:buFont typeface="Arial" pitchFamily="34" charset="0"/>
              <a:buNone/>
              <a:defRPr/>
            </a:pPr>
            <a:r>
              <a:rPr lang="en-US" sz="3200" dirty="0" err="1" smtClean="0"/>
              <a:t>Chemometrics</a:t>
            </a:r>
            <a:endParaRPr lang="en-US" sz="3200" dirty="0" smtClean="0"/>
          </a:p>
        </p:txBody>
      </p:sp>
      <p:sp>
        <p:nvSpPr>
          <p:cNvPr id="11267" name="Rectangle 3"/>
          <p:cNvSpPr>
            <a:spLocks noGrp="1" noChangeArrowheads="1"/>
          </p:cNvSpPr>
          <p:nvPr>
            <p:ph type="body" idx="1"/>
          </p:nvPr>
        </p:nvSpPr>
        <p:spPr>
          <a:xfrm>
            <a:off x="457200" y="1600200"/>
            <a:ext cx="7924800" cy="2438400"/>
          </a:xfrm>
        </p:spPr>
        <p:txBody>
          <a:bodyPr/>
          <a:lstStyle/>
          <a:p>
            <a:pPr>
              <a:spcBef>
                <a:spcPts val="1163"/>
              </a:spcBef>
              <a:buFont typeface="Wingdings" pitchFamily="2" charset="2"/>
              <a:buChar char="§"/>
            </a:pPr>
            <a:r>
              <a:rPr lang="en-US" smtClean="0">
                <a:ea typeface="ＭＳ Ｐゴシック" pitchFamily="34" charset="-128"/>
              </a:rPr>
              <a:t>A = - log I/I</a:t>
            </a:r>
            <a:r>
              <a:rPr lang="en-US" baseline="-25000" smtClean="0">
                <a:ea typeface="ＭＳ Ｐゴシック" pitchFamily="34" charset="-128"/>
              </a:rPr>
              <a:t>0 </a:t>
            </a:r>
            <a:r>
              <a:rPr lang="en-US" smtClean="0">
                <a:ea typeface="ＭＳ Ｐゴシック" pitchFamily="34" charset="-128"/>
              </a:rPr>
              <a:t>= - log T.</a:t>
            </a:r>
          </a:p>
          <a:p>
            <a:pPr>
              <a:spcBef>
                <a:spcPts val="1163"/>
              </a:spcBef>
              <a:buFont typeface="Wingdings" pitchFamily="2" charset="2"/>
              <a:buChar char="§"/>
            </a:pPr>
            <a:r>
              <a:rPr lang="en-US" smtClean="0">
                <a:ea typeface="ＭＳ Ｐゴシック" pitchFamily="34" charset="-128"/>
              </a:rPr>
              <a:t>pH = - log [H</a:t>
            </a:r>
            <a:r>
              <a:rPr lang="en-US" baseline="30000" smtClean="0">
                <a:ea typeface="ＭＳ Ｐゴシック" pitchFamily="34" charset="-128"/>
              </a:rPr>
              <a:t>+</a:t>
            </a:r>
            <a:r>
              <a:rPr lang="en-US" smtClean="0">
                <a:ea typeface="ＭＳ Ｐゴシック" pitchFamily="34" charset="-128"/>
              </a:rPr>
              <a:t>]</a:t>
            </a:r>
          </a:p>
          <a:p>
            <a:pPr>
              <a:buFont typeface="Wingdings" pitchFamily="2" charset="2"/>
              <a:buNone/>
            </a:pPr>
            <a:r>
              <a:rPr lang="en-US" smtClean="0">
                <a:ea typeface="ＭＳ Ｐゴシック" pitchFamily="34" charset="-128"/>
              </a:rPr>
              <a:t>Simple examples of chemometrics since it helps to visualize data. </a:t>
            </a:r>
          </a:p>
        </p:txBody>
      </p:sp>
      <p:sp>
        <p:nvSpPr>
          <p:cNvPr id="11268" name="Text Box 4"/>
          <p:cNvSpPr txBox="1">
            <a:spLocks noChangeArrowheads="1"/>
          </p:cNvSpPr>
          <p:nvPr/>
        </p:nvSpPr>
        <p:spPr bwMode="auto">
          <a:xfrm>
            <a:off x="381000" y="5715000"/>
            <a:ext cx="8077200" cy="285750"/>
          </a:xfrm>
          <a:prstGeom prst="rect">
            <a:avLst/>
          </a:prstGeom>
          <a:noFill/>
          <a:ln w="9525">
            <a:noFill/>
            <a:miter lim="800000"/>
            <a:headEnd/>
            <a:tailEnd/>
          </a:ln>
        </p:spPr>
        <p:txBody>
          <a:bodyPr lIns="70172" tIns="35086" rIns="70172" bIns="35086">
            <a:spAutoFit/>
          </a:bodyPr>
          <a:lstStyle/>
          <a:p>
            <a:pPr defTabSz="700088">
              <a:spcBef>
                <a:spcPct val="50000"/>
              </a:spcBef>
            </a:pPr>
            <a:endParaRPr lang="en-US" sz="1400">
              <a:solidFill>
                <a:schemeClr val="bg2"/>
              </a:solidFill>
            </a:endParaRPr>
          </a:p>
        </p:txBody>
      </p:sp>
      <p:sp>
        <p:nvSpPr>
          <p:cNvPr id="11269" name="Rectangle 5"/>
          <p:cNvSpPr>
            <a:spLocks noChangeArrowheads="1"/>
          </p:cNvSpPr>
          <p:nvPr/>
        </p:nvSpPr>
        <p:spPr bwMode="auto">
          <a:xfrm>
            <a:off x="304800" y="4191000"/>
            <a:ext cx="8534400" cy="1905000"/>
          </a:xfrm>
          <a:prstGeom prst="rect">
            <a:avLst/>
          </a:prstGeom>
          <a:noFill/>
          <a:ln w="9525">
            <a:noFill/>
            <a:miter lim="800000"/>
            <a:headEnd/>
            <a:tailEnd/>
          </a:ln>
        </p:spPr>
        <p:txBody>
          <a:bodyPr lIns="70172" tIns="35086" rIns="70172" bIns="35086"/>
          <a:lstStyle/>
          <a:p>
            <a:pPr marL="315913" indent="-315913" defTabSz="841375">
              <a:spcBef>
                <a:spcPct val="20000"/>
              </a:spcBef>
              <a:buFont typeface="Wingdings" pitchFamily="2" charset="2"/>
              <a:buChar char="§"/>
            </a:pPr>
            <a:r>
              <a:rPr lang="en-US" sz="2400"/>
              <a:t>May be used for qualitative analysis such as identification testing. Comparison of patterns. </a:t>
            </a:r>
          </a:p>
          <a:p>
            <a:pPr marL="315913" indent="-315913" defTabSz="841375">
              <a:spcBef>
                <a:spcPct val="20000"/>
              </a:spcBef>
              <a:buFont typeface="Wingdings" pitchFamily="2" charset="2"/>
              <a:buChar char="§"/>
            </a:pPr>
            <a:r>
              <a:rPr lang="en-US" sz="2400"/>
              <a:t>Used for quantitative methods such as drug content in a tablet.</a:t>
            </a:r>
            <a:endParaRPr lang="en-US" sz="260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95651" y="285466"/>
            <a:ext cx="6019800" cy="677863"/>
          </a:xfrm>
        </p:spPr>
        <p:txBody>
          <a:bodyPr/>
          <a:lstStyle/>
          <a:p>
            <a:pPr eaLnBrk="1" hangingPunct="1">
              <a:buFont typeface="Arial" pitchFamily="34" charset="0"/>
              <a:buNone/>
              <a:defRPr/>
            </a:pPr>
            <a:r>
              <a:rPr lang="en-US" sz="2400" dirty="0" smtClean="0"/>
              <a:t>Current </a:t>
            </a:r>
            <a:r>
              <a:rPr lang="en-US" sz="2400" dirty="0" err="1" smtClean="0"/>
              <a:t>Univariate</a:t>
            </a:r>
            <a:r>
              <a:rPr lang="en-US" sz="2400" dirty="0" smtClean="0"/>
              <a:t> Methods</a:t>
            </a:r>
          </a:p>
        </p:txBody>
      </p:sp>
      <p:pic>
        <p:nvPicPr>
          <p:cNvPr id="12291" name="Picture 7"/>
          <p:cNvPicPr>
            <a:picLocks noGrp="1" noChangeAspect="1" noChangeArrowheads="1"/>
          </p:cNvPicPr>
          <p:nvPr>
            <p:ph idx="1"/>
          </p:nvPr>
        </p:nvPicPr>
        <p:blipFill>
          <a:blip r:embed="rId3"/>
          <a:srcRect/>
          <a:stretch>
            <a:fillRect/>
          </a:stretch>
        </p:blipFill>
        <p:spPr>
          <a:xfrm>
            <a:off x="527050" y="1398588"/>
            <a:ext cx="7886700" cy="3429000"/>
          </a:xfrm>
          <a:noFill/>
        </p:spPr>
      </p:pic>
      <p:sp>
        <p:nvSpPr>
          <p:cNvPr id="12292" name="Text Box 8"/>
          <p:cNvSpPr txBox="1">
            <a:spLocks noChangeArrowheads="1"/>
          </p:cNvSpPr>
          <p:nvPr/>
        </p:nvSpPr>
        <p:spPr bwMode="auto">
          <a:xfrm>
            <a:off x="484188" y="4852988"/>
            <a:ext cx="8175625" cy="1858962"/>
          </a:xfrm>
          <a:prstGeom prst="rect">
            <a:avLst/>
          </a:prstGeom>
          <a:noFill/>
          <a:ln w="9525">
            <a:noFill/>
            <a:miter lim="800000"/>
            <a:headEnd/>
            <a:tailEnd/>
          </a:ln>
        </p:spPr>
        <p:txBody>
          <a:bodyPr lIns="88427" tIns="44214" rIns="88427" bIns="44214">
            <a:spAutoFit/>
          </a:bodyPr>
          <a:lstStyle/>
          <a:p>
            <a:pPr defTabSz="884238">
              <a:spcBef>
                <a:spcPts val="525"/>
              </a:spcBef>
              <a:buClr>
                <a:srgbClr val="33CC33"/>
              </a:buClr>
              <a:buSzPct val="80000"/>
              <a:buFont typeface="Wingdings" pitchFamily="2" charset="2"/>
              <a:buChar char="§"/>
            </a:pPr>
            <a:r>
              <a:rPr lang="en-US" sz="2100">
                <a:latin typeface="Calibri" pitchFamily="34" charset="0"/>
              </a:rPr>
              <a:t> HPLC used for a large number of analysis. </a:t>
            </a:r>
          </a:p>
          <a:p>
            <a:pPr defTabSz="884238">
              <a:spcBef>
                <a:spcPts val="525"/>
              </a:spcBef>
              <a:buClr>
                <a:srgbClr val="33CC33"/>
              </a:buClr>
              <a:buSzPct val="80000"/>
              <a:buFont typeface="Wingdings" pitchFamily="2" charset="2"/>
              <a:buChar char="§"/>
            </a:pPr>
            <a:r>
              <a:rPr lang="en-US" sz="2100">
                <a:latin typeface="Calibri" pitchFamily="34" charset="0"/>
              </a:rPr>
              <a:t> Only one signal used (absorbance at one wavelength)</a:t>
            </a:r>
          </a:p>
          <a:p>
            <a:pPr defTabSz="884238">
              <a:spcBef>
                <a:spcPts val="525"/>
              </a:spcBef>
              <a:buClr>
                <a:srgbClr val="33CC33"/>
              </a:buClr>
              <a:buSzPct val="80000"/>
              <a:buFont typeface="Wingdings" pitchFamily="2" charset="2"/>
              <a:buChar char="§"/>
            </a:pPr>
            <a:r>
              <a:rPr lang="en-US" sz="2100">
                <a:latin typeface="Calibri" pitchFamily="34" charset="0"/>
              </a:rPr>
              <a:t> A significant amount of time and solvent employed to separate everything and obtain only one component to be measured by the detector. </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srcRect/>
          <a:stretch>
            <a:fillRect/>
          </a:stretch>
        </p:blipFill>
        <p:spPr bwMode="auto">
          <a:xfrm>
            <a:off x="4241800" y="3338513"/>
            <a:ext cx="660400" cy="1385887"/>
          </a:xfrm>
          <a:prstGeom prst="rect">
            <a:avLst/>
          </a:prstGeom>
          <a:noFill/>
          <a:ln w="9525">
            <a:noFill/>
            <a:miter lim="800000"/>
            <a:headEnd/>
            <a:tailEnd/>
          </a:ln>
        </p:spPr>
      </p:pic>
      <p:sp>
        <p:nvSpPr>
          <p:cNvPr id="13315" name="Text Box 3"/>
          <p:cNvSpPr txBox="1">
            <a:spLocks noChangeArrowheads="1"/>
          </p:cNvSpPr>
          <p:nvPr/>
        </p:nvSpPr>
        <p:spPr bwMode="auto">
          <a:xfrm>
            <a:off x="3118656" y="5376200"/>
            <a:ext cx="5457825" cy="566737"/>
          </a:xfrm>
          <a:prstGeom prst="rect">
            <a:avLst/>
          </a:prstGeom>
          <a:noFill/>
          <a:ln w="9525">
            <a:noFill/>
            <a:miter lim="800000"/>
            <a:headEnd/>
            <a:tailEnd/>
          </a:ln>
        </p:spPr>
        <p:txBody>
          <a:bodyPr lIns="73684" tIns="36842" rIns="73684" bIns="36842">
            <a:spAutoFit/>
          </a:bodyPr>
          <a:lstStyle/>
          <a:p>
            <a:pPr algn="ctr" defTabSz="735013">
              <a:spcBef>
                <a:spcPct val="50000"/>
              </a:spcBef>
            </a:pPr>
            <a:r>
              <a:rPr lang="en-US" sz="1600" dirty="0">
                <a:latin typeface="Calibri" pitchFamily="34" charset="0"/>
              </a:rPr>
              <a:t>Based on Figure 5.2, page 184. Beebe, Pell, </a:t>
            </a:r>
            <a:r>
              <a:rPr lang="en-US" sz="1600" dirty="0" err="1">
                <a:latin typeface="Calibri" pitchFamily="34" charset="0"/>
              </a:rPr>
              <a:t>Seasholtz</a:t>
            </a:r>
            <a:r>
              <a:rPr lang="en-US" sz="1600" dirty="0">
                <a:latin typeface="Calibri" pitchFamily="34" charset="0"/>
              </a:rPr>
              <a:t>, </a:t>
            </a:r>
            <a:r>
              <a:rPr lang="en-US" sz="1600" dirty="0" err="1">
                <a:latin typeface="Calibri" pitchFamily="34" charset="0"/>
              </a:rPr>
              <a:t>Chemometrics</a:t>
            </a:r>
            <a:r>
              <a:rPr lang="en-US" sz="1600" dirty="0">
                <a:latin typeface="Calibri" pitchFamily="34" charset="0"/>
              </a:rPr>
              <a:t> a Practical Guide), Wiley, 1998.</a:t>
            </a:r>
          </a:p>
        </p:txBody>
      </p:sp>
      <p:pic>
        <p:nvPicPr>
          <p:cNvPr id="13316" name="Picture 4"/>
          <p:cNvPicPr>
            <a:picLocks noChangeAspect="1" noChangeArrowheads="1"/>
          </p:cNvPicPr>
          <p:nvPr/>
        </p:nvPicPr>
        <p:blipFill>
          <a:blip r:embed="rId4"/>
          <a:srcRect/>
          <a:stretch>
            <a:fillRect/>
          </a:stretch>
        </p:blipFill>
        <p:spPr bwMode="auto">
          <a:xfrm>
            <a:off x="375314" y="1564944"/>
            <a:ext cx="3411538" cy="3198813"/>
          </a:xfrm>
          <a:prstGeom prst="rect">
            <a:avLst/>
          </a:prstGeom>
          <a:noFill/>
          <a:ln w="9525">
            <a:noFill/>
            <a:miter lim="800000"/>
            <a:headEnd/>
            <a:tailEnd/>
          </a:ln>
        </p:spPr>
      </p:pic>
      <p:pic>
        <p:nvPicPr>
          <p:cNvPr id="13317" name="Picture 5"/>
          <p:cNvPicPr>
            <a:picLocks noChangeAspect="1" noChangeArrowheads="1"/>
          </p:cNvPicPr>
          <p:nvPr/>
        </p:nvPicPr>
        <p:blipFill>
          <a:blip r:embed="rId5"/>
          <a:srcRect/>
          <a:stretch>
            <a:fillRect/>
          </a:stretch>
        </p:blipFill>
        <p:spPr bwMode="auto">
          <a:xfrm>
            <a:off x="4653887" y="1543335"/>
            <a:ext cx="3436938" cy="3294063"/>
          </a:xfrm>
          <a:prstGeom prst="rect">
            <a:avLst/>
          </a:prstGeom>
          <a:noFill/>
          <a:ln w="9525">
            <a:noFill/>
            <a:miter lim="800000"/>
            <a:headEnd/>
            <a:tailEnd/>
          </a:ln>
        </p:spPr>
      </p:pic>
      <p:sp>
        <p:nvSpPr>
          <p:cNvPr id="17414" name="TextBox 7"/>
          <p:cNvSpPr txBox="1">
            <a:spLocks noChangeArrowheads="1"/>
          </p:cNvSpPr>
          <p:nvPr/>
        </p:nvSpPr>
        <p:spPr bwMode="auto">
          <a:xfrm>
            <a:off x="259307" y="177421"/>
            <a:ext cx="9144000" cy="573234"/>
          </a:xfrm>
          <a:prstGeom prst="rect">
            <a:avLst/>
          </a:prstGeom>
          <a:noFill/>
          <a:ln w="9525">
            <a:noFill/>
            <a:miter lim="800000"/>
            <a:headEnd/>
            <a:tailEnd/>
          </a:ln>
        </p:spPr>
        <p:txBody>
          <a:bodyPr wrap="square" lIns="80010" tIns="40005" rIns="80010" bIns="40005">
            <a:spAutoFit/>
          </a:bodyPr>
          <a:lstStyle/>
          <a:p>
            <a:pPr algn="ctr">
              <a:defRPr/>
            </a:pPr>
            <a:r>
              <a:rPr lang="en-US" sz="3200" dirty="0" smtClean="0">
                <a:latin typeface="+mj-lt"/>
                <a:cs typeface="+mn-cs"/>
              </a:rPr>
              <a:t>The </a:t>
            </a:r>
            <a:r>
              <a:rPr lang="en-US" sz="3200" dirty="0">
                <a:latin typeface="+mj-lt"/>
                <a:cs typeface="+mn-cs"/>
              </a:rPr>
              <a:t>Power of </a:t>
            </a:r>
            <a:r>
              <a:rPr lang="en-US" sz="3200" dirty="0" smtClean="0">
                <a:latin typeface="+mj-lt"/>
                <a:cs typeface="+mn-cs"/>
              </a:rPr>
              <a:t>Multivariate Analysis</a:t>
            </a:r>
            <a:endParaRPr lang="en-US" sz="3200" dirty="0">
              <a:latin typeface="+mj-lt"/>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8"/>
          <p:cNvSpPr txBox="1">
            <a:spLocks noChangeArrowheads="1"/>
          </p:cNvSpPr>
          <p:nvPr/>
        </p:nvSpPr>
        <p:spPr bwMode="auto">
          <a:xfrm>
            <a:off x="5562600" y="3733800"/>
            <a:ext cx="2057400" cy="584200"/>
          </a:xfrm>
          <a:prstGeom prst="rect">
            <a:avLst/>
          </a:prstGeom>
          <a:noFill/>
          <a:ln w="9525">
            <a:noFill/>
            <a:miter lim="800000"/>
            <a:headEnd/>
            <a:tailEnd/>
          </a:ln>
        </p:spPr>
        <p:txBody>
          <a:bodyPr>
            <a:spAutoFit/>
          </a:bodyPr>
          <a:lstStyle/>
          <a:p>
            <a:r>
              <a:rPr lang="en-US" sz="3200"/>
              <a:t>0855</a:t>
            </a:r>
          </a:p>
        </p:txBody>
      </p:sp>
      <p:sp>
        <p:nvSpPr>
          <p:cNvPr id="14339" name="TextBox 12"/>
          <p:cNvSpPr txBox="1">
            <a:spLocks noChangeArrowheads="1"/>
          </p:cNvSpPr>
          <p:nvPr/>
        </p:nvSpPr>
        <p:spPr bwMode="auto">
          <a:xfrm>
            <a:off x="1600200" y="3733800"/>
            <a:ext cx="2209800" cy="862013"/>
          </a:xfrm>
          <a:prstGeom prst="rect">
            <a:avLst/>
          </a:prstGeom>
          <a:noFill/>
          <a:ln w="9525">
            <a:noFill/>
            <a:miter lim="800000"/>
            <a:headEnd/>
            <a:tailEnd/>
          </a:ln>
        </p:spPr>
        <p:txBody>
          <a:bodyPr>
            <a:spAutoFit/>
          </a:bodyPr>
          <a:lstStyle/>
          <a:p>
            <a:r>
              <a:rPr lang="en-US" sz="3200"/>
              <a:t>0856</a:t>
            </a:r>
          </a:p>
          <a:p>
            <a:endParaRPr lang="en-US"/>
          </a:p>
        </p:txBody>
      </p:sp>
      <p:pic>
        <p:nvPicPr>
          <p:cNvPr id="14340" name="Picture 10"/>
          <p:cNvPicPr>
            <a:picLocks noChangeAspect="1" noChangeArrowheads="1"/>
          </p:cNvPicPr>
          <p:nvPr/>
        </p:nvPicPr>
        <p:blipFill>
          <a:blip r:embed="rId3"/>
          <a:srcRect/>
          <a:stretch>
            <a:fillRect/>
          </a:stretch>
        </p:blipFill>
        <p:spPr bwMode="auto">
          <a:xfrm>
            <a:off x="990600" y="1676400"/>
            <a:ext cx="3187700" cy="1828800"/>
          </a:xfrm>
          <a:prstGeom prst="rect">
            <a:avLst/>
          </a:prstGeom>
          <a:noFill/>
          <a:ln w="9525">
            <a:noFill/>
            <a:miter lim="800000"/>
            <a:headEnd/>
            <a:tailEnd/>
          </a:ln>
        </p:spPr>
      </p:pic>
      <p:sp>
        <p:nvSpPr>
          <p:cNvPr id="14341" name="TextBox 16"/>
          <p:cNvSpPr txBox="1">
            <a:spLocks noChangeArrowheads="1"/>
          </p:cNvSpPr>
          <p:nvPr/>
        </p:nvSpPr>
        <p:spPr bwMode="auto">
          <a:xfrm>
            <a:off x="838200" y="5105400"/>
            <a:ext cx="7772400" cy="523875"/>
          </a:xfrm>
          <a:prstGeom prst="rect">
            <a:avLst/>
          </a:prstGeom>
          <a:noFill/>
          <a:ln w="9525">
            <a:noFill/>
            <a:miter lim="800000"/>
            <a:headEnd/>
            <a:tailEnd/>
          </a:ln>
        </p:spPr>
        <p:txBody>
          <a:bodyPr>
            <a:spAutoFit/>
          </a:bodyPr>
          <a:lstStyle/>
          <a:p>
            <a:r>
              <a:rPr lang="en-US" sz="2800"/>
              <a:t>Difficult to see the differences between the two</a:t>
            </a:r>
          </a:p>
        </p:txBody>
      </p:sp>
      <p:pic>
        <p:nvPicPr>
          <p:cNvPr id="14342" name="Picture 14"/>
          <p:cNvPicPr>
            <a:picLocks noChangeAspect="1" noChangeArrowheads="1"/>
          </p:cNvPicPr>
          <p:nvPr/>
        </p:nvPicPr>
        <p:blipFill>
          <a:blip r:embed="rId4"/>
          <a:srcRect/>
          <a:stretch>
            <a:fillRect/>
          </a:stretch>
        </p:blipFill>
        <p:spPr bwMode="auto">
          <a:xfrm>
            <a:off x="4953000" y="1676400"/>
            <a:ext cx="3276600" cy="1828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DSC_0856.JPG"/>
          <p:cNvPicPr>
            <a:picLocks/>
          </p:cNvPicPr>
          <p:nvPr/>
        </p:nvPicPr>
        <p:blipFill>
          <a:blip r:embed="rId3"/>
          <a:srcRect/>
          <a:stretch>
            <a:fillRect/>
          </a:stretch>
        </p:blipFill>
        <p:spPr bwMode="auto">
          <a:xfrm>
            <a:off x="0" y="0"/>
            <a:ext cx="4572000" cy="6858000"/>
          </a:xfrm>
          <a:prstGeom prst="rect">
            <a:avLst/>
          </a:prstGeom>
          <a:noFill/>
          <a:ln w="9525">
            <a:noFill/>
            <a:miter lim="800000"/>
            <a:headEnd/>
            <a:tailEnd/>
          </a:ln>
        </p:spPr>
      </p:pic>
      <p:pic>
        <p:nvPicPr>
          <p:cNvPr id="15363" name="Picture 2" descr="DSC_0855.JPG"/>
          <p:cNvPicPr>
            <a:picLocks/>
          </p:cNvPicPr>
          <p:nvPr/>
        </p:nvPicPr>
        <p:blipFill>
          <a:blip r:embed="rId4"/>
          <a:srcRect/>
          <a:stretch>
            <a:fillRect/>
          </a:stretch>
        </p:blipFill>
        <p:spPr bwMode="auto">
          <a:xfrm>
            <a:off x="4572000" y="0"/>
            <a:ext cx="4572000"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23331" y="304800"/>
            <a:ext cx="7430069" cy="741363"/>
          </a:xfrm>
        </p:spPr>
        <p:txBody>
          <a:bodyPr/>
          <a:lstStyle/>
          <a:p>
            <a:pPr algn="ctr" eaLnBrk="1" hangingPunct="1">
              <a:buFont typeface="Arial" pitchFamily="34" charset="0"/>
              <a:buNone/>
              <a:defRPr/>
            </a:pPr>
            <a:r>
              <a:rPr lang="en-US" sz="3200" dirty="0" smtClean="0">
                <a:latin typeface="+mn-lt"/>
              </a:rPr>
              <a:t>The </a:t>
            </a:r>
            <a:r>
              <a:rPr lang="en-US" sz="3200" dirty="0" err="1" smtClean="0">
                <a:latin typeface="+mn-lt"/>
              </a:rPr>
              <a:t>Chemometric</a:t>
            </a:r>
            <a:r>
              <a:rPr lang="en-US" sz="3200" dirty="0" smtClean="0">
                <a:latin typeface="+mn-lt"/>
              </a:rPr>
              <a:t> Approach</a:t>
            </a:r>
          </a:p>
        </p:txBody>
      </p:sp>
      <p:sp>
        <p:nvSpPr>
          <p:cNvPr id="16387" name="Rectangle 3"/>
          <p:cNvSpPr>
            <a:spLocks noGrp="1" noChangeArrowheads="1"/>
          </p:cNvSpPr>
          <p:nvPr>
            <p:ph type="body" idx="1"/>
          </p:nvPr>
        </p:nvSpPr>
        <p:spPr>
          <a:xfrm>
            <a:off x="326409" y="1145631"/>
            <a:ext cx="8229600" cy="4781550"/>
          </a:xfrm>
        </p:spPr>
        <p:txBody>
          <a:bodyPr/>
          <a:lstStyle/>
          <a:p>
            <a:pPr eaLnBrk="1" hangingPunct="1">
              <a:lnSpc>
                <a:spcPct val="90000"/>
              </a:lnSpc>
              <a:buFontTx/>
              <a:buNone/>
            </a:pPr>
            <a:r>
              <a:rPr lang="en-US" u="sng" dirty="0" smtClean="0">
                <a:ea typeface="ＭＳ Ｐゴシック" pitchFamily="34" charset="-128"/>
              </a:rPr>
              <a:t>First, establish a purpose</a:t>
            </a:r>
            <a:endParaRPr lang="en-US" b="1" u="sng" dirty="0" smtClean="0">
              <a:solidFill>
                <a:srgbClr val="00B050"/>
              </a:solidFill>
              <a:ea typeface="ＭＳ Ｐゴシック" pitchFamily="34" charset="-128"/>
            </a:endParaRPr>
          </a:p>
          <a:p>
            <a:pPr eaLnBrk="1" hangingPunct="1">
              <a:lnSpc>
                <a:spcPct val="90000"/>
              </a:lnSpc>
              <a:buFontTx/>
              <a:buNone/>
            </a:pPr>
            <a:endParaRPr lang="en-US" sz="1400" u="sng" dirty="0" smtClean="0">
              <a:ea typeface="ＭＳ Ｐゴシック" pitchFamily="34" charset="-128"/>
            </a:endParaRPr>
          </a:p>
          <a:p>
            <a:pPr eaLnBrk="1" hangingPunct="1">
              <a:lnSpc>
                <a:spcPct val="90000"/>
              </a:lnSpc>
              <a:spcAft>
                <a:spcPct val="25000"/>
              </a:spcAft>
              <a:buClr>
                <a:srgbClr val="669900"/>
              </a:buClr>
              <a:buFont typeface="Wingdings" pitchFamily="2" charset="2"/>
              <a:buChar char="§"/>
            </a:pPr>
            <a:r>
              <a:rPr lang="en-US" sz="2200" dirty="0" smtClean="0">
                <a:ea typeface="ＭＳ Ｐゴシック" pitchFamily="34" charset="-128"/>
              </a:rPr>
              <a:t>Simple Understanding: Exploratory Analysis (look at the data, carefully examine it, get a simple visual idea about the main relationships between samples. Chromatogram may contain hundreds of peaks – but the human eye cannot tell those that vary the most from sample to sample        </a:t>
            </a:r>
            <a:r>
              <a:rPr lang="en-US" sz="2200" b="1" dirty="0" smtClean="0">
                <a:solidFill>
                  <a:srgbClr val="33CC33"/>
                </a:solidFill>
                <a:ea typeface="ＭＳ Ｐゴシック" pitchFamily="34" charset="-128"/>
              </a:rPr>
              <a:t>Learn</a:t>
            </a:r>
          </a:p>
          <a:p>
            <a:pPr eaLnBrk="1" hangingPunct="1">
              <a:lnSpc>
                <a:spcPct val="90000"/>
              </a:lnSpc>
              <a:spcAft>
                <a:spcPct val="25000"/>
              </a:spcAft>
              <a:buClr>
                <a:srgbClr val="669900"/>
              </a:buClr>
              <a:buFont typeface="Wingdings" pitchFamily="2" charset="2"/>
              <a:buChar char="§"/>
            </a:pPr>
            <a:r>
              <a:rPr lang="en-US" sz="2200" dirty="0" smtClean="0">
                <a:ea typeface="ＭＳ Ｐゴシック" pitchFamily="34" charset="-128"/>
              </a:rPr>
              <a:t>Property Prediction: regression modeling. Compare spectra or patterns.       </a:t>
            </a:r>
            <a:r>
              <a:rPr lang="en-US" sz="2200" b="1" dirty="0" smtClean="0">
                <a:solidFill>
                  <a:srgbClr val="00B050"/>
                </a:solidFill>
                <a:ea typeface="ＭＳ Ｐゴシック" pitchFamily="34" charset="-128"/>
              </a:rPr>
              <a:t>  Model</a:t>
            </a:r>
          </a:p>
          <a:p>
            <a:pPr eaLnBrk="1" hangingPunct="1">
              <a:spcBef>
                <a:spcPts val="0"/>
              </a:spcBef>
              <a:spcAft>
                <a:spcPts val="0"/>
              </a:spcAft>
              <a:buClr>
                <a:srgbClr val="669900"/>
              </a:buClr>
              <a:buFont typeface="Wingdings" pitchFamily="2" charset="2"/>
              <a:buChar char="§"/>
            </a:pPr>
            <a:r>
              <a:rPr lang="en-US" sz="2200" dirty="0" smtClean="0">
                <a:ea typeface="ＭＳ Ｐゴシック" pitchFamily="34" charset="-128"/>
              </a:rPr>
              <a:t>Automate Routine Predictions: if modeling</a:t>
            </a:r>
          </a:p>
          <a:p>
            <a:pPr eaLnBrk="1" hangingPunct="1">
              <a:spcBef>
                <a:spcPts val="0"/>
              </a:spcBef>
              <a:spcAft>
                <a:spcPts val="0"/>
              </a:spcAft>
              <a:buClr>
                <a:srgbClr val="669900"/>
              </a:buClr>
              <a:buNone/>
            </a:pPr>
            <a:r>
              <a:rPr lang="en-US" sz="2200" dirty="0" smtClean="0">
                <a:ea typeface="ＭＳ Ｐゴシック" pitchFamily="34" charset="-128"/>
              </a:rPr>
              <a:t>     succeeds. </a:t>
            </a:r>
            <a:r>
              <a:rPr lang="en-US" dirty="0" smtClean="0">
                <a:ea typeface="ＭＳ Ｐゴシック" pitchFamily="34" charset="-128"/>
              </a:rPr>
              <a:t>       </a:t>
            </a:r>
            <a:r>
              <a:rPr lang="en-US" b="1" dirty="0" smtClean="0">
                <a:solidFill>
                  <a:srgbClr val="009900"/>
                </a:solidFill>
                <a:ea typeface="ＭＳ Ｐゴシック" pitchFamily="34" charset="-128"/>
              </a:rPr>
              <a:t>Use</a:t>
            </a:r>
            <a:r>
              <a:rPr lang="en-US" dirty="0" smtClean="0">
                <a:ea typeface="ＭＳ Ｐゴシック" pitchFamily="34" charset="-128"/>
              </a:rPr>
              <a:t>                                      </a:t>
            </a:r>
            <a:endParaRPr lang="en-US" b="1" dirty="0" smtClean="0">
              <a:solidFill>
                <a:srgbClr val="00B050"/>
              </a:solidFill>
              <a:ea typeface="ＭＳ Ｐゴシック" pitchFamily="34" charset="-128"/>
            </a:endParaRPr>
          </a:p>
          <a:p>
            <a:pPr eaLnBrk="1" hangingPunct="1">
              <a:lnSpc>
                <a:spcPct val="90000"/>
              </a:lnSpc>
              <a:spcAft>
                <a:spcPct val="25000"/>
              </a:spcAft>
              <a:buFont typeface="Wingdings" pitchFamily="2" charset="2"/>
              <a:buChar char="§"/>
            </a:pPr>
            <a:endParaRPr lang="en-US" sz="2500" dirty="0" smtClean="0">
              <a:ea typeface="ＭＳ Ｐゴシック" pitchFamily="34" charset="-128"/>
            </a:endParaRPr>
          </a:p>
        </p:txBody>
      </p:sp>
      <p:sp>
        <p:nvSpPr>
          <p:cNvPr id="16388" name="Text Box 4"/>
          <p:cNvSpPr txBox="1">
            <a:spLocks noChangeArrowheads="1"/>
          </p:cNvSpPr>
          <p:nvPr/>
        </p:nvSpPr>
        <p:spPr bwMode="auto">
          <a:xfrm>
            <a:off x="523164" y="5673322"/>
            <a:ext cx="7926388" cy="506412"/>
          </a:xfrm>
          <a:prstGeom prst="rect">
            <a:avLst/>
          </a:prstGeom>
          <a:noFill/>
          <a:ln w="9525">
            <a:noFill/>
            <a:miter lim="800000"/>
            <a:headEnd/>
            <a:tailEnd/>
          </a:ln>
        </p:spPr>
        <p:txBody>
          <a:bodyPr lIns="73684" tIns="36842" rIns="73684" bIns="36842">
            <a:spAutoFit/>
          </a:bodyPr>
          <a:lstStyle/>
          <a:p>
            <a:pPr algn="ctr" defTabSz="735013">
              <a:spcBef>
                <a:spcPct val="50000"/>
              </a:spcBef>
            </a:pPr>
            <a:r>
              <a:rPr lang="en-US" sz="1400" b="1" dirty="0" err="1">
                <a:latin typeface="Calibri" pitchFamily="34" charset="0"/>
              </a:rPr>
              <a:t>Infometrix</a:t>
            </a:r>
            <a:r>
              <a:rPr lang="en-US" sz="1400" b="1" dirty="0">
                <a:latin typeface="Calibri" pitchFamily="34" charset="0"/>
              </a:rPr>
              <a:t>, </a:t>
            </a:r>
            <a:r>
              <a:rPr lang="en-US" sz="1400" b="1" dirty="0" err="1">
                <a:latin typeface="Calibri" pitchFamily="34" charset="0"/>
              </a:rPr>
              <a:t>Chemometrics</a:t>
            </a:r>
            <a:r>
              <a:rPr lang="en-US" sz="1400" b="1" dirty="0">
                <a:latin typeface="Calibri" pitchFamily="34" charset="0"/>
              </a:rPr>
              <a:t> Training Course, 2004, R.G. Brereton, </a:t>
            </a:r>
            <a:r>
              <a:rPr lang="en-US" sz="1400" b="1" dirty="0" err="1">
                <a:latin typeface="Calibri" pitchFamily="34" charset="0"/>
              </a:rPr>
              <a:t>Chemometrics</a:t>
            </a:r>
            <a:r>
              <a:rPr lang="en-US" sz="1400" b="1" dirty="0">
                <a:latin typeface="Calibri" pitchFamily="34" charset="0"/>
              </a:rPr>
              <a:t> Data Analysis for the Laboratory and Chemical Plant, Wiley, 2003, page 183.</a:t>
            </a:r>
          </a:p>
        </p:txBody>
      </p:sp>
      <p:cxnSp>
        <p:nvCxnSpPr>
          <p:cNvPr id="16389" name="Straight Arrow Connector 9"/>
          <p:cNvCxnSpPr>
            <a:cxnSpLocks noChangeShapeType="1"/>
          </p:cNvCxnSpPr>
          <p:nvPr/>
        </p:nvCxnSpPr>
        <p:spPr bwMode="auto">
          <a:xfrm rot="10800000">
            <a:off x="3784600" y="4278930"/>
            <a:ext cx="485775" cy="1587"/>
          </a:xfrm>
          <a:prstGeom prst="straightConnector1">
            <a:avLst/>
          </a:prstGeom>
          <a:noFill/>
          <a:ln w="34925" algn="ctr">
            <a:solidFill>
              <a:schemeClr val="tx1"/>
            </a:solidFill>
            <a:round/>
            <a:headEnd/>
            <a:tailEnd type="arrow" w="med" len="med"/>
          </a:ln>
        </p:spPr>
      </p:cxnSp>
      <p:cxnSp>
        <p:nvCxnSpPr>
          <p:cNvPr id="16390" name="Straight Arrow Connector 14"/>
          <p:cNvCxnSpPr>
            <a:cxnSpLocks noChangeShapeType="1"/>
          </p:cNvCxnSpPr>
          <p:nvPr/>
        </p:nvCxnSpPr>
        <p:spPr bwMode="auto">
          <a:xfrm rot="10800000">
            <a:off x="4121979" y="3483591"/>
            <a:ext cx="554037" cy="1588"/>
          </a:xfrm>
          <a:prstGeom prst="straightConnector1">
            <a:avLst/>
          </a:prstGeom>
          <a:noFill/>
          <a:ln w="34925" algn="ctr">
            <a:solidFill>
              <a:schemeClr val="tx1"/>
            </a:solidFill>
            <a:round/>
            <a:headEnd/>
            <a:tailEnd type="arrow" w="med" len="med"/>
          </a:ln>
        </p:spPr>
      </p:cxnSp>
      <p:cxnSp>
        <p:nvCxnSpPr>
          <p:cNvPr id="16391" name="Straight Arrow Connector 9"/>
          <p:cNvCxnSpPr>
            <a:cxnSpLocks noChangeShapeType="1"/>
          </p:cNvCxnSpPr>
          <p:nvPr/>
        </p:nvCxnSpPr>
        <p:spPr bwMode="auto">
          <a:xfrm rot="10800000">
            <a:off x="2499318" y="5034910"/>
            <a:ext cx="485775" cy="1587"/>
          </a:xfrm>
          <a:prstGeom prst="straightConnector1">
            <a:avLst/>
          </a:prstGeom>
          <a:noFill/>
          <a:ln w="34925" algn="ctr">
            <a:solidFill>
              <a:schemeClr val="tx1"/>
            </a:solidFill>
            <a:round/>
            <a:headEnd/>
            <a:tailEnd type="arrow" w="med" len="med"/>
          </a:ln>
        </p:spPr>
      </p:cxn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50627" y="152400"/>
            <a:ext cx="7707573" cy="1066800"/>
          </a:xfrm>
        </p:spPr>
        <p:txBody>
          <a:bodyPr/>
          <a:lstStyle/>
          <a:p>
            <a:pPr algn="ctr">
              <a:buFont typeface="Arial" pitchFamily="34" charset="0"/>
              <a:buNone/>
              <a:defRPr/>
            </a:pPr>
            <a:r>
              <a:rPr lang="en-US" sz="3200" dirty="0" smtClean="0"/>
              <a:t>Working with Variation Patterns</a:t>
            </a:r>
          </a:p>
        </p:txBody>
      </p:sp>
      <p:sp>
        <p:nvSpPr>
          <p:cNvPr id="17411" name="TextBox 4"/>
          <p:cNvSpPr txBox="1">
            <a:spLocks noChangeArrowheads="1"/>
          </p:cNvSpPr>
          <p:nvPr/>
        </p:nvSpPr>
        <p:spPr bwMode="auto">
          <a:xfrm>
            <a:off x="0" y="1212377"/>
            <a:ext cx="5622878" cy="1015663"/>
          </a:xfrm>
          <a:prstGeom prst="rect">
            <a:avLst/>
          </a:prstGeom>
          <a:noFill/>
          <a:ln w="9525">
            <a:noFill/>
            <a:miter lim="800000"/>
            <a:headEnd/>
            <a:tailEnd/>
          </a:ln>
        </p:spPr>
        <p:txBody>
          <a:bodyPr wrap="square">
            <a:spAutoFit/>
          </a:bodyPr>
          <a:lstStyle/>
          <a:p>
            <a:r>
              <a:rPr lang="en-US" sz="2000" dirty="0"/>
              <a:t>Spectrum, A = f(</a:t>
            </a:r>
            <a:r>
              <a:rPr lang="el-GR" sz="2000" dirty="0"/>
              <a:t>λ</a:t>
            </a:r>
            <a:r>
              <a:rPr lang="en-US" sz="2000" dirty="0"/>
              <a:t>), A = f(</a:t>
            </a:r>
            <a:r>
              <a:rPr lang="el-GR" sz="2000" dirty="0"/>
              <a:t>ν</a:t>
            </a:r>
            <a:r>
              <a:rPr lang="en-US" sz="2000" dirty="0"/>
              <a:t>)</a:t>
            </a:r>
          </a:p>
          <a:p>
            <a:r>
              <a:rPr lang="en-US" sz="2000" dirty="0"/>
              <a:t>Chromatogram Area = f(</a:t>
            </a:r>
            <a:r>
              <a:rPr lang="en-US" sz="2000" dirty="0" err="1"/>
              <a:t>t</a:t>
            </a:r>
            <a:r>
              <a:rPr lang="en-US" sz="2000" baseline="-25000" dirty="0" err="1"/>
              <a:t>r</a:t>
            </a:r>
            <a:r>
              <a:rPr lang="en-US" sz="2000" dirty="0"/>
              <a:t>)</a:t>
            </a:r>
          </a:p>
          <a:p>
            <a:r>
              <a:rPr lang="en-US" sz="2000" dirty="0"/>
              <a:t>Mass Spectra, Intensity = </a:t>
            </a:r>
            <a:r>
              <a:rPr lang="en-US" sz="2000" dirty="0" smtClean="0"/>
              <a:t>f(m)/</a:t>
            </a:r>
            <a:r>
              <a:rPr lang="en-US" sz="2000" dirty="0"/>
              <a:t>e)</a:t>
            </a:r>
          </a:p>
        </p:txBody>
      </p:sp>
      <p:sp>
        <p:nvSpPr>
          <p:cNvPr id="17412" name="TextBox 5"/>
          <p:cNvSpPr txBox="1">
            <a:spLocks noChangeArrowheads="1"/>
          </p:cNvSpPr>
          <p:nvPr/>
        </p:nvSpPr>
        <p:spPr bwMode="auto">
          <a:xfrm>
            <a:off x="5029200" y="4953000"/>
            <a:ext cx="3886200" cy="1631950"/>
          </a:xfrm>
          <a:prstGeom prst="rect">
            <a:avLst/>
          </a:prstGeom>
          <a:noFill/>
          <a:ln w="9525">
            <a:noFill/>
            <a:miter lim="800000"/>
            <a:headEnd/>
            <a:tailEnd/>
          </a:ln>
        </p:spPr>
        <p:txBody>
          <a:bodyPr>
            <a:spAutoFit/>
          </a:bodyPr>
          <a:lstStyle/>
          <a:p>
            <a:r>
              <a:rPr lang="en-US" sz="2000"/>
              <a:t>Many of the detector responses that we know are patterns of variation, that may be compared. May compare one variable or multiple variables. </a:t>
            </a:r>
          </a:p>
        </p:txBody>
      </p:sp>
      <p:pic>
        <p:nvPicPr>
          <p:cNvPr id="17413" name="Picture 5"/>
          <p:cNvPicPr>
            <a:picLocks noChangeAspect="1" noChangeArrowheads="1"/>
          </p:cNvPicPr>
          <p:nvPr/>
        </p:nvPicPr>
        <p:blipFill>
          <a:blip r:embed="rId2"/>
          <a:srcRect/>
          <a:stretch>
            <a:fillRect/>
          </a:stretch>
        </p:blipFill>
        <p:spPr bwMode="auto">
          <a:xfrm>
            <a:off x="0" y="2971800"/>
            <a:ext cx="4364038" cy="3200400"/>
          </a:xfrm>
          <a:prstGeom prst="rect">
            <a:avLst/>
          </a:prstGeom>
          <a:noFill/>
          <a:ln w="9525">
            <a:noFill/>
            <a:miter lim="800000"/>
            <a:headEnd/>
            <a:tailEnd/>
          </a:ln>
        </p:spPr>
      </p:pic>
      <p:pic>
        <p:nvPicPr>
          <p:cNvPr id="17414" name="Picture 6"/>
          <p:cNvPicPr>
            <a:picLocks noChangeAspect="1" noChangeArrowheads="1"/>
          </p:cNvPicPr>
          <p:nvPr/>
        </p:nvPicPr>
        <p:blipFill>
          <a:blip r:embed="rId3"/>
          <a:srcRect/>
          <a:stretch>
            <a:fillRect/>
          </a:stretch>
        </p:blipFill>
        <p:spPr bwMode="auto">
          <a:xfrm>
            <a:off x="4389438" y="1447800"/>
            <a:ext cx="4754562" cy="35655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Begin with the End in Mind – View from 30,000 feet</a:t>
            </a:r>
            <a:endParaRPr lang="en-US" sz="3200" dirty="0"/>
          </a:p>
        </p:txBody>
      </p:sp>
      <p:sp>
        <p:nvSpPr>
          <p:cNvPr id="3" name="Content Placeholder 2"/>
          <p:cNvSpPr>
            <a:spLocks noGrp="1"/>
          </p:cNvSpPr>
          <p:nvPr>
            <p:ph idx="1"/>
          </p:nvPr>
        </p:nvSpPr>
        <p:spPr>
          <a:xfrm>
            <a:off x="466848" y="1176647"/>
            <a:ext cx="8285163" cy="5027613"/>
          </a:xfrm>
        </p:spPr>
        <p:txBody>
          <a:bodyPr/>
          <a:lstStyle/>
          <a:p>
            <a:pPr marL="457200" indent="-457200">
              <a:buFont typeface="+mj-lt"/>
              <a:buAutoNum type="arabicPeriod"/>
            </a:pPr>
            <a:r>
              <a:rPr lang="en-US" sz="1900" dirty="0" smtClean="0">
                <a:solidFill>
                  <a:schemeClr val="bg1">
                    <a:lumMod val="65000"/>
                  </a:schemeClr>
                </a:solidFill>
              </a:rPr>
              <a:t>There are many aspects in this work. Powder samples, tablets, production equipment and the NIR instruments used to obtain spectra and monitor a process. </a:t>
            </a:r>
          </a:p>
          <a:p>
            <a:pPr marL="457200" indent="-457200">
              <a:buFont typeface="+mj-lt"/>
              <a:buAutoNum type="arabicPeriod"/>
            </a:pPr>
            <a:r>
              <a:rPr lang="en-US" sz="1900" dirty="0" smtClean="0">
                <a:solidFill>
                  <a:schemeClr val="bg1">
                    <a:lumMod val="50000"/>
                  </a:schemeClr>
                </a:solidFill>
              </a:rPr>
              <a:t>Software like SIMCA, </a:t>
            </a:r>
            <a:r>
              <a:rPr lang="en-US" sz="1900" dirty="0" err="1" smtClean="0">
                <a:solidFill>
                  <a:schemeClr val="bg1">
                    <a:lumMod val="50000"/>
                  </a:schemeClr>
                </a:solidFill>
              </a:rPr>
              <a:t>Unscrambler</a:t>
            </a:r>
            <a:r>
              <a:rPr lang="en-US" sz="1900" dirty="0" smtClean="0">
                <a:solidFill>
                  <a:schemeClr val="bg1">
                    <a:lumMod val="50000"/>
                  </a:schemeClr>
                </a:solidFill>
              </a:rPr>
              <a:t>, Pirouette, PLS Tool Box, PLS IQ, etc that facilitate the careful observation of spectra (or other patterns) studying &amp; understanding the data and then developing the calibration model.</a:t>
            </a:r>
          </a:p>
          <a:p>
            <a:pPr marL="457200" indent="-457200">
              <a:buFont typeface="+mj-lt"/>
              <a:buAutoNum type="arabicPeriod"/>
            </a:pPr>
            <a:r>
              <a:rPr lang="en-US" sz="1900" dirty="0" smtClean="0"/>
              <a:t>A number of companies sell software for real time predictions. Software that enable the use of the regression equation in the production environment. This is another software that is just for “use” of the calibration model and provide the information to a distributed control system or plant manufacturing data system. </a:t>
            </a:r>
          </a:p>
          <a:p>
            <a:pPr marL="457200" indent="-457200">
              <a:buFont typeface="+mj-lt"/>
              <a:buAutoNum type="arabicPeriod"/>
            </a:pPr>
            <a:r>
              <a:rPr lang="en-US" sz="1900" dirty="0" smtClean="0"/>
              <a:t>Software for production that control all production systems, including real time predictions, and pickup all the data (e.g. SIPAT, </a:t>
            </a:r>
            <a:r>
              <a:rPr lang="en-US" sz="1900" dirty="0" err="1" smtClean="0"/>
              <a:t>SynTQ</a:t>
            </a:r>
            <a:r>
              <a:rPr lang="en-US" sz="1900" dirty="0" smtClean="0"/>
              <a:t>, etc.)</a:t>
            </a:r>
          </a:p>
          <a:p>
            <a:endParaRPr lang="en-US" sz="2000" dirty="0" smtClean="0"/>
          </a:p>
          <a:p>
            <a:endParaRPr lang="en-US" sz="2000" dirty="0" smtClean="0"/>
          </a:p>
          <a:p>
            <a:endParaRPr lang="en-US" sz="20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091822" y="260090"/>
            <a:ext cx="7420994" cy="611187"/>
          </a:xfrm>
        </p:spPr>
        <p:txBody>
          <a:bodyPr/>
          <a:lstStyle/>
          <a:p>
            <a:pPr eaLnBrk="1" hangingPunct="1">
              <a:buFont typeface="Arial" pitchFamily="34" charset="0"/>
              <a:buNone/>
              <a:defRPr/>
            </a:pPr>
            <a:r>
              <a:rPr lang="en-US" sz="3200" dirty="0" smtClean="0"/>
              <a:t>Spectra in Spreadsheet Format </a:t>
            </a:r>
            <a:endParaRPr lang="es-PR" sz="3200" dirty="0" smtClean="0"/>
          </a:p>
        </p:txBody>
      </p:sp>
      <p:graphicFrame>
        <p:nvGraphicFramePr>
          <p:cNvPr id="1026" name="Object 2"/>
          <p:cNvGraphicFramePr>
            <a:graphicFrameLocks noGrp="1" noChangeAspect="1"/>
          </p:cNvGraphicFramePr>
          <p:nvPr>
            <p:ph idx="1"/>
          </p:nvPr>
        </p:nvGraphicFramePr>
        <p:xfrm>
          <a:off x="569913" y="3897313"/>
          <a:ext cx="7961312" cy="2832100"/>
        </p:xfrm>
        <a:graphic>
          <a:graphicData uri="http://schemas.openxmlformats.org/presentationml/2006/ole">
            <mc:AlternateContent xmlns:mc="http://schemas.openxmlformats.org/markup-compatibility/2006">
              <mc:Choice xmlns:v="urn:schemas-microsoft-com:vml" Requires="v">
                <p:oleObj spid="_x0000_s1029" name="Worksheet" r:id="rId4" imgW="3667049" imgH="1304849" progId="Excel.Sheet.8">
                  <p:embed/>
                </p:oleObj>
              </mc:Choice>
              <mc:Fallback>
                <p:oleObj name="Worksheet" r:id="rId4" imgW="3667049" imgH="1304849"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913" y="3897313"/>
                        <a:ext cx="7961312" cy="2832100"/>
                      </a:xfrm>
                      <a:prstGeom prst="rect">
                        <a:avLst/>
                      </a:prstGeom>
                      <a:solidFill>
                        <a:schemeClr val="bg1"/>
                      </a:solidFill>
                      <a:ln w="9525">
                        <a:solidFill>
                          <a:schemeClr val="tx1"/>
                        </a:solidFill>
                        <a:miter lim="800000"/>
                        <a:headEnd/>
                        <a:tailEnd/>
                      </a:ln>
                    </p:spPr>
                  </p:pic>
                </p:oleObj>
              </mc:Fallback>
            </mc:AlternateContent>
          </a:graphicData>
        </a:graphic>
      </p:graphicFrame>
      <p:sp>
        <p:nvSpPr>
          <p:cNvPr id="1028" name="Text Box 5"/>
          <p:cNvSpPr txBox="1">
            <a:spLocks noChangeArrowheads="1"/>
          </p:cNvSpPr>
          <p:nvPr/>
        </p:nvSpPr>
        <p:spPr bwMode="auto">
          <a:xfrm>
            <a:off x="228600" y="1571625"/>
            <a:ext cx="8534400" cy="1970088"/>
          </a:xfrm>
          <a:prstGeom prst="rect">
            <a:avLst/>
          </a:prstGeom>
          <a:noFill/>
          <a:ln w="9525">
            <a:noFill/>
            <a:miter lim="800000"/>
            <a:headEnd/>
            <a:tailEnd/>
          </a:ln>
        </p:spPr>
        <p:txBody>
          <a:bodyPr lIns="91436" tIns="45718" rIns="91436" bIns="45718">
            <a:spAutoFit/>
          </a:bodyPr>
          <a:lstStyle/>
          <a:p>
            <a:pPr>
              <a:spcBef>
                <a:spcPct val="50000"/>
              </a:spcBef>
            </a:pPr>
            <a:r>
              <a:rPr lang="en-US" sz="2000" dirty="0">
                <a:latin typeface="Verdana" pitchFamily="34" charset="0"/>
              </a:rPr>
              <a:t>Row vector, </a:t>
            </a:r>
            <a:r>
              <a:rPr lang="en-US" sz="2000" b="1" dirty="0">
                <a:latin typeface="Verdana" pitchFamily="34" charset="0"/>
              </a:rPr>
              <a:t>x</a:t>
            </a:r>
            <a:r>
              <a:rPr lang="en-US" sz="2000" dirty="0">
                <a:latin typeface="Verdana" pitchFamily="34" charset="0"/>
              </a:rPr>
              <a:t> = </a:t>
            </a:r>
            <a:r>
              <a:rPr lang="en-US" sz="2400" dirty="0">
                <a:latin typeface="Verdana" pitchFamily="34" charset="0"/>
              </a:rPr>
              <a:t>[ </a:t>
            </a:r>
            <a:r>
              <a:rPr lang="en-US" sz="2000" dirty="0">
                <a:latin typeface="Verdana" pitchFamily="34" charset="0"/>
              </a:rPr>
              <a:t>x</a:t>
            </a:r>
            <a:r>
              <a:rPr lang="en-US" sz="2000" baseline="-25000" dirty="0">
                <a:latin typeface="Verdana" pitchFamily="34" charset="0"/>
              </a:rPr>
              <a:t>1</a:t>
            </a:r>
            <a:r>
              <a:rPr lang="en-US" sz="2000" dirty="0">
                <a:latin typeface="Verdana" pitchFamily="34" charset="0"/>
              </a:rPr>
              <a:t> x</a:t>
            </a:r>
            <a:r>
              <a:rPr lang="en-US" sz="2000" baseline="-25000" dirty="0">
                <a:latin typeface="Verdana" pitchFamily="34" charset="0"/>
              </a:rPr>
              <a:t>2</a:t>
            </a:r>
            <a:r>
              <a:rPr lang="en-US" sz="2000" dirty="0">
                <a:latin typeface="Verdana" pitchFamily="34" charset="0"/>
              </a:rPr>
              <a:t>  …., </a:t>
            </a:r>
            <a:r>
              <a:rPr lang="en-US" sz="2000" dirty="0" err="1">
                <a:latin typeface="Verdana" pitchFamily="34" charset="0"/>
              </a:rPr>
              <a:t>x</a:t>
            </a:r>
            <a:r>
              <a:rPr lang="en-US" sz="2000" baseline="-25000" dirty="0" err="1">
                <a:latin typeface="Verdana" pitchFamily="34" charset="0"/>
              </a:rPr>
              <a:t>m</a:t>
            </a:r>
            <a:r>
              <a:rPr lang="en-US" sz="2400" dirty="0">
                <a:latin typeface="Verdana" pitchFamily="34" charset="0"/>
              </a:rPr>
              <a:t>] </a:t>
            </a:r>
            <a:r>
              <a:rPr lang="en-US" dirty="0">
                <a:latin typeface="Verdana" pitchFamily="34" charset="0"/>
              </a:rPr>
              <a:t>x</a:t>
            </a:r>
            <a:r>
              <a:rPr lang="en-US" baseline="-25000" dirty="0">
                <a:latin typeface="Verdana" pitchFamily="34" charset="0"/>
              </a:rPr>
              <a:t>1</a:t>
            </a:r>
            <a:r>
              <a:rPr lang="en-US" dirty="0">
                <a:latin typeface="Verdana" pitchFamily="34" charset="0"/>
              </a:rPr>
              <a:t> x</a:t>
            </a:r>
            <a:r>
              <a:rPr lang="en-US" baseline="-25000" dirty="0">
                <a:latin typeface="Verdana" pitchFamily="34" charset="0"/>
              </a:rPr>
              <a:t>2</a:t>
            </a:r>
            <a:r>
              <a:rPr lang="en-US" dirty="0">
                <a:latin typeface="Verdana" pitchFamily="34" charset="0"/>
              </a:rPr>
              <a:t> </a:t>
            </a:r>
            <a:r>
              <a:rPr lang="en-US" dirty="0" err="1">
                <a:latin typeface="Verdana" pitchFamily="34" charset="0"/>
              </a:rPr>
              <a:t>x</a:t>
            </a:r>
            <a:r>
              <a:rPr lang="en-US" baseline="-25000" dirty="0" err="1">
                <a:latin typeface="Verdana" pitchFamily="34" charset="0"/>
              </a:rPr>
              <a:t>m</a:t>
            </a:r>
            <a:r>
              <a:rPr lang="en-US" dirty="0">
                <a:latin typeface="Verdana" pitchFamily="34" charset="0"/>
              </a:rPr>
              <a:t> are called elements of 			    vector.</a:t>
            </a:r>
            <a:endParaRPr lang="en-US" sz="2400" dirty="0">
              <a:latin typeface="Verdana" pitchFamily="34" charset="0"/>
            </a:endParaRPr>
          </a:p>
          <a:p>
            <a:pPr>
              <a:spcBef>
                <a:spcPts val="1800"/>
              </a:spcBef>
            </a:pPr>
            <a:r>
              <a:rPr lang="en-US" sz="2000" dirty="0">
                <a:latin typeface="Verdana" pitchFamily="34" charset="0"/>
              </a:rPr>
              <a:t>Row vector </a:t>
            </a:r>
            <a:r>
              <a:rPr lang="en-US" sz="2000" b="1" dirty="0">
                <a:latin typeface="Verdana" pitchFamily="34" charset="0"/>
              </a:rPr>
              <a:t>x</a:t>
            </a:r>
            <a:r>
              <a:rPr lang="en-US" sz="2000" dirty="0">
                <a:latin typeface="Verdana" pitchFamily="34" charset="0"/>
              </a:rPr>
              <a:t> = </a:t>
            </a:r>
            <a:r>
              <a:rPr lang="en-US" sz="2400" dirty="0">
                <a:latin typeface="Verdana" pitchFamily="34" charset="0"/>
              </a:rPr>
              <a:t>[</a:t>
            </a:r>
            <a:r>
              <a:rPr lang="en-US" dirty="0">
                <a:latin typeface="Verdana" pitchFamily="34" charset="0"/>
              </a:rPr>
              <a:t> </a:t>
            </a:r>
            <a:r>
              <a:rPr lang="en-US" sz="2000" dirty="0">
                <a:latin typeface="Verdana" pitchFamily="34" charset="0"/>
              </a:rPr>
              <a:t>0.090334 0.091461 0.092569 0.093737]</a:t>
            </a:r>
            <a:endParaRPr lang="en-US" sz="2400" dirty="0">
              <a:latin typeface="Verdana" pitchFamily="34" charset="0"/>
            </a:endParaRPr>
          </a:p>
          <a:p>
            <a:pPr>
              <a:spcBef>
                <a:spcPts val="1800"/>
              </a:spcBef>
            </a:pPr>
            <a:r>
              <a:rPr lang="en-US" sz="2000" dirty="0">
                <a:latin typeface="Verdana" pitchFamily="34" charset="0"/>
              </a:rPr>
              <a:t>Each row vector applies to a different sample. </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23081" y="178203"/>
            <a:ext cx="8270543" cy="736197"/>
          </a:xfrm>
        </p:spPr>
        <p:txBody>
          <a:bodyPr/>
          <a:lstStyle/>
          <a:p>
            <a:pPr eaLnBrk="1" hangingPunct="1">
              <a:buFont typeface="Arial" pitchFamily="34" charset="0"/>
              <a:buNone/>
              <a:defRPr/>
            </a:pPr>
            <a:r>
              <a:rPr lang="en-US" sz="2800" dirty="0" smtClean="0"/>
              <a:t>Spectrum is a Variation Pattern (function</a:t>
            </a:r>
            <a:r>
              <a:rPr lang="en-US" sz="3200" dirty="0" smtClean="0"/>
              <a:t>)</a:t>
            </a:r>
            <a:endParaRPr lang="es-PR" sz="3200" dirty="0" smtClean="0"/>
          </a:p>
        </p:txBody>
      </p:sp>
      <p:graphicFrame>
        <p:nvGraphicFramePr>
          <p:cNvPr id="1026" name="Object 2"/>
          <p:cNvGraphicFramePr>
            <a:graphicFrameLocks noGrp="1" noChangeAspect="1"/>
          </p:cNvGraphicFramePr>
          <p:nvPr>
            <p:ph idx="1"/>
          </p:nvPr>
        </p:nvGraphicFramePr>
        <p:xfrm>
          <a:off x="911676" y="1181764"/>
          <a:ext cx="6937375" cy="2468563"/>
        </p:xfrm>
        <a:graphic>
          <a:graphicData uri="http://schemas.openxmlformats.org/presentationml/2006/ole">
            <mc:AlternateContent xmlns:mc="http://schemas.openxmlformats.org/markup-compatibility/2006">
              <mc:Choice xmlns:v="urn:schemas-microsoft-com:vml" Requires="v">
                <p:oleObj spid="_x0000_s41989" name="Worksheet" r:id="rId4" imgW="3667049" imgH="1304849" progId="Excel.Sheet.8">
                  <p:embed/>
                </p:oleObj>
              </mc:Choice>
              <mc:Fallback>
                <p:oleObj name="Worksheet" r:id="rId4" imgW="3667049" imgH="1304849"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676" y="1181764"/>
                        <a:ext cx="6937375" cy="2468563"/>
                      </a:xfrm>
                      <a:prstGeom prst="rect">
                        <a:avLst/>
                      </a:prstGeom>
                      <a:solidFill>
                        <a:schemeClr val="bg1"/>
                      </a:solidFill>
                      <a:ln w="9525">
                        <a:solidFill>
                          <a:schemeClr val="tx1"/>
                        </a:solidFill>
                        <a:miter lim="800000"/>
                        <a:headEnd/>
                        <a:tailEnd/>
                      </a:ln>
                    </p:spPr>
                  </p:pic>
                </p:oleObj>
              </mc:Fallback>
            </mc:AlternateContent>
          </a:graphicData>
        </a:graphic>
      </p:graphicFrame>
      <p:pic>
        <p:nvPicPr>
          <p:cNvPr id="41988" name="Picture 4"/>
          <p:cNvPicPr>
            <a:picLocks noChangeAspect="1" noChangeArrowheads="1"/>
          </p:cNvPicPr>
          <p:nvPr/>
        </p:nvPicPr>
        <p:blipFill>
          <a:blip r:embed="rId6"/>
          <a:srcRect/>
          <a:stretch>
            <a:fillRect/>
          </a:stretch>
        </p:blipFill>
        <p:spPr bwMode="auto">
          <a:xfrm>
            <a:off x="5981417" y="3814549"/>
            <a:ext cx="2313296" cy="2743200"/>
          </a:xfrm>
          <a:prstGeom prst="rect">
            <a:avLst/>
          </a:prstGeom>
          <a:noFill/>
          <a:ln w="9525">
            <a:noFill/>
            <a:miter lim="800000"/>
            <a:headEnd/>
            <a:tailEnd/>
          </a:ln>
          <a:effectLst/>
        </p:spPr>
      </p:pic>
      <p:sp>
        <p:nvSpPr>
          <p:cNvPr id="7" name="TextBox 6"/>
          <p:cNvSpPr txBox="1"/>
          <p:nvPr/>
        </p:nvSpPr>
        <p:spPr>
          <a:xfrm>
            <a:off x="777922" y="4258101"/>
            <a:ext cx="5022377" cy="923330"/>
          </a:xfrm>
          <a:prstGeom prst="rect">
            <a:avLst/>
          </a:prstGeom>
          <a:noFill/>
        </p:spPr>
        <p:txBody>
          <a:bodyPr wrap="square" rtlCol="0">
            <a:spAutoFit/>
          </a:bodyPr>
          <a:lstStyle/>
          <a:p>
            <a:r>
              <a:rPr lang="en-US" dirty="0" smtClean="0"/>
              <a:t>Interpolation between the different responses provides the spectrum, much like a connect the dots drawing.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661614" y="174009"/>
            <a:ext cx="5867400" cy="838200"/>
          </a:xfrm>
        </p:spPr>
        <p:txBody>
          <a:bodyPr/>
          <a:lstStyle/>
          <a:p>
            <a:pPr eaLnBrk="1" hangingPunct="1"/>
            <a:r>
              <a:rPr lang="en-US" sz="3200" dirty="0" smtClean="0"/>
              <a:t>Orthogonal Projection</a:t>
            </a:r>
          </a:p>
        </p:txBody>
      </p:sp>
      <p:sp>
        <p:nvSpPr>
          <p:cNvPr id="21507" name="Rectangle 3"/>
          <p:cNvSpPr>
            <a:spLocks noGrp="1" noChangeArrowheads="1"/>
          </p:cNvSpPr>
          <p:nvPr>
            <p:ph type="body" sz="half" idx="4294967295"/>
          </p:nvPr>
        </p:nvSpPr>
        <p:spPr>
          <a:xfrm>
            <a:off x="255895" y="1227162"/>
            <a:ext cx="4419600" cy="2209800"/>
          </a:xfrm>
        </p:spPr>
        <p:txBody>
          <a:bodyPr/>
          <a:lstStyle/>
          <a:p>
            <a:pPr eaLnBrk="1" hangingPunct="1">
              <a:buFont typeface="Wingdings" pitchFamily="2" charset="2"/>
              <a:buChar char="§"/>
            </a:pPr>
            <a:r>
              <a:rPr lang="en-US" sz="2200" dirty="0" smtClean="0"/>
              <a:t>The orthogonal projection  </a:t>
            </a:r>
            <a:r>
              <a:rPr lang="en-US" sz="2200" b="1" dirty="0" smtClean="0"/>
              <a:t>u</a:t>
            </a:r>
            <a:r>
              <a:rPr lang="en-US" sz="2200" dirty="0" smtClean="0"/>
              <a:t> of a vector </a:t>
            </a:r>
            <a:r>
              <a:rPr lang="en-US" sz="2200" b="1" dirty="0" smtClean="0"/>
              <a:t>x </a:t>
            </a:r>
            <a:r>
              <a:rPr lang="en-US" sz="2200" dirty="0" smtClean="0"/>
              <a:t>on another vector </a:t>
            </a:r>
            <a:r>
              <a:rPr lang="en-US" sz="2200" b="1" dirty="0" smtClean="0"/>
              <a:t>y</a:t>
            </a:r>
            <a:r>
              <a:rPr lang="en-US" sz="2200" dirty="0" smtClean="0"/>
              <a:t> is shown in Fig. 9.4.</a:t>
            </a:r>
            <a:endParaRPr lang="en-US" sz="2200" b="1" dirty="0" smtClean="0"/>
          </a:p>
          <a:p>
            <a:pPr eaLnBrk="1" hangingPunct="1">
              <a:buFont typeface="Wingdings" pitchFamily="2" charset="2"/>
              <a:buChar char="§"/>
            </a:pPr>
            <a:r>
              <a:rPr lang="en-US" sz="2200" b="1" dirty="0" smtClean="0"/>
              <a:t>u</a:t>
            </a:r>
            <a:r>
              <a:rPr lang="en-US" sz="2200" dirty="0" smtClean="0"/>
              <a:t> = </a:t>
            </a:r>
            <a:r>
              <a:rPr lang="en-US" sz="2200" dirty="0" err="1" smtClean="0"/>
              <a:t>proj</a:t>
            </a:r>
            <a:r>
              <a:rPr lang="en-US" sz="2200" dirty="0" smtClean="0"/>
              <a:t> </a:t>
            </a:r>
            <a:r>
              <a:rPr lang="en-US" sz="2200" b="1" dirty="0" smtClean="0"/>
              <a:t>x</a:t>
            </a:r>
            <a:r>
              <a:rPr lang="en-US" sz="2200" dirty="0" smtClean="0"/>
              <a:t> = ║</a:t>
            </a:r>
            <a:r>
              <a:rPr lang="en-US" sz="2200" b="1" dirty="0" err="1" smtClean="0"/>
              <a:t>x</a:t>
            </a:r>
            <a:r>
              <a:rPr lang="en-US" sz="2200" dirty="0" err="1" smtClean="0"/>
              <a:t>║</a:t>
            </a:r>
            <a:r>
              <a:rPr lang="en-US" sz="2200" b="1" u="sng" dirty="0" err="1" smtClean="0"/>
              <a:t>y</a:t>
            </a:r>
            <a:r>
              <a:rPr lang="en-US" sz="2200" u="sng" dirty="0" smtClean="0"/>
              <a:t> </a:t>
            </a:r>
            <a:r>
              <a:rPr lang="en-US" sz="2200" u="sng" dirty="0" err="1" smtClean="0"/>
              <a:t>cos</a:t>
            </a:r>
            <a:r>
              <a:rPr lang="en-US" sz="2200" u="sng" dirty="0" smtClean="0"/>
              <a:t> </a:t>
            </a:r>
            <a:r>
              <a:rPr lang="el-GR" sz="2200" u="sng" dirty="0" smtClean="0"/>
              <a:t>θ</a:t>
            </a:r>
            <a:endParaRPr lang="en-US" sz="2200" u="sng" dirty="0" smtClean="0"/>
          </a:p>
          <a:p>
            <a:pPr eaLnBrk="1" hangingPunct="1">
              <a:buFont typeface="Wingdings" pitchFamily="2" charset="2"/>
              <a:buNone/>
            </a:pPr>
            <a:r>
              <a:rPr lang="en-US" sz="2200" dirty="0" smtClean="0"/>
              <a:t>			        ║</a:t>
            </a:r>
            <a:r>
              <a:rPr lang="en-US" sz="2200" b="1" dirty="0" smtClean="0"/>
              <a:t>y</a:t>
            </a:r>
            <a:r>
              <a:rPr lang="en-US" sz="2200" dirty="0" smtClean="0"/>
              <a:t>║</a:t>
            </a:r>
          </a:p>
        </p:txBody>
      </p:sp>
      <p:pic>
        <p:nvPicPr>
          <p:cNvPr id="21508" name="Picture 4"/>
          <p:cNvPicPr>
            <a:picLocks noGrp="1" noChangeAspect="1" noChangeArrowheads="1"/>
          </p:cNvPicPr>
          <p:nvPr>
            <p:ph sz="half" idx="4294967295"/>
          </p:nvPr>
        </p:nvPicPr>
        <p:blipFill>
          <a:blip r:embed="rId3"/>
          <a:srcRect/>
          <a:stretch>
            <a:fillRect/>
          </a:stretch>
        </p:blipFill>
        <p:spPr>
          <a:xfrm>
            <a:off x="4898409" y="1004248"/>
            <a:ext cx="3757613" cy="2416175"/>
          </a:xfrm>
          <a:noFill/>
        </p:spPr>
      </p:pic>
      <p:sp>
        <p:nvSpPr>
          <p:cNvPr id="21509" name="Text Box 5"/>
          <p:cNvSpPr txBox="1">
            <a:spLocks noChangeArrowheads="1"/>
          </p:cNvSpPr>
          <p:nvPr/>
        </p:nvSpPr>
        <p:spPr bwMode="auto">
          <a:xfrm>
            <a:off x="3548418" y="3523398"/>
            <a:ext cx="5397688" cy="1077218"/>
          </a:xfrm>
          <a:prstGeom prst="rect">
            <a:avLst/>
          </a:prstGeom>
          <a:noFill/>
          <a:ln w="9525">
            <a:noFill/>
            <a:miter lim="800000"/>
            <a:headEnd/>
            <a:tailEnd/>
          </a:ln>
        </p:spPr>
        <p:txBody>
          <a:bodyPr wrap="square">
            <a:spAutoFit/>
          </a:bodyPr>
          <a:lstStyle/>
          <a:p>
            <a:pPr>
              <a:spcBef>
                <a:spcPct val="50000"/>
              </a:spcBef>
            </a:pPr>
            <a:r>
              <a:rPr lang="en-US" sz="1600" dirty="0" err="1"/>
              <a:t>Orthogonalization</a:t>
            </a:r>
            <a:r>
              <a:rPr lang="en-US" sz="1600" dirty="0"/>
              <a:t>. Vector </a:t>
            </a:r>
            <a:r>
              <a:rPr lang="en-US" sz="1600" b="1" dirty="0"/>
              <a:t>x</a:t>
            </a:r>
            <a:r>
              <a:rPr lang="en-US" sz="1600" dirty="0"/>
              <a:t> is decomposed in two orthogonal (uncorrelated) vectors </a:t>
            </a:r>
            <a:r>
              <a:rPr lang="en-US" sz="1600" b="1" dirty="0"/>
              <a:t>u </a:t>
            </a:r>
            <a:r>
              <a:rPr lang="en-US" sz="1600" dirty="0"/>
              <a:t>and</a:t>
            </a:r>
            <a:r>
              <a:rPr lang="en-US" sz="1600" b="1" dirty="0"/>
              <a:t> v</a:t>
            </a:r>
            <a:r>
              <a:rPr lang="en-US" sz="1600" dirty="0"/>
              <a:t>; </a:t>
            </a:r>
            <a:r>
              <a:rPr lang="en-US" sz="1600" b="1" dirty="0"/>
              <a:t>u</a:t>
            </a:r>
            <a:r>
              <a:rPr lang="en-US" sz="1600" dirty="0"/>
              <a:t> is the orthogonal projection of </a:t>
            </a:r>
            <a:r>
              <a:rPr lang="en-US" sz="1600" b="1" dirty="0"/>
              <a:t>x</a:t>
            </a:r>
            <a:r>
              <a:rPr lang="en-US" sz="1600" dirty="0"/>
              <a:t> on</a:t>
            </a:r>
            <a:r>
              <a:rPr lang="en-US" sz="1600" b="1" dirty="0"/>
              <a:t> y</a:t>
            </a:r>
            <a:r>
              <a:rPr lang="en-US" sz="1600" dirty="0"/>
              <a:t> and </a:t>
            </a:r>
            <a:r>
              <a:rPr lang="en-US" sz="1600" b="1" dirty="0"/>
              <a:t>v</a:t>
            </a:r>
            <a:r>
              <a:rPr lang="en-US" sz="1600" dirty="0"/>
              <a:t> is the vector orthogonal to </a:t>
            </a:r>
            <a:r>
              <a:rPr lang="en-US" sz="1600" b="1" dirty="0"/>
              <a:t>y</a:t>
            </a:r>
            <a:r>
              <a:rPr lang="en-US" sz="1600" dirty="0"/>
              <a:t>. Figure 9.4 Handbook.</a:t>
            </a:r>
          </a:p>
        </p:txBody>
      </p:sp>
      <p:pic>
        <p:nvPicPr>
          <p:cNvPr id="21511" name="Picture 7"/>
          <p:cNvPicPr>
            <a:picLocks noChangeAspect="1" noChangeArrowheads="1"/>
          </p:cNvPicPr>
          <p:nvPr/>
        </p:nvPicPr>
        <p:blipFill>
          <a:blip r:embed="rId4"/>
          <a:srcRect/>
          <a:stretch>
            <a:fillRect/>
          </a:stretch>
        </p:blipFill>
        <p:spPr bwMode="auto">
          <a:xfrm>
            <a:off x="499281" y="3584812"/>
            <a:ext cx="2465451" cy="246888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nvGraphicFramePr>
        <p:xfrm>
          <a:off x="6646672" y="715914"/>
          <a:ext cx="6084887" cy="3868737"/>
        </p:xfrm>
        <a:graphic>
          <a:graphicData uri="http://schemas.openxmlformats.org/presentationml/2006/ole">
            <mc:AlternateContent xmlns:mc="http://schemas.openxmlformats.org/markup-compatibility/2006">
              <mc:Choice xmlns:v="urn:schemas-microsoft-com:vml" Requires="v">
                <p:oleObj spid="_x0000_s38920" name="Document" r:id="rId4" imgW="6084422" imgH="3868699" progId="Word.Document.8">
                  <p:embed/>
                </p:oleObj>
              </mc:Choice>
              <mc:Fallback>
                <p:oleObj name="Document" r:id="rId4" imgW="6084422" imgH="3868699" progId="Word.Document.8">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6672" y="715914"/>
                        <a:ext cx="6084887" cy="3868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300250" y="5254389"/>
            <a:ext cx="8379726" cy="923330"/>
          </a:xfrm>
          <a:prstGeom prst="rect">
            <a:avLst/>
          </a:prstGeom>
          <a:noFill/>
        </p:spPr>
        <p:txBody>
          <a:bodyPr wrap="square" rtlCol="0">
            <a:spAutoFit/>
          </a:bodyPr>
          <a:lstStyle/>
          <a:p>
            <a:r>
              <a:rPr lang="en-US" dirty="0" smtClean="0"/>
              <a:t>Could visualize in terms of two orthogonal vectors. A first that is equivalent to the line y = 1.9818 x + 0.2727, and a second that explains the rest of the variation (residuals). </a:t>
            </a:r>
            <a:endParaRPr lang="en-US" dirty="0"/>
          </a:p>
        </p:txBody>
      </p:sp>
      <p:sp>
        <p:nvSpPr>
          <p:cNvPr id="5" name="TextBox 4"/>
          <p:cNvSpPr txBox="1"/>
          <p:nvPr/>
        </p:nvSpPr>
        <p:spPr>
          <a:xfrm>
            <a:off x="6741994" y="4462818"/>
            <a:ext cx="2060812" cy="646331"/>
          </a:xfrm>
          <a:prstGeom prst="rect">
            <a:avLst/>
          </a:prstGeom>
          <a:noFill/>
        </p:spPr>
        <p:txBody>
          <a:bodyPr wrap="square" rtlCol="0">
            <a:spAutoFit/>
          </a:bodyPr>
          <a:lstStyle/>
          <a:p>
            <a:r>
              <a:rPr lang="en-US" dirty="0" smtClean="0"/>
              <a:t>Corr. </a:t>
            </a:r>
            <a:r>
              <a:rPr lang="en-US" dirty="0" err="1" smtClean="0"/>
              <a:t>Coeff</a:t>
            </a:r>
            <a:r>
              <a:rPr lang="en-US" dirty="0" smtClean="0"/>
              <a:t>. For x &amp; y is: 0.9982 </a:t>
            </a:r>
            <a:endParaRPr lang="en-US" dirty="0"/>
          </a:p>
        </p:txBody>
      </p:sp>
      <p:pic>
        <p:nvPicPr>
          <p:cNvPr id="38918" name="Picture 6"/>
          <p:cNvPicPr>
            <a:picLocks noChangeAspect="1" noChangeArrowheads="1"/>
          </p:cNvPicPr>
          <p:nvPr/>
        </p:nvPicPr>
        <p:blipFill>
          <a:blip r:embed="rId6"/>
          <a:srcRect/>
          <a:stretch>
            <a:fillRect/>
          </a:stretch>
        </p:blipFill>
        <p:spPr bwMode="auto">
          <a:xfrm>
            <a:off x="0" y="0"/>
            <a:ext cx="6186414" cy="4937760"/>
          </a:xfrm>
          <a:prstGeom prst="rect">
            <a:avLst/>
          </a:prstGeom>
          <a:noFill/>
          <a:ln w="9525">
            <a:noFill/>
            <a:miter lim="800000"/>
            <a:headEnd/>
            <a:tailEnd/>
          </a:ln>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Alignment of Data </a:t>
            </a:r>
            <a:endParaRPr lang="en-US" dirty="0"/>
          </a:p>
        </p:txBody>
      </p:sp>
      <p:graphicFrame>
        <p:nvGraphicFramePr>
          <p:cNvPr id="5" name="Object 4"/>
          <p:cNvGraphicFramePr>
            <a:graphicFrameLocks noChangeAspect="1"/>
          </p:cNvGraphicFramePr>
          <p:nvPr/>
        </p:nvGraphicFramePr>
        <p:xfrm>
          <a:off x="720607" y="1152336"/>
          <a:ext cx="5429250" cy="3654425"/>
        </p:xfrm>
        <a:graphic>
          <a:graphicData uri="http://schemas.openxmlformats.org/presentationml/2006/ole">
            <mc:AlternateContent xmlns:mc="http://schemas.openxmlformats.org/markup-compatibility/2006">
              <mc:Choice xmlns:v="urn:schemas-microsoft-com:vml" Requires="v">
                <p:oleObj spid="_x0000_s67589" name="Document" r:id="rId3" imgW="8385245" imgH="5645785" progId="Word.Document.8">
                  <p:embed/>
                </p:oleObj>
              </mc:Choice>
              <mc:Fallback>
                <p:oleObj name="Document" r:id="rId3" imgW="8385245" imgH="5645785"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607" y="1152336"/>
                        <a:ext cx="5429250" cy="3654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436728" y="4858603"/>
            <a:ext cx="7847463" cy="923330"/>
          </a:xfrm>
          <a:prstGeom prst="rect">
            <a:avLst/>
          </a:prstGeom>
          <a:noFill/>
        </p:spPr>
        <p:txBody>
          <a:bodyPr wrap="square" rtlCol="0">
            <a:spAutoFit/>
          </a:bodyPr>
          <a:lstStyle/>
          <a:p>
            <a:r>
              <a:rPr lang="en-US" dirty="0" err="1" smtClean="0"/>
              <a:t>Y</a:t>
            </a:r>
            <a:r>
              <a:rPr lang="en-US" baseline="-25000" dirty="0" err="1" smtClean="0"/>
              <a:t>aligned</a:t>
            </a:r>
            <a:r>
              <a:rPr lang="en-US" baseline="-25000" dirty="0" smtClean="0"/>
              <a:t>  </a:t>
            </a:r>
            <a:r>
              <a:rPr lang="en-US" dirty="0" smtClean="0"/>
              <a:t>may be obtained by subtracting from y the value of the least squares regression, y = = 1.9818 x + 0.2727. The correlation between x and x is now – 0.000618. </a:t>
            </a:r>
            <a:endParaRPr lang="en-US" baseline="-250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rot="2280000">
            <a:off x="4667250" y="3452813"/>
            <a:ext cx="433388" cy="431800"/>
          </a:xfrm>
          <a:prstGeom prst="rect">
            <a:avLst/>
          </a:prstGeom>
          <a:noFill/>
          <a:ln w="25400">
            <a:solidFill>
              <a:schemeClr val="tx1"/>
            </a:solidFill>
            <a:miter lim="800000"/>
            <a:headEnd/>
            <a:tailEnd/>
          </a:ln>
        </p:spPr>
        <p:txBody>
          <a:bodyPr wrap="none" anchor="ctr"/>
          <a:lstStyle/>
          <a:p>
            <a:endParaRPr lang="en-US"/>
          </a:p>
        </p:txBody>
      </p:sp>
      <p:sp>
        <p:nvSpPr>
          <p:cNvPr id="36867" name="Rectangle 3"/>
          <p:cNvSpPr>
            <a:spLocks noGrp="1" noChangeArrowheads="1"/>
          </p:cNvSpPr>
          <p:nvPr>
            <p:ph type="title"/>
          </p:nvPr>
        </p:nvSpPr>
        <p:spPr>
          <a:xfrm>
            <a:off x="4876800" y="5715000"/>
            <a:ext cx="3886200" cy="715963"/>
          </a:xfrm>
        </p:spPr>
        <p:txBody>
          <a:bodyPr/>
          <a:lstStyle/>
          <a:p>
            <a:r>
              <a:rPr lang="en-US" sz="3200" b="1" smtClean="0"/>
              <a:t>PCA – Score Plot</a:t>
            </a:r>
          </a:p>
        </p:txBody>
      </p:sp>
      <p:sp>
        <p:nvSpPr>
          <p:cNvPr id="36868" name="Line 4"/>
          <p:cNvSpPr>
            <a:spLocks noChangeShapeType="1"/>
          </p:cNvSpPr>
          <p:nvPr/>
        </p:nvSpPr>
        <p:spPr bwMode="auto">
          <a:xfrm>
            <a:off x="4572000" y="1590675"/>
            <a:ext cx="0" cy="4249738"/>
          </a:xfrm>
          <a:prstGeom prst="line">
            <a:avLst/>
          </a:prstGeom>
          <a:noFill/>
          <a:ln w="50800">
            <a:solidFill>
              <a:schemeClr val="tx1"/>
            </a:solidFill>
            <a:round/>
            <a:headEnd/>
            <a:tailEnd/>
          </a:ln>
        </p:spPr>
        <p:txBody>
          <a:bodyPr/>
          <a:lstStyle/>
          <a:p>
            <a:endParaRPr lang="en-US"/>
          </a:p>
        </p:txBody>
      </p:sp>
      <p:sp>
        <p:nvSpPr>
          <p:cNvPr id="36869" name="Line 5"/>
          <p:cNvSpPr>
            <a:spLocks noChangeShapeType="1"/>
          </p:cNvSpPr>
          <p:nvPr/>
        </p:nvSpPr>
        <p:spPr bwMode="auto">
          <a:xfrm>
            <a:off x="2014538" y="3716338"/>
            <a:ext cx="5113337" cy="0"/>
          </a:xfrm>
          <a:prstGeom prst="line">
            <a:avLst/>
          </a:prstGeom>
          <a:noFill/>
          <a:ln w="50800">
            <a:solidFill>
              <a:schemeClr val="tx1"/>
            </a:solidFill>
            <a:round/>
            <a:headEnd/>
            <a:tailEnd/>
          </a:ln>
        </p:spPr>
        <p:txBody>
          <a:bodyPr/>
          <a:lstStyle/>
          <a:p>
            <a:endParaRPr lang="en-US"/>
          </a:p>
        </p:txBody>
      </p:sp>
      <p:sp>
        <p:nvSpPr>
          <p:cNvPr id="36870" name="Oval 6"/>
          <p:cNvSpPr>
            <a:spLocks noChangeArrowheads="1"/>
          </p:cNvSpPr>
          <p:nvPr/>
        </p:nvSpPr>
        <p:spPr bwMode="auto">
          <a:xfrm>
            <a:off x="2843213" y="3284538"/>
            <a:ext cx="215900" cy="215900"/>
          </a:xfrm>
          <a:prstGeom prst="ellipse">
            <a:avLst/>
          </a:prstGeom>
          <a:solidFill>
            <a:srgbClr val="00FF00"/>
          </a:solidFill>
          <a:ln w="9525">
            <a:solidFill>
              <a:schemeClr val="tx1"/>
            </a:solidFill>
            <a:round/>
            <a:headEnd/>
            <a:tailEnd/>
          </a:ln>
        </p:spPr>
        <p:txBody>
          <a:bodyPr wrap="none" anchor="ctr"/>
          <a:lstStyle/>
          <a:p>
            <a:endParaRPr lang="en-US"/>
          </a:p>
        </p:txBody>
      </p:sp>
      <p:sp>
        <p:nvSpPr>
          <p:cNvPr id="36871" name="Oval 7"/>
          <p:cNvSpPr>
            <a:spLocks noChangeArrowheads="1"/>
          </p:cNvSpPr>
          <p:nvPr/>
        </p:nvSpPr>
        <p:spPr bwMode="auto">
          <a:xfrm>
            <a:off x="4140200" y="3141663"/>
            <a:ext cx="215900" cy="215900"/>
          </a:xfrm>
          <a:prstGeom prst="ellipse">
            <a:avLst/>
          </a:prstGeom>
          <a:solidFill>
            <a:srgbClr val="00FF00"/>
          </a:solidFill>
          <a:ln w="9525">
            <a:solidFill>
              <a:schemeClr val="tx1"/>
            </a:solidFill>
            <a:round/>
            <a:headEnd/>
            <a:tailEnd/>
          </a:ln>
        </p:spPr>
        <p:txBody>
          <a:bodyPr wrap="none" anchor="ctr"/>
          <a:lstStyle/>
          <a:p>
            <a:endParaRPr lang="en-US"/>
          </a:p>
        </p:txBody>
      </p:sp>
      <p:sp>
        <p:nvSpPr>
          <p:cNvPr id="36872" name="Oval 8"/>
          <p:cNvSpPr>
            <a:spLocks noChangeArrowheads="1"/>
          </p:cNvSpPr>
          <p:nvPr/>
        </p:nvSpPr>
        <p:spPr bwMode="auto">
          <a:xfrm>
            <a:off x="2700338" y="2420938"/>
            <a:ext cx="215900" cy="215900"/>
          </a:xfrm>
          <a:prstGeom prst="ellipse">
            <a:avLst/>
          </a:prstGeom>
          <a:solidFill>
            <a:srgbClr val="00FF00"/>
          </a:solidFill>
          <a:ln w="9525">
            <a:solidFill>
              <a:schemeClr val="tx1"/>
            </a:solidFill>
            <a:round/>
            <a:headEnd/>
            <a:tailEnd/>
          </a:ln>
        </p:spPr>
        <p:txBody>
          <a:bodyPr wrap="none" anchor="ctr"/>
          <a:lstStyle/>
          <a:p>
            <a:endParaRPr lang="en-US"/>
          </a:p>
        </p:txBody>
      </p:sp>
      <p:sp>
        <p:nvSpPr>
          <p:cNvPr id="36873" name="Oval 9"/>
          <p:cNvSpPr>
            <a:spLocks noChangeArrowheads="1"/>
          </p:cNvSpPr>
          <p:nvPr/>
        </p:nvSpPr>
        <p:spPr bwMode="auto">
          <a:xfrm>
            <a:off x="4064000" y="3884613"/>
            <a:ext cx="215900" cy="215900"/>
          </a:xfrm>
          <a:prstGeom prst="ellipse">
            <a:avLst/>
          </a:prstGeom>
          <a:solidFill>
            <a:srgbClr val="00FF00"/>
          </a:solidFill>
          <a:ln w="9525">
            <a:solidFill>
              <a:schemeClr val="tx1"/>
            </a:solidFill>
            <a:round/>
            <a:headEnd/>
            <a:tailEnd/>
          </a:ln>
        </p:spPr>
        <p:txBody>
          <a:bodyPr wrap="none" anchor="ctr"/>
          <a:lstStyle/>
          <a:p>
            <a:endParaRPr lang="en-US"/>
          </a:p>
        </p:txBody>
      </p:sp>
      <p:sp>
        <p:nvSpPr>
          <p:cNvPr id="36874" name="Oval 10"/>
          <p:cNvSpPr>
            <a:spLocks noChangeArrowheads="1"/>
          </p:cNvSpPr>
          <p:nvPr/>
        </p:nvSpPr>
        <p:spPr bwMode="auto">
          <a:xfrm>
            <a:off x="4495800" y="3668713"/>
            <a:ext cx="215900" cy="215900"/>
          </a:xfrm>
          <a:prstGeom prst="ellipse">
            <a:avLst/>
          </a:prstGeom>
          <a:solidFill>
            <a:srgbClr val="00FF00"/>
          </a:solidFill>
          <a:ln w="9525">
            <a:solidFill>
              <a:schemeClr val="tx1"/>
            </a:solidFill>
            <a:round/>
            <a:headEnd/>
            <a:tailEnd/>
          </a:ln>
        </p:spPr>
        <p:txBody>
          <a:bodyPr wrap="none" anchor="ctr"/>
          <a:lstStyle/>
          <a:p>
            <a:endParaRPr lang="en-US"/>
          </a:p>
        </p:txBody>
      </p:sp>
      <p:sp>
        <p:nvSpPr>
          <p:cNvPr id="36875" name="Oval 11"/>
          <p:cNvSpPr>
            <a:spLocks noChangeArrowheads="1"/>
          </p:cNvSpPr>
          <p:nvPr/>
        </p:nvSpPr>
        <p:spPr bwMode="auto">
          <a:xfrm>
            <a:off x="4783138" y="3956050"/>
            <a:ext cx="215900" cy="215900"/>
          </a:xfrm>
          <a:prstGeom prst="ellipse">
            <a:avLst/>
          </a:prstGeom>
          <a:solidFill>
            <a:srgbClr val="00FF00"/>
          </a:solidFill>
          <a:ln w="9525">
            <a:solidFill>
              <a:schemeClr val="tx1"/>
            </a:solidFill>
            <a:round/>
            <a:headEnd/>
            <a:tailEnd/>
          </a:ln>
        </p:spPr>
        <p:txBody>
          <a:bodyPr wrap="none" anchor="ctr"/>
          <a:lstStyle/>
          <a:p>
            <a:endParaRPr lang="en-US"/>
          </a:p>
        </p:txBody>
      </p:sp>
      <p:sp>
        <p:nvSpPr>
          <p:cNvPr id="36876" name="Oval 12"/>
          <p:cNvSpPr>
            <a:spLocks noChangeArrowheads="1"/>
          </p:cNvSpPr>
          <p:nvPr/>
        </p:nvSpPr>
        <p:spPr bwMode="auto">
          <a:xfrm>
            <a:off x="4932363" y="4652963"/>
            <a:ext cx="215900" cy="215900"/>
          </a:xfrm>
          <a:prstGeom prst="ellipse">
            <a:avLst/>
          </a:prstGeom>
          <a:solidFill>
            <a:srgbClr val="00FF00"/>
          </a:solidFill>
          <a:ln w="9525">
            <a:solidFill>
              <a:schemeClr val="tx1"/>
            </a:solidFill>
            <a:round/>
            <a:headEnd/>
            <a:tailEnd/>
          </a:ln>
        </p:spPr>
        <p:txBody>
          <a:bodyPr wrap="none" anchor="ctr"/>
          <a:lstStyle/>
          <a:p>
            <a:endParaRPr lang="en-US"/>
          </a:p>
        </p:txBody>
      </p:sp>
      <p:sp>
        <p:nvSpPr>
          <p:cNvPr id="36877" name="Oval 13"/>
          <p:cNvSpPr>
            <a:spLocks noChangeArrowheads="1"/>
          </p:cNvSpPr>
          <p:nvPr/>
        </p:nvSpPr>
        <p:spPr bwMode="auto">
          <a:xfrm>
            <a:off x="3492500" y="3284538"/>
            <a:ext cx="215900" cy="215900"/>
          </a:xfrm>
          <a:prstGeom prst="ellipse">
            <a:avLst/>
          </a:prstGeom>
          <a:solidFill>
            <a:srgbClr val="00FF00"/>
          </a:solidFill>
          <a:ln w="9525">
            <a:solidFill>
              <a:schemeClr val="tx1"/>
            </a:solidFill>
            <a:round/>
            <a:headEnd/>
            <a:tailEnd/>
          </a:ln>
        </p:spPr>
        <p:txBody>
          <a:bodyPr wrap="none" anchor="ctr"/>
          <a:lstStyle/>
          <a:p>
            <a:endParaRPr lang="en-US"/>
          </a:p>
        </p:txBody>
      </p:sp>
      <p:sp>
        <p:nvSpPr>
          <p:cNvPr id="36878" name="Oval 14"/>
          <p:cNvSpPr>
            <a:spLocks noChangeArrowheads="1"/>
          </p:cNvSpPr>
          <p:nvPr/>
        </p:nvSpPr>
        <p:spPr bwMode="auto">
          <a:xfrm>
            <a:off x="6011863" y="4508500"/>
            <a:ext cx="215900" cy="215900"/>
          </a:xfrm>
          <a:prstGeom prst="ellipse">
            <a:avLst/>
          </a:prstGeom>
          <a:solidFill>
            <a:srgbClr val="00FF00"/>
          </a:solidFill>
          <a:ln w="9525">
            <a:solidFill>
              <a:schemeClr val="tx1"/>
            </a:solidFill>
            <a:round/>
            <a:headEnd/>
            <a:tailEnd/>
          </a:ln>
        </p:spPr>
        <p:txBody>
          <a:bodyPr wrap="none" anchor="ctr"/>
          <a:lstStyle/>
          <a:p>
            <a:endParaRPr lang="en-US"/>
          </a:p>
        </p:txBody>
      </p:sp>
      <p:sp>
        <p:nvSpPr>
          <p:cNvPr id="36879" name="Oval 15"/>
          <p:cNvSpPr>
            <a:spLocks noChangeArrowheads="1"/>
          </p:cNvSpPr>
          <p:nvPr/>
        </p:nvSpPr>
        <p:spPr bwMode="auto">
          <a:xfrm>
            <a:off x="3924300" y="2565400"/>
            <a:ext cx="215900" cy="215900"/>
          </a:xfrm>
          <a:prstGeom prst="ellipse">
            <a:avLst/>
          </a:prstGeom>
          <a:solidFill>
            <a:srgbClr val="00FF00"/>
          </a:solidFill>
          <a:ln w="9525">
            <a:solidFill>
              <a:schemeClr val="tx1"/>
            </a:solidFill>
            <a:round/>
            <a:headEnd/>
            <a:tailEnd/>
          </a:ln>
        </p:spPr>
        <p:txBody>
          <a:bodyPr wrap="none" anchor="ctr"/>
          <a:lstStyle/>
          <a:p>
            <a:endParaRPr lang="en-US"/>
          </a:p>
        </p:txBody>
      </p:sp>
      <p:sp>
        <p:nvSpPr>
          <p:cNvPr id="36880" name="Oval 16"/>
          <p:cNvSpPr>
            <a:spLocks noChangeArrowheads="1"/>
          </p:cNvSpPr>
          <p:nvPr/>
        </p:nvSpPr>
        <p:spPr bwMode="auto">
          <a:xfrm>
            <a:off x="5508625" y="3716338"/>
            <a:ext cx="215900" cy="215900"/>
          </a:xfrm>
          <a:prstGeom prst="ellipse">
            <a:avLst/>
          </a:prstGeom>
          <a:solidFill>
            <a:srgbClr val="00FF00"/>
          </a:solidFill>
          <a:ln w="9525">
            <a:solidFill>
              <a:schemeClr val="tx1"/>
            </a:solidFill>
            <a:round/>
            <a:headEnd/>
            <a:tailEnd/>
          </a:ln>
        </p:spPr>
        <p:txBody>
          <a:bodyPr wrap="none" anchor="ctr"/>
          <a:lstStyle/>
          <a:p>
            <a:endParaRPr lang="en-US"/>
          </a:p>
        </p:txBody>
      </p:sp>
      <p:sp>
        <p:nvSpPr>
          <p:cNvPr id="64529" name="Line 17"/>
          <p:cNvSpPr>
            <a:spLocks noChangeShapeType="1"/>
          </p:cNvSpPr>
          <p:nvPr/>
        </p:nvSpPr>
        <p:spPr bwMode="auto">
          <a:xfrm>
            <a:off x="2590800" y="2133600"/>
            <a:ext cx="3816350" cy="3095625"/>
          </a:xfrm>
          <a:prstGeom prst="line">
            <a:avLst/>
          </a:prstGeom>
          <a:noFill/>
          <a:ln w="50800">
            <a:solidFill>
              <a:srgbClr val="0000FF"/>
            </a:solidFill>
            <a:round/>
            <a:headEnd/>
            <a:tailEnd type="triangle" w="lg" len="lg"/>
          </a:ln>
        </p:spPr>
        <p:txBody>
          <a:bodyPr/>
          <a:lstStyle/>
          <a:p>
            <a:endParaRPr lang="en-US"/>
          </a:p>
        </p:txBody>
      </p:sp>
      <p:sp>
        <p:nvSpPr>
          <p:cNvPr id="64530" name="Text Box 18"/>
          <p:cNvSpPr txBox="1">
            <a:spLocks noChangeArrowheads="1"/>
          </p:cNvSpPr>
          <p:nvPr/>
        </p:nvSpPr>
        <p:spPr bwMode="auto">
          <a:xfrm>
            <a:off x="6567488" y="5175250"/>
            <a:ext cx="777875" cy="457200"/>
          </a:xfrm>
          <a:prstGeom prst="rect">
            <a:avLst/>
          </a:prstGeom>
          <a:noFill/>
          <a:ln w="9525">
            <a:noFill/>
            <a:miter lim="800000"/>
            <a:headEnd/>
            <a:tailEnd/>
          </a:ln>
        </p:spPr>
        <p:txBody>
          <a:bodyPr wrap="none">
            <a:spAutoFit/>
          </a:bodyPr>
          <a:lstStyle/>
          <a:p>
            <a:r>
              <a:rPr lang="en-US" sz="2400" b="1"/>
              <a:t>PC1</a:t>
            </a:r>
          </a:p>
        </p:txBody>
      </p:sp>
      <p:sp>
        <p:nvSpPr>
          <p:cNvPr id="64531" name="Line 19"/>
          <p:cNvSpPr>
            <a:spLocks noChangeShapeType="1"/>
          </p:cNvSpPr>
          <p:nvPr/>
        </p:nvSpPr>
        <p:spPr bwMode="auto">
          <a:xfrm flipV="1">
            <a:off x="3059113" y="2852738"/>
            <a:ext cx="360362" cy="431800"/>
          </a:xfrm>
          <a:prstGeom prst="line">
            <a:avLst/>
          </a:prstGeom>
          <a:noFill/>
          <a:ln w="50800">
            <a:solidFill>
              <a:srgbClr val="FF9900"/>
            </a:solidFill>
            <a:prstDash val="dash"/>
            <a:round/>
            <a:headEnd/>
            <a:tailEnd/>
          </a:ln>
        </p:spPr>
        <p:txBody>
          <a:bodyPr/>
          <a:lstStyle/>
          <a:p>
            <a:endParaRPr lang="en-US"/>
          </a:p>
        </p:txBody>
      </p:sp>
      <p:sp>
        <p:nvSpPr>
          <p:cNvPr id="64532" name="AutoShape 20"/>
          <p:cNvSpPr>
            <a:spLocks/>
          </p:cNvSpPr>
          <p:nvPr/>
        </p:nvSpPr>
        <p:spPr bwMode="auto">
          <a:xfrm rot="7667048">
            <a:off x="3625851" y="2730500"/>
            <a:ext cx="431800" cy="1368425"/>
          </a:xfrm>
          <a:prstGeom prst="rightBrace">
            <a:avLst>
              <a:gd name="adj1" fmla="val 26409"/>
              <a:gd name="adj2" fmla="val 50000"/>
            </a:avLst>
          </a:prstGeom>
          <a:noFill/>
          <a:ln w="50800">
            <a:solidFill>
              <a:srgbClr val="800000"/>
            </a:solidFill>
            <a:round/>
            <a:headEnd/>
            <a:tailEnd/>
          </a:ln>
        </p:spPr>
        <p:txBody>
          <a:bodyPr wrap="none" anchor="ctr"/>
          <a:lstStyle/>
          <a:p>
            <a:endParaRPr lang="en-US"/>
          </a:p>
        </p:txBody>
      </p:sp>
      <p:sp>
        <p:nvSpPr>
          <p:cNvPr id="64533" name="Text Box 21"/>
          <p:cNvSpPr txBox="1">
            <a:spLocks noChangeArrowheads="1"/>
          </p:cNvSpPr>
          <p:nvPr/>
        </p:nvSpPr>
        <p:spPr bwMode="auto">
          <a:xfrm>
            <a:off x="3203575" y="3716338"/>
            <a:ext cx="781050" cy="366712"/>
          </a:xfrm>
          <a:prstGeom prst="rect">
            <a:avLst/>
          </a:prstGeom>
          <a:noFill/>
          <a:ln w="9525">
            <a:noFill/>
            <a:miter lim="800000"/>
            <a:headEnd/>
            <a:tailEnd/>
          </a:ln>
        </p:spPr>
        <p:txBody>
          <a:bodyPr wrap="none">
            <a:spAutoFit/>
          </a:bodyPr>
          <a:lstStyle/>
          <a:p>
            <a:r>
              <a:rPr lang="en-US"/>
              <a:t>Score</a:t>
            </a:r>
          </a:p>
        </p:txBody>
      </p:sp>
      <p:sp>
        <p:nvSpPr>
          <p:cNvPr id="64534" name="AutoShape 22"/>
          <p:cNvSpPr>
            <a:spLocks/>
          </p:cNvSpPr>
          <p:nvPr/>
        </p:nvSpPr>
        <p:spPr bwMode="auto">
          <a:xfrm rot="-8520000">
            <a:off x="2854325" y="2640013"/>
            <a:ext cx="431800" cy="647700"/>
          </a:xfrm>
          <a:prstGeom prst="rightBrace">
            <a:avLst>
              <a:gd name="adj1" fmla="val 12500"/>
              <a:gd name="adj2" fmla="val 50000"/>
            </a:avLst>
          </a:prstGeom>
          <a:noFill/>
          <a:ln w="50800">
            <a:solidFill>
              <a:srgbClr val="800000"/>
            </a:solidFill>
            <a:round/>
            <a:headEnd/>
            <a:tailEnd/>
          </a:ln>
        </p:spPr>
        <p:txBody>
          <a:bodyPr wrap="none" anchor="ctr"/>
          <a:lstStyle/>
          <a:p>
            <a:endParaRPr lang="en-US"/>
          </a:p>
        </p:txBody>
      </p:sp>
      <p:sp>
        <p:nvSpPr>
          <p:cNvPr id="64535" name="Text Box 23"/>
          <p:cNvSpPr txBox="1">
            <a:spLocks noChangeArrowheads="1"/>
          </p:cNvSpPr>
          <p:nvPr/>
        </p:nvSpPr>
        <p:spPr bwMode="auto">
          <a:xfrm>
            <a:off x="1835150" y="2636838"/>
            <a:ext cx="1073150" cy="366712"/>
          </a:xfrm>
          <a:prstGeom prst="rect">
            <a:avLst/>
          </a:prstGeom>
          <a:noFill/>
          <a:ln w="9525">
            <a:noFill/>
            <a:miter lim="800000"/>
            <a:headEnd/>
            <a:tailEnd/>
          </a:ln>
        </p:spPr>
        <p:txBody>
          <a:bodyPr wrap="none">
            <a:spAutoFit/>
          </a:bodyPr>
          <a:lstStyle/>
          <a:p>
            <a:r>
              <a:rPr lang="en-US"/>
              <a:t>Residual</a:t>
            </a:r>
          </a:p>
        </p:txBody>
      </p:sp>
      <p:sp>
        <p:nvSpPr>
          <p:cNvPr id="64536" name="Line 24"/>
          <p:cNvSpPr>
            <a:spLocks noChangeShapeType="1"/>
          </p:cNvSpPr>
          <p:nvPr/>
        </p:nvSpPr>
        <p:spPr bwMode="auto">
          <a:xfrm rot="21360000" flipV="1">
            <a:off x="3040063" y="2041525"/>
            <a:ext cx="3062287" cy="3348038"/>
          </a:xfrm>
          <a:prstGeom prst="line">
            <a:avLst/>
          </a:prstGeom>
          <a:noFill/>
          <a:ln w="50800">
            <a:solidFill>
              <a:srgbClr val="0000FF"/>
            </a:solidFill>
            <a:round/>
            <a:headEnd/>
            <a:tailEnd type="triangle" w="lg" len="lg"/>
          </a:ln>
        </p:spPr>
        <p:txBody>
          <a:bodyPr/>
          <a:lstStyle/>
          <a:p>
            <a:endParaRPr lang="en-US"/>
          </a:p>
        </p:txBody>
      </p:sp>
      <p:sp>
        <p:nvSpPr>
          <p:cNvPr id="64537" name="Text Box 25"/>
          <p:cNvSpPr txBox="1">
            <a:spLocks noChangeArrowheads="1"/>
          </p:cNvSpPr>
          <p:nvPr/>
        </p:nvSpPr>
        <p:spPr bwMode="auto">
          <a:xfrm>
            <a:off x="5940425" y="1484313"/>
            <a:ext cx="777875" cy="457200"/>
          </a:xfrm>
          <a:prstGeom prst="rect">
            <a:avLst/>
          </a:prstGeom>
          <a:noFill/>
          <a:ln w="9525">
            <a:noFill/>
            <a:miter lim="800000"/>
            <a:headEnd/>
            <a:tailEnd/>
          </a:ln>
        </p:spPr>
        <p:txBody>
          <a:bodyPr wrap="none">
            <a:spAutoFit/>
          </a:bodyPr>
          <a:lstStyle/>
          <a:p>
            <a:r>
              <a:rPr lang="en-US" sz="2400" b="1"/>
              <a:t>PC2</a:t>
            </a:r>
          </a:p>
        </p:txBody>
      </p:sp>
      <p:sp>
        <p:nvSpPr>
          <p:cNvPr id="36890" name="Text Box 26"/>
          <p:cNvSpPr txBox="1">
            <a:spLocks noChangeArrowheads="1"/>
          </p:cNvSpPr>
          <p:nvPr/>
        </p:nvSpPr>
        <p:spPr bwMode="auto">
          <a:xfrm>
            <a:off x="6019800" y="1905000"/>
            <a:ext cx="3124200" cy="1661993"/>
          </a:xfrm>
          <a:prstGeom prst="rect">
            <a:avLst/>
          </a:prstGeom>
          <a:noFill/>
          <a:ln w="9525">
            <a:noFill/>
            <a:miter lim="800000"/>
            <a:headEnd/>
            <a:tailEnd/>
          </a:ln>
        </p:spPr>
        <p:txBody>
          <a:bodyPr>
            <a:spAutoFit/>
          </a:bodyPr>
          <a:lstStyle/>
          <a:p>
            <a:pPr>
              <a:spcBef>
                <a:spcPct val="50000"/>
              </a:spcBef>
            </a:pPr>
            <a:r>
              <a:rPr lang="en-US" sz="1700" dirty="0"/>
              <a:t>PC1 drawn along the axis with &gt; variation of the data PC1 = a</a:t>
            </a:r>
            <a:r>
              <a:rPr lang="en-US" sz="1700" baseline="-25000" dirty="0"/>
              <a:t>11</a:t>
            </a:r>
            <a:r>
              <a:rPr lang="en-US" sz="1700" dirty="0"/>
              <a:t>X</a:t>
            </a:r>
            <a:r>
              <a:rPr lang="en-US" sz="1700" baseline="-25000" dirty="0"/>
              <a:t>1</a:t>
            </a:r>
            <a:r>
              <a:rPr lang="en-US" sz="1700" dirty="0"/>
              <a:t> + a</a:t>
            </a:r>
            <a:r>
              <a:rPr lang="en-US" sz="1700" baseline="-25000" dirty="0"/>
              <a:t>12</a:t>
            </a:r>
            <a:r>
              <a:rPr lang="en-US" sz="1700" dirty="0"/>
              <a:t>X</a:t>
            </a:r>
            <a:r>
              <a:rPr lang="en-US" sz="1700" baseline="-25000" dirty="0"/>
              <a:t>2 </a:t>
            </a:r>
            <a:r>
              <a:rPr lang="en-US" sz="1700" dirty="0"/>
              <a:t>+ … + </a:t>
            </a:r>
            <a:r>
              <a:rPr lang="en-US" sz="1700" dirty="0" err="1"/>
              <a:t>a</a:t>
            </a:r>
            <a:r>
              <a:rPr lang="en-US" sz="1700" baseline="-25000" dirty="0" err="1"/>
              <a:t>ip</a:t>
            </a:r>
            <a:r>
              <a:rPr lang="en-US" sz="1700" dirty="0" err="1"/>
              <a:t>X</a:t>
            </a:r>
            <a:r>
              <a:rPr lang="en-US" sz="1700" baseline="-25000" dirty="0" err="1"/>
              <a:t>p</a:t>
            </a:r>
            <a:r>
              <a:rPr lang="en-US" sz="1700" baseline="-25000" dirty="0"/>
              <a:t> </a:t>
            </a:r>
            <a:r>
              <a:rPr lang="en-US" sz="1700" dirty="0"/>
              <a:t>based on linear combination of original variables.</a:t>
            </a:r>
          </a:p>
        </p:txBody>
      </p:sp>
      <p:sp>
        <p:nvSpPr>
          <p:cNvPr id="36891" name="Text Box 27"/>
          <p:cNvSpPr txBox="1">
            <a:spLocks noChangeArrowheads="1"/>
          </p:cNvSpPr>
          <p:nvPr/>
        </p:nvSpPr>
        <p:spPr bwMode="auto">
          <a:xfrm>
            <a:off x="0" y="5439770"/>
            <a:ext cx="4267200" cy="830997"/>
          </a:xfrm>
          <a:prstGeom prst="rect">
            <a:avLst/>
          </a:prstGeom>
          <a:noFill/>
          <a:ln w="9525">
            <a:noFill/>
            <a:miter lim="800000"/>
            <a:headEnd/>
            <a:tailEnd/>
          </a:ln>
        </p:spPr>
        <p:txBody>
          <a:bodyPr>
            <a:spAutoFit/>
          </a:bodyPr>
          <a:lstStyle/>
          <a:p>
            <a:pPr>
              <a:spcBef>
                <a:spcPct val="50000"/>
              </a:spcBef>
            </a:pPr>
            <a:r>
              <a:rPr lang="en-US" sz="1600" dirty="0"/>
              <a:t>Projections from the original x</a:t>
            </a:r>
            <a:r>
              <a:rPr lang="en-US" sz="1600" baseline="-25000" dirty="0"/>
              <a:t>1</a:t>
            </a:r>
            <a:r>
              <a:rPr lang="en-US" sz="1600" dirty="0"/>
              <a:t> x</a:t>
            </a:r>
            <a:r>
              <a:rPr lang="en-US" sz="1600" baseline="-25000" dirty="0"/>
              <a:t>2</a:t>
            </a:r>
            <a:r>
              <a:rPr lang="en-US" sz="1600" dirty="0"/>
              <a:t> space on PC1 are called the scores of the objects on PC1.</a:t>
            </a:r>
          </a:p>
        </p:txBody>
      </p:sp>
      <p:sp>
        <p:nvSpPr>
          <p:cNvPr id="36892" name="Text Box 28"/>
          <p:cNvSpPr txBox="1">
            <a:spLocks noChangeArrowheads="1"/>
          </p:cNvSpPr>
          <p:nvPr/>
        </p:nvSpPr>
        <p:spPr bwMode="auto">
          <a:xfrm>
            <a:off x="0" y="1219200"/>
            <a:ext cx="4343400" cy="707886"/>
          </a:xfrm>
          <a:prstGeom prst="rect">
            <a:avLst/>
          </a:prstGeom>
          <a:noFill/>
          <a:ln w="9525">
            <a:noFill/>
            <a:miter lim="800000"/>
            <a:headEnd/>
            <a:tailEnd/>
          </a:ln>
        </p:spPr>
        <p:txBody>
          <a:bodyPr>
            <a:spAutoFit/>
          </a:bodyPr>
          <a:lstStyle/>
          <a:p>
            <a:pPr>
              <a:spcBef>
                <a:spcPct val="50000"/>
              </a:spcBef>
            </a:pPr>
            <a:r>
              <a:rPr lang="en-US" sz="2000" dirty="0"/>
              <a:t>Residuals express the remaining or unexplained variation. </a:t>
            </a:r>
          </a:p>
        </p:txBody>
      </p:sp>
      <p:sp>
        <p:nvSpPr>
          <p:cNvPr id="36893" name="Text Box 29"/>
          <p:cNvSpPr txBox="1">
            <a:spLocks noChangeArrowheads="1"/>
          </p:cNvSpPr>
          <p:nvPr/>
        </p:nvSpPr>
        <p:spPr bwMode="auto">
          <a:xfrm>
            <a:off x="409433" y="0"/>
            <a:ext cx="8297839" cy="1089025"/>
          </a:xfrm>
          <a:prstGeom prst="rect">
            <a:avLst/>
          </a:prstGeom>
          <a:noFill/>
          <a:ln w="9525">
            <a:noFill/>
            <a:miter lim="800000"/>
            <a:headEnd/>
            <a:tailEnd/>
          </a:ln>
        </p:spPr>
        <p:txBody>
          <a:bodyPr wrap="square">
            <a:spAutoFit/>
          </a:bodyPr>
          <a:lstStyle/>
          <a:p>
            <a:pPr>
              <a:lnSpc>
                <a:spcPct val="90000"/>
              </a:lnSpc>
              <a:spcBef>
                <a:spcPct val="20000"/>
              </a:spcBef>
              <a:buFont typeface="Wingdings" pitchFamily="2" charset="2"/>
              <a:buNone/>
            </a:pPr>
            <a:r>
              <a:rPr lang="en-US" sz="2400" b="1" dirty="0"/>
              <a:t>X = X</a:t>
            </a:r>
            <a:r>
              <a:rPr lang="en-US" sz="2400" dirty="0"/>
              <a:t>’ = </a:t>
            </a:r>
            <a:r>
              <a:rPr lang="en-US" sz="2400" dirty="0" err="1"/>
              <a:t>T</a:t>
            </a:r>
            <a:r>
              <a:rPr lang="en-US" sz="2400" baseline="-25000" dirty="0" err="1"/>
              <a:t>k</a:t>
            </a:r>
            <a:r>
              <a:rPr lang="en-US" sz="2400" dirty="0" err="1"/>
              <a:t>L</a:t>
            </a:r>
            <a:r>
              <a:rPr lang="en-US" sz="2400" baseline="-25000" dirty="0" err="1"/>
              <a:t>k</a:t>
            </a:r>
            <a:r>
              <a:rPr lang="en-US" sz="2400" baseline="30000" dirty="0" err="1"/>
              <a:t>T</a:t>
            </a:r>
            <a:r>
              <a:rPr lang="en-US" sz="2400" baseline="30000" dirty="0"/>
              <a:t>        </a:t>
            </a:r>
            <a:r>
              <a:rPr lang="en-US" sz="2400" dirty="0"/>
              <a:t>The columns of L are the principal components, the new factors or linear combinations of the original variables.</a:t>
            </a:r>
          </a:p>
        </p:txBody>
      </p:sp>
      <p:sp>
        <p:nvSpPr>
          <p:cNvPr id="36894" name="TextBox 29"/>
          <p:cNvSpPr txBox="1">
            <a:spLocks noChangeArrowheads="1"/>
          </p:cNvSpPr>
          <p:nvPr/>
        </p:nvSpPr>
        <p:spPr bwMode="auto">
          <a:xfrm>
            <a:off x="0" y="4114800"/>
            <a:ext cx="2743200" cy="369888"/>
          </a:xfrm>
          <a:prstGeom prst="rect">
            <a:avLst/>
          </a:prstGeom>
          <a:noFill/>
          <a:ln w="9525">
            <a:noFill/>
            <a:miter lim="800000"/>
            <a:headEnd/>
            <a:tailEnd/>
          </a:ln>
        </p:spPr>
        <p:txBody>
          <a:bodyPr>
            <a:spAutoFit/>
          </a:bodyPr>
          <a:lstStyle/>
          <a:p>
            <a:endParaRPr lang="en-US"/>
          </a:p>
        </p:txBody>
      </p:sp>
      <p:sp>
        <p:nvSpPr>
          <p:cNvPr id="31" name="Text Box 23"/>
          <p:cNvSpPr txBox="1">
            <a:spLocks noChangeArrowheads="1"/>
          </p:cNvSpPr>
          <p:nvPr/>
        </p:nvSpPr>
        <p:spPr bwMode="auto">
          <a:xfrm>
            <a:off x="0" y="4038600"/>
            <a:ext cx="3886200" cy="1338263"/>
          </a:xfrm>
          <a:prstGeom prst="rect">
            <a:avLst/>
          </a:prstGeom>
          <a:solidFill>
            <a:srgbClr val="CC99FF">
              <a:alpha val="59999"/>
            </a:srgbClr>
          </a:solidFill>
          <a:ln w="9525">
            <a:noFill/>
            <a:miter lim="800000"/>
            <a:headEnd/>
            <a:tailEnd/>
          </a:ln>
        </p:spPr>
        <p:txBody>
          <a:bodyPr>
            <a:spAutoFit/>
          </a:bodyPr>
          <a:lstStyle/>
          <a:p>
            <a:pPr>
              <a:spcBef>
                <a:spcPct val="50000"/>
              </a:spcBef>
            </a:pPr>
            <a:r>
              <a:rPr lang="es-ES">
                <a:latin typeface="Trebuchet MS" pitchFamily="34" charset="0"/>
              </a:rPr>
              <a:t>T (scores) co-ordinates in the new axis</a:t>
            </a:r>
          </a:p>
          <a:p>
            <a:pPr>
              <a:spcBef>
                <a:spcPct val="50000"/>
              </a:spcBef>
            </a:pPr>
            <a:r>
              <a:rPr lang="es-ES">
                <a:latin typeface="Trebuchet MS" pitchFamily="34" charset="0"/>
              </a:rPr>
              <a:t>P (loadings) cosines of new angles with original axes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5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4531"/>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2000"/>
                                  </p:stCondLst>
                                  <p:childTnLst>
                                    <p:set>
                                      <p:cBhvr>
                                        <p:cTn id="15" dur="1" fill="hold">
                                          <p:stCondLst>
                                            <p:cond delay="0"/>
                                          </p:stCondLst>
                                        </p:cTn>
                                        <p:tgtEl>
                                          <p:spTgt spid="64532"/>
                                        </p:tgtEl>
                                        <p:attrNameLst>
                                          <p:attrName>style.visibility</p:attrName>
                                        </p:attrNameLst>
                                      </p:cBhvr>
                                      <p:to>
                                        <p:strVal val="visible"/>
                                      </p:to>
                                    </p:set>
                                  </p:childTnLst>
                                </p:cTn>
                              </p:par>
                              <p:par>
                                <p:cTn id="16" presetID="1" presetClass="entr" presetSubtype="0" fill="hold" grpId="0" nodeType="withEffect">
                                  <p:stCondLst>
                                    <p:cond delay="2000"/>
                                  </p:stCondLst>
                                  <p:childTnLst>
                                    <p:set>
                                      <p:cBhvr>
                                        <p:cTn id="17" dur="1" fill="hold">
                                          <p:stCondLst>
                                            <p:cond delay="0"/>
                                          </p:stCondLst>
                                        </p:cTn>
                                        <p:tgtEl>
                                          <p:spTgt spid="6453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453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453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453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64537"/>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645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nimBg="1"/>
      <p:bldP spid="64529" grpId="0" animBg="1"/>
      <p:bldP spid="64530" grpId="0"/>
      <p:bldP spid="64531" grpId="0" animBg="1"/>
      <p:bldP spid="64532" grpId="0" animBg="1"/>
      <p:bldP spid="64533" grpId="0"/>
      <p:bldP spid="64534" grpId="0" animBg="1"/>
      <p:bldP spid="64535" grpId="0"/>
      <p:bldP spid="64536" grpId="0" animBg="1"/>
      <p:bldP spid="64537" grpId="0"/>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ChangeArrowheads="1"/>
          </p:cNvSpPr>
          <p:nvPr/>
        </p:nvSpPr>
        <p:spPr bwMode="auto">
          <a:xfrm>
            <a:off x="395288" y="2003425"/>
            <a:ext cx="3124200" cy="830263"/>
          </a:xfrm>
          <a:prstGeom prst="rect">
            <a:avLst/>
          </a:prstGeom>
          <a:solidFill>
            <a:srgbClr val="CC99FF">
              <a:alpha val="50195"/>
            </a:srgbClr>
          </a:solidFill>
          <a:ln w="9525">
            <a:noFill/>
            <a:miter lim="800000"/>
            <a:headEnd/>
            <a:tailEnd/>
          </a:ln>
        </p:spPr>
        <p:txBody>
          <a:bodyPr>
            <a:spAutoFit/>
          </a:bodyPr>
          <a:lstStyle/>
          <a:p>
            <a:r>
              <a:rPr lang="es-ES" sz="2400">
                <a:latin typeface="Trebuchet MS" pitchFamily="34" charset="0"/>
              </a:rPr>
              <a:t>Principal Component Analysis</a:t>
            </a:r>
          </a:p>
        </p:txBody>
      </p:sp>
      <p:sp>
        <p:nvSpPr>
          <p:cNvPr id="299011" name="Rectangle 3"/>
          <p:cNvSpPr>
            <a:spLocks noChangeArrowheads="1"/>
          </p:cNvSpPr>
          <p:nvPr/>
        </p:nvSpPr>
        <p:spPr bwMode="auto">
          <a:xfrm>
            <a:off x="152400" y="1851025"/>
            <a:ext cx="4343400" cy="4876800"/>
          </a:xfrm>
          <a:prstGeom prst="rect">
            <a:avLst/>
          </a:prstGeom>
          <a:noFill/>
          <a:ln w="12700">
            <a:solidFill>
              <a:schemeClr val="bg1"/>
            </a:solidFill>
            <a:miter lim="800000"/>
            <a:headEnd/>
            <a:tailEnd/>
          </a:ln>
        </p:spPr>
        <p:txBody>
          <a:bodyPr wrap="none" anchor="ctr"/>
          <a:lstStyle/>
          <a:p>
            <a:endParaRPr lang="es-ES"/>
          </a:p>
        </p:txBody>
      </p:sp>
      <p:sp>
        <p:nvSpPr>
          <p:cNvPr id="299016" name="Text Box 8"/>
          <p:cNvSpPr txBox="1">
            <a:spLocks noChangeArrowheads="1"/>
          </p:cNvSpPr>
          <p:nvPr/>
        </p:nvSpPr>
        <p:spPr bwMode="auto">
          <a:xfrm>
            <a:off x="439738" y="3429000"/>
            <a:ext cx="4056062" cy="430213"/>
          </a:xfrm>
          <a:prstGeom prst="rect">
            <a:avLst/>
          </a:prstGeom>
          <a:noFill/>
          <a:ln w="9525">
            <a:noFill/>
            <a:miter lim="800000"/>
            <a:headEnd/>
            <a:tailEnd/>
          </a:ln>
        </p:spPr>
        <p:txBody>
          <a:bodyPr>
            <a:spAutoFit/>
          </a:bodyPr>
          <a:lstStyle/>
          <a:p>
            <a:pPr>
              <a:spcBef>
                <a:spcPts val="700"/>
              </a:spcBef>
              <a:spcAft>
                <a:spcPts val="700"/>
              </a:spcAft>
            </a:pPr>
            <a:r>
              <a:rPr lang="es-ES" sz="2200">
                <a:latin typeface="Trebuchet MS" pitchFamily="34" charset="0"/>
              </a:rPr>
              <a:t>X is Matrix of Spectra</a:t>
            </a:r>
          </a:p>
        </p:txBody>
      </p:sp>
      <p:sp>
        <p:nvSpPr>
          <p:cNvPr id="299027" name="Text Box 19"/>
          <p:cNvSpPr txBox="1">
            <a:spLocks noChangeArrowheads="1"/>
          </p:cNvSpPr>
          <p:nvPr/>
        </p:nvSpPr>
        <p:spPr bwMode="auto">
          <a:xfrm>
            <a:off x="1143000" y="2971800"/>
            <a:ext cx="1944688" cy="461963"/>
          </a:xfrm>
          <a:prstGeom prst="rect">
            <a:avLst/>
          </a:prstGeom>
          <a:solidFill>
            <a:srgbClr val="99CC00">
              <a:alpha val="59999"/>
            </a:srgbClr>
          </a:solidFill>
          <a:ln w="9525">
            <a:noFill/>
            <a:miter lim="800000"/>
            <a:headEnd/>
            <a:tailEnd/>
          </a:ln>
        </p:spPr>
        <p:txBody>
          <a:bodyPr>
            <a:spAutoFit/>
          </a:bodyPr>
          <a:lstStyle/>
          <a:p>
            <a:pPr>
              <a:spcBef>
                <a:spcPct val="50000"/>
              </a:spcBef>
            </a:pPr>
            <a:r>
              <a:rPr lang="es-ES" sz="2400">
                <a:latin typeface="Trebuchet MS" pitchFamily="34" charset="0"/>
              </a:rPr>
              <a:t>X = T P </a:t>
            </a:r>
            <a:r>
              <a:rPr lang="es-ES" sz="2400" baseline="30000">
                <a:latin typeface="Trebuchet MS" pitchFamily="34" charset="0"/>
              </a:rPr>
              <a:t>t</a:t>
            </a:r>
            <a:r>
              <a:rPr lang="es-ES" sz="2400">
                <a:latin typeface="Trebuchet MS" pitchFamily="34" charset="0"/>
              </a:rPr>
              <a:t> + E</a:t>
            </a:r>
          </a:p>
        </p:txBody>
      </p:sp>
      <p:sp>
        <p:nvSpPr>
          <p:cNvPr id="37894" name="AutoShape 21"/>
          <p:cNvSpPr>
            <a:spLocks noChangeArrowheads="1"/>
          </p:cNvSpPr>
          <p:nvPr/>
        </p:nvSpPr>
        <p:spPr bwMode="auto">
          <a:xfrm>
            <a:off x="4953000" y="762000"/>
            <a:ext cx="2108200" cy="766763"/>
          </a:xfrm>
          <a:prstGeom prst="roundRect">
            <a:avLst>
              <a:gd name="adj" fmla="val 0"/>
            </a:avLst>
          </a:prstGeom>
          <a:noFill/>
          <a:ln w="9525" algn="ctr">
            <a:noFill/>
            <a:round/>
            <a:headEnd/>
            <a:tailEnd/>
          </a:ln>
        </p:spPr>
        <p:txBody>
          <a:bodyPr wrap="none" anchor="ctr"/>
          <a:lstStyle/>
          <a:p>
            <a:pPr>
              <a:lnSpc>
                <a:spcPct val="120000"/>
              </a:lnSpc>
            </a:pPr>
            <a:r>
              <a:rPr lang="es-ES_tradnl" sz="2000">
                <a:latin typeface="Trebuchet MS" pitchFamily="34" charset="0"/>
              </a:rPr>
              <a:t>Same Information </a:t>
            </a:r>
          </a:p>
          <a:p>
            <a:pPr>
              <a:lnSpc>
                <a:spcPct val="120000"/>
              </a:lnSpc>
            </a:pPr>
            <a:r>
              <a:rPr lang="es-ES_tradnl" sz="2000">
                <a:latin typeface="Trebuchet MS" pitchFamily="34" charset="0"/>
              </a:rPr>
              <a:t>Fewer No. Of Original</a:t>
            </a:r>
          </a:p>
          <a:p>
            <a:pPr>
              <a:lnSpc>
                <a:spcPct val="120000"/>
              </a:lnSpc>
            </a:pPr>
            <a:r>
              <a:rPr lang="es-ES_tradnl" sz="2000">
                <a:latin typeface="Trebuchet MS" pitchFamily="34" charset="0"/>
              </a:rPr>
              <a:t>Variables</a:t>
            </a:r>
            <a:endParaRPr lang="es-ES" sz="2000">
              <a:latin typeface="Trebuchet MS" pitchFamily="34" charset="0"/>
            </a:endParaRPr>
          </a:p>
        </p:txBody>
      </p:sp>
      <p:sp>
        <p:nvSpPr>
          <p:cNvPr id="37895" name="AutoShape 22"/>
          <p:cNvSpPr>
            <a:spLocks noChangeArrowheads="1"/>
          </p:cNvSpPr>
          <p:nvPr/>
        </p:nvSpPr>
        <p:spPr bwMode="auto">
          <a:xfrm>
            <a:off x="3352800" y="914400"/>
            <a:ext cx="1219200" cy="381000"/>
          </a:xfrm>
          <a:prstGeom prst="rightArrow">
            <a:avLst>
              <a:gd name="adj1" fmla="val 50000"/>
              <a:gd name="adj2" fmla="val 35007"/>
            </a:avLst>
          </a:prstGeom>
          <a:solidFill>
            <a:schemeClr val="bg1"/>
          </a:solidFill>
          <a:ln w="9525">
            <a:solidFill>
              <a:schemeClr val="tx1"/>
            </a:solidFill>
            <a:miter lim="800000"/>
            <a:headEnd/>
            <a:tailEnd/>
          </a:ln>
        </p:spPr>
        <p:txBody>
          <a:bodyPr wrap="none" anchor="ctr"/>
          <a:lstStyle/>
          <a:p>
            <a:endParaRPr lang="es-ES"/>
          </a:p>
        </p:txBody>
      </p:sp>
      <p:sp>
        <p:nvSpPr>
          <p:cNvPr id="299031" name="Text Box 23"/>
          <p:cNvSpPr txBox="1">
            <a:spLocks noChangeArrowheads="1"/>
          </p:cNvSpPr>
          <p:nvPr/>
        </p:nvSpPr>
        <p:spPr bwMode="auto">
          <a:xfrm>
            <a:off x="381000" y="3962400"/>
            <a:ext cx="3886200" cy="1338263"/>
          </a:xfrm>
          <a:prstGeom prst="rect">
            <a:avLst/>
          </a:prstGeom>
          <a:solidFill>
            <a:srgbClr val="CC99FF">
              <a:alpha val="59999"/>
            </a:srgbClr>
          </a:solidFill>
          <a:ln w="9525">
            <a:noFill/>
            <a:miter lim="800000"/>
            <a:headEnd/>
            <a:tailEnd/>
          </a:ln>
        </p:spPr>
        <p:txBody>
          <a:bodyPr>
            <a:spAutoFit/>
          </a:bodyPr>
          <a:lstStyle/>
          <a:p>
            <a:pPr>
              <a:spcBef>
                <a:spcPct val="50000"/>
              </a:spcBef>
            </a:pPr>
            <a:r>
              <a:rPr lang="es-ES">
                <a:latin typeface="Trebuchet MS" pitchFamily="34" charset="0"/>
              </a:rPr>
              <a:t>T (scores) co-ordinates in the new axis</a:t>
            </a:r>
          </a:p>
          <a:p>
            <a:pPr>
              <a:spcBef>
                <a:spcPct val="50000"/>
              </a:spcBef>
            </a:pPr>
            <a:r>
              <a:rPr lang="es-ES">
                <a:latin typeface="Trebuchet MS" pitchFamily="34" charset="0"/>
              </a:rPr>
              <a:t>P (loadings) cosines of new angles with original axes</a:t>
            </a:r>
          </a:p>
        </p:txBody>
      </p:sp>
      <p:sp>
        <p:nvSpPr>
          <p:cNvPr id="37897" name="AutoShape 27"/>
          <p:cNvSpPr>
            <a:spLocks noChangeArrowheads="1"/>
          </p:cNvSpPr>
          <p:nvPr/>
        </p:nvSpPr>
        <p:spPr bwMode="auto">
          <a:xfrm>
            <a:off x="179388" y="774700"/>
            <a:ext cx="2663825" cy="925513"/>
          </a:xfrm>
          <a:prstGeom prst="roundRect">
            <a:avLst>
              <a:gd name="adj" fmla="val 0"/>
            </a:avLst>
          </a:prstGeom>
          <a:solidFill>
            <a:srgbClr val="99CC00">
              <a:alpha val="59999"/>
            </a:srgbClr>
          </a:solidFill>
          <a:ln w="9525">
            <a:noFill/>
            <a:round/>
            <a:headEnd/>
            <a:tailEnd/>
          </a:ln>
        </p:spPr>
        <p:txBody>
          <a:bodyPr wrap="none" anchor="ctr"/>
          <a:lstStyle/>
          <a:p>
            <a:pPr>
              <a:lnSpc>
                <a:spcPct val="120000"/>
              </a:lnSpc>
            </a:pPr>
            <a:r>
              <a:rPr lang="es-ES_tradnl" sz="2400" dirty="0" err="1">
                <a:latin typeface="Trebuchet MS" pitchFamily="34" charset="0"/>
              </a:rPr>
              <a:t>Reduction</a:t>
            </a:r>
            <a:r>
              <a:rPr lang="es-ES_tradnl" sz="2400" dirty="0">
                <a:latin typeface="Trebuchet MS" pitchFamily="34" charset="0"/>
              </a:rPr>
              <a:t> of </a:t>
            </a:r>
          </a:p>
          <a:p>
            <a:pPr>
              <a:lnSpc>
                <a:spcPct val="120000"/>
              </a:lnSpc>
            </a:pPr>
            <a:r>
              <a:rPr lang="es-ES_tradnl" sz="2400" dirty="0">
                <a:latin typeface="Trebuchet MS" pitchFamily="34" charset="0"/>
              </a:rPr>
              <a:t>Variables</a:t>
            </a:r>
            <a:endParaRPr lang="es-ES" sz="2400" dirty="0">
              <a:latin typeface="Trebuchet MS" pitchFamily="34" charset="0"/>
            </a:endParaRPr>
          </a:p>
        </p:txBody>
      </p:sp>
      <p:sp>
        <p:nvSpPr>
          <p:cNvPr id="299037" name="Text Box 29"/>
          <p:cNvSpPr txBox="1">
            <a:spLocks noChangeArrowheads="1"/>
          </p:cNvSpPr>
          <p:nvPr/>
        </p:nvSpPr>
        <p:spPr bwMode="auto">
          <a:xfrm>
            <a:off x="381000" y="5651500"/>
            <a:ext cx="3600450" cy="647700"/>
          </a:xfrm>
          <a:prstGeom prst="rect">
            <a:avLst/>
          </a:prstGeom>
          <a:noFill/>
          <a:ln w="9525">
            <a:noFill/>
            <a:miter lim="800000"/>
            <a:headEnd/>
            <a:tailEnd/>
          </a:ln>
        </p:spPr>
        <p:txBody>
          <a:bodyPr lIns="0" tIns="0" rIns="0" bIns="0" anchor="ctr">
            <a:spAutoFit/>
          </a:bodyPr>
          <a:lstStyle/>
          <a:p>
            <a:pPr marL="176213" indent="-176213">
              <a:spcBef>
                <a:spcPct val="50000"/>
              </a:spcBef>
              <a:buFontTx/>
              <a:buChar char="•"/>
            </a:pPr>
            <a:r>
              <a:rPr lang="es-ES" sz="2100">
                <a:latin typeface="Trebuchet MS" pitchFamily="34" charset="0"/>
              </a:rPr>
              <a:t>Provides differentiation of samples. </a:t>
            </a:r>
          </a:p>
        </p:txBody>
      </p:sp>
      <p:sp>
        <p:nvSpPr>
          <p:cNvPr id="299038" name="Text Box 30"/>
          <p:cNvSpPr txBox="1">
            <a:spLocks noChangeArrowheads="1"/>
          </p:cNvSpPr>
          <p:nvPr/>
        </p:nvSpPr>
        <p:spPr bwMode="auto">
          <a:xfrm>
            <a:off x="5259388" y="5013325"/>
            <a:ext cx="3200400" cy="996950"/>
          </a:xfrm>
          <a:prstGeom prst="rect">
            <a:avLst/>
          </a:prstGeom>
          <a:noFill/>
          <a:ln w="9525">
            <a:noFill/>
            <a:miter lim="800000"/>
            <a:headEnd/>
            <a:tailEnd/>
          </a:ln>
        </p:spPr>
        <p:txBody>
          <a:bodyPr>
            <a:spAutoFit/>
          </a:bodyPr>
          <a:lstStyle/>
          <a:p>
            <a:pPr>
              <a:lnSpc>
                <a:spcPct val="110000"/>
              </a:lnSpc>
              <a:buFont typeface="Wingdings" pitchFamily="2" charset="2"/>
              <a:buNone/>
            </a:pPr>
            <a:r>
              <a:rPr lang="es-ES_tradnl">
                <a:latin typeface="Trebuchet MS" pitchFamily="34" charset="0"/>
                <a:sym typeface="Wingdings" pitchFamily="2" charset="2"/>
              </a:rPr>
              <a:t>  Synthetic samples</a:t>
            </a:r>
          </a:p>
          <a:p>
            <a:pPr>
              <a:lnSpc>
                <a:spcPct val="110000"/>
              </a:lnSpc>
              <a:buFont typeface="Wingdings" pitchFamily="2" charset="2"/>
              <a:buNone/>
            </a:pPr>
            <a:r>
              <a:rPr lang="es-ES">
                <a:latin typeface="Trebuchet MS" pitchFamily="34" charset="0"/>
                <a:sym typeface="Wingdings 3" pitchFamily="18" charset="2"/>
              </a:rPr>
              <a:t></a:t>
            </a:r>
            <a:r>
              <a:rPr lang="es-ES_tradnl">
                <a:latin typeface="Trebuchet MS" pitchFamily="34" charset="0"/>
                <a:sym typeface="Wingdings 3" pitchFamily="18" charset="2"/>
              </a:rPr>
              <a:t> Doped Samples</a:t>
            </a:r>
          </a:p>
          <a:p>
            <a:pPr>
              <a:lnSpc>
                <a:spcPct val="110000"/>
              </a:lnSpc>
              <a:buFont typeface="Wingdings" pitchFamily="2" charset="2"/>
              <a:buNone/>
            </a:pPr>
            <a:r>
              <a:rPr lang="es-ES">
                <a:latin typeface="Trebuchet MS" pitchFamily="34" charset="0"/>
                <a:sym typeface="Wingdings" pitchFamily="2" charset="2"/>
              </a:rPr>
              <a:t></a:t>
            </a:r>
            <a:r>
              <a:rPr lang="es-ES_tradnl">
                <a:latin typeface="Trebuchet MS" pitchFamily="34" charset="0"/>
                <a:sym typeface="Wingdings" pitchFamily="2" charset="2"/>
              </a:rPr>
              <a:t>  Production Samples</a:t>
            </a:r>
            <a:endParaRPr lang="es-ES">
              <a:latin typeface="Trebuchet MS" pitchFamily="34" charset="0"/>
              <a:sym typeface="Wingdings 3" pitchFamily="18" charset="2"/>
            </a:endParaRPr>
          </a:p>
        </p:txBody>
      </p:sp>
      <p:sp>
        <p:nvSpPr>
          <p:cNvPr id="37900" name="AutoShape 3"/>
          <p:cNvSpPr>
            <a:spLocks noChangeAspect="1" noChangeArrowheads="1" noTextEdit="1"/>
          </p:cNvSpPr>
          <p:nvPr/>
        </p:nvSpPr>
        <p:spPr bwMode="auto">
          <a:xfrm>
            <a:off x="4824413" y="1676400"/>
            <a:ext cx="4319587" cy="3282950"/>
          </a:xfrm>
          <a:prstGeom prst="rect">
            <a:avLst/>
          </a:prstGeom>
          <a:noFill/>
          <a:ln w="9525">
            <a:noFill/>
            <a:miter lim="800000"/>
            <a:headEnd/>
            <a:tailEnd/>
          </a:ln>
        </p:spPr>
        <p:txBody>
          <a:bodyPr/>
          <a:lstStyle/>
          <a:p>
            <a:endParaRPr lang="en-US"/>
          </a:p>
        </p:txBody>
      </p:sp>
      <p:sp>
        <p:nvSpPr>
          <p:cNvPr id="37901" name="Rectangle 5"/>
          <p:cNvSpPr>
            <a:spLocks noChangeArrowheads="1"/>
          </p:cNvSpPr>
          <p:nvPr/>
        </p:nvSpPr>
        <p:spPr bwMode="auto">
          <a:xfrm>
            <a:off x="4824413" y="1600200"/>
            <a:ext cx="4325937" cy="3290888"/>
          </a:xfrm>
          <a:prstGeom prst="rect">
            <a:avLst/>
          </a:prstGeom>
          <a:noFill/>
          <a:ln w="9525">
            <a:noFill/>
            <a:miter lim="800000"/>
            <a:headEnd/>
            <a:tailEnd/>
          </a:ln>
        </p:spPr>
        <p:txBody>
          <a:bodyPr/>
          <a:lstStyle/>
          <a:p>
            <a:endParaRPr lang="es-ES"/>
          </a:p>
        </p:txBody>
      </p:sp>
      <p:sp>
        <p:nvSpPr>
          <p:cNvPr id="37902" name="Rectangle 6"/>
          <p:cNvSpPr>
            <a:spLocks noChangeArrowheads="1"/>
          </p:cNvSpPr>
          <p:nvPr/>
        </p:nvSpPr>
        <p:spPr bwMode="auto">
          <a:xfrm>
            <a:off x="5507038" y="1960563"/>
            <a:ext cx="3457575" cy="2420937"/>
          </a:xfrm>
          <a:prstGeom prst="rect">
            <a:avLst/>
          </a:prstGeom>
          <a:noFill/>
          <a:ln w="9525">
            <a:solidFill>
              <a:schemeClr val="tx1"/>
            </a:solidFill>
            <a:miter lim="800000"/>
            <a:headEnd/>
            <a:tailEnd/>
          </a:ln>
        </p:spPr>
        <p:txBody>
          <a:bodyPr/>
          <a:lstStyle/>
          <a:p>
            <a:endParaRPr lang="es-ES"/>
          </a:p>
        </p:txBody>
      </p:sp>
      <p:sp>
        <p:nvSpPr>
          <p:cNvPr id="37903" name="Rectangle 7"/>
          <p:cNvSpPr>
            <a:spLocks noChangeArrowheads="1"/>
          </p:cNvSpPr>
          <p:nvPr/>
        </p:nvSpPr>
        <p:spPr bwMode="auto">
          <a:xfrm>
            <a:off x="6804025" y="4668838"/>
            <a:ext cx="1143000" cy="274637"/>
          </a:xfrm>
          <a:prstGeom prst="rect">
            <a:avLst/>
          </a:prstGeom>
          <a:noFill/>
          <a:ln w="9525">
            <a:noFill/>
            <a:miter lim="800000"/>
            <a:headEnd/>
            <a:tailEnd/>
          </a:ln>
        </p:spPr>
        <p:txBody>
          <a:bodyPr wrap="none" lIns="0" tIns="0" rIns="0" bIns="0">
            <a:spAutoFit/>
          </a:bodyPr>
          <a:lstStyle/>
          <a:p>
            <a:r>
              <a:rPr lang="en-US" b="1"/>
              <a:t>Score PC1</a:t>
            </a:r>
            <a:endParaRPr lang="en-US"/>
          </a:p>
        </p:txBody>
      </p:sp>
      <p:sp>
        <p:nvSpPr>
          <p:cNvPr id="37904" name="Line 8"/>
          <p:cNvSpPr>
            <a:spLocks noChangeShapeType="1"/>
          </p:cNvSpPr>
          <p:nvPr/>
        </p:nvSpPr>
        <p:spPr bwMode="auto">
          <a:xfrm>
            <a:off x="5507038" y="4381500"/>
            <a:ext cx="3457575" cy="1588"/>
          </a:xfrm>
          <a:prstGeom prst="line">
            <a:avLst/>
          </a:prstGeom>
          <a:noFill/>
          <a:ln w="9">
            <a:solidFill>
              <a:schemeClr val="tx1"/>
            </a:solidFill>
            <a:round/>
            <a:headEnd/>
            <a:tailEnd/>
          </a:ln>
        </p:spPr>
        <p:txBody>
          <a:bodyPr/>
          <a:lstStyle/>
          <a:p>
            <a:endParaRPr lang="en-US"/>
          </a:p>
        </p:txBody>
      </p:sp>
      <p:sp>
        <p:nvSpPr>
          <p:cNvPr id="37905" name="Line 9"/>
          <p:cNvSpPr>
            <a:spLocks noChangeShapeType="1"/>
          </p:cNvSpPr>
          <p:nvPr/>
        </p:nvSpPr>
        <p:spPr bwMode="auto">
          <a:xfrm flipV="1">
            <a:off x="5507038" y="4381500"/>
            <a:ext cx="1587" cy="34925"/>
          </a:xfrm>
          <a:prstGeom prst="line">
            <a:avLst/>
          </a:prstGeom>
          <a:noFill/>
          <a:ln w="7">
            <a:solidFill>
              <a:schemeClr val="tx1"/>
            </a:solidFill>
            <a:round/>
            <a:headEnd/>
            <a:tailEnd/>
          </a:ln>
        </p:spPr>
        <p:txBody>
          <a:bodyPr/>
          <a:lstStyle/>
          <a:p>
            <a:endParaRPr lang="en-US"/>
          </a:p>
        </p:txBody>
      </p:sp>
      <p:sp>
        <p:nvSpPr>
          <p:cNvPr id="37906" name="Line 10"/>
          <p:cNvSpPr>
            <a:spLocks noChangeShapeType="1"/>
          </p:cNvSpPr>
          <p:nvPr/>
        </p:nvSpPr>
        <p:spPr bwMode="auto">
          <a:xfrm flipV="1">
            <a:off x="6000750" y="4381500"/>
            <a:ext cx="1588" cy="34925"/>
          </a:xfrm>
          <a:prstGeom prst="line">
            <a:avLst/>
          </a:prstGeom>
          <a:noFill/>
          <a:ln w="7">
            <a:solidFill>
              <a:schemeClr val="tx1"/>
            </a:solidFill>
            <a:round/>
            <a:headEnd/>
            <a:tailEnd/>
          </a:ln>
        </p:spPr>
        <p:txBody>
          <a:bodyPr/>
          <a:lstStyle/>
          <a:p>
            <a:endParaRPr lang="en-US"/>
          </a:p>
        </p:txBody>
      </p:sp>
      <p:sp>
        <p:nvSpPr>
          <p:cNvPr id="37907" name="Line 11"/>
          <p:cNvSpPr>
            <a:spLocks noChangeShapeType="1"/>
          </p:cNvSpPr>
          <p:nvPr/>
        </p:nvSpPr>
        <p:spPr bwMode="auto">
          <a:xfrm flipV="1">
            <a:off x="6494463" y="4381500"/>
            <a:ext cx="1587" cy="34925"/>
          </a:xfrm>
          <a:prstGeom prst="line">
            <a:avLst/>
          </a:prstGeom>
          <a:noFill/>
          <a:ln w="7">
            <a:solidFill>
              <a:schemeClr val="tx1"/>
            </a:solidFill>
            <a:round/>
            <a:headEnd/>
            <a:tailEnd/>
          </a:ln>
        </p:spPr>
        <p:txBody>
          <a:bodyPr/>
          <a:lstStyle/>
          <a:p>
            <a:endParaRPr lang="en-US"/>
          </a:p>
        </p:txBody>
      </p:sp>
      <p:sp>
        <p:nvSpPr>
          <p:cNvPr id="37908" name="Line 12"/>
          <p:cNvSpPr>
            <a:spLocks noChangeShapeType="1"/>
          </p:cNvSpPr>
          <p:nvPr/>
        </p:nvSpPr>
        <p:spPr bwMode="auto">
          <a:xfrm flipV="1">
            <a:off x="6988175" y="4381500"/>
            <a:ext cx="1588" cy="34925"/>
          </a:xfrm>
          <a:prstGeom prst="line">
            <a:avLst/>
          </a:prstGeom>
          <a:noFill/>
          <a:ln w="7">
            <a:solidFill>
              <a:schemeClr val="tx1"/>
            </a:solidFill>
            <a:round/>
            <a:headEnd/>
            <a:tailEnd/>
          </a:ln>
        </p:spPr>
        <p:txBody>
          <a:bodyPr/>
          <a:lstStyle/>
          <a:p>
            <a:endParaRPr lang="en-US"/>
          </a:p>
        </p:txBody>
      </p:sp>
      <p:sp>
        <p:nvSpPr>
          <p:cNvPr id="37909" name="Line 13"/>
          <p:cNvSpPr>
            <a:spLocks noChangeShapeType="1"/>
          </p:cNvSpPr>
          <p:nvPr/>
        </p:nvSpPr>
        <p:spPr bwMode="auto">
          <a:xfrm flipV="1">
            <a:off x="7481888" y="4381500"/>
            <a:ext cx="1587" cy="34925"/>
          </a:xfrm>
          <a:prstGeom prst="line">
            <a:avLst/>
          </a:prstGeom>
          <a:noFill/>
          <a:ln w="7">
            <a:solidFill>
              <a:schemeClr val="tx1"/>
            </a:solidFill>
            <a:round/>
            <a:headEnd/>
            <a:tailEnd/>
          </a:ln>
        </p:spPr>
        <p:txBody>
          <a:bodyPr/>
          <a:lstStyle/>
          <a:p>
            <a:endParaRPr lang="en-US"/>
          </a:p>
        </p:txBody>
      </p:sp>
      <p:sp>
        <p:nvSpPr>
          <p:cNvPr id="37910" name="Line 14"/>
          <p:cNvSpPr>
            <a:spLocks noChangeShapeType="1"/>
          </p:cNvSpPr>
          <p:nvPr/>
        </p:nvSpPr>
        <p:spPr bwMode="auto">
          <a:xfrm flipV="1">
            <a:off x="7975600" y="4381500"/>
            <a:ext cx="1588" cy="34925"/>
          </a:xfrm>
          <a:prstGeom prst="line">
            <a:avLst/>
          </a:prstGeom>
          <a:noFill/>
          <a:ln w="7">
            <a:solidFill>
              <a:schemeClr val="tx1"/>
            </a:solidFill>
            <a:round/>
            <a:headEnd/>
            <a:tailEnd/>
          </a:ln>
        </p:spPr>
        <p:txBody>
          <a:bodyPr/>
          <a:lstStyle/>
          <a:p>
            <a:endParaRPr lang="en-US"/>
          </a:p>
        </p:txBody>
      </p:sp>
      <p:sp>
        <p:nvSpPr>
          <p:cNvPr id="37911" name="Line 15"/>
          <p:cNvSpPr>
            <a:spLocks noChangeShapeType="1"/>
          </p:cNvSpPr>
          <p:nvPr/>
        </p:nvSpPr>
        <p:spPr bwMode="auto">
          <a:xfrm flipV="1">
            <a:off x="8469313" y="4381500"/>
            <a:ext cx="1587" cy="34925"/>
          </a:xfrm>
          <a:prstGeom prst="line">
            <a:avLst/>
          </a:prstGeom>
          <a:noFill/>
          <a:ln w="7">
            <a:solidFill>
              <a:schemeClr val="tx1"/>
            </a:solidFill>
            <a:round/>
            <a:headEnd/>
            <a:tailEnd/>
          </a:ln>
        </p:spPr>
        <p:txBody>
          <a:bodyPr/>
          <a:lstStyle/>
          <a:p>
            <a:endParaRPr lang="en-US"/>
          </a:p>
        </p:txBody>
      </p:sp>
      <p:sp>
        <p:nvSpPr>
          <p:cNvPr id="37912" name="Line 16"/>
          <p:cNvSpPr>
            <a:spLocks noChangeShapeType="1"/>
          </p:cNvSpPr>
          <p:nvPr/>
        </p:nvSpPr>
        <p:spPr bwMode="auto">
          <a:xfrm flipV="1">
            <a:off x="8964613" y="4381500"/>
            <a:ext cx="1587" cy="34925"/>
          </a:xfrm>
          <a:prstGeom prst="line">
            <a:avLst/>
          </a:prstGeom>
          <a:noFill/>
          <a:ln w="7">
            <a:solidFill>
              <a:schemeClr val="tx1"/>
            </a:solidFill>
            <a:round/>
            <a:headEnd/>
            <a:tailEnd/>
          </a:ln>
        </p:spPr>
        <p:txBody>
          <a:bodyPr/>
          <a:lstStyle/>
          <a:p>
            <a:endParaRPr lang="en-US"/>
          </a:p>
        </p:txBody>
      </p:sp>
      <p:sp>
        <p:nvSpPr>
          <p:cNvPr id="37913" name="Rectangle 17"/>
          <p:cNvSpPr>
            <a:spLocks noChangeArrowheads="1"/>
          </p:cNvSpPr>
          <p:nvPr/>
        </p:nvSpPr>
        <p:spPr bwMode="auto">
          <a:xfrm>
            <a:off x="5353050" y="4456113"/>
            <a:ext cx="317500" cy="168275"/>
          </a:xfrm>
          <a:prstGeom prst="rect">
            <a:avLst/>
          </a:prstGeom>
          <a:noFill/>
          <a:ln w="9525">
            <a:noFill/>
            <a:miter lim="800000"/>
            <a:headEnd/>
            <a:tailEnd/>
          </a:ln>
        </p:spPr>
        <p:txBody>
          <a:bodyPr wrap="none" lIns="0" tIns="0" rIns="0" bIns="0">
            <a:spAutoFit/>
          </a:bodyPr>
          <a:lstStyle/>
          <a:p>
            <a:r>
              <a:rPr lang="en-US" sz="1100" b="1"/>
              <a:t>-0,04</a:t>
            </a:r>
            <a:endParaRPr lang="en-US"/>
          </a:p>
        </p:txBody>
      </p:sp>
      <p:sp>
        <p:nvSpPr>
          <p:cNvPr id="37914" name="Rectangle 18"/>
          <p:cNvSpPr>
            <a:spLocks noChangeArrowheads="1"/>
          </p:cNvSpPr>
          <p:nvPr/>
        </p:nvSpPr>
        <p:spPr bwMode="auto">
          <a:xfrm>
            <a:off x="5846763" y="4456113"/>
            <a:ext cx="317500" cy="168275"/>
          </a:xfrm>
          <a:prstGeom prst="rect">
            <a:avLst/>
          </a:prstGeom>
          <a:noFill/>
          <a:ln w="9525">
            <a:noFill/>
            <a:miter lim="800000"/>
            <a:headEnd/>
            <a:tailEnd/>
          </a:ln>
        </p:spPr>
        <p:txBody>
          <a:bodyPr wrap="none" lIns="0" tIns="0" rIns="0" bIns="0">
            <a:spAutoFit/>
          </a:bodyPr>
          <a:lstStyle/>
          <a:p>
            <a:r>
              <a:rPr lang="en-US" sz="1100" b="1"/>
              <a:t>-0,03</a:t>
            </a:r>
            <a:endParaRPr lang="en-US"/>
          </a:p>
        </p:txBody>
      </p:sp>
      <p:sp>
        <p:nvSpPr>
          <p:cNvPr id="37915" name="Rectangle 19"/>
          <p:cNvSpPr>
            <a:spLocks noChangeArrowheads="1"/>
          </p:cNvSpPr>
          <p:nvPr/>
        </p:nvSpPr>
        <p:spPr bwMode="auto">
          <a:xfrm>
            <a:off x="6340475" y="4456113"/>
            <a:ext cx="317500" cy="168275"/>
          </a:xfrm>
          <a:prstGeom prst="rect">
            <a:avLst/>
          </a:prstGeom>
          <a:noFill/>
          <a:ln w="9525">
            <a:noFill/>
            <a:miter lim="800000"/>
            <a:headEnd/>
            <a:tailEnd/>
          </a:ln>
        </p:spPr>
        <p:txBody>
          <a:bodyPr wrap="none" lIns="0" tIns="0" rIns="0" bIns="0">
            <a:spAutoFit/>
          </a:bodyPr>
          <a:lstStyle/>
          <a:p>
            <a:r>
              <a:rPr lang="en-US" sz="1100" b="1"/>
              <a:t>-0,02</a:t>
            </a:r>
            <a:endParaRPr lang="en-US"/>
          </a:p>
        </p:txBody>
      </p:sp>
      <p:sp>
        <p:nvSpPr>
          <p:cNvPr id="37916" name="Rectangle 20"/>
          <p:cNvSpPr>
            <a:spLocks noChangeArrowheads="1"/>
          </p:cNvSpPr>
          <p:nvPr/>
        </p:nvSpPr>
        <p:spPr bwMode="auto">
          <a:xfrm>
            <a:off x="6834188" y="4456113"/>
            <a:ext cx="317500" cy="168275"/>
          </a:xfrm>
          <a:prstGeom prst="rect">
            <a:avLst/>
          </a:prstGeom>
          <a:noFill/>
          <a:ln w="9525">
            <a:noFill/>
            <a:miter lim="800000"/>
            <a:headEnd/>
            <a:tailEnd/>
          </a:ln>
        </p:spPr>
        <p:txBody>
          <a:bodyPr wrap="none" lIns="0" tIns="0" rIns="0" bIns="0">
            <a:spAutoFit/>
          </a:bodyPr>
          <a:lstStyle/>
          <a:p>
            <a:r>
              <a:rPr lang="en-US" sz="1100" b="1"/>
              <a:t>-0,01</a:t>
            </a:r>
            <a:endParaRPr lang="en-US"/>
          </a:p>
        </p:txBody>
      </p:sp>
      <p:sp>
        <p:nvSpPr>
          <p:cNvPr id="37917" name="Rectangle 21"/>
          <p:cNvSpPr>
            <a:spLocks noChangeArrowheads="1"/>
          </p:cNvSpPr>
          <p:nvPr/>
        </p:nvSpPr>
        <p:spPr bwMode="auto">
          <a:xfrm>
            <a:off x="7351713" y="4456113"/>
            <a:ext cx="271462" cy="168275"/>
          </a:xfrm>
          <a:prstGeom prst="rect">
            <a:avLst/>
          </a:prstGeom>
          <a:noFill/>
          <a:ln w="9525">
            <a:noFill/>
            <a:miter lim="800000"/>
            <a:headEnd/>
            <a:tailEnd/>
          </a:ln>
        </p:spPr>
        <p:txBody>
          <a:bodyPr wrap="none" lIns="0" tIns="0" rIns="0" bIns="0">
            <a:spAutoFit/>
          </a:bodyPr>
          <a:lstStyle/>
          <a:p>
            <a:r>
              <a:rPr lang="en-US" sz="1100" b="1"/>
              <a:t>0,00</a:t>
            </a:r>
            <a:endParaRPr lang="en-US"/>
          </a:p>
        </p:txBody>
      </p:sp>
      <p:sp>
        <p:nvSpPr>
          <p:cNvPr id="37918" name="Rectangle 22"/>
          <p:cNvSpPr>
            <a:spLocks noChangeArrowheads="1"/>
          </p:cNvSpPr>
          <p:nvPr/>
        </p:nvSpPr>
        <p:spPr bwMode="auto">
          <a:xfrm>
            <a:off x="7845425" y="4456113"/>
            <a:ext cx="271463" cy="168275"/>
          </a:xfrm>
          <a:prstGeom prst="rect">
            <a:avLst/>
          </a:prstGeom>
          <a:noFill/>
          <a:ln w="9525">
            <a:noFill/>
            <a:miter lim="800000"/>
            <a:headEnd/>
            <a:tailEnd/>
          </a:ln>
        </p:spPr>
        <p:txBody>
          <a:bodyPr wrap="none" lIns="0" tIns="0" rIns="0" bIns="0">
            <a:spAutoFit/>
          </a:bodyPr>
          <a:lstStyle/>
          <a:p>
            <a:r>
              <a:rPr lang="en-US" sz="1100" b="1"/>
              <a:t>0,01</a:t>
            </a:r>
            <a:endParaRPr lang="en-US"/>
          </a:p>
        </p:txBody>
      </p:sp>
      <p:sp>
        <p:nvSpPr>
          <p:cNvPr id="37919" name="Rectangle 23"/>
          <p:cNvSpPr>
            <a:spLocks noChangeArrowheads="1"/>
          </p:cNvSpPr>
          <p:nvPr/>
        </p:nvSpPr>
        <p:spPr bwMode="auto">
          <a:xfrm>
            <a:off x="8339138" y="4456113"/>
            <a:ext cx="271462" cy="168275"/>
          </a:xfrm>
          <a:prstGeom prst="rect">
            <a:avLst/>
          </a:prstGeom>
          <a:noFill/>
          <a:ln w="9525">
            <a:noFill/>
            <a:miter lim="800000"/>
            <a:headEnd/>
            <a:tailEnd/>
          </a:ln>
        </p:spPr>
        <p:txBody>
          <a:bodyPr wrap="none" lIns="0" tIns="0" rIns="0" bIns="0">
            <a:spAutoFit/>
          </a:bodyPr>
          <a:lstStyle/>
          <a:p>
            <a:r>
              <a:rPr lang="en-US" sz="1100" b="1"/>
              <a:t>0,02</a:t>
            </a:r>
            <a:endParaRPr lang="en-US"/>
          </a:p>
        </p:txBody>
      </p:sp>
      <p:sp>
        <p:nvSpPr>
          <p:cNvPr id="37920" name="Rectangle 24"/>
          <p:cNvSpPr>
            <a:spLocks noChangeArrowheads="1"/>
          </p:cNvSpPr>
          <p:nvPr/>
        </p:nvSpPr>
        <p:spPr bwMode="auto">
          <a:xfrm>
            <a:off x="8834438" y="4456113"/>
            <a:ext cx="271462" cy="168275"/>
          </a:xfrm>
          <a:prstGeom prst="rect">
            <a:avLst/>
          </a:prstGeom>
          <a:noFill/>
          <a:ln w="9525">
            <a:noFill/>
            <a:miter lim="800000"/>
            <a:headEnd/>
            <a:tailEnd/>
          </a:ln>
        </p:spPr>
        <p:txBody>
          <a:bodyPr wrap="none" lIns="0" tIns="0" rIns="0" bIns="0">
            <a:spAutoFit/>
          </a:bodyPr>
          <a:lstStyle/>
          <a:p>
            <a:r>
              <a:rPr lang="en-US" sz="1100" b="1"/>
              <a:t>0,03</a:t>
            </a:r>
            <a:endParaRPr lang="en-US"/>
          </a:p>
        </p:txBody>
      </p:sp>
      <p:sp>
        <p:nvSpPr>
          <p:cNvPr id="37921" name="Line 25"/>
          <p:cNvSpPr>
            <a:spLocks noChangeShapeType="1"/>
          </p:cNvSpPr>
          <p:nvPr/>
        </p:nvSpPr>
        <p:spPr bwMode="auto">
          <a:xfrm>
            <a:off x="5507038" y="1960563"/>
            <a:ext cx="3457575" cy="1587"/>
          </a:xfrm>
          <a:prstGeom prst="line">
            <a:avLst/>
          </a:prstGeom>
          <a:noFill/>
          <a:ln w="9">
            <a:solidFill>
              <a:schemeClr val="tx1"/>
            </a:solidFill>
            <a:round/>
            <a:headEnd/>
            <a:tailEnd/>
          </a:ln>
        </p:spPr>
        <p:txBody>
          <a:bodyPr/>
          <a:lstStyle/>
          <a:p>
            <a:endParaRPr lang="en-US"/>
          </a:p>
        </p:txBody>
      </p:sp>
      <p:sp>
        <p:nvSpPr>
          <p:cNvPr id="37922" name="Rectangle 26"/>
          <p:cNvSpPr>
            <a:spLocks noChangeArrowheads="1"/>
          </p:cNvSpPr>
          <p:nvPr/>
        </p:nvSpPr>
        <p:spPr bwMode="auto">
          <a:xfrm rot="5400000">
            <a:off x="4392613" y="2809875"/>
            <a:ext cx="1030288" cy="274637"/>
          </a:xfrm>
          <a:prstGeom prst="rect">
            <a:avLst/>
          </a:prstGeom>
          <a:noFill/>
          <a:ln w="9525">
            <a:noFill/>
            <a:miter lim="800000"/>
            <a:headEnd/>
            <a:tailEnd/>
          </a:ln>
        </p:spPr>
        <p:txBody>
          <a:bodyPr wrap="none" lIns="0" tIns="0" rIns="0" bIns="0">
            <a:spAutoFit/>
          </a:bodyPr>
          <a:lstStyle/>
          <a:p>
            <a:r>
              <a:rPr lang="en-US" b="1"/>
              <a:t>Score</a:t>
            </a:r>
            <a:r>
              <a:rPr lang="en-US" sz="1400" b="1"/>
              <a:t> PC2</a:t>
            </a:r>
            <a:endParaRPr lang="en-US"/>
          </a:p>
        </p:txBody>
      </p:sp>
      <p:sp>
        <p:nvSpPr>
          <p:cNvPr id="37923" name="Line 27"/>
          <p:cNvSpPr>
            <a:spLocks noChangeShapeType="1"/>
          </p:cNvSpPr>
          <p:nvPr/>
        </p:nvSpPr>
        <p:spPr bwMode="auto">
          <a:xfrm flipV="1">
            <a:off x="5507038" y="1960563"/>
            <a:ext cx="1587" cy="2420937"/>
          </a:xfrm>
          <a:prstGeom prst="line">
            <a:avLst/>
          </a:prstGeom>
          <a:noFill/>
          <a:ln w="9">
            <a:solidFill>
              <a:schemeClr val="tx1"/>
            </a:solidFill>
            <a:round/>
            <a:headEnd/>
            <a:tailEnd/>
          </a:ln>
        </p:spPr>
        <p:txBody>
          <a:bodyPr/>
          <a:lstStyle/>
          <a:p>
            <a:endParaRPr lang="en-US"/>
          </a:p>
        </p:txBody>
      </p:sp>
      <p:sp>
        <p:nvSpPr>
          <p:cNvPr id="37924" name="Line 28"/>
          <p:cNvSpPr>
            <a:spLocks noChangeShapeType="1"/>
          </p:cNvSpPr>
          <p:nvPr/>
        </p:nvSpPr>
        <p:spPr bwMode="auto">
          <a:xfrm>
            <a:off x="5472113" y="4381500"/>
            <a:ext cx="34925" cy="1588"/>
          </a:xfrm>
          <a:prstGeom prst="line">
            <a:avLst/>
          </a:prstGeom>
          <a:noFill/>
          <a:ln w="7">
            <a:solidFill>
              <a:schemeClr val="tx1"/>
            </a:solidFill>
            <a:round/>
            <a:headEnd/>
            <a:tailEnd/>
          </a:ln>
        </p:spPr>
        <p:txBody>
          <a:bodyPr/>
          <a:lstStyle/>
          <a:p>
            <a:endParaRPr lang="en-US"/>
          </a:p>
        </p:txBody>
      </p:sp>
      <p:sp>
        <p:nvSpPr>
          <p:cNvPr id="37925" name="Line 29"/>
          <p:cNvSpPr>
            <a:spLocks noChangeShapeType="1"/>
          </p:cNvSpPr>
          <p:nvPr/>
        </p:nvSpPr>
        <p:spPr bwMode="auto">
          <a:xfrm>
            <a:off x="5472113" y="3776663"/>
            <a:ext cx="34925" cy="1587"/>
          </a:xfrm>
          <a:prstGeom prst="line">
            <a:avLst/>
          </a:prstGeom>
          <a:noFill/>
          <a:ln w="7">
            <a:solidFill>
              <a:schemeClr val="tx1"/>
            </a:solidFill>
            <a:round/>
            <a:headEnd/>
            <a:tailEnd/>
          </a:ln>
        </p:spPr>
        <p:txBody>
          <a:bodyPr/>
          <a:lstStyle/>
          <a:p>
            <a:endParaRPr lang="en-US"/>
          </a:p>
        </p:txBody>
      </p:sp>
      <p:sp>
        <p:nvSpPr>
          <p:cNvPr id="37926" name="Line 30"/>
          <p:cNvSpPr>
            <a:spLocks noChangeShapeType="1"/>
          </p:cNvSpPr>
          <p:nvPr/>
        </p:nvSpPr>
        <p:spPr bwMode="auto">
          <a:xfrm>
            <a:off x="5472113" y="3170238"/>
            <a:ext cx="34925" cy="1587"/>
          </a:xfrm>
          <a:prstGeom prst="line">
            <a:avLst/>
          </a:prstGeom>
          <a:noFill/>
          <a:ln w="7">
            <a:solidFill>
              <a:schemeClr val="tx1"/>
            </a:solidFill>
            <a:round/>
            <a:headEnd/>
            <a:tailEnd/>
          </a:ln>
        </p:spPr>
        <p:txBody>
          <a:bodyPr/>
          <a:lstStyle/>
          <a:p>
            <a:endParaRPr lang="en-US"/>
          </a:p>
        </p:txBody>
      </p:sp>
      <p:sp>
        <p:nvSpPr>
          <p:cNvPr id="37927" name="Line 31"/>
          <p:cNvSpPr>
            <a:spLocks noChangeShapeType="1"/>
          </p:cNvSpPr>
          <p:nvPr/>
        </p:nvSpPr>
        <p:spPr bwMode="auto">
          <a:xfrm>
            <a:off x="5472113" y="2565400"/>
            <a:ext cx="34925" cy="1588"/>
          </a:xfrm>
          <a:prstGeom prst="line">
            <a:avLst/>
          </a:prstGeom>
          <a:noFill/>
          <a:ln w="7">
            <a:solidFill>
              <a:schemeClr val="tx1"/>
            </a:solidFill>
            <a:round/>
            <a:headEnd/>
            <a:tailEnd/>
          </a:ln>
        </p:spPr>
        <p:txBody>
          <a:bodyPr/>
          <a:lstStyle/>
          <a:p>
            <a:endParaRPr lang="en-US"/>
          </a:p>
        </p:txBody>
      </p:sp>
      <p:sp>
        <p:nvSpPr>
          <p:cNvPr id="37928" name="Line 32"/>
          <p:cNvSpPr>
            <a:spLocks noChangeShapeType="1"/>
          </p:cNvSpPr>
          <p:nvPr/>
        </p:nvSpPr>
        <p:spPr bwMode="auto">
          <a:xfrm>
            <a:off x="5472113" y="1960563"/>
            <a:ext cx="34925" cy="1587"/>
          </a:xfrm>
          <a:prstGeom prst="line">
            <a:avLst/>
          </a:prstGeom>
          <a:noFill/>
          <a:ln w="7">
            <a:solidFill>
              <a:schemeClr val="tx1"/>
            </a:solidFill>
            <a:round/>
            <a:headEnd/>
            <a:tailEnd/>
          </a:ln>
        </p:spPr>
        <p:txBody>
          <a:bodyPr/>
          <a:lstStyle/>
          <a:p>
            <a:endParaRPr lang="en-US"/>
          </a:p>
        </p:txBody>
      </p:sp>
      <p:sp>
        <p:nvSpPr>
          <p:cNvPr id="37929" name="Rectangle 33"/>
          <p:cNvSpPr>
            <a:spLocks noChangeArrowheads="1"/>
          </p:cNvSpPr>
          <p:nvPr/>
        </p:nvSpPr>
        <p:spPr bwMode="auto">
          <a:xfrm>
            <a:off x="5097463" y="4287838"/>
            <a:ext cx="317500" cy="168275"/>
          </a:xfrm>
          <a:prstGeom prst="rect">
            <a:avLst/>
          </a:prstGeom>
          <a:noFill/>
          <a:ln w="9525">
            <a:noFill/>
            <a:miter lim="800000"/>
            <a:headEnd/>
            <a:tailEnd/>
          </a:ln>
        </p:spPr>
        <p:txBody>
          <a:bodyPr wrap="none" lIns="0" tIns="0" rIns="0" bIns="0">
            <a:spAutoFit/>
          </a:bodyPr>
          <a:lstStyle/>
          <a:p>
            <a:r>
              <a:rPr lang="en-US" sz="1100" b="1"/>
              <a:t>-0,02</a:t>
            </a:r>
            <a:endParaRPr lang="en-US"/>
          </a:p>
        </p:txBody>
      </p:sp>
      <p:sp>
        <p:nvSpPr>
          <p:cNvPr id="37930" name="Rectangle 34"/>
          <p:cNvSpPr>
            <a:spLocks noChangeArrowheads="1"/>
          </p:cNvSpPr>
          <p:nvPr/>
        </p:nvSpPr>
        <p:spPr bwMode="auto">
          <a:xfrm>
            <a:off x="5097463" y="3683000"/>
            <a:ext cx="317500" cy="168275"/>
          </a:xfrm>
          <a:prstGeom prst="rect">
            <a:avLst/>
          </a:prstGeom>
          <a:noFill/>
          <a:ln w="9525">
            <a:noFill/>
            <a:miter lim="800000"/>
            <a:headEnd/>
            <a:tailEnd/>
          </a:ln>
        </p:spPr>
        <p:txBody>
          <a:bodyPr wrap="none" lIns="0" tIns="0" rIns="0" bIns="0">
            <a:spAutoFit/>
          </a:bodyPr>
          <a:lstStyle/>
          <a:p>
            <a:r>
              <a:rPr lang="en-US" sz="1100" b="1"/>
              <a:t>-0,01</a:t>
            </a:r>
            <a:endParaRPr lang="en-US"/>
          </a:p>
        </p:txBody>
      </p:sp>
      <p:sp>
        <p:nvSpPr>
          <p:cNvPr id="37931" name="Rectangle 35"/>
          <p:cNvSpPr>
            <a:spLocks noChangeArrowheads="1"/>
          </p:cNvSpPr>
          <p:nvPr/>
        </p:nvSpPr>
        <p:spPr bwMode="auto">
          <a:xfrm>
            <a:off x="5141913" y="3076575"/>
            <a:ext cx="271462" cy="168275"/>
          </a:xfrm>
          <a:prstGeom prst="rect">
            <a:avLst/>
          </a:prstGeom>
          <a:noFill/>
          <a:ln w="9525">
            <a:noFill/>
            <a:miter lim="800000"/>
            <a:headEnd/>
            <a:tailEnd/>
          </a:ln>
        </p:spPr>
        <p:txBody>
          <a:bodyPr wrap="none" lIns="0" tIns="0" rIns="0" bIns="0">
            <a:spAutoFit/>
          </a:bodyPr>
          <a:lstStyle/>
          <a:p>
            <a:r>
              <a:rPr lang="en-US" sz="1100" b="1"/>
              <a:t>0,00</a:t>
            </a:r>
            <a:endParaRPr lang="en-US"/>
          </a:p>
        </p:txBody>
      </p:sp>
      <p:sp>
        <p:nvSpPr>
          <p:cNvPr id="37932" name="Rectangle 36"/>
          <p:cNvSpPr>
            <a:spLocks noChangeArrowheads="1"/>
          </p:cNvSpPr>
          <p:nvPr/>
        </p:nvSpPr>
        <p:spPr bwMode="auto">
          <a:xfrm>
            <a:off x="5141913" y="2471738"/>
            <a:ext cx="271462" cy="168275"/>
          </a:xfrm>
          <a:prstGeom prst="rect">
            <a:avLst/>
          </a:prstGeom>
          <a:noFill/>
          <a:ln w="9525">
            <a:noFill/>
            <a:miter lim="800000"/>
            <a:headEnd/>
            <a:tailEnd/>
          </a:ln>
        </p:spPr>
        <p:txBody>
          <a:bodyPr wrap="none" lIns="0" tIns="0" rIns="0" bIns="0">
            <a:spAutoFit/>
          </a:bodyPr>
          <a:lstStyle/>
          <a:p>
            <a:r>
              <a:rPr lang="en-US" sz="1100" b="1"/>
              <a:t>0,01</a:t>
            </a:r>
            <a:endParaRPr lang="en-US"/>
          </a:p>
        </p:txBody>
      </p:sp>
      <p:sp>
        <p:nvSpPr>
          <p:cNvPr id="37933" name="Rectangle 37"/>
          <p:cNvSpPr>
            <a:spLocks noChangeArrowheads="1"/>
          </p:cNvSpPr>
          <p:nvPr/>
        </p:nvSpPr>
        <p:spPr bwMode="auto">
          <a:xfrm>
            <a:off x="5141913" y="1866900"/>
            <a:ext cx="271462" cy="168275"/>
          </a:xfrm>
          <a:prstGeom prst="rect">
            <a:avLst/>
          </a:prstGeom>
          <a:noFill/>
          <a:ln w="9525">
            <a:noFill/>
            <a:miter lim="800000"/>
            <a:headEnd/>
            <a:tailEnd/>
          </a:ln>
        </p:spPr>
        <p:txBody>
          <a:bodyPr wrap="none" lIns="0" tIns="0" rIns="0" bIns="0">
            <a:spAutoFit/>
          </a:bodyPr>
          <a:lstStyle/>
          <a:p>
            <a:r>
              <a:rPr lang="en-US" sz="1100" b="1"/>
              <a:t>0,02</a:t>
            </a:r>
            <a:endParaRPr lang="en-US"/>
          </a:p>
        </p:txBody>
      </p:sp>
      <p:sp>
        <p:nvSpPr>
          <p:cNvPr id="37934" name="Line 38"/>
          <p:cNvSpPr>
            <a:spLocks noChangeShapeType="1"/>
          </p:cNvSpPr>
          <p:nvPr/>
        </p:nvSpPr>
        <p:spPr bwMode="auto">
          <a:xfrm flipV="1">
            <a:off x="8964613" y="1960563"/>
            <a:ext cx="1587" cy="2420937"/>
          </a:xfrm>
          <a:prstGeom prst="line">
            <a:avLst/>
          </a:prstGeom>
          <a:noFill/>
          <a:ln w="9">
            <a:solidFill>
              <a:schemeClr val="tx1"/>
            </a:solidFill>
            <a:round/>
            <a:headEnd/>
            <a:tailEnd/>
          </a:ln>
        </p:spPr>
        <p:txBody>
          <a:bodyPr/>
          <a:lstStyle/>
          <a:p>
            <a:endParaRPr lang="en-US"/>
          </a:p>
        </p:txBody>
      </p:sp>
      <p:sp>
        <p:nvSpPr>
          <p:cNvPr id="37935" name="Oval 39"/>
          <p:cNvSpPr>
            <a:spLocks noChangeArrowheads="1"/>
          </p:cNvSpPr>
          <p:nvPr/>
        </p:nvSpPr>
        <p:spPr bwMode="auto">
          <a:xfrm>
            <a:off x="5957888" y="2274888"/>
            <a:ext cx="61912" cy="63500"/>
          </a:xfrm>
          <a:prstGeom prst="ellipse">
            <a:avLst/>
          </a:prstGeom>
          <a:solidFill>
            <a:srgbClr val="EA9BFC"/>
          </a:solidFill>
          <a:ln w="3">
            <a:solidFill>
              <a:schemeClr val="tx1"/>
            </a:solidFill>
            <a:round/>
            <a:headEnd/>
            <a:tailEnd/>
          </a:ln>
        </p:spPr>
        <p:txBody>
          <a:bodyPr/>
          <a:lstStyle/>
          <a:p>
            <a:endParaRPr lang="es-ES"/>
          </a:p>
        </p:txBody>
      </p:sp>
      <p:sp>
        <p:nvSpPr>
          <p:cNvPr id="37936" name="Oval 40"/>
          <p:cNvSpPr>
            <a:spLocks noChangeArrowheads="1"/>
          </p:cNvSpPr>
          <p:nvPr/>
        </p:nvSpPr>
        <p:spPr bwMode="auto">
          <a:xfrm>
            <a:off x="6353175" y="2355850"/>
            <a:ext cx="61913" cy="61913"/>
          </a:xfrm>
          <a:prstGeom prst="ellipse">
            <a:avLst/>
          </a:prstGeom>
          <a:solidFill>
            <a:srgbClr val="EA9BFC"/>
          </a:solidFill>
          <a:ln w="3">
            <a:solidFill>
              <a:schemeClr val="tx1"/>
            </a:solidFill>
            <a:round/>
            <a:headEnd/>
            <a:tailEnd/>
          </a:ln>
        </p:spPr>
        <p:txBody>
          <a:bodyPr/>
          <a:lstStyle/>
          <a:p>
            <a:endParaRPr lang="es-ES"/>
          </a:p>
        </p:txBody>
      </p:sp>
      <p:sp>
        <p:nvSpPr>
          <p:cNvPr id="37937" name="Oval 41"/>
          <p:cNvSpPr>
            <a:spLocks noChangeArrowheads="1"/>
          </p:cNvSpPr>
          <p:nvPr/>
        </p:nvSpPr>
        <p:spPr bwMode="auto">
          <a:xfrm>
            <a:off x="6235700" y="2290763"/>
            <a:ext cx="61913" cy="61912"/>
          </a:xfrm>
          <a:prstGeom prst="ellipse">
            <a:avLst/>
          </a:prstGeom>
          <a:solidFill>
            <a:srgbClr val="EA9BFC"/>
          </a:solidFill>
          <a:ln w="3">
            <a:solidFill>
              <a:schemeClr val="tx1"/>
            </a:solidFill>
            <a:round/>
            <a:headEnd/>
            <a:tailEnd/>
          </a:ln>
        </p:spPr>
        <p:txBody>
          <a:bodyPr/>
          <a:lstStyle/>
          <a:p>
            <a:endParaRPr lang="es-ES"/>
          </a:p>
        </p:txBody>
      </p:sp>
      <p:sp>
        <p:nvSpPr>
          <p:cNvPr id="37938" name="Oval 42"/>
          <p:cNvSpPr>
            <a:spLocks noChangeArrowheads="1"/>
          </p:cNvSpPr>
          <p:nvPr/>
        </p:nvSpPr>
        <p:spPr bwMode="auto">
          <a:xfrm>
            <a:off x="6035675" y="2109788"/>
            <a:ext cx="61913" cy="61912"/>
          </a:xfrm>
          <a:prstGeom prst="ellipse">
            <a:avLst/>
          </a:prstGeom>
          <a:solidFill>
            <a:srgbClr val="EA9BFC"/>
          </a:solidFill>
          <a:ln w="3">
            <a:solidFill>
              <a:schemeClr val="tx1"/>
            </a:solidFill>
            <a:round/>
            <a:headEnd/>
            <a:tailEnd/>
          </a:ln>
        </p:spPr>
        <p:txBody>
          <a:bodyPr/>
          <a:lstStyle/>
          <a:p>
            <a:endParaRPr lang="es-ES"/>
          </a:p>
        </p:txBody>
      </p:sp>
      <p:sp>
        <p:nvSpPr>
          <p:cNvPr id="37939" name="Oval 43"/>
          <p:cNvSpPr>
            <a:spLocks noChangeArrowheads="1"/>
          </p:cNvSpPr>
          <p:nvPr/>
        </p:nvSpPr>
        <p:spPr bwMode="auto">
          <a:xfrm>
            <a:off x="6105525" y="2743200"/>
            <a:ext cx="61913" cy="63500"/>
          </a:xfrm>
          <a:prstGeom prst="ellipse">
            <a:avLst/>
          </a:prstGeom>
          <a:solidFill>
            <a:srgbClr val="EA9BFC"/>
          </a:solidFill>
          <a:ln w="3">
            <a:solidFill>
              <a:schemeClr val="tx1"/>
            </a:solidFill>
            <a:round/>
            <a:headEnd/>
            <a:tailEnd/>
          </a:ln>
        </p:spPr>
        <p:txBody>
          <a:bodyPr/>
          <a:lstStyle/>
          <a:p>
            <a:endParaRPr lang="es-ES"/>
          </a:p>
        </p:txBody>
      </p:sp>
      <p:sp>
        <p:nvSpPr>
          <p:cNvPr id="37940" name="Oval 44"/>
          <p:cNvSpPr>
            <a:spLocks noChangeArrowheads="1"/>
          </p:cNvSpPr>
          <p:nvPr/>
        </p:nvSpPr>
        <p:spPr bwMode="auto">
          <a:xfrm>
            <a:off x="6035675" y="2746375"/>
            <a:ext cx="61913" cy="61913"/>
          </a:xfrm>
          <a:prstGeom prst="ellipse">
            <a:avLst/>
          </a:prstGeom>
          <a:solidFill>
            <a:srgbClr val="EA9BFC"/>
          </a:solidFill>
          <a:ln w="3">
            <a:solidFill>
              <a:schemeClr val="tx1"/>
            </a:solidFill>
            <a:round/>
            <a:headEnd/>
            <a:tailEnd/>
          </a:ln>
        </p:spPr>
        <p:txBody>
          <a:bodyPr/>
          <a:lstStyle/>
          <a:p>
            <a:endParaRPr lang="es-ES"/>
          </a:p>
        </p:txBody>
      </p:sp>
      <p:sp>
        <p:nvSpPr>
          <p:cNvPr id="37941" name="Oval 45"/>
          <p:cNvSpPr>
            <a:spLocks noChangeArrowheads="1"/>
          </p:cNvSpPr>
          <p:nvPr/>
        </p:nvSpPr>
        <p:spPr bwMode="auto">
          <a:xfrm>
            <a:off x="5840413" y="2667000"/>
            <a:ext cx="63500" cy="61913"/>
          </a:xfrm>
          <a:prstGeom prst="ellipse">
            <a:avLst/>
          </a:prstGeom>
          <a:solidFill>
            <a:srgbClr val="EA9BFC"/>
          </a:solidFill>
          <a:ln w="3">
            <a:solidFill>
              <a:schemeClr val="tx1"/>
            </a:solidFill>
            <a:round/>
            <a:headEnd/>
            <a:tailEnd/>
          </a:ln>
        </p:spPr>
        <p:txBody>
          <a:bodyPr/>
          <a:lstStyle/>
          <a:p>
            <a:endParaRPr lang="es-ES"/>
          </a:p>
        </p:txBody>
      </p:sp>
      <p:sp>
        <p:nvSpPr>
          <p:cNvPr id="37942" name="Oval 46"/>
          <p:cNvSpPr>
            <a:spLocks noChangeArrowheads="1"/>
          </p:cNvSpPr>
          <p:nvPr/>
        </p:nvSpPr>
        <p:spPr bwMode="auto">
          <a:xfrm>
            <a:off x="6172200" y="3217863"/>
            <a:ext cx="61913" cy="61912"/>
          </a:xfrm>
          <a:prstGeom prst="ellipse">
            <a:avLst/>
          </a:prstGeom>
          <a:solidFill>
            <a:srgbClr val="EA9BFC"/>
          </a:solidFill>
          <a:ln w="3">
            <a:solidFill>
              <a:schemeClr val="tx1"/>
            </a:solidFill>
            <a:round/>
            <a:headEnd/>
            <a:tailEnd/>
          </a:ln>
        </p:spPr>
        <p:txBody>
          <a:bodyPr/>
          <a:lstStyle/>
          <a:p>
            <a:endParaRPr lang="es-ES"/>
          </a:p>
        </p:txBody>
      </p:sp>
      <p:sp>
        <p:nvSpPr>
          <p:cNvPr id="37943" name="Oval 47"/>
          <p:cNvSpPr>
            <a:spLocks noChangeArrowheads="1"/>
          </p:cNvSpPr>
          <p:nvPr/>
        </p:nvSpPr>
        <p:spPr bwMode="auto">
          <a:xfrm>
            <a:off x="5956300" y="2971800"/>
            <a:ext cx="61913" cy="61913"/>
          </a:xfrm>
          <a:prstGeom prst="ellipse">
            <a:avLst/>
          </a:prstGeom>
          <a:solidFill>
            <a:srgbClr val="EA9BFC"/>
          </a:solidFill>
          <a:ln w="3">
            <a:solidFill>
              <a:schemeClr val="tx1"/>
            </a:solidFill>
            <a:round/>
            <a:headEnd/>
            <a:tailEnd/>
          </a:ln>
        </p:spPr>
        <p:txBody>
          <a:bodyPr/>
          <a:lstStyle/>
          <a:p>
            <a:endParaRPr lang="es-ES"/>
          </a:p>
        </p:txBody>
      </p:sp>
      <p:sp>
        <p:nvSpPr>
          <p:cNvPr id="37944" name="Oval 48"/>
          <p:cNvSpPr>
            <a:spLocks noChangeArrowheads="1"/>
          </p:cNvSpPr>
          <p:nvPr/>
        </p:nvSpPr>
        <p:spPr bwMode="auto">
          <a:xfrm>
            <a:off x="5856288" y="3538538"/>
            <a:ext cx="63500" cy="63500"/>
          </a:xfrm>
          <a:prstGeom prst="ellipse">
            <a:avLst/>
          </a:prstGeom>
          <a:solidFill>
            <a:srgbClr val="EA9BFC"/>
          </a:solidFill>
          <a:ln w="3">
            <a:solidFill>
              <a:schemeClr val="tx1"/>
            </a:solidFill>
            <a:round/>
            <a:headEnd/>
            <a:tailEnd/>
          </a:ln>
        </p:spPr>
        <p:txBody>
          <a:bodyPr/>
          <a:lstStyle/>
          <a:p>
            <a:endParaRPr lang="es-ES"/>
          </a:p>
        </p:txBody>
      </p:sp>
      <p:sp>
        <p:nvSpPr>
          <p:cNvPr id="37945" name="Oval 49"/>
          <p:cNvSpPr>
            <a:spLocks noChangeArrowheads="1"/>
          </p:cNvSpPr>
          <p:nvPr/>
        </p:nvSpPr>
        <p:spPr bwMode="auto">
          <a:xfrm>
            <a:off x="6088063" y="3613150"/>
            <a:ext cx="63500" cy="63500"/>
          </a:xfrm>
          <a:prstGeom prst="ellipse">
            <a:avLst/>
          </a:prstGeom>
          <a:solidFill>
            <a:srgbClr val="EA9BFC"/>
          </a:solidFill>
          <a:ln w="3">
            <a:solidFill>
              <a:schemeClr val="tx1"/>
            </a:solidFill>
            <a:round/>
            <a:headEnd/>
            <a:tailEnd/>
          </a:ln>
        </p:spPr>
        <p:txBody>
          <a:bodyPr/>
          <a:lstStyle/>
          <a:p>
            <a:endParaRPr lang="es-ES"/>
          </a:p>
        </p:txBody>
      </p:sp>
      <p:sp>
        <p:nvSpPr>
          <p:cNvPr id="37946" name="Oval 50"/>
          <p:cNvSpPr>
            <a:spLocks noChangeArrowheads="1"/>
          </p:cNvSpPr>
          <p:nvPr/>
        </p:nvSpPr>
        <p:spPr bwMode="auto">
          <a:xfrm>
            <a:off x="5878513" y="3478213"/>
            <a:ext cx="63500" cy="63500"/>
          </a:xfrm>
          <a:prstGeom prst="ellipse">
            <a:avLst/>
          </a:prstGeom>
          <a:solidFill>
            <a:srgbClr val="EA9BFC"/>
          </a:solidFill>
          <a:ln w="3">
            <a:solidFill>
              <a:schemeClr val="tx1"/>
            </a:solidFill>
            <a:round/>
            <a:headEnd/>
            <a:tailEnd/>
          </a:ln>
        </p:spPr>
        <p:txBody>
          <a:bodyPr/>
          <a:lstStyle/>
          <a:p>
            <a:endParaRPr lang="es-ES"/>
          </a:p>
        </p:txBody>
      </p:sp>
      <p:sp>
        <p:nvSpPr>
          <p:cNvPr id="37947" name="Oval 51"/>
          <p:cNvSpPr>
            <a:spLocks noChangeArrowheads="1"/>
          </p:cNvSpPr>
          <p:nvPr/>
        </p:nvSpPr>
        <p:spPr bwMode="auto">
          <a:xfrm>
            <a:off x="5632450" y="3468688"/>
            <a:ext cx="61913" cy="61912"/>
          </a:xfrm>
          <a:prstGeom prst="ellipse">
            <a:avLst/>
          </a:prstGeom>
          <a:solidFill>
            <a:srgbClr val="EA9BFC"/>
          </a:solidFill>
          <a:ln w="3">
            <a:solidFill>
              <a:schemeClr val="tx1"/>
            </a:solidFill>
            <a:round/>
            <a:headEnd/>
            <a:tailEnd/>
          </a:ln>
        </p:spPr>
        <p:txBody>
          <a:bodyPr/>
          <a:lstStyle/>
          <a:p>
            <a:endParaRPr lang="es-ES"/>
          </a:p>
        </p:txBody>
      </p:sp>
      <p:sp>
        <p:nvSpPr>
          <p:cNvPr id="37948" name="Oval 52"/>
          <p:cNvSpPr>
            <a:spLocks noChangeArrowheads="1"/>
          </p:cNvSpPr>
          <p:nvPr/>
        </p:nvSpPr>
        <p:spPr bwMode="auto">
          <a:xfrm>
            <a:off x="5691188" y="4076700"/>
            <a:ext cx="61912" cy="63500"/>
          </a:xfrm>
          <a:prstGeom prst="ellipse">
            <a:avLst/>
          </a:prstGeom>
          <a:solidFill>
            <a:srgbClr val="EA9BFC"/>
          </a:solidFill>
          <a:ln w="3">
            <a:solidFill>
              <a:schemeClr val="tx1"/>
            </a:solidFill>
            <a:round/>
            <a:headEnd/>
            <a:tailEnd/>
          </a:ln>
        </p:spPr>
        <p:txBody>
          <a:bodyPr/>
          <a:lstStyle/>
          <a:p>
            <a:endParaRPr lang="es-ES"/>
          </a:p>
        </p:txBody>
      </p:sp>
      <p:sp>
        <p:nvSpPr>
          <p:cNvPr id="37949" name="Oval 53"/>
          <p:cNvSpPr>
            <a:spLocks noChangeArrowheads="1"/>
          </p:cNvSpPr>
          <p:nvPr/>
        </p:nvSpPr>
        <p:spPr bwMode="auto">
          <a:xfrm>
            <a:off x="5957888" y="4054475"/>
            <a:ext cx="63500" cy="61913"/>
          </a:xfrm>
          <a:prstGeom prst="ellipse">
            <a:avLst/>
          </a:prstGeom>
          <a:solidFill>
            <a:srgbClr val="EA9BFC"/>
          </a:solidFill>
          <a:ln w="3">
            <a:solidFill>
              <a:schemeClr val="tx1"/>
            </a:solidFill>
            <a:round/>
            <a:headEnd/>
            <a:tailEnd/>
          </a:ln>
        </p:spPr>
        <p:txBody>
          <a:bodyPr/>
          <a:lstStyle/>
          <a:p>
            <a:endParaRPr lang="es-ES"/>
          </a:p>
        </p:txBody>
      </p:sp>
      <p:sp>
        <p:nvSpPr>
          <p:cNvPr id="37950" name="Oval 54"/>
          <p:cNvSpPr>
            <a:spLocks noChangeArrowheads="1"/>
          </p:cNvSpPr>
          <p:nvPr/>
        </p:nvSpPr>
        <p:spPr bwMode="auto">
          <a:xfrm>
            <a:off x="5715000" y="3886200"/>
            <a:ext cx="63500" cy="61913"/>
          </a:xfrm>
          <a:prstGeom prst="ellipse">
            <a:avLst/>
          </a:prstGeom>
          <a:solidFill>
            <a:srgbClr val="EA9BFC"/>
          </a:solidFill>
          <a:ln w="3">
            <a:solidFill>
              <a:schemeClr val="tx1"/>
            </a:solidFill>
            <a:round/>
            <a:headEnd/>
            <a:tailEnd/>
          </a:ln>
        </p:spPr>
        <p:txBody>
          <a:bodyPr/>
          <a:lstStyle/>
          <a:p>
            <a:endParaRPr lang="es-ES"/>
          </a:p>
        </p:txBody>
      </p:sp>
      <p:sp>
        <p:nvSpPr>
          <p:cNvPr id="37951" name="Oval 55"/>
          <p:cNvSpPr>
            <a:spLocks noChangeArrowheads="1"/>
          </p:cNvSpPr>
          <p:nvPr/>
        </p:nvSpPr>
        <p:spPr bwMode="auto">
          <a:xfrm>
            <a:off x="5657850" y="3716338"/>
            <a:ext cx="61913" cy="63500"/>
          </a:xfrm>
          <a:prstGeom prst="ellipse">
            <a:avLst/>
          </a:prstGeom>
          <a:solidFill>
            <a:srgbClr val="EA9BFC"/>
          </a:solidFill>
          <a:ln w="3">
            <a:solidFill>
              <a:schemeClr val="tx1"/>
            </a:solidFill>
            <a:round/>
            <a:headEnd/>
            <a:tailEnd/>
          </a:ln>
        </p:spPr>
        <p:txBody>
          <a:bodyPr/>
          <a:lstStyle/>
          <a:p>
            <a:endParaRPr lang="es-ES"/>
          </a:p>
        </p:txBody>
      </p:sp>
      <p:sp>
        <p:nvSpPr>
          <p:cNvPr id="37952" name="Oval 56"/>
          <p:cNvSpPr>
            <a:spLocks noChangeArrowheads="1"/>
          </p:cNvSpPr>
          <p:nvPr/>
        </p:nvSpPr>
        <p:spPr bwMode="auto">
          <a:xfrm>
            <a:off x="6103938" y="3062288"/>
            <a:ext cx="61912" cy="61912"/>
          </a:xfrm>
          <a:prstGeom prst="ellipse">
            <a:avLst/>
          </a:prstGeom>
          <a:solidFill>
            <a:srgbClr val="EA9BFC"/>
          </a:solidFill>
          <a:ln w="3">
            <a:solidFill>
              <a:schemeClr val="tx1"/>
            </a:solidFill>
            <a:round/>
            <a:headEnd/>
            <a:tailEnd/>
          </a:ln>
        </p:spPr>
        <p:txBody>
          <a:bodyPr/>
          <a:lstStyle/>
          <a:p>
            <a:endParaRPr lang="es-ES"/>
          </a:p>
        </p:txBody>
      </p:sp>
      <p:sp>
        <p:nvSpPr>
          <p:cNvPr id="37953" name="Oval 57"/>
          <p:cNvSpPr>
            <a:spLocks noChangeArrowheads="1"/>
          </p:cNvSpPr>
          <p:nvPr/>
        </p:nvSpPr>
        <p:spPr bwMode="auto">
          <a:xfrm>
            <a:off x="6178550" y="2714625"/>
            <a:ext cx="63500" cy="63500"/>
          </a:xfrm>
          <a:prstGeom prst="ellipse">
            <a:avLst/>
          </a:prstGeom>
          <a:solidFill>
            <a:srgbClr val="EA9BFC"/>
          </a:solidFill>
          <a:ln w="3">
            <a:solidFill>
              <a:schemeClr val="tx1"/>
            </a:solidFill>
            <a:round/>
            <a:headEnd/>
            <a:tailEnd/>
          </a:ln>
        </p:spPr>
        <p:txBody>
          <a:bodyPr/>
          <a:lstStyle/>
          <a:p>
            <a:endParaRPr lang="es-ES"/>
          </a:p>
        </p:txBody>
      </p:sp>
      <p:sp>
        <p:nvSpPr>
          <p:cNvPr id="37954" name="Oval 58"/>
          <p:cNvSpPr>
            <a:spLocks noChangeArrowheads="1"/>
          </p:cNvSpPr>
          <p:nvPr/>
        </p:nvSpPr>
        <p:spPr bwMode="auto">
          <a:xfrm>
            <a:off x="6173788" y="3127375"/>
            <a:ext cx="61912" cy="63500"/>
          </a:xfrm>
          <a:prstGeom prst="ellipse">
            <a:avLst/>
          </a:prstGeom>
          <a:solidFill>
            <a:srgbClr val="EA9BFC"/>
          </a:solidFill>
          <a:ln w="3">
            <a:solidFill>
              <a:schemeClr val="tx1"/>
            </a:solidFill>
            <a:round/>
            <a:headEnd/>
            <a:tailEnd/>
          </a:ln>
        </p:spPr>
        <p:txBody>
          <a:bodyPr/>
          <a:lstStyle/>
          <a:p>
            <a:endParaRPr lang="es-ES"/>
          </a:p>
        </p:txBody>
      </p:sp>
      <p:sp>
        <p:nvSpPr>
          <p:cNvPr id="37955" name="Oval 59"/>
          <p:cNvSpPr>
            <a:spLocks noChangeArrowheads="1"/>
          </p:cNvSpPr>
          <p:nvPr/>
        </p:nvSpPr>
        <p:spPr bwMode="auto">
          <a:xfrm>
            <a:off x="6043613" y="2520950"/>
            <a:ext cx="63500" cy="61913"/>
          </a:xfrm>
          <a:prstGeom prst="ellipse">
            <a:avLst/>
          </a:prstGeom>
          <a:solidFill>
            <a:srgbClr val="EA9BFC"/>
          </a:solidFill>
          <a:ln w="3">
            <a:solidFill>
              <a:schemeClr val="tx1"/>
            </a:solidFill>
            <a:round/>
            <a:headEnd/>
            <a:tailEnd/>
          </a:ln>
        </p:spPr>
        <p:txBody>
          <a:bodyPr/>
          <a:lstStyle/>
          <a:p>
            <a:endParaRPr lang="es-ES"/>
          </a:p>
        </p:txBody>
      </p:sp>
      <p:sp>
        <p:nvSpPr>
          <p:cNvPr id="37956" name="Oval 60"/>
          <p:cNvSpPr>
            <a:spLocks noChangeArrowheads="1"/>
          </p:cNvSpPr>
          <p:nvPr/>
        </p:nvSpPr>
        <p:spPr bwMode="auto">
          <a:xfrm>
            <a:off x="5995988" y="2319338"/>
            <a:ext cx="63500" cy="61912"/>
          </a:xfrm>
          <a:prstGeom prst="ellipse">
            <a:avLst/>
          </a:prstGeom>
          <a:solidFill>
            <a:srgbClr val="EA9BFC"/>
          </a:solidFill>
          <a:ln w="3">
            <a:solidFill>
              <a:schemeClr val="tx1"/>
            </a:solidFill>
            <a:round/>
            <a:headEnd/>
            <a:tailEnd/>
          </a:ln>
        </p:spPr>
        <p:txBody>
          <a:bodyPr/>
          <a:lstStyle/>
          <a:p>
            <a:endParaRPr lang="es-ES"/>
          </a:p>
        </p:txBody>
      </p:sp>
      <p:sp>
        <p:nvSpPr>
          <p:cNvPr id="37957" name="Oval 61"/>
          <p:cNvSpPr>
            <a:spLocks noChangeArrowheads="1"/>
          </p:cNvSpPr>
          <p:nvPr/>
        </p:nvSpPr>
        <p:spPr bwMode="auto">
          <a:xfrm>
            <a:off x="6088063" y="2855913"/>
            <a:ext cx="61912" cy="63500"/>
          </a:xfrm>
          <a:prstGeom prst="ellipse">
            <a:avLst/>
          </a:prstGeom>
          <a:solidFill>
            <a:srgbClr val="EA9BFC"/>
          </a:solidFill>
          <a:ln w="3">
            <a:solidFill>
              <a:schemeClr val="tx1"/>
            </a:solidFill>
            <a:round/>
            <a:headEnd/>
            <a:tailEnd/>
          </a:ln>
        </p:spPr>
        <p:txBody>
          <a:bodyPr/>
          <a:lstStyle/>
          <a:p>
            <a:endParaRPr lang="es-ES"/>
          </a:p>
        </p:txBody>
      </p:sp>
      <p:sp>
        <p:nvSpPr>
          <p:cNvPr id="37958" name="Oval 62"/>
          <p:cNvSpPr>
            <a:spLocks noChangeArrowheads="1"/>
          </p:cNvSpPr>
          <p:nvPr/>
        </p:nvSpPr>
        <p:spPr bwMode="auto">
          <a:xfrm>
            <a:off x="5953125" y="2786063"/>
            <a:ext cx="61913" cy="63500"/>
          </a:xfrm>
          <a:prstGeom prst="ellipse">
            <a:avLst/>
          </a:prstGeom>
          <a:solidFill>
            <a:srgbClr val="EA9BFC"/>
          </a:solidFill>
          <a:ln w="3">
            <a:solidFill>
              <a:schemeClr val="tx1"/>
            </a:solidFill>
            <a:round/>
            <a:headEnd/>
            <a:tailEnd/>
          </a:ln>
        </p:spPr>
        <p:txBody>
          <a:bodyPr/>
          <a:lstStyle/>
          <a:p>
            <a:endParaRPr lang="es-ES"/>
          </a:p>
        </p:txBody>
      </p:sp>
      <p:sp>
        <p:nvSpPr>
          <p:cNvPr id="37959" name="Oval 63"/>
          <p:cNvSpPr>
            <a:spLocks noChangeArrowheads="1"/>
          </p:cNvSpPr>
          <p:nvPr/>
        </p:nvSpPr>
        <p:spPr bwMode="auto">
          <a:xfrm>
            <a:off x="5956300" y="3286125"/>
            <a:ext cx="61913" cy="61913"/>
          </a:xfrm>
          <a:prstGeom prst="ellipse">
            <a:avLst/>
          </a:prstGeom>
          <a:solidFill>
            <a:srgbClr val="EA9BFC"/>
          </a:solidFill>
          <a:ln w="3">
            <a:solidFill>
              <a:schemeClr val="tx1"/>
            </a:solidFill>
            <a:round/>
            <a:headEnd/>
            <a:tailEnd/>
          </a:ln>
        </p:spPr>
        <p:txBody>
          <a:bodyPr/>
          <a:lstStyle/>
          <a:p>
            <a:endParaRPr lang="es-ES"/>
          </a:p>
        </p:txBody>
      </p:sp>
      <p:sp>
        <p:nvSpPr>
          <p:cNvPr id="37960" name="Oval 64"/>
          <p:cNvSpPr>
            <a:spLocks noChangeArrowheads="1"/>
          </p:cNvSpPr>
          <p:nvPr/>
        </p:nvSpPr>
        <p:spPr bwMode="auto">
          <a:xfrm>
            <a:off x="5976938" y="3354388"/>
            <a:ext cx="63500" cy="63500"/>
          </a:xfrm>
          <a:prstGeom prst="ellipse">
            <a:avLst/>
          </a:prstGeom>
          <a:solidFill>
            <a:srgbClr val="EA9BFC"/>
          </a:solidFill>
          <a:ln w="3">
            <a:solidFill>
              <a:schemeClr val="tx1"/>
            </a:solidFill>
            <a:round/>
            <a:headEnd/>
            <a:tailEnd/>
          </a:ln>
        </p:spPr>
        <p:txBody>
          <a:bodyPr/>
          <a:lstStyle/>
          <a:p>
            <a:endParaRPr lang="es-ES"/>
          </a:p>
        </p:txBody>
      </p:sp>
      <p:sp>
        <p:nvSpPr>
          <p:cNvPr id="37961" name="Oval 65"/>
          <p:cNvSpPr>
            <a:spLocks noChangeArrowheads="1"/>
          </p:cNvSpPr>
          <p:nvPr/>
        </p:nvSpPr>
        <p:spPr bwMode="auto">
          <a:xfrm>
            <a:off x="5969000" y="3741738"/>
            <a:ext cx="63500" cy="63500"/>
          </a:xfrm>
          <a:prstGeom prst="ellipse">
            <a:avLst/>
          </a:prstGeom>
          <a:solidFill>
            <a:srgbClr val="EA9BFC"/>
          </a:solidFill>
          <a:ln w="3">
            <a:solidFill>
              <a:schemeClr val="tx1"/>
            </a:solidFill>
            <a:round/>
            <a:headEnd/>
            <a:tailEnd/>
          </a:ln>
        </p:spPr>
        <p:txBody>
          <a:bodyPr/>
          <a:lstStyle/>
          <a:p>
            <a:endParaRPr lang="es-ES"/>
          </a:p>
        </p:txBody>
      </p:sp>
      <p:sp>
        <p:nvSpPr>
          <p:cNvPr id="37962" name="Oval 66"/>
          <p:cNvSpPr>
            <a:spLocks noChangeArrowheads="1"/>
          </p:cNvSpPr>
          <p:nvPr/>
        </p:nvSpPr>
        <p:spPr bwMode="auto">
          <a:xfrm>
            <a:off x="5732463" y="3697288"/>
            <a:ext cx="63500" cy="61912"/>
          </a:xfrm>
          <a:prstGeom prst="ellipse">
            <a:avLst/>
          </a:prstGeom>
          <a:solidFill>
            <a:srgbClr val="EA9BFC"/>
          </a:solidFill>
          <a:ln w="3">
            <a:solidFill>
              <a:schemeClr val="tx1"/>
            </a:solidFill>
            <a:round/>
            <a:headEnd/>
            <a:tailEnd/>
          </a:ln>
        </p:spPr>
        <p:txBody>
          <a:bodyPr/>
          <a:lstStyle/>
          <a:p>
            <a:endParaRPr lang="es-ES"/>
          </a:p>
        </p:txBody>
      </p:sp>
      <p:sp>
        <p:nvSpPr>
          <p:cNvPr id="37963" name="Rectangle 67"/>
          <p:cNvSpPr>
            <a:spLocks noChangeArrowheads="1"/>
          </p:cNvSpPr>
          <p:nvPr/>
        </p:nvSpPr>
        <p:spPr bwMode="auto">
          <a:xfrm>
            <a:off x="8572500" y="3255963"/>
            <a:ext cx="58738" cy="58737"/>
          </a:xfrm>
          <a:prstGeom prst="rect">
            <a:avLst/>
          </a:prstGeom>
          <a:solidFill>
            <a:srgbClr val="FFFFFF"/>
          </a:solidFill>
          <a:ln w="0">
            <a:solidFill>
              <a:schemeClr val="tx1"/>
            </a:solidFill>
            <a:miter lim="800000"/>
            <a:headEnd/>
            <a:tailEnd/>
          </a:ln>
        </p:spPr>
        <p:txBody>
          <a:bodyPr/>
          <a:lstStyle/>
          <a:p>
            <a:endParaRPr lang="es-ES"/>
          </a:p>
        </p:txBody>
      </p:sp>
      <p:sp>
        <p:nvSpPr>
          <p:cNvPr id="37964" name="Rectangle 68"/>
          <p:cNvSpPr>
            <a:spLocks noChangeArrowheads="1"/>
          </p:cNvSpPr>
          <p:nvPr/>
        </p:nvSpPr>
        <p:spPr bwMode="auto">
          <a:xfrm>
            <a:off x="8274050" y="3197225"/>
            <a:ext cx="58738" cy="60325"/>
          </a:xfrm>
          <a:prstGeom prst="rect">
            <a:avLst/>
          </a:prstGeom>
          <a:solidFill>
            <a:srgbClr val="FFFFFF"/>
          </a:solidFill>
          <a:ln w="0">
            <a:solidFill>
              <a:schemeClr val="tx1"/>
            </a:solidFill>
            <a:miter lim="800000"/>
            <a:headEnd/>
            <a:tailEnd/>
          </a:ln>
        </p:spPr>
        <p:txBody>
          <a:bodyPr/>
          <a:lstStyle/>
          <a:p>
            <a:endParaRPr lang="es-ES"/>
          </a:p>
        </p:txBody>
      </p:sp>
      <p:sp>
        <p:nvSpPr>
          <p:cNvPr id="37965" name="Rectangle 69"/>
          <p:cNvSpPr>
            <a:spLocks noChangeArrowheads="1"/>
          </p:cNvSpPr>
          <p:nvPr/>
        </p:nvSpPr>
        <p:spPr bwMode="auto">
          <a:xfrm>
            <a:off x="8420100" y="3035300"/>
            <a:ext cx="58738" cy="58738"/>
          </a:xfrm>
          <a:prstGeom prst="rect">
            <a:avLst/>
          </a:prstGeom>
          <a:solidFill>
            <a:srgbClr val="FFFFFF"/>
          </a:solidFill>
          <a:ln w="0">
            <a:solidFill>
              <a:schemeClr val="tx1"/>
            </a:solidFill>
            <a:miter lim="800000"/>
            <a:headEnd/>
            <a:tailEnd/>
          </a:ln>
        </p:spPr>
        <p:txBody>
          <a:bodyPr/>
          <a:lstStyle/>
          <a:p>
            <a:endParaRPr lang="es-ES"/>
          </a:p>
        </p:txBody>
      </p:sp>
      <p:sp>
        <p:nvSpPr>
          <p:cNvPr id="37966" name="Rectangle 70"/>
          <p:cNvSpPr>
            <a:spLocks noChangeArrowheads="1"/>
          </p:cNvSpPr>
          <p:nvPr/>
        </p:nvSpPr>
        <p:spPr bwMode="auto">
          <a:xfrm>
            <a:off x="8489950" y="3124200"/>
            <a:ext cx="58738" cy="60325"/>
          </a:xfrm>
          <a:prstGeom prst="rect">
            <a:avLst/>
          </a:prstGeom>
          <a:solidFill>
            <a:srgbClr val="FFFFFF"/>
          </a:solidFill>
          <a:ln w="0">
            <a:solidFill>
              <a:schemeClr val="tx1"/>
            </a:solidFill>
            <a:miter lim="800000"/>
            <a:headEnd/>
            <a:tailEnd/>
          </a:ln>
        </p:spPr>
        <p:txBody>
          <a:bodyPr/>
          <a:lstStyle/>
          <a:p>
            <a:endParaRPr lang="es-ES"/>
          </a:p>
        </p:txBody>
      </p:sp>
      <p:sp>
        <p:nvSpPr>
          <p:cNvPr id="37967" name="Rectangle 71"/>
          <p:cNvSpPr>
            <a:spLocks noChangeArrowheads="1"/>
          </p:cNvSpPr>
          <p:nvPr/>
        </p:nvSpPr>
        <p:spPr bwMode="auto">
          <a:xfrm>
            <a:off x="8459788" y="3052763"/>
            <a:ext cx="60325" cy="60325"/>
          </a:xfrm>
          <a:prstGeom prst="rect">
            <a:avLst/>
          </a:prstGeom>
          <a:solidFill>
            <a:srgbClr val="FFFFFF"/>
          </a:solidFill>
          <a:ln w="0">
            <a:solidFill>
              <a:schemeClr val="tx1"/>
            </a:solidFill>
            <a:miter lim="800000"/>
            <a:headEnd/>
            <a:tailEnd/>
          </a:ln>
        </p:spPr>
        <p:txBody>
          <a:bodyPr/>
          <a:lstStyle/>
          <a:p>
            <a:endParaRPr lang="es-ES"/>
          </a:p>
        </p:txBody>
      </p:sp>
      <p:sp>
        <p:nvSpPr>
          <p:cNvPr id="37968" name="Rectangle 72"/>
          <p:cNvSpPr>
            <a:spLocks noChangeArrowheads="1"/>
          </p:cNvSpPr>
          <p:nvPr/>
        </p:nvSpPr>
        <p:spPr bwMode="auto">
          <a:xfrm>
            <a:off x="8318500" y="3270250"/>
            <a:ext cx="58738" cy="58738"/>
          </a:xfrm>
          <a:prstGeom prst="rect">
            <a:avLst/>
          </a:prstGeom>
          <a:solidFill>
            <a:srgbClr val="FFFFFF"/>
          </a:solidFill>
          <a:ln w="0">
            <a:solidFill>
              <a:schemeClr val="tx1"/>
            </a:solidFill>
            <a:miter lim="800000"/>
            <a:headEnd/>
            <a:tailEnd/>
          </a:ln>
        </p:spPr>
        <p:txBody>
          <a:bodyPr/>
          <a:lstStyle/>
          <a:p>
            <a:endParaRPr lang="es-ES"/>
          </a:p>
        </p:txBody>
      </p:sp>
      <p:sp>
        <p:nvSpPr>
          <p:cNvPr id="37969" name="Rectangle 73"/>
          <p:cNvSpPr>
            <a:spLocks noChangeArrowheads="1"/>
          </p:cNvSpPr>
          <p:nvPr/>
        </p:nvSpPr>
        <p:spPr bwMode="auto">
          <a:xfrm>
            <a:off x="8369300" y="3043238"/>
            <a:ext cx="60325" cy="60325"/>
          </a:xfrm>
          <a:prstGeom prst="rect">
            <a:avLst/>
          </a:prstGeom>
          <a:solidFill>
            <a:srgbClr val="FFFFFF"/>
          </a:solidFill>
          <a:ln w="0">
            <a:solidFill>
              <a:schemeClr val="tx1"/>
            </a:solidFill>
            <a:miter lim="800000"/>
            <a:headEnd/>
            <a:tailEnd/>
          </a:ln>
        </p:spPr>
        <p:txBody>
          <a:bodyPr/>
          <a:lstStyle/>
          <a:p>
            <a:endParaRPr lang="es-ES"/>
          </a:p>
        </p:txBody>
      </p:sp>
      <p:sp>
        <p:nvSpPr>
          <p:cNvPr id="37970" name="Rectangle 74"/>
          <p:cNvSpPr>
            <a:spLocks noChangeArrowheads="1"/>
          </p:cNvSpPr>
          <p:nvPr/>
        </p:nvSpPr>
        <p:spPr bwMode="auto">
          <a:xfrm>
            <a:off x="8629650" y="3089275"/>
            <a:ext cx="58738" cy="58738"/>
          </a:xfrm>
          <a:prstGeom prst="rect">
            <a:avLst/>
          </a:prstGeom>
          <a:solidFill>
            <a:srgbClr val="FFFFFF"/>
          </a:solidFill>
          <a:ln w="0">
            <a:solidFill>
              <a:schemeClr val="tx1"/>
            </a:solidFill>
            <a:miter lim="800000"/>
            <a:headEnd/>
            <a:tailEnd/>
          </a:ln>
        </p:spPr>
        <p:txBody>
          <a:bodyPr/>
          <a:lstStyle/>
          <a:p>
            <a:endParaRPr lang="es-ES"/>
          </a:p>
        </p:txBody>
      </p:sp>
      <p:sp>
        <p:nvSpPr>
          <p:cNvPr id="37971" name="Rectangle 75"/>
          <p:cNvSpPr>
            <a:spLocks noChangeArrowheads="1"/>
          </p:cNvSpPr>
          <p:nvPr/>
        </p:nvSpPr>
        <p:spPr bwMode="auto">
          <a:xfrm>
            <a:off x="8651875" y="3067050"/>
            <a:ext cx="58738" cy="60325"/>
          </a:xfrm>
          <a:prstGeom prst="rect">
            <a:avLst/>
          </a:prstGeom>
          <a:solidFill>
            <a:srgbClr val="FFFFFF"/>
          </a:solidFill>
          <a:ln w="0">
            <a:solidFill>
              <a:schemeClr val="tx1"/>
            </a:solidFill>
            <a:miter lim="800000"/>
            <a:headEnd/>
            <a:tailEnd/>
          </a:ln>
        </p:spPr>
        <p:txBody>
          <a:bodyPr/>
          <a:lstStyle/>
          <a:p>
            <a:endParaRPr lang="es-ES"/>
          </a:p>
        </p:txBody>
      </p:sp>
      <p:sp>
        <p:nvSpPr>
          <p:cNvPr id="37972" name="Rectangle 76"/>
          <p:cNvSpPr>
            <a:spLocks noChangeArrowheads="1"/>
          </p:cNvSpPr>
          <p:nvPr/>
        </p:nvSpPr>
        <p:spPr bwMode="auto">
          <a:xfrm>
            <a:off x="8405813" y="3062288"/>
            <a:ext cx="60325" cy="58737"/>
          </a:xfrm>
          <a:prstGeom prst="rect">
            <a:avLst/>
          </a:prstGeom>
          <a:solidFill>
            <a:srgbClr val="FFFFFF"/>
          </a:solidFill>
          <a:ln w="0">
            <a:solidFill>
              <a:schemeClr val="tx1"/>
            </a:solidFill>
            <a:miter lim="800000"/>
            <a:headEnd/>
            <a:tailEnd/>
          </a:ln>
        </p:spPr>
        <p:txBody>
          <a:bodyPr/>
          <a:lstStyle/>
          <a:p>
            <a:endParaRPr lang="es-ES"/>
          </a:p>
        </p:txBody>
      </p:sp>
      <p:sp>
        <p:nvSpPr>
          <p:cNvPr id="37973" name="Rectangle 77"/>
          <p:cNvSpPr>
            <a:spLocks noChangeArrowheads="1"/>
          </p:cNvSpPr>
          <p:nvPr/>
        </p:nvSpPr>
        <p:spPr bwMode="auto">
          <a:xfrm>
            <a:off x="8478838" y="3067050"/>
            <a:ext cx="60325" cy="60325"/>
          </a:xfrm>
          <a:prstGeom prst="rect">
            <a:avLst/>
          </a:prstGeom>
          <a:solidFill>
            <a:srgbClr val="FFFFFF"/>
          </a:solidFill>
          <a:ln w="0">
            <a:solidFill>
              <a:schemeClr val="tx1"/>
            </a:solidFill>
            <a:miter lim="800000"/>
            <a:headEnd/>
            <a:tailEnd/>
          </a:ln>
        </p:spPr>
        <p:txBody>
          <a:bodyPr/>
          <a:lstStyle/>
          <a:p>
            <a:endParaRPr lang="es-ES"/>
          </a:p>
        </p:txBody>
      </p:sp>
      <p:sp>
        <p:nvSpPr>
          <p:cNvPr id="37974" name="Rectangle 78"/>
          <p:cNvSpPr>
            <a:spLocks noChangeArrowheads="1"/>
          </p:cNvSpPr>
          <p:nvPr/>
        </p:nvSpPr>
        <p:spPr bwMode="auto">
          <a:xfrm>
            <a:off x="8431213" y="2989263"/>
            <a:ext cx="58737" cy="58737"/>
          </a:xfrm>
          <a:prstGeom prst="rect">
            <a:avLst/>
          </a:prstGeom>
          <a:solidFill>
            <a:srgbClr val="FFFFFF"/>
          </a:solidFill>
          <a:ln w="0">
            <a:solidFill>
              <a:schemeClr val="tx1"/>
            </a:solidFill>
            <a:miter lim="800000"/>
            <a:headEnd/>
            <a:tailEnd/>
          </a:ln>
        </p:spPr>
        <p:txBody>
          <a:bodyPr/>
          <a:lstStyle/>
          <a:p>
            <a:endParaRPr lang="es-ES"/>
          </a:p>
        </p:txBody>
      </p:sp>
      <p:sp>
        <p:nvSpPr>
          <p:cNvPr id="37975" name="Rectangle 79"/>
          <p:cNvSpPr>
            <a:spLocks noChangeArrowheads="1"/>
          </p:cNvSpPr>
          <p:nvPr/>
        </p:nvSpPr>
        <p:spPr bwMode="auto">
          <a:xfrm>
            <a:off x="8307388" y="3119438"/>
            <a:ext cx="58737" cy="58737"/>
          </a:xfrm>
          <a:prstGeom prst="rect">
            <a:avLst/>
          </a:prstGeom>
          <a:solidFill>
            <a:srgbClr val="FFFFFF"/>
          </a:solidFill>
          <a:ln w="0">
            <a:solidFill>
              <a:schemeClr val="tx1"/>
            </a:solidFill>
            <a:miter lim="800000"/>
            <a:headEnd/>
            <a:tailEnd/>
          </a:ln>
        </p:spPr>
        <p:txBody>
          <a:bodyPr/>
          <a:lstStyle/>
          <a:p>
            <a:endParaRPr lang="es-ES"/>
          </a:p>
        </p:txBody>
      </p:sp>
      <p:sp>
        <p:nvSpPr>
          <p:cNvPr id="37976" name="Rectangle 80"/>
          <p:cNvSpPr>
            <a:spLocks noChangeArrowheads="1"/>
          </p:cNvSpPr>
          <p:nvPr/>
        </p:nvSpPr>
        <p:spPr bwMode="auto">
          <a:xfrm>
            <a:off x="8440738" y="2959100"/>
            <a:ext cx="60325" cy="60325"/>
          </a:xfrm>
          <a:prstGeom prst="rect">
            <a:avLst/>
          </a:prstGeom>
          <a:solidFill>
            <a:srgbClr val="FFFFFF"/>
          </a:solidFill>
          <a:ln w="0">
            <a:solidFill>
              <a:schemeClr val="tx1"/>
            </a:solidFill>
            <a:miter lim="800000"/>
            <a:headEnd/>
            <a:tailEnd/>
          </a:ln>
        </p:spPr>
        <p:txBody>
          <a:bodyPr/>
          <a:lstStyle/>
          <a:p>
            <a:endParaRPr lang="es-ES"/>
          </a:p>
        </p:txBody>
      </p:sp>
      <p:sp>
        <p:nvSpPr>
          <p:cNvPr id="37977" name="Rectangle 81"/>
          <p:cNvSpPr>
            <a:spLocks noChangeArrowheads="1"/>
          </p:cNvSpPr>
          <p:nvPr/>
        </p:nvSpPr>
        <p:spPr bwMode="auto">
          <a:xfrm>
            <a:off x="8213725" y="3305175"/>
            <a:ext cx="58738" cy="60325"/>
          </a:xfrm>
          <a:prstGeom prst="rect">
            <a:avLst/>
          </a:prstGeom>
          <a:solidFill>
            <a:srgbClr val="FFFFFF"/>
          </a:solidFill>
          <a:ln w="0">
            <a:solidFill>
              <a:schemeClr val="tx1"/>
            </a:solidFill>
            <a:miter lim="800000"/>
            <a:headEnd/>
            <a:tailEnd/>
          </a:ln>
        </p:spPr>
        <p:txBody>
          <a:bodyPr/>
          <a:lstStyle/>
          <a:p>
            <a:endParaRPr lang="es-ES"/>
          </a:p>
        </p:txBody>
      </p:sp>
      <p:sp>
        <p:nvSpPr>
          <p:cNvPr id="37978" name="Rectangle 82"/>
          <p:cNvSpPr>
            <a:spLocks noChangeArrowheads="1"/>
          </p:cNvSpPr>
          <p:nvPr/>
        </p:nvSpPr>
        <p:spPr bwMode="auto">
          <a:xfrm>
            <a:off x="8256588" y="3352800"/>
            <a:ext cx="60325" cy="58738"/>
          </a:xfrm>
          <a:prstGeom prst="rect">
            <a:avLst/>
          </a:prstGeom>
          <a:solidFill>
            <a:srgbClr val="FFFFFF"/>
          </a:solidFill>
          <a:ln w="0">
            <a:solidFill>
              <a:schemeClr val="tx1"/>
            </a:solidFill>
            <a:miter lim="800000"/>
            <a:headEnd/>
            <a:tailEnd/>
          </a:ln>
        </p:spPr>
        <p:txBody>
          <a:bodyPr/>
          <a:lstStyle/>
          <a:p>
            <a:endParaRPr lang="es-ES"/>
          </a:p>
        </p:txBody>
      </p:sp>
      <p:sp>
        <p:nvSpPr>
          <p:cNvPr id="37979" name="Rectangle 83"/>
          <p:cNvSpPr>
            <a:spLocks noChangeArrowheads="1"/>
          </p:cNvSpPr>
          <p:nvPr/>
        </p:nvSpPr>
        <p:spPr bwMode="auto">
          <a:xfrm>
            <a:off x="8474075" y="3175000"/>
            <a:ext cx="60325" cy="60325"/>
          </a:xfrm>
          <a:prstGeom prst="rect">
            <a:avLst/>
          </a:prstGeom>
          <a:solidFill>
            <a:srgbClr val="FFFFFF"/>
          </a:solidFill>
          <a:ln w="0">
            <a:solidFill>
              <a:schemeClr val="tx1"/>
            </a:solidFill>
            <a:miter lim="800000"/>
            <a:headEnd/>
            <a:tailEnd/>
          </a:ln>
        </p:spPr>
        <p:txBody>
          <a:bodyPr/>
          <a:lstStyle/>
          <a:p>
            <a:endParaRPr lang="es-ES"/>
          </a:p>
        </p:txBody>
      </p:sp>
      <p:sp>
        <p:nvSpPr>
          <p:cNvPr id="37980" name="Rectangle 84"/>
          <p:cNvSpPr>
            <a:spLocks noChangeArrowheads="1"/>
          </p:cNvSpPr>
          <p:nvPr/>
        </p:nvSpPr>
        <p:spPr bwMode="auto">
          <a:xfrm>
            <a:off x="8466138" y="3257550"/>
            <a:ext cx="58737" cy="58738"/>
          </a:xfrm>
          <a:prstGeom prst="rect">
            <a:avLst/>
          </a:prstGeom>
          <a:solidFill>
            <a:srgbClr val="FFFFFF"/>
          </a:solidFill>
          <a:ln w="0">
            <a:solidFill>
              <a:schemeClr val="tx1"/>
            </a:solidFill>
            <a:miter lim="800000"/>
            <a:headEnd/>
            <a:tailEnd/>
          </a:ln>
        </p:spPr>
        <p:txBody>
          <a:bodyPr/>
          <a:lstStyle/>
          <a:p>
            <a:endParaRPr lang="es-ES"/>
          </a:p>
        </p:txBody>
      </p:sp>
      <p:sp>
        <p:nvSpPr>
          <p:cNvPr id="37981" name="Rectangle 85"/>
          <p:cNvSpPr>
            <a:spLocks noChangeArrowheads="1"/>
          </p:cNvSpPr>
          <p:nvPr/>
        </p:nvSpPr>
        <p:spPr bwMode="auto">
          <a:xfrm>
            <a:off x="8569325" y="3159125"/>
            <a:ext cx="58738" cy="60325"/>
          </a:xfrm>
          <a:prstGeom prst="rect">
            <a:avLst/>
          </a:prstGeom>
          <a:solidFill>
            <a:srgbClr val="FFFFFF"/>
          </a:solidFill>
          <a:ln w="0">
            <a:solidFill>
              <a:schemeClr val="tx1"/>
            </a:solidFill>
            <a:miter lim="800000"/>
            <a:headEnd/>
            <a:tailEnd/>
          </a:ln>
        </p:spPr>
        <p:txBody>
          <a:bodyPr/>
          <a:lstStyle/>
          <a:p>
            <a:endParaRPr lang="es-ES"/>
          </a:p>
        </p:txBody>
      </p:sp>
      <p:sp>
        <p:nvSpPr>
          <p:cNvPr id="37982" name="Rectangle 86"/>
          <p:cNvSpPr>
            <a:spLocks noChangeArrowheads="1"/>
          </p:cNvSpPr>
          <p:nvPr/>
        </p:nvSpPr>
        <p:spPr bwMode="auto">
          <a:xfrm>
            <a:off x="8537575" y="3101975"/>
            <a:ext cx="60325" cy="60325"/>
          </a:xfrm>
          <a:prstGeom prst="rect">
            <a:avLst/>
          </a:prstGeom>
          <a:solidFill>
            <a:srgbClr val="FFFFFF"/>
          </a:solidFill>
          <a:ln w="0">
            <a:solidFill>
              <a:schemeClr val="tx1"/>
            </a:solidFill>
            <a:miter lim="800000"/>
            <a:headEnd/>
            <a:tailEnd/>
          </a:ln>
        </p:spPr>
        <p:txBody>
          <a:bodyPr/>
          <a:lstStyle/>
          <a:p>
            <a:endParaRPr lang="es-ES"/>
          </a:p>
        </p:txBody>
      </p:sp>
      <p:sp>
        <p:nvSpPr>
          <p:cNvPr id="37983" name="Rectangle 87"/>
          <p:cNvSpPr>
            <a:spLocks noChangeArrowheads="1"/>
          </p:cNvSpPr>
          <p:nvPr/>
        </p:nvSpPr>
        <p:spPr bwMode="auto">
          <a:xfrm>
            <a:off x="8520113" y="3155950"/>
            <a:ext cx="60325" cy="58738"/>
          </a:xfrm>
          <a:prstGeom prst="rect">
            <a:avLst/>
          </a:prstGeom>
          <a:solidFill>
            <a:srgbClr val="FFFFFF"/>
          </a:solidFill>
          <a:ln w="0">
            <a:solidFill>
              <a:schemeClr val="tx1"/>
            </a:solidFill>
            <a:miter lim="800000"/>
            <a:headEnd/>
            <a:tailEnd/>
          </a:ln>
        </p:spPr>
        <p:txBody>
          <a:bodyPr/>
          <a:lstStyle/>
          <a:p>
            <a:endParaRPr lang="es-ES"/>
          </a:p>
        </p:txBody>
      </p:sp>
      <p:sp>
        <p:nvSpPr>
          <p:cNvPr id="37984" name="Rectangle 88"/>
          <p:cNvSpPr>
            <a:spLocks noChangeArrowheads="1"/>
          </p:cNvSpPr>
          <p:nvPr/>
        </p:nvSpPr>
        <p:spPr bwMode="auto">
          <a:xfrm>
            <a:off x="8656638" y="3074988"/>
            <a:ext cx="58737" cy="58737"/>
          </a:xfrm>
          <a:prstGeom prst="rect">
            <a:avLst/>
          </a:prstGeom>
          <a:solidFill>
            <a:srgbClr val="FFFFFF"/>
          </a:solidFill>
          <a:ln w="0">
            <a:solidFill>
              <a:schemeClr val="tx1"/>
            </a:solidFill>
            <a:miter lim="800000"/>
            <a:headEnd/>
            <a:tailEnd/>
          </a:ln>
        </p:spPr>
        <p:txBody>
          <a:bodyPr/>
          <a:lstStyle/>
          <a:p>
            <a:endParaRPr lang="es-ES"/>
          </a:p>
        </p:txBody>
      </p:sp>
      <p:sp>
        <p:nvSpPr>
          <p:cNvPr id="37985" name="Rectangle 89"/>
          <p:cNvSpPr>
            <a:spLocks noChangeArrowheads="1"/>
          </p:cNvSpPr>
          <p:nvPr/>
        </p:nvSpPr>
        <p:spPr bwMode="auto">
          <a:xfrm>
            <a:off x="8558213" y="3106738"/>
            <a:ext cx="58737" cy="60325"/>
          </a:xfrm>
          <a:prstGeom prst="rect">
            <a:avLst/>
          </a:prstGeom>
          <a:solidFill>
            <a:srgbClr val="FFFFFF"/>
          </a:solidFill>
          <a:ln w="0">
            <a:solidFill>
              <a:schemeClr val="tx1"/>
            </a:solidFill>
            <a:miter lim="800000"/>
            <a:headEnd/>
            <a:tailEnd/>
          </a:ln>
        </p:spPr>
        <p:txBody>
          <a:bodyPr/>
          <a:lstStyle/>
          <a:p>
            <a:endParaRPr lang="es-ES"/>
          </a:p>
        </p:txBody>
      </p:sp>
      <p:sp>
        <p:nvSpPr>
          <p:cNvPr id="37986" name="Rectangle 90"/>
          <p:cNvSpPr>
            <a:spLocks noChangeArrowheads="1"/>
          </p:cNvSpPr>
          <p:nvPr/>
        </p:nvSpPr>
        <p:spPr bwMode="auto">
          <a:xfrm>
            <a:off x="8378825" y="3205163"/>
            <a:ext cx="60325" cy="60325"/>
          </a:xfrm>
          <a:prstGeom prst="rect">
            <a:avLst/>
          </a:prstGeom>
          <a:solidFill>
            <a:srgbClr val="FFFFFF"/>
          </a:solidFill>
          <a:ln w="0">
            <a:solidFill>
              <a:schemeClr val="tx1"/>
            </a:solidFill>
            <a:miter lim="800000"/>
            <a:headEnd/>
            <a:tailEnd/>
          </a:ln>
        </p:spPr>
        <p:txBody>
          <a:bodyPr/>
          <a:lstStyle/>
          <a:p>
            <a:endParaRPr lang="es-ES"/>
          </a:p>
        </p:txBody>
      </p:sp>
      <p:sp>
        <p:nvSpPr>
          <p:cNvPr id="37987" name="Rectangle 91"/>
          <p:cNvSpPr>
            <a:spLocks noChangeArrowheads="1"/>
          </p:cNvSpPr>
          <p:nvPr/>
        </p:nvSpPr>
        <p:spPr bwMode="auto">
          <a:xfrm>
            <a:off x="8636000" y="3257550"/>
            <a:ext cx="60325" cy="58738"/>
          </a:xfrm>
          <a:prstGeom prst="rect">
            <a:avLst/>
          </a:prstGeom>
          <a:solidFill>
            <a:srgbClr val="FFFFFF"/>
          </a:solidFill>
          <a:ln w="0">
            <a:solidFill>
              <a:schemeClr val="tx1"/>
            </a:solidFill>
            <a:miter lim="800000"/>
            <a:headEnd/>
            <a:tailEnd/>
          </a:ln>
        </p:spPr>
        <p:txBody>
          <a:bodyPr/>
          <a:lstStyle/>
          <a:p>
            <a:endParaRPr lang="es-ES"/>
          </a:p>
        </p:txBody>
      </p:sp>
      <p:sp>
        <p:nvSpPr>
          <p:cNvPr id="37988" name="Rectangle 92"/>
          <p:cNvSpPr>
            <a:spLocks noChangeArrowheads="1"/>
          </p:cNvSpPr>
          <p:nvPr/>
        </p:nvSpPr>
        <p:spPr bwMode="auto">
          <a:xfrm flipV="1">
            <a:off x="8458200" y="3116263"/>
            <a:ext cx="107950" cy="46037"/>
          </a:xfrm>
          <a:prstGeom prst="rect">
            <a:avLst/>
          </a:prstGeom>
          <a:solidFill>
            <a:srgbClr val="FFFFFF"/>
          </a:solidFill>
          <a:ln w="0">
            <a:solidFill>
              <a:schemeClr val="tx1"/>
            </a:solidFill>
            <a:miter lim="800000"/>
            <a:headEnd/>
            <a:tailEnd/>
          </a:ln>
        </p:spPr>
        <p:txBody>
          <a:bodyPr rot="10800000"/>
          <a:lstStyle/>
          <a:p>
            <a:endParaRPr lang="es-ES"/>
          </a:p>
        </p:txBody>
      </p:sp>
      <p:sp>
        <p:nvSpPr>
          <p:cNvPr id="37989" name="Rectangle 93"/>
          <p:cNvSpPr>
            <a:spLocks noChangeArrowheads="1"/>
          </p:cNvSpPr>
          <p:nvPr/>
        </p:nvSpPr>
        <p:spPr bwMode="auto">
          <a:xfrm>
            <a:off x="8661400" y="3292475"/>
            <a:ext cx="58738" cy="60325"/>
          </a:xfrm>
          <a:prstGeom prst="rect">
            <a:avLst/>
          </a:prstGeom>
          <a:solidFill>
            <a:srgbClr val="FFFFFF"/>
          </a:solidFill>
          <a:ln w="0">
            <a:solidFill>
              <a:schemeClr val="tx1"/>
            </a:solidFill>
            <a:miter lim="800000"/>
            <a:headEnd/>
            <a:tailEnd/>
          </a:ln>
        </p:spPr>
        <p:txBody>
          <a:bodyPr/>
          <a:lstStyle/>
          <a:p>
            <a:endParaRPr lang="es-ES"/>
          </a:p>
        </p:txBody>
      </p:sp>
      <p:sp>
        <p:nvSpPr>
          <p:cNvPr id="37990" name="Rectangle 94"/>
          <p:cNvSpPr>
            <a:spLocks noChangeArrowheads="1"/>
          </p:cNvSpPr>
          <p:nvPr/>
        </p:nvSpPr>
        <p:spPr bwMode="auto">
          <a:xfrm>
            <a:off x="8391525" y="3359150"/>
            <a:ext cx="58738" cy="58738"/>
          </a:xfrm>
          <a:prstGeom prst="rect">
            <a:avLst/>
          </a:prstGeom>
          <a:solidFill>
            <a:srgbClr val="FFFFFF"/>
          </a:solidFill>
          <a:ln w="0">
            <a:solidFill>
              <a:schemeClr val="tx1"/>
            </a:solidFill>
            <a:miter lim="800000"/>
            <a:headEnd/>
            <a:tailEnd/>
          </a:ln>
        </p:spPr>
        <p:txBody>
          <a:bodyPr/>
          <a:lstStyle/>
          <a:p>
            <a:endParaRPr lang="es-ES"/>
          </a:p>
        </p:txBody>
      </p:sp>
      <p:sp>
        <p:nvSpPr>
          <p:cNvPr id="37991" name="Rectangle 95"/>
          <p:cNvSpPr>
            <a:spLocks noChangeArrowheads="1"/>
          </p:cNvSpPr>
          <p:nvPr/>
        </p:nvSpPr>
        <p:spPr bwMode="auto">
          <a:xfrm>
            <a:off x="8350250" y="3038475"/>
            <a:ext cx="58738" cy="60325"/>
          </a:xfrm>
          <a:prstGeom prst="rect">
            <a:avLst/>
          </a:prstGeom>
          <a:solidFill>
            <a:srgbClr val="FFFFFF"/>
          </a:solidFill>
          <a:ln w="0">
            <a:solidFill>
              <a:schemeClr val="tx1"/>
            </a:solidFill>
            <a:miter lim="800000"/>
            <a:headEnd/>
            <a:tailEnd/>
          </a:ln>
        </p:spPr>
        <p:txBody>
          <a:bodyPr/>
          <a:lstStyle/>
          <a:p>
            <a:endParaRPr lang="es-ES"/>
          </a:p>
        </p:txBody>
      </p:sp>
      <p:sp>
        <p:nvSpPr>
          <p:cNvPr id="37992" name="Rectangle 96"/>
          <p:cNvSpPr>
            <a:spLocks noChangeArrowheads="1"/>
          </p:cNvSpPr>
          <p:nvPr/>
        </p:nvSpPr>
        <p:spPr bwMode="auto">
          <a:xfrm>
            <a:off x="8531225" y="3278188"/>
            <a:ext cx="58738" cy="60325"/>
          </a:xfrm>
          <a:prstGeom prst="rect">
            <a:avLst/>
          </a:prstGeom>
          <a:solidFill>
            <a:srgbClr val="FFFFFF"/>
          </a:solidFill>
          <a:ln w="0">
            <a:solidFill>
              <a:schemeClr val="tx1"/>
            </a:solidFill>
            <a:miter lim="800000"/>
            <a:headEnd/>
            <a:tailEnd/>
          </a:ln>
        </p:spPr>
        <p:txBody>
          <a:bodyPr/>
          <a:lstStyle/>
          <a:p>
            <a:endParaRPr lang="es-ES"/>
          </a:p>
        </p:txBody>
      </p:sp>
      <p:sp>
        <p:nvSpPr>
          <p:cNvPr id="37993" name="Rectangle 97"/>
          <p:cNvSpPr>
            <a:spLocks noChangeArrowheads="1"/>
          </p:cNvSpPr>
          <p:nvPr/>
        </p:nvSpPr>
        <p:spPr bwMode="auto">
          <a:xfrm>
            <a:off x="8585200" y="3214688"/>
            <a:ext cx="58738" cy="60325"/>
          </a:xfrm>
          <a:prstGeom prst="rect">
            <a:avLst/>
          </a:prstGeom>
          <a:solidFill>
            <a:srgbClr val="FFFFFF"/>
          </a:solidFill>
          <a:ln w="0">
            <a:solidFill>
              <a:schemeClr val="tx1"/>
            </a:solidFill>
            <a:miter lim="800000"/>
            <a:headEnd/>
            <a:tailEnd/>
          </a:ln>
        </p:spPr>
        <p:txBody>
          <a:bodyPr/>
          <a:lstStyle/>
          <a:p>
            <a:endParaRPr lang="es-ES"/>
          </a:p>
        </p:txBody>
      </p:sp>
      <p:sp>
        <p:nvSpPr>
          <p:cNvPr id="37994" name="Rectangle 98"/>
          <p:cNvSpPr>
            <a:spLocks noChangeArrowheads="1"/>
          </p:cNvSpPr>
          <p:nvPr/>
        </p:nvSpPr>
        <p:spPr bwMode="auto">
          <a:xfrm>
            <a:off x="8401050" y="3267075"/>
            <a:ext cx="60325" cy="60325"/>
          </a:xfrm>
          <a:prstGeom prst="rect">
            <a:avLst/>
          </a:prstGeom>
          <a:solidFill>
            <a:srgbClr val="FFFFFF"/>
          </a:solidFill>
          <a:ln w="0">
            <a:solidFill>
              <a:schemeClr val="tx1"/>
            </a:solidFill>
            <a:miter lim="800000"/>
            <a:headEnd/>
            <a:tailEnd/>
          </a:ln>
        </p:spPr>
        <p:txBody>
          <a:bodyPr/>
          <a:lstStyle/>
          <a:p>
            <a:endParaRPr lang="es-ES"/>
          </a:p>
        </p:txBody>
      </p:sp>
      <p:sp>
        <p:nvSpPr>
          <p:cNvPr id="37995" name="Rectangle 99"/>
          <p:cNvSpPr>
            <a:spLocks noChangeArrowheads="1"/>
          </p:cNvSpPr>
          <p:nvPr/>
        </p:nvSpPr>
        <p:spPr bwMode="auto">
          <a:xfrm>
            <a:off x="8353425" y="3175000"/>
            <a:ext cx="58738" cy="60325"/>
          </a:xfrm>
          <a:prstGeom prst="rect">
            <a:avLst/>
          </a:prstGeom>
          <a:solidFill>
            <a:srgbClr val="FFFFFF"/>
          </a:solidFill>
          <a:ln w="0">
            <a:solidFill>
              <a:schemeClr val="tx1"/>
            </a:solidFill>
            <a:miter lim="800000"/>
            <a:headEnd/>
            <a:tailEnd/>
          </a:ln>
        </p:spPr>
        <p:txBody>
          <a:bodyPr/>
          <a:lstStyle/>
          <a:p>
            <a:endParaRPr lang="es-ES"/>
          </a:p>
        </p:txBody>
      </p:sp>
      <p:sp>
        <p:nvSpPr>
          <p:cNvPr id="37996" name="Freeform 100"/>
          <p:cNvSpPr>
            <a:spLocks/>
          </p:cNvSpPr>
          <p:nvPr/>
        </p:nvSpPr>
        <p:spPr bwMode="auto">
          <a:xfrm>
            <a:off x="7969250" y="2409825"/>
            <a:ext cx="69850" cy="60325"/>
          </a:xfrm>
          <a:custGeom>
            <a:avLst/>
            <a:gdLst>
              <a:gd name="T0" fmla="*/ 2147483647 w 44"/>
              <a:gd name="T1" fmla="*/ 0 h 38"/>
              <a:gd name="T2" fmla="*/ 2147483647 w 44"/>
              <a:gd name="T3" fmla="*/ 2147483647 h 38"/>
              <a:gd name="T4" fmla="*/ 0 w 44"/>
              <a:gd name="T5" fmla="*/ 2147483647 h 38"/>
              <a:gd name="T6" fmla="*/ 2147483647 w 44"/>
              <a:gd name="T7" fmla="*/ 0 h 38"/>
              <a:gd name="T8" fmla="*/ 0 60000 65536"/>
              <a:gd name="T9" fmla="*/ 0 60000 65536"/>
              <a:gd name="T10" fmla="*/ 0 60000 65536"/>
              <a:gd name="T11" fmla="*/ 0 60000 65536"/>
              <a:gd name="T12" fmla="*/ 0 w 44"/>
              <a:gd name="T13" fmla="*/ 0 h 38"/>
              <a:gd name="T14" fmla="*/ 44 w 44"/>
              <a:gd name="T15" fmla="*/ 38 h 38"/>
            </a:gdLst>
            <a:ahLst/>
            <a:cxnLst>
              <a:cxn ang="T8">
                <a:pos x="T0" y="T1"/>
              </a:cxn>
              <a:cxn ang="T9">
                <a:pos x="T2" y="T3"/>
              </a:cxn>
              <a:cxn ang="T10">
                <a:pos x="T4" y="T5"/>
              </a:cxn>
              <a:cxn ang="T11">
                <a:pos x="T6" y="T7"/>
              </a:cxn>
            </a:cxnLst>
            <a:rect l="T12" t="T13" r="T14" b="T15"/>
            <a:pathLst>
              <a:path w="44" h="38">
                <a:moveTo>
                  <a:pt x="22" y="0"/>
                </a:moveTo>
                <a:lnTo>
                  <a:pt x="44" y="38"/>
                </a:lnTo>
                <a:lnTo>
                  <a:pt x="0" y="38"/>
                </a:lnTo>
                <a:lnTo>
                  <a:pt x="22" y="0"/>
                </a:lnTo>
                <a:close/>
              </a:path>
            </a:pathLst>
          </a:custGeom>
          <a:solidFill>
            <a:srgbClr val="00FF00"/>
          </a:solidFill>
          <a:ln w="3">
            <a:solidFill>
              <a:schemeClr val="tx1"/>
            </a:solidFill>
            <a:round/>
            <a:headEnd/>
            <a:tailEnd/>
          </a:ln>
        </p:spPr>
        <p:txBody>
          <a:bodyPr/>
          <a:lstStyle/>
          <a:p>
            <a:endParaRPr lang="en-US"/>
          </a:p>
        </p:txBody>
      </p:sp>
      <p:sp>
        <p:nvSpPr>
          <p:cNvPr id="37997" name="Freeform 101"/>
          <p:cNvSpPr>
            <a:spLocks/>
          </p:cNvSpPr>
          <p:nvPr/>
        </p:nvSpPr>
        <p:spPr bwMode="auto">
          <a:xfrm>
            <a:off x="7908925" y="2371725"/>
            <a:ext cx="71438" cy="61913"/>
          </a:xfrm>
          <a:custGeom>
            <a:avLst/>
            <a:gdLst>
              <a:gd name="T0" fmla="*/ 2147483647 w 45"/>
              <a:gd name="T1" fmla="*/ 0 h 39"/>
              <a:gd name="T2" fmla="*/ 2147483647 w 45"/>
              <a:gd name="T3" fmla="*/ 2147483647 h 39"/>
              <a:gd name="T4" fmla="*/ 0 w 45"/>
              <a:gd name="T5" fmla="*/ 2147483647 h 39"/>
              <a:gd name="T6" fmla="*/ 2147483647 w 45"/>
              <a:gd name="T7" fmla="*/ 0 h 39"/>
              <a:gd name="T8" fmla="*/ 0 60000 65536"/>
              <a:gd name="T9" fmla="*/ 0 60000 65536"/>
              <a:gd name="T10" fmla="*/ 0 60000 65536"/>
              <a:gd name="T11" fmla="*/ 0 60000 65536"/>
              <a:gd name="T12" fmla="*/ 0 w 45"/>
              <a:gd name="T13" fmla="*/ 0 h 39"/>
              <a:gd name="T14" fmla="*/ 45 w 45"/>
              <a:gd name="T15" fmla="*/ 39 h 39"/>
            </a:gdLst>
            <a:ahLst/>
            <a:cxnLst>
              <a:cxn ang="T8">
                <a:pos x="T0" y="T1"/>
              </a:cxn>
              <a:cxn ang="T9">
                <a:pos x="T2" y="T3"/>
              </a:cxn>
              <a:cxn ang="T10">
                <a:pos x="T4" y="T5"/>
              </a:cxn>
              <a:cxn ang="T11">
                <a:pos x="T6" y="T7"/>
              </a:cxn>
            </a:cxnLst>
            <a:rect l="T12" t="T13" r="T14" b="T15"/>
            <a:pathLst>
              <a:path w="45" h="39">
                <a:moveTo>
                  <a:pt x="23" y="0"/>
                </a:moveTo>
                <a:lnTo>
                  <a:pt x="45" y="39"/>
                </a:lnTo>
                <a:lnTo>
                  <a:pt x="0" y="39"/>
                </a:lnTo>
                <a:lnTo>
                  <a:pt x="23" y="0"/>
                </a:lnTo>
                <a:close/>
              </a:path>
            </a:pathLst>
          </a:custGeom>
          <a:solidFill>
            <a:srgbClr val="00FF00"/>
          </a:solidFill>
          <a:ln w="3">
            <a:solidFill>
              <a:schemeClr val="tx1"/>
            </a:solidFill>
            <a:round/>
            <a:headEnd/>
            <a:tailEnd/>
          </a:ln>
        </p:spPr>
        <p:txBody>
          <a:bodyPr/>
          <a:lstStyle/>
          <a:p>
            <a:endParaRPr lang="en-US"/>
          </a:p>
        </p:txBody>
      </p:sp>
      <p:sp>
        <p:nvSpPr>
          <p:cNvPr id="37998" name="Freeform 102"/>
          <p:cNvSpPr>
            <a:spLocks/>
          </p:cNvSpPr>
          <p:nvPr/>
        </p:nvSpPr>
        <p:spPr bwMode="auto">
          <a:xfrm>
            <a:off x="8047038" y="2825750"/>
            <a:ext cx="69850" cy="60325"/>
          </a:xfrm>
          <a:custGeom>
            <a:avLst/>
            <a:gdLst>
              <a:gd name="T0" fmla="*/ 2147483647 w 44"/>
              <a:gd name="T1" fmla="*/ 0 h 38"/>
              <a:gd name="T2" fmla="*/ 2147483647 w 44"/>
              <a:gd name="T3" fmla="*/ 2147483647 h 38"/>
              <a:gd name="T4" fmla="*/ 0 w 44"/>
              <a:gd name="T5" fmla="*/ 2147483647 h 38"/>
              <a:gd name="T6" fmla="*/ 2147483647 w 44"/>
              <a:gd name="T7" fmla="*/ 0 h 38"/>
              <a:gd name="T8" fmla="*/ 0 60000 65536"/>
              <a:gd name="T9" fmla="*/ 0 60000 65536"/>
              <a:gd name="T10" fmla="*/ 0 60000 65536"/>
              <a:gd name="T11" fmla="*/ 0 60000 65536"/>
              <a:gd name="T12" fmla="*/ 0 w 44"/>
              <a:gd name="T13" fmla="*/ 0 h 38"/>
              <a:gd name="T14" fmla="*/ 44 w 44"/>
              <a:gd name="T15" fmla="*/ 38 h 38"/>
            </a:gdLst>
            <a:ahLst/>
            <a:cxnLst>
              <a:cxn ang="T8">
                <a:pos x="T0" y="T1"/>
              </a:cxn>
              <a:cxn ang="T9">
                <a:pos x="T2" y="T3"/>
              </a:cxn>
              <a:cxn ang="T10">
                <a:pos x="T4" y="T5"/>
              </a:cxn>
              <a:cxn ang="T11">
                <a:pos x="T6" y="T7"/>
              </a:cxn>
            </a:cxnLst>
            <a:rect l="T12" t="T13" r="T14" b="T15"/>
            <a:pathLst>
              <a:path w="44" h="38">
                <a:moveTo>
                  <a:pt x="22" y="0"/>
                </a:moveTo>
                <a:lnTo>
                  <a:pt x="44" y="38"/>
                </a:lnTo>
                <a:lnTo>
                  <a:pt x="0" y="38"/>
                </a:lnTo>
                <a:lnTo>
                  <a:pt x="22" y="0"/>
                </a:lnTo>
                <a:close/>
              </a:path>
            </a:pathLst>
          </a:custGeom>
          <a:solidFill>
            <a:srgbClr val="00FF00"/>
          </a:solidFill>
          <a:ln w="3">
            <a:solidFill>
              <a:schemeClr val="tx1"/>
            </a:solidFill>
            <a:round/>
            <a:headEnd/>
            <a:tailEnd/>
          </a:ln>
        </p:spPr>
        <p:txBody>
          <a:bodyPr/>
          <a:lstStyle/>
          <a:p>
            <a:endParaRPr lang="en-US"/>
          </a:p>
        </p:txBody>
      </p:sp>
      <p:sp>
        <p:nvSpPr>
          <p:cNvPr id="37999" name="Freeform 103"/>
          <p:cNvSpPr>
            <a:spLocks/>
          </p:cNvSpPr>
          <p:nvPr/>
        </p:nvSpPr>
        <p:spPr bwMode="auto">
          <a:xfrm>
            <a:off x="8091488" y="2792413"/>
            <a:ext cx="69850" cy="60325"/>
          </a:xfrm>
          <a:custGeom>
            <a:avLst/>
            <a:gdLst>
              <a:gd name="T0" fmla="*/ 2147483647 w 44"/>
              <a:gd name="T1" fmla="*/ 0 h 38"/>
              <a:gd name="T2" fmla="*/ 2147483647 w 44"/>
              <a:gd name="T3" fmla="*/ 2147483647 h 38"/>
              <a:gd name="T4" fmla="*/ 0 w 44"/>
              <a:gd name="T5" fmla="*/ 2147483647 h 38"/>
              <a:gd name="T6" fmla="*/ 2147483647 w 44"/>
              <a:gd name="T7" fmla="*/ 0 h 38"/>
              <a:gd name="T8" fmla="*/ 0 60000 65536"/>
              <a:gd name="T9" fmla="*/ 0 60000 65536"/>
              <a:gd name="T10" fmla="*/ 0 60000 65536"/>
              <a:gd name="T11" fmla="*/ 0 60000 65536"/>
              <a:gd name="T12" fmla="*/ 0 w 44"/>
              <a:gd name="T13" fmla="*/ 0 h 38"/>
              <a:gd name="T14" fmla="*/ 44 w 44"/>
              <a:gd name="T15" fmla="*/ 38 h 38"/>
            </a:gdLst>
            <a:ahLst/>
            <a:cxnLst>
              <a:cxn ang="T8">
                <a:pos x="T0" y="T1"/>
              </a:cxn>
              <a:cxn ang="T9">
                <a:pos x="T2" y="T3"/>
              </a:cxn>
              <a:cxn ang="T10">
                <a:pos x="T4" y="T5"/>
              </a:cxn>
              <a:cxn ang="T11">
                <a:pos x="T6" y="T7"/>
              </a:cxn>
            </a:cxnLst>
            <a:rect l="T12" t="T13" r="T14" b="T15"/>
            <a:pathLst>
              <a:path w="44" h="38">
                <a:moveTo>
                  <a:pt x="22" y="0"/>
                </a:moveTo>
                <a:lnTo>
                  <a:pt x="44" y="38"/>
                </a:lnTo>
                <a:lnTo>
                  <a:pt x="0" y="38"/>
                </a:lnTo>
                <a:lnTo>
                  <a:pt x="22" y="0"/>
                </a:lnTo>
                <a:close/>
              </a:path>
            </a:pathLst>
          </a:custGeom>
          <a:solidFill>
            <a:srgbClr val="00FF00"/>
          </a:solidFill>
          <a:ln w="3">
            <a:solidFill>
              <a:schemeClr val="tx1"/>
            </a:solidFill>
            <a:round/>
            <a:headEnd/>
            <a:tailEnd/>
          </a:ln>
        </p:spPr>
        <p:txBody>
          <a:bodyPr/>
          <a:lstStyle/>
          <a:p>
            <a:endParaRPr lang="en-US"/>
          </a:p>
        </p:txBody>
      </p:sp>
      <p:sp>
        <p:nvSpPr>
          <p:cNvPr id="38000" name="Freeform 104"/>
          <p:cNvSpPr>
            <a:spLocks/>
          </p:cNvSpPr>
          <p:nvPr/>
        </p:nvSpPr>
        <p:spPr bwMode="auto">
          <a:xfrm>
            <a:off x="7897813" y="2840038"/>
            <a:ext cx="69850" cy="60325"/>
          </a:xfrm>
          <a:custGeom>
            <a:avLst/>
            <a:gdLst>
              <a:gd name="T0" fmla="*/ 2147483647 w 44"/>
              <a:gd name="T1" fmla="*/ 0 h 38"/>
              <a:gd name="T2" fmla="*/ 2147483647 w 44"/>
              <a:gd name="T3" fmla="*/ 2147483647 h 38"/>
              <a:gd name="T4" fmla="*/ 0 w 44"/>
              <a:gd name="T5" fmla="*/ 2147483647 h 38"/>
              <a:gd name="T6" fmla="*/ 2147483647 w 44"/>
              <a:gd name="T7" fmla="*/ 0 h 38"/>
              <a:gd name="T8" fmla="*/ 0 60000 65536"/>
              <a:gd name="T9" fmla="*/ 0 60000 65536"/>
              <a:gd name="T10" fmla="*/ 0 60000 65536"/>
              <a:gd name="T11" fmla="*/ 0 60000 65536"/>
              <a:gd name="T12" fmla="*/ 0 w 44"/>
              <a:gd name="T13" fmla="*/ 0 h 38"/>
              <a:gd name="T14" fmla="*/ 44 w 44"/>
              <a:gd name="T15" fmla="*/ 38 h 38"/>
            </a:gdLst>
            <a:ahLst/>
            <a:cxnLst>
              <a:cxn ang="T8">
                <a:pos x="T0" y="T1"/>
              </a:cxn>
              <a:cxn ang="T9">
                <a:pos x="T2" y="T3"/>
              </a:cxn>
              <a:cxn ang="T10">
                <a:pos x="T4" y="T5"/>
              </a:cxn>
              <a:cxn ang="T11">
                <a:pos x="T6" y="T7"/>
              </a:cxn>
            </a:cxnLst>
            <a:rect l="T12" t="T13" r="T14" b="T15"/>
            <a:pathLst>
              <a:path w="44" h="38">
                <a:moveTo>
                  <a:pt x="22" y="0"/>
                </a:moveTo>
                <a:lnTo>
                  <a:pt x="44" y="38"/>
                </a:lnTo>
                <a:lnTo>
                  <a:pt x="0" y="38"/>
                </a:lnTo>
                <a:lnTo>
                  <a:pt x="22" y="0"/>
                </a:lnTo>
                <a:close/>
              </a:path>
            </a:pathLst>
          </a:custGeom>
          <a:solidFill>
            <a:srgbClr val="00FF00"/>
          </a:solidFill>
          <a:ln w="3">
            <a:solidFill>
              <a:schemeClr val="tx1"/>
            </a:solidFill>
            <a:round/>
            <a:headEnd/>
            <a:tailEnd/>
          </a:ln>
        </p:spPr>
        <p:txBody>
          <a:bodyPr/>
          <a:lstStyle/>
          <a:p>
            <a:endParaRPr lang="en-US"/>
          </a:p>
        </p:txBody>
      </p:sp>
      <p:sp>
        <p:nvSpPr>
          <p:cNvPr id="38001" name="Freeform 105"/>
          <p:cNvSpPr>
            <a:spLocks/>
          </p:cNvSpPr>
          <p:nvPr/>
        </p:nvSpPr>
        <p:spPr bwMode="auto">
          <a:xfrm>
            <a:off x="8075613" y="3052763"/>
            <a:ext cx="69850" cy="60325"/>
          </a:xfrm>
          <a:custGeom>
            <a:avLst/>
            <a:gdLst>
              <a:gd name="T0" fmla="*/ 2147483647 w 44"/>
              <a:gd name="T1" fmla="*/ 0 h 38"/>
              <a:gd name="T2" fmla="*/ 2147483647 w 44"/>
              <a:gd name="T3" fmla="*/ 2147483647 h 38"/>
              <a:gd name="T4" fmla="*/ 0 w 44"/>
              <a:gd name="T5" fmla="*/ 2147483647 h 38"/>
              <a:gd name="T6" fmla="*/ 2147483647 w 44"/>
              <a:gd name="T7" fmla="*/ 0 h 38"/>
              <a:gd name="T8" fmla="*/ 0 60000 65536"/>
              <a:gd name="T9" fmla="*/ 0 60000 65536"/>
              <a:gd name="T10" fmla="*/ 0 60000 65536"/>
              <a:gd name="T11" fmla="*/ 0 60000 65536"/>
              <a:gd name="T12" fmla="*/ 0 w 44"/>
              <a:gd name="T13" fmla="*/ 0 h 38"/>
              <a:gd name="T14" fmla="*/ 44 w 44"/>
              <a:gd name="T15" fmla="*/ 38 h 38"/>
            </a:gdLst>
            <a:ahLst/>
            <a:cxnLst>
              <a:cxn ang="T8">
                <a:pos x="T0" y="T1"/>
              </a:cxn>
              <a:cxn ang="T9">
                <a:pos x="T2" y="T3"/>
              </a:cxn>
              <a:cxn ang="T10">
                <a:pos x="T4" y="T5"/>
              </a:cxn>
              <a:cxn ang="T11">
                <a:pos x="T6" y="T7"/>
              </a:cxn>
            </a:cxnLst>
            <a:rect l="T12" t="T13" r="T14" b="T15"/>
            <a:pathLst>
              <a:path w="44" h="38">
                <a:moveTo>
                  <a:pt x="22" y="0"/>
                </a:moveTo>
                <a:lnTo>
                  <a:pt x="44" y="38"/>
                </a:lnTo>
                <a:lnTo>
                  <a:pt x="0" y="38"/>
                </a:lnTo>
                <a:lnTo>
                  <a:pt x="22" y="0"/>
                </a:lnTo>
                <a:close/>
              </a:path>
            </a:pathLst>
          </a:custGeom>
          <a:solidFill>
            <a:srgbClr val="00FF00"/>
          </a:solidFill>
          <a:ln w="3">
            <a:solidFill>
              <a:schemeClr val="tx1"/>
            </a:solidFill>
            <a:round/>
            <a:headEnd/>
            <a:tailEnd/>
          </a:ln>
        </p:spPr>
        <p:txBody>
          <a:bodyPr/>
          <a:lstStyle/>
          <a:p>
            <a:endParaRPr lang="en-US"/>
          </a:p>
        </p:txBody>
      </p:sp>
      <p:sp>
        <p:nvSpPr>
          <p:cNvPr id="38002" name="Freeform 106"/>
          <p:cNvSpPr>
            <a:spLocks/>
          </p:cNvSpPr>
          <p:nvPr/>
        </p:nvSpPr>
        <p:spPr bwMode="auto">
          <a:xfrm>
            <a:off x="8093075" y="3044825"/>
            <a:ext cx="69850" cy="60325"/>
          </a:xfrm>
          <a:custGeom>
            <a:avLst/>
            <a:gdLst>
              <a:gd name="T0" fmla="*/ 2147483647 w 44"/>
              <a:gd name="T1" fmla="*/ 0 h 38"/>
              <a:gd name="T2" fmla="*/ 2147483647 w 44"/>
              <a:gd name="T3" fmla="*/ 2147483647 h 38"/>
              <a:gd name="T4" fmla="*/ 0 w 44"/>
              <a:gd name="T5" fmla="*/ 2147483647 h 38"/>
              <a:gd name="T6" fmla="*/ 2147483647 w 44"/>
              <a:gd name="T7" fmla="*/ 0 h 38"/>
              <a:gd name="T8" fmla="*/ 0 60000 65536"/>
              <a:gd name="T9" fmla="*/ 0 60000 65536"/>
              <a:gd name="T10" fmla="*/ 0 60000 65536"/>
              <a:gd name="T11" fmla="*/ 0 60000 65536"/>
              <a:gd name="T12" fmla="*/ 0 w 44"/>
              <a:gd name="T13" fmla="*/ 0 h 38"/>
              <a:gd name="T14" fmla="*/ 44 w 44"/>
              <a:gd name="T15" fmla="*/ 38 h 38"/>
            </a:gdLst>
            <a:ahLst/>
            <a:cxnLst>
              <a:cxn ang="T8">
                <a:pos x="T0" y="T1"/>
              </a:cxn>
              <a:cxn ang="T9">
                <a:pos x="T2" y="T3"/>
              </a:cxn>
              <a:cxn ang="T10">
                <a:pos x="T4" y="T5"/>
              </a:cxn>
              <a:cxn ang="T11">
                <a:pos x="T6" y="T7"/>
              </a:cxn>
            </a:cxnLst>
            <a:rect l="T12" t="T13" r="T14" b="T15"/>
            <a:pathLst>
              <a:path w="44" h="38">
                <a:moveTo>
                  <a:pt x="22" y="0"/>
                </a:moveTo>
                <a:lnTo>
                  <a:pt x="44" y="38"/>
                </a:lnTo>
                <a:lnTo>
                  <a:pt x="0" y="38"/>
                </a:lnTo>
                <a:lnTo>
                  <a:pt x="22" y="0"/>
                </a:lnTo>
                <a:close/>
              </a:path>
            </a:pathLst>
          </a:custGeom>
          <a:solidFill>
            <a:srgbClr val="00FF00"/>
          </a:solidFill>
          <a:ln w="3">
            <a:solidFill>
              <a:schemeClr val="tx1"/>
            </a:solidFill>
            <a:round/>
            <a:headEnd/>
            <a:tailEnd/>
          </a:ln>
        </p:spPr>
        <p:txBody>
          <a:bodyPr/>
          <a:lstStyle/>
          <a:p>
            <a:endParaRPr lang="en-US"/>
          </a:p>
        </p:txBody>
      </p:sp>
      <p:sp>
        <p:nvSpPr>
          <p:cNvPr id="38003" name="Freeform 107"/>
          <p:cNvSpPr>
            <a:spLocks/>
          </p:cNvSpPr>
          <p:nvPr/>
        </p:nvSpPr>
        <p:spPr bwMode="auto">
          <a:xfrm>
            <a:off x="8108950" y="3151188"/>
            <a:ext cx="69850" cy="60325"/>
          </a:xfrm>
          <a:custGeom>
            <a:avLst/>
            <a:gdLst>
              <a:gd name="T0" fmla="*/ 2147483647 w 44"/>
              <a:gd name="T1" fmla="*/ 0 h 38"/>
              <a:gd name="T2" fmla="*/ 2147483647 w 44"/>
              <a:gd name="T3" fmla="*/ 2147483647 h 38"/>
              <a:gd name="T4" fmla="*/ 0 w 44"/>
              <a:gd name="T5" fmla="*/ 2147483647 h 38"/>
              <a:gd name="T6" fmla="*/ 2147483647 w 44"/>
              <a:gd name="T7" fmla="*/ 0 h 38"/>
              <a:gd name="T8" fmla="*/ 0 60000 65536"/>
              <a:gd name="T9" fmla="*/ 0 60000 65536"/>
              <a:gd name="T10" fmla="*/ 0 60000 65536"/>
              <a:gd name="T11" fmla="*/ 0 60000 65536"/>
              <a:gd name="T12" fmla="*/ 0 w 44"/>
              <a:gd name="T13" fmla="*/ 0 h 38"/>
              <a:gd name="T14" fmla="*/ 44 w 44"/>
              <a:gd name="T15" fmla="*/ 38 h 38"/>
            </a:gdLst>
            <a:ahLst/>
            <a:cxnLst>
              <a:cxn ang="T8">
                <a:pos x="T0" y="T1"/>
              </a:cxn>
              <a:cxn ang="T9">
                <a:pos x="T2" y="T3"/>
              </a:cxn>
              <a:cxn ang="T10">
                <a:pos x="T4" y="T5"/>
              </a:cxn>
              <a:cxn ang="T11">
                <a:pos x="T6" y="T7"/>
              </a:cxn>
            </a:cxnLst>
            <a:rect l="T12" t="T13" r="T14" b="T15"/>
            <a:pathLst>
              <a:path w="44" h="38">
                <a:moveTo>
                  <a:pt x="22" y="0"/>
                </a:moveTo>
                <a:lnTo>
                  <a:pt x="44" y="38"/>
                </a:lnTo>
                <a:lnTo>
                  <a:pt x="0" y="38"/>
                </a:lnTo>
                <a:lnTo>
                  <a:pt x="22" y="0"/>
                </a:lnTo>
                <a:close/>
              </a:path>
            </a:pathLst>
          </a:custGeom>
          <a:solidFill>
            <a:srgbClr val="00FF00"/>
          </a:solidFill>
          <a:ln w="3">
            <a:solidFill>
              <a:schemeClr val="tx1"/>
            </a:solidFill>
            <a:round/>
            <a:headEnd/>
            <a:tailEnd/>
          </a:ln>
        </p:spPr>
        <p:txBody>
          <a:bodyPr/>
          <a:lstStyle/>
          <a:p>
            <a:endParaRPr lang="en-US"/>
          </a:p>
        </p:txBody>
      </p:sp>
      <p:sp>
        <p:nvSpPr>
          <p:cNvPr id="38004" name="Freeform 108"/>
          <p:cNvSpPr>
            <a:spLocks/>
          </p:cNvSpPr>
          <p:nvPr/>
        </p:nvSpPr>
        <p:spPr bwMode="auto">
          <a:xfrm>
            <a:off x="7948613" y="3465513"/>
            <a:ext cx="69850" cy="60325"/>
          </a:xfrm>
          <a:custGeom>
            <a:avLst/>
            <a:gdLst>
              <a:gd name="T0" fmla="*/ 2147483647 w 44"/>
              <a:gd name="T1" fmla="*/ 0 h 38"/>
              <a:gd name="T2" fmla="*/ 2147483647 w 44"/>
              <a:gd name="T3" fmla="*/ 2147483647 h 38"/>
              <a:gd name="T4" fmla="*/ 0 w 44"/>
              <a:gd name="T5" fmla="*/ 2147483647 h 38"/>
              <a:gd name="T6" fmla="*/ 2147483647 w 44"/>
              <a:gd name="T7" fmla="*/ 0 h 38"/>
              <a:gd name="T8" fmla="*/ 0 60000 65536"/>
              <a:gd name="T9" fmla="*/ 0 60000 65536"/>
              <a:gd name="T10" fmla="*/ 0 60000 65536"/>
              <a:gd name="T11" fmla="*/ 0 60000 65536"/>
              <a:gd name="T12" fmla="*/ 0 w 44"/>
              <a:gd name="T13" fmla="*/ 0 h 38"/>
              <a:gd name="T14" fmla="*/ 44 w 44"/>
              <a:gd name="T15" fmla="*/ 38 h 38"/>
            </a:gdLst>
            <a:ahLst/>
            <a:cxnLst>
              <a:cxn ang="T8">
                <a:pos x="T0" y="T1"/>
              </a:cxn>
              <a:cxn ang="T9">
                <a:pos x="T2" y="T3"/>
              </a:cxn>
              <a:cxn ang="T10">
                <a:pos x="T4" y="T5"/>
              </a:cxn>
              <a:cxn ang="T11">
                <a:pos x="T6" y="T7"/>
              </a:cxn>
            </a:cxnLst>
            <a:rect l="T12" t="T13" r="T14" b="T15"/>
            <a:pathLst>
              <a:path w="44" h="38">
                <a:moveTo>
                  <a:pt x="22" y="0"/>
                </a:moveTo>
                <a:lnTo>
                  <a:pt x="44" y="38"/>
                </a:lnTo>
                <a:lnTo>
                  <a:pt x="0" y="38"/>
                </a:lnTo>
                <a:lnTo>
                  <a:pt x="22" y="0"/>
                </a:lnTo>
                <a:close/>
              </a:path>
            </a:pathLst>
          </a:custGeom>
          <a:solidFill>
            <a:srgbClr val="00FF00"/>
          </a:solidFill>
          <a:ln w="3">
            <a:solidFill>
              <a:schemeClr val="tx1"/>
            </a:solidFill>
            <a:round/>
            <a:headEnd/>
            <a:tailEnd/>
          </a:ln>
        </p:spPr>
        <p:txBody>
          <a:bodyPr/>
          <a:lstStyle/>
          <a:p>
            <a:endParaRPr lang="en-US"/>
          </a:p>
        </p:txBody>
      </p:sp>
      <p:sp>
        <p:nvSpPr>
          <p:cNvPr id="38005" name="Freeform 109"/>
          <p:cNvSpPr>
            <a:spLocks/>
          </p:cNvSpPr>
          <p:nvPr/>
        </p:nvSpPr>
        <p:spPr bwMode="auto">
          <a:xfrm>
            <a:off x="7853363" y="3663950"/>
            <a:ext cx="71437" cy="60325"/>
          </a:xfrm>
          <a:custGeom>
            <a:avLst/>
            <a:gdLst>
              <a:gd name="T0" fmla="*/ 2147483647 w 45"/>
              <a:gd name="T1" fmla="*/ 0 h 38"/>
              <a:gd name="T2" fmla="*/ 2147483647 w 45"/>
              <a:gd name="T3" fmla="*/ 2147483647 h 38"/>
              <a:gd name="T4" fmla="*/ 0 w 45"/>
              <a:gd name="T5" fmla="*/ 2147483647 h 38"/>
              <a:gd name="T6" fmla="*/ 2147483647 w 45"/>
              <a:gd name="T7" fmla="*/ 0 h 38"/>
              <a:gd name="T8" fmla="*/ 0 60000 65536"/>
              <a:gd name="T9" fmla="*/ 0 60000 65536"/>
              <a:gd name="T10" fmla="*/ 0 60000 65536"/>
              <a:gd name="T11" fmla="*/ 0 60000 65536"/>
              <a:gd name="T12" fmla="*/ 0 w 45"/>
              <a:gd name="T13" fmla="*/ 0 h 38"/>
              <a:gd name="T14" fmla="*/ 45 w 45"/>
              <a:gd name="T15" fmla="*/ 38 h 38"/>
            </a:gdLst>
            <a:ahLst/>
            <a:cxnLst>
              <a:cxn ang="T8">
                <a:pos x="T0" y="T1"/>
              </a:cxn>
              <a:cxn ang="T9">
                <a:pos x="T2" y="T3"/>
              </a:cxn>
              <a:cxn ang="T10">
                <a:pos x="T4" y="T5"/>
              </a:cxn>
              <a:cxn ang="T11">
                <a:pos x="T6" y="T7"/>
              </a:cxn>
            </a:cxnLst>
            <a:rect l="T12" t="T13" r="T14" b="T15"/>
            <a:pathLst>
              <a:path w="45" h="38">
                <a:moveTo>
                  <a:pt x="22" y="0"/>
                </a:moveTo>
                <a:lnTo>
                  <a:pt x="45" y="38"/>
                </a:lnTo>
                <a:lnTo>
                  <a:pt x="0" y="38"/>
                </a:lnTo>
                <a:lnTo>
                  <a:pt x="22" y="0"/>
                </a:lnTo>
                <a:close/>
              </a:path>
            </a:pathLst>
          </a:custGeom>
          <a:solidFill>
            <a:srgbClr val="00FF00"/>
          </a:solidFill>
          <a:ln w="3">
            <a:solidFill>
              <a:schemeClr val="tx1"/>
            </a:solidFill>
            <a:round/>
            <a:headEnd/>
            <a:tailEnd/>
          </a:ln>
        </p:spPr>
        <p:txBody>
          <a:bodyPr/>
          <a:lstStyle/>
          <a:p>
            <a:endParaRPr lang="en-US"/>
          </a:p>
        </p:txBody>
      </p:sp>
      <p:sp>
        <p:nvSpPr>
          <p:cNvPr id="38006" name="Freeform 110"/>
          <p:cNvSpPr>
            <a:spLocks/>
          </p:cNvSpPr>
          <p:nvPr/>
        </p:nvSpPr>
        <p:spPr bwMode="auto">
          <a:xfrm>
            <a:off x="7839075" y="3825875"/>
            <a:ext cx="69850" cy="60325"/>
          </a:xfrm>
          <a:custGeom>
            <a:avLst/>
            <a:gdLst>
              <a:gd name="T0" fmla="*/ 2147483647 w 44"/>
              <a:gd name="T1" fmla="*/ 0 h 38"/>
              <a:gd name="T2" fmla="*/ 2147483647 w 44"/>
              <a:gd name="T3" fmla="*/ 2147483647 h 38"/>
              <a:gd name="T4" fmla="*/ 0 w 44"/>
              <a:gd name="T5" fmla="*/ 2147483647 h 38"/>
              <a:gd name="T6" fmla="*/ 2147483647 w 44"/>
              <a:gd name="T7" fmla="*/ 0 h 38"/>
              <a:gd name="T8" fmla="*/ 0 60000 65536"/>
              <a:gd name="T9" fmla="*/ 0 60000 65536"/>
              <a:gd name="T10" fmla="*/ 0 60000 65536"/>
              <a:gd name="T11" fmla="*/ 0 60000 65536"/>
              <a:gd name="T12" fmla="*/ 0 w 44"/>
              <a:gd name="T13" fmla="*/ 0 h 38"/>
              <a:gd name="T14" fmla="*/ 44 w 44"/>
              <a:gd name="T15" fmla="*/ 38 h 38"/>
            </a:gdLst>
            <a:ahLst/>
            <a:cxnLst>
              <a:cxn ang="T8">
                <a:pos x="T0" y="T1"/>
              </a:cxn>
              <a:cxn ang="T9">
                <a:pos x="T2" y="T3"/>
              </a:cxn>
              <a:cxn ang="T10">
                <a:pos x="T4" y="T5"/>
              </a:cxn>
              <a:cxn ang="T11">
                <a:pos x="T6" y="T7"/>
              </a:cxn>
            </a:cxnLst>
            <a:rect l="T12" t="T13" r="T14" b="T15"/>
            <a:pathLst>
              <a:path w="44" h="38">
                <a:moveTo>
                  <a:pt x="22" y="0"/>
                </a:moveTo>
                <a:lnTo>
                  <a:pt x="44" y="38"/>
                </a:lnTo>
                <a:lnTo>
                  <a:pt x="0" y="38"/>
                </a:lnTo>
                <a:lnTo>
                  <a:pt x="22" y="0"/>
                </a:lnTo>
                <a:close/>
              </a:path>
            </a:pathLst>
          </a:custGeom>
          <a:solidFill>
            <a:srgbClr val="00FF00"/>
          </a:solidFill>
          <a:ln w="3">
            <a:solidFill>
              <a:schemeClr val="tx1"/>
            </a:solidFill>
            <a:round/>
            <a:headEnd/>
            <a:tailEnd/>
          </a:ln>
        </p:spPr>
        <p:txBody>
          <a:bodyPr/>
          <a:lstStyle/>
          <a:p>
            <a:endParaRPr lang="en-US"/>
          </a:p>
        </p:txBody>
      </p:sp>
      <p:sp>
        <p:nvSpPr>
          <p:cNvPr id="38007" name="Freeform 111"/>
          <p:cNvSpPr>
            <a:spLocks/>
          </p:cNvSpPr>
          <p:nvPr/>
        </p:nvSpPr>
        <p:spPr bwMode="auto">
          <a:xfrm>
            <a:off x="7861300" y="3994150"/>
            <a:ext cx="69850" cy="60325"/>
          </a:xfrm>
          <a:custGeom>
            <a:avLst/>
            <a:gdLst>
              <a:gd name="T0" fmla="*/ 2147483647 w 44"/>
              <a:gd name="T1" fmla="*/ 0 h 38"/>
              <a:gd name="T2" fmla="*/ 2147483647 w 44"/>
              <a:gd name="T3" fmla="*/ 2147483647 h 38"/>
              <a:gd name="T4" fmla="*/ 0 w 44"/>
              <a:gd name="T5" fmla="*/ 2147483647 h 38"/>
              <a:gd name="T6" fmla="*/ 2147483647 w 44"/>
              <a:gd name="T7" fmla="*/ 0 h 38"/>
              <a:gd name="T8" fmla="*/ 0 60000 65536"/>
              <a:gd name="T9" fmla="*/ 0 60000 65536"/>
              <a:gd name="T10" fmla="*/ 0 60000 65536"/>
              <a:gd name="T11" fmla="*/ 0 60000 65536"/>
              <a:gd name="T12" fmla="*/ 0 w 44"/>
              <a:gd name="T13" fmla="*/ 0 h 38"/>
              <a:gd name="T14" fmla="*/ 44 w 44"/>
              <a:gd name="T15" fmla="*/ 38 h 38"/>
            </a:gdLst>
            <a:ahLst/>
            <a:cxnLst>
              <a:cxn ang="T8">
                <a:pos x="T0" y="T1"/>
              </a:cxn>
              <a:cxn ang="T9">
                <a:pos x="T2" y="T3"/>
              </a:cxn>
              <a:cxn ang="T10">
                <a:pos x="T4" y="T5"/>
              </a:cxn>
              <a:cxn ang="T11">
                <a:pos x="T6" y="T7"/>
              </a:cxn>
            </a:cxnLst>
            <a:rect l="T12" t="T13" r="T14" b="T15"/>
            <a:pathLst>
              <a:path w="44" h="38">
                <a:moveTo>
                  <a:pt x="22" y="0"/>
                </a:moveTo>
                <a:lnTo>
                  <a:pt x="44" y="38"/>
                </a:lnTo>
                <a:lnTo>
                  <a:pt x="0" y="38"/>
                </a:lnTo>
                <a:lnTo>
                  <a:pt x="22" y="0"/>
                </a:lnTo>
                <a:close/>
              </a:path>
            </a:pathLst>
          </a:custGeom>
          <a:solidFill>
            <a:srgbClr val="00FF00"/>
          </a:solidFill>
          <a:ln w="3">
            <a:solidFill>
              <a:schemeClr val="tx1"/>
            </a:solidFill>
            <a:round/>
            <a:headEnd/>
            <a:tailEnd/>
          </a:ln>
        </p:spPr>
        <p:txBody>
          <a:bodyPr/>
          <a:lstStyle/>
          <a:p>
            <a:endParaRPr lang="en-US"/>
          </a:p>
        </p:txBody>
      </p:sp>
      <p:sp>
        <p:nvSpPr>
          <p:cNvPr id="38008" name="Freeform 112"/>
          <p:cNvSpPr>
            <a:spLocks/>
          </p:cNvSpPr>
          <p:nvPr/>
        </p:nvSpPr>
        <p:spPr bwMode="auto">
          <a:xfrm>
            <a:off x="7762875" y="4203700"/>
            <a:ext cx="69850" cy="60325"/>
          </a:xfrm>
          <a:custGeom>
            <a:avLst/>
            <a:gdLst>
              <a:gd name="T0" fmla="*/ 2147483647 w 44"/>
              <a:gd name="T1" fmla="*/ 0 h 38"/>
              <a:gd name="T2" fmla="*/ 2147483647 w 44"/>
              <a:gd name="T3" fmla="*/ 2147483647 h 38"/>
              <a:gd name="T4" fmla="*/ 0 w 44"/>
              <a:gd name="T5" fmla="*/ 2147483647 h 38"/>
              <a:gd name="T6" fmla="*/ 2147483647 w 44"/>
              <a:gd name="T7" fmla="*/ 0 h 38"/>
              <a:gd name="T8" fmla="*/ 0 60000 65536"/>
              <a:gd name="T9" fmla="*/ 0 60000 65536"/>
              <a:gd name="T10" fmla="*/ 0 60000 65536"/>
              <a:gd name="T11" fmla="*/ 0 60000 65536"/>
              <a:gd name="T12" fmla="*/ 0 w 44"/>
              <a:gd name="T13" fmla="*/ 0 h 38"/>
              <a:gd name="T14" fmla="*/ 44 w 44"/>
              <a:gd name="T15" fmla="*/ 38 h 38"/>
            </a:gdLst>
            <a:ahLst/>
            <a:cxnLst>
              <a:cxn ang="T8">
                <a:pos x="T0" y="T1"/>
              </a:cxn>
              <a:cxn ang="T9">
                <a:pos x="T2" y="T3"/>
              </a:cxn>
              <a:cxn ang="T10">
                <a:pos x="T4" y="T5"/>
              </a:cxn>
              <a:cxn ang="T11">
                <a:pos x="T6" y="T7"/>
              </a:cxn>
            </a:cxnLst>
            <a:rect l="T12" t="T13" r="T14" b="T15"/>
            <a:pathLst>
              <a:path w="44" h="38">
                <a:moveTo>
                  <a:pt x="22" y="0"/>
                </a:moveTo>
                <a:lnTo>
                  <a:pt x="44" y="38"/>
                </a:lnTo>
                <a:lnTo>
                  <a:pt x="0" y="38"/>
                </a:lnTo>
                <a:lnTo>
                  <a:pt x="22" y="0"/>
                </a:lnTo>
                <a:close/>
              </a:path>
            </a:pathLst>
          </a:custGeom>
          <a:solidFill>
            <a:srgbClr val="00FF00"/>
          </a:solidFill>
          <a:ln w="3">
            <a:solidFill>
              <a:schemeClr val="tx1"/>
            </a:solidFill>
            <a:round/>
            <a:headEnd/>
            <a:tailEnd/>
          </a:ln>
        </p:spPr>
        <p:txBody>
          <a:bodyPr/>
          <a:lstStyle/>
          <a:p>
            <a:endParaRPr lang="en-US"/>
          </a:p>
        </p:txBody>
      </p:sp>
      <p:sp>
        <p:nvSpPr>
          <p:cNvPr id="38009" name="TextBox 126"/>
          <p:cNvSpPr txBox="1">
            <a:spLocks noChangeArrowheads="1"/>
          </p:cNvSpPr>
          <p:nvPr/>
        </p:nvSpPr>
        <p:spPr bwMode="auto">
          <a:xfrm>
            <a:off x="4800600" y="6172200"/>
            <a:ext cx="4343400" cy="369888"/>
          </a:xfrm>
          <a:prstGeom prst="rect">
            <a:avLst/>
          </a:prstGeom>
          <a:noFill/>
          <a:ln w="9525">
            <a:noFill/>
            <a:miter lim="800000"/>
            <a:headEnd/>
            <a:tailEnd/>
          </a:ln>
        </p:spPr>
        <p:txBody>
          <a:bodyPr>
            <a:spAutoFit/>
          </a:bodyPr>
          <a:lstStyle/>
          <a:p>
            <a:r>
              <a:rPr lang="en-US"/>
              <a:t>Developed Manel Alcalà, Ph.D.</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90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90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90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90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90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90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9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0" grpId="0" animBg="1"/>
      <p:bldP spid="299011" grpId="0" animBg="1"/>
      <p:bldP spid="299016" grpId="0"/>
      <p:bldP spid="299027" grpId="0" animBg="1"/>
      <p:bldP spid="299031" grpId="0" animBg="1"/>
      <p:bldP spid="299037" grpId="0"/>
      <p:bldP spid="29903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3281386" y="6326116"/>
            <a:ext cx="5289408" cy="450109"/>
          </a:xfrm>
          <a:prstGeom prst="rect">
            <a:avLst/>
          </a:prstGeom>
          <a:noFill/>
          <a:ln w="9525">
            <a:noFill/>
            <a:miter lim="800000"/>
            <a:headEnd/>
            <a:tailEnd/>
          </a:ln>
        </p:spPr>
        <p:txBody>
          <a:bodyPr wrap="square" lIns="79996" tIns="39998" rIns="79996" bIns="39998">
            <a:spAutoFit/>
          </a:bodyPr>
          <a:lstStyle/>
          <a:p>
            <a:pPr algn="ctr">
              <a:spcBef>
                <a:spcPct val="50000"/>
              </a:spcBef>
            </a:pPr>
            <a:r>
              <a:rPr lang="en-US" sz="1200">
                <a:latin typeface="Calibri" pitchFamily="34" charset="0"/>
              </a:rPr>
              <a:t>Multivariate Data Analysis, Version 3.11, Infometrix, available from </a:t>
            </a:r>
            <a:r>
              <a:rPr lang="en-US" sz="1200">
                <a:latin typeface="Calibri" pitchFamily="34" charset="0"/>
                <a:hlinkClick r:id="rId3"/>
              </a:rPr>
              <a:t>www.infometrix</a:t>
            </a:r>
            <a:r>
              <a:rPr lang="en-US" sz="1200">
                <a:latin typeface="Calibri" pitchFamily="34" charset="0"/>
              </a:rPr>
              <a:t>. com</a:t>
            </a:r>
            <a:endParaRPr lang="en-US" sz="1200">
              <a:solidFill>
                <a:schemeClr val="bg2"/>
              </a:solidFill>
              <a:latin typeface="Calibri" pitchFamily="34" charset="0"/>
            </a:endParaRPr>
          </a:p>
        </p:txBody>
      </p:sp>
      <p:sp>
        <p:nvSpPr>
          <p:cNvPr id="22531" name="Text Box 4"/>
          <p:cNvSpPr txBox="1">
            <a:spLocks noChangeArrowheads="1"/>
          </p:cNvSpPr>
          <p:nvPr/>
        </p:nvSpPr>
        <p:spPr bwMode="auto">
          <a:xfrm>
            <a:off x="377825" y="3987800"/>
            <a:ext cx="8458200" cy="2235726"/>
          </a:xfrm>
          <a:prstGeom prst="rect">
            <a:avLst/>
          </a:prstGeom>
          <a:noFill/>
          <a:ln w="9525">
            <a:noFill/>
            <a:miter lim="800000"/>
            <a:headEnd/>
            <a:tailEnd/>
          </a:ln>
        </p:spPr>
        <p:txBody>
          <a:bodyPr lIns="79996" tIns="39998" rIns="79996" bIns="39998">
            <a:spAutoFit/>
          </a:bodyPr>
          <a:lstStyle/>
          <a:p>
            <a:pPr>
              <a:lnSpc>
                <a:spcPct val="85000"/>
              </a:lnSpc>
              <a:spcBef>
                <a:spcPts val="275"/>
              </a:spcBef>
              <a:spcAft>
                <a:spcPts val="400"/>
              </a:spcAft>
              <a:buClr>
                <a:srgbClr val="33CC33"/>
              </a:buClr>
              <a:buFont typeface="Wingdings" pitchFamily="2" charset="2"/>
              <a:buChar char="§"/>
            </a:pPr>
            <a:r>
              <a:rPr lang="en-US" dirty="0">
                <a:latin typeface="Calibri" pitchFamily="34" charset="0"/>
              </a:rPr>
              <a:t> PCA is built on the assumption that variation implies information. Spectra are variation patterns. </a:t>
            </a:r>
          </a:p>
          <a:p>
            <a:pPr>
              <a:lnSpc>
                <a:spcPct val="85000"/>
              </a:lnSpc>
              <a:spcBef>
                <a:spcPts val="275"/>
              </a:spcBef>
              <a:spcAft>
                <a:spcPts val="400"/>
              </a:spcAft>
              <a:buClr>
                <a:srgbClr val="33CC33"/>
              </a:buClr>
              <a:buFont typeface="Wingdings" pitchFamily="2" charset="2"/>
              <a:buChar char="§"/>
            </a:pPr>
            <a:r>
              <a:rPr lang="en-US" dirty="0">
                <a:latin typeface="Calibri" pitchFamily="34" charset="0"/>
              </a:rPr>
              <a:t> The first PC is the direction through the data that explains the most variability in the data. </a:t>
            </a:r>
          </a:p>
          <a:p>
            <a:pPr>
              <a:lnSpc>
                <a:spcPct val="85000"/>
              </a:lnSpc>
              <a:spcBef>
                <a:spcPts val="275"/>
              </a:spcBef>
              <a:spcAft>
                <a:spcPts val="400"/>
              </a:spcAft>
              <a:buClr>
                <a:srgbClr val="33CC33"/>
              </a:buClr>
              <a:buFont typeface="Wingdings" pitchFamily="2" charset="2"/>
              <a:buChar char="§"/>
            </a:pPr>
            <a:r>
              <a:rPr lang="en-US" dirty="0">
                <a:latin typeface="Calibri" pitchFamily="34" charset="0"/>
              </a:rPr>
              <a:t>  The second at subsequent PC’s are orthogonal (at right angles) to the first PC and explain the remaining variation. </a:t>
            </a:r>
          </a:p>
          <a:p>
            <a:pPr>
              <a:lnSpc>
                <a:spcPct val="85000"/>
              </a:lnSpc>
              <a:spcBef>
                <a:spcPts val="275"/>
              </a:spcBef>
              <a:spcAft>
                <a:spcPts val="400"/>
              </a:spcAft>
              <a:buClr>
                <a:srgbClr val="33CC33"/>
              </a:buClr>
              <a:buFont typeface="Wingdings" pitchFamily="2" charset="2"/>
              <a:buChar char="§"/>
            </a:pPr>
            <a:r>
              <a:rPr lang="en-US" dirty="0">
                <a:latin typeface="Calibri" pitchFamily="34" charset="0"/>
              </a:rPr>
              <a:t>  The values of individual samples can now be expressed in terms of the PCs as linear summations of the original data multiplied by a coefficient (score). </a:t>
            </a:r>
          </a:p>
        </p:txBody>
      </p:sp>
      <p:pic>
        <p:nvPicPr>
          <p:cNvPr id="22532" name="Picture 5"/>
          <p:cNvPicPr>
            <a:picLocks noGrp="1" noChangeAspect="1" noChangeArrowheads="1"/>
          </p:cNvPicPr>
          <p:nvPr>
            <p:ph type="body" idx="1"/>
          </p:nvPr>
        </p:nvPicPr>
        <p:blipFill>
          <a:blip r:embed="rId4"/>
          <a:srcRect/>
          <a:stretch>
            <a:fillRect/>
          </a:stretch>
        </p:blipFill>
        <p:spPr>
          <a:xfrm>
            <a:off x="2155209" y="1230977"/>
            <a:ext cx="5029200" cy="2619375"/>
          </a:xfrm>
          <a:noFill/>
        </p:spPr>
      </p:pic>
      <p:sp>
        <p:nvSpPr>
          <p:cNvPr id="22533" name="Rectangle 2"/>
          <p:cNvSpPr>
            <a:spLocks noGrp="1" noChangeArrowheads="1"/>
          </p:cNvSpPr>
          <p:nvPr>
            <p:ph type="title"/>
          </p:nvPr>
        </p:nvSpPr>
        <p:spPr>
          <a:xfrm>
            <a:off x="627797" y="127000"/>
            <a:ext cx="8211403" cy="1143000"/>
          </a:xfrm>
        </p:spPr>
        <p:txBody>
          <a:bodyPr/>
          <a:lstStyle/>
          <a:p>
            <a:pPr algn="l"/>
            <a:r>
              <a:rPr lang="en-US" sz="3200" dirty="0" smtClean="0"/>
              <a:t>Principal Components Analysis (PCA)</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327546" y="0"/>
            <a:ext cx="8507863" cy="1143000"/>
          </a:xfrm>
        </p:spPr>
        <p:txBody>
          <a:bodyPr/>
          <a:lstStyle/>
          <a:p>
            <a:pPr algn="l" eaLnBrk="1" hangingPunct="1"/>
            <a:r>
              <a:rPr lang="en-US" sz="2800" dirty="0" smtClean="0"/>
              <a:t>Advantage of PCA Scores in Understanding a Granulation Process</a:t>
            </a:r>
          </a:p>
        </p:txBody>
      </p:sp>
      <p:pic>
        <p:nvPicPr>
          <p:cNvPr id="28675" name="Picture 5"/>
          <p:cNvPicPr>
            <a:picLocks noGrp="1" noChangeAspect="1" noChangeArrowheads="1"/>
          </p:cNvPicPr>
          <p:nvPr>
            <p:ph type="body" sz="half" idx="1"/>
          </p:nvPr>
        </p:nvPicPr>
        <p:blipFill>
          <a:blip r:embed="rId3"/>
          <a:srcRect/>
          <a:stretch>
            <a:fillRect/>
          </a:stretch>
        </p:blipFill>
        <p:spPr>
          <a:xfrm>
            <a:off x="301033" y="1085992"/>
            <a:ext cx="4038600" cy="4381500"/>
          </a:xfrm>
        </p:spPr>
      </p:pic>
      <p:pic>
        <p:nvPicPr>
          <p:cNvPr id="28676" name="Picture 6"/>
          <p:cNvPicPr>
            <a:picLocks noGrp="1" noChangeAspect="1" noChangeArrowheads="1"/>
          </p:cNvPicPr>
          <p:nvPr>
            <p:ph type="body" sz="half" idx="2"/>
          </p:nvPr>
        </p:nvPicPr>
        <p:blipFill>
          <a:blip r:embed="rId4"/>
          <a:srcRect/>
          <a:stretch>
            <a:fillRect/>
          </a:stretch>
        </p:blipFill>
        <p:spPr>
          <a:xfrm>
            <a:off x="4540937" y="1168259"/>
            <a:ext cx="4038600" cy="4114800"/>
          </a:xfrm>
        </p:spPr>
      </p:pic>
      <p:sp>
        <p:nvSpPr>
          <p:cNvPr id="28677" name="Text Box 7"/>
          <p:cNvSpPr txBox="1">
            <a:spLocks noChangeArrowheads="1"/>
          </p:cNvSpPr>
          <p:nvPr/>
        </p:nvSpPr>
        <p:spPr bwMode="auto">
          <a:xfrm>
            <a:off x="515582" y="5477064"/>
            <a:ext cx="8305800" cy="828675"/>
          </a:xfrm>
          <a:prstGeom prst="rect">
            <a:avLst/>
          </a:prstGeom>
          <a:noFill/>
          <a:ln w="9525">
            <a:noFill/>
            <a:miter lim="800000"/>
            <a:headEnd/>
            <a:tailEnd/>
          </a:ln>
        </p:spPr>
        <p:txBody>
          <a:bodyPr lIns="88427" tIns="44214" rIns="88427" bIns="44214">
            <a:spAutoFit/>
          </a:bodyPr>
          <a:lstStyle/>
          <a:p>
            <a:pPr defTabSz="884238">
              <a:spcBef>
                <a:spcPct val="50000"/>
              </a:spcBef>
            </a:pPr>
            <a:r>
              <a:rPr lang="en-US" sz="1600" dirty="0">
                <a:latin typeface="Calibri" pitchFamily="34" charset="0"/>
              </a:rPr>
              <a:t>J. </a:t>
            </a:r>
            <a:r>
              <a:rPr lang="en-US" sz="1600" dirty="0" err="1">
                <a:latin typeface="Calibri" pitchFamily="34" charset="0"/>
              </a:rPr>
              <a:t>Rantanen</a:t>
            </a:r>
            <a:r>
              <a:rPr lang="en-US" sz="1600" dirty="0">
                <a:latin typeface="Calibri" pitchFamily="34" charset="0"/>
              </a:rPr>
              <a:t>, H. </a:t>
            </a:r>
            <a:r>
              <a:rPr lang="en-US" sz="1600" dirty="0" err="1">
                <a:latin typeface="Calibri" pitchFamily="34" charset="0"/>
              </a:rPr>
              <a:t>Wikström</a:t>
            </a:r>
            <a:r>
              <a:rPr lang="en-US" sz="1600" dirty="0">
                <a:latin typeface="Calibri" pitchFamily="34" charset="0"/>
              </a:rPr>
              <a:t>, R. Turner, and L.S. Taylor, “Use of In-Line Near-Infrared Spectroscopy in Combination with </a:t>
            </a:r>
            <a:r>
              <a:rPr lang="en-US" sz="1600" dirty="0" err="1">
                <a:latin typeface="Calibri" pitchFamily="34" charset="0"/>
              </a:rPr>
              <a:t>Chemometrics</a:t>
            </a:r>
            <a:r>
              <a:rPr lang="en-US" sz="1600" dirty="0">
                <a:latin typeface="Calibri" pitchFamily="34" charset="0"/>
              </a:rPr>
              <a:t> for Improved Understanding of Pharmaceutical Processes, Anal. Chem., 2005, 77, 556 – 563. </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z="3600" smtClean="0"/>
              <a:t>Latent Variables</a:t>
            </a:r>
          </a:p>
        </p:txBody>
      </p:sp>
      <p:sp>
        <p:nvSpPr>
          <p:cNvPr id="30723" name="Content Placeholder 2"/>
          <p:cNvSpPr>
            <a:spLocks noGrp="1"/>
          </p:cNvSpPr>
          <p:nvPr>
            <p:ph idx="1"/>
          </p:nvPr>
        </p:nvSpPr>
        <p:spPr>
          <a:xfrm>
            <a:off x="375314" y="1272654"/>
            <a:ext cx="8229600" cy="4267200"/>
          </a:xfrm>
        </p:spPr>
        <p:txBody>
          <a:bodyPr/>
          <a:lstStyle/>
          <a:p>
            <a:pPr eaLnBrk="1" hangingPunct="1"/>
            <a:r>
              <a:rPr lang="en-US" sz="2600" dirty="0" smtClean="0"/>
              <a:t>A PC is a </a:t>
            </a:r>
            <a:r>
              <a:rPr lang="en-US" sz="2600" i="1" dirty="0" smtClean="0"/>
              <a:t>latent</a:t>
            </a:r>
            <a:r>
              <a:rPr lang="en-US" sz="2600" dirty="0" smtClean="0"/>
              <a:t> variable. </a:t>
            </a:r>
          </a:p>
          <a:p>
            <a:pPr eaLnBrk="1" hangingPunct="1"/>
            <a:r>
              <a:rPr lang="en-US" sz="2600" dirty="0" smtClean="0"/>
              <a:t>This means that the variable is not </a:t>
            </a:r>
            <a:r>
              <a:rPr lang="en-US" sz="2600" i="1" dirty="0" smtClean="0"/>
              <a:t>manifest</a:t>
            </a:r>
            <a:r>
              <a:rPr lang="en-US" sz="2600" dirty="0" smtClean="0"/>
              <a:t>, it cannot be measured directly. </a:t>
            </a:r>
          </a:p>
          <a:p>
            <a:pPr eaLnBrk="1" hangingPunct="1"/>
            <a:r>
              <a:rPr lang="en-US" sz="2600" dirty="0" smtClean="0"/>
              <a:t>The latent variables are computed as linear combinations of a set of </a:t>
            </a:r>
            <a:r>
              <a:rPr lang="en-US" sz="2600" i="1" dirty="0" smtClean="0"/>
              <a:t>manifest</a:t>
            </a:r>
            <a:r>
              <a:rPr lang="en-US" sz="2600" dirty="0" smtClean="0"/>
              <a:t> input variables. </a:t>
            </a:r>
          </a:p>
          <a:p>
            <a:pPr eaLnBrk="1" hangingPunct="1"/>
            <a:r>
              <a:rPr lang="en-US" sz="2600" dirty="0" smtClean="0"/>
              <a:t>They are called </a:t>
            </a:r>
            <a:r>
              <a:rPr lang="en-US" sz="2600" i="1" dirty="0" smtClean="0"/>
              <a:t>principal</a:t>
            </a:r>
            <a:r>
              <a:rPr lang="en-US" sz="2600" dirty="0" smtClean="0"/>
              <a:t> because they are particularly dominant or relevant. </a:t>
            </a:r>
          </a:p>
        </p:txBody>
      </p:sp>
      <p:sp>
        <p:nvSpPr>
          <p:cNvPr id="30725" name="TextBox 4"/>
          <p:cNvSpPr txBox="1">
            <a:spLocks noChangeArrowheads="1"/>
          </p:cNvSpPr>
          <p:nvPr/>
        </p:nvSpPr>
        <p:spPr bwMode="auto">
          <a:xfrm>
            <a:off x="2166582" y="5503460"/>
            <a:ext cx="6248400" cy="646113"/>
          </a:xfrm>
          <a:prstGeom prst="rect">
            <a:avLst/>
          </a:prstGeom>
          <a:noFill/>
          <a:ln w="9525">
            <a:noFill/>
            <a:miter lim="800000"/>
            <a:headEnd/>
            <a:tailEnd/>
          </a:ln>
        </p:spPr>
        <p:txBody>
          <a:bodyPr>
            <a:spAutoFit/>
          </a:bodyPr>
          <a:lstStyle/>
          <a:p>
            <a:r>
              <a:rPr lang="en-US" dirty="0">
                <a:latin typeface="Calibri" pitchFamily="34" charset="0"/>
              </a:rPr>
              <a:t>H. Martens and M. Martens, Multivariate Analysis of Quality, An Introduction. John Wiley &amp; Sons, page 93. </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55093" y="304800"/>
            <a:ext cx="6583907" cy="738188"/>
          </a:xfrm>
        </p:spPr>
        <p:txBody>
          <a:bodyPr>
            <a:noAutofit/>
          </a:bodyPr>
          <a:lstStyle/>
          <a:p>
            <a:pPr eaLnBrk="1" hangingPunct="1">
              <a:defRPr/>
            </a:pPr>
            <a:r>
              <a:rPr lang="en-US" sz="2800" dirty="0">
                <a:effectLst>
                  <a:outerShdw blurRad="38100" dist="38100" dir="2700000" algn="tl">
                    <a:srgbClr val="DDDDDD"/>
                  </a:outerShdw>
                </a:effectLst>
                <a:latin typeface="Times"/>
                <a:ea typeface="ＭＳ Ｐゴシック" charset="0"/>
                <a:cs typeface="Times"/>
              </a:rPr>
              <a:t>Scattering and Diffuse Reflectance</a:t>
            </a:r>
          </a:p>
        </p:txBody>
      </p:sp>
      <p:sp>
        <p:nvSpPr>
          <p:cNvPr id="5123" name="Rectangle 3"/>
          <p:cNvSpPr>
            <a:spLocks noGrp="1" noChangeArrowheads="1"/>
          </p:cNvSpPr>
          <p:nvPr>
            <p:ph type="body" sz="half" idx="1"/>
          </p:nvPr>
        </p:nvSpPr>
        <p:spPr>
          <a:xfrm>
            <a:off x="533400" y="5181600"/>
            <a:ext cx="8153400" cy="1295400"/>
          </a:xfrm>
        </p:spPr>
        <p:txBody>
          <a:bodyPr/>
          <a:lstStyle/>
          <a:p>
            <a:pPr algn="ctr" eaLnBrk="1" hangingPunct="1">
              <a:lnSpc>
                <a:spcPct val="90000"/>
              </a:lnSpc>
              <a:buFont typeface="Wingdings" pitchFamily="2" charset="2"/>
              <a:buNone/>
            </a:pPr>
            <a:r>
              <a:rPr lang="en-US" smtClean="0">
                <a:latin typeface="Times" pitchFamily="18" charset="0"/>
                <a:ea typeface="ＭＳ Ｐゴシック" pitchFamily="34" charset="-128"/>
              </a:rPr>
              <a:t>The radiation that comes back to the entry surface is called diffuse reflectance. </a:t>
            </a:r>
          </a:p>
        </p:txBody>
      </p:sp>
      <p:grpSp>
        <p:nvGrpSpPr>
          <p:cNvPr id="5124" name="Group 4"/>
          <p:cNvGrpSpPr>
            <a:grpSpLocks/>
          </p:cNvGrpSpPr>
          <p:nvPr/>
        </p:nvGrpSpPr>
        <p:grpSpPr bwMode="auto">
          <a:xfrm>
            <a:off x="4953000" y="1981200"/>
            <a:ext cx="3629025" cy="2909888"/>
            <a:chOff x="720" y="2256"/>
            <a:chExt cx="2286" cy="1833"/>
          </a:xfrm>
        </p:grpSpPr>
        <p:grpSp>
          <p:nvGrpSpPr>
            <p:cNvPr id="5128" name="Group 5"/>
            <p:cNvGrpSpPr>
              <a:grpSpLocks/>
            </p:cNvGrpSpPr>
            <p:nvPr/>
          </p:nvGrpSpPr>
          <p:grpSpPr bwMode="auto">
            <a:xfrm>
              <a:off x="720" y="2448"/>
              <a:ext cx="1182" cy="921"/>
              <a:chOff x="1004" y="2784"/>
              <a:chExt cx="1182" cy="921"/>
            </a:xfrm>
          </p:grpSpPr>
          <p:sp>
            <p:nvSpPr>
              <p:cNvPr id="5217" name="Oval 6"/>
              <p:cNvSpPr>
                <a:spLocks noChangeArrowheads="1"/>
              </p:cNvSpPr>
              <p:nvPr/>
            </p:nvSpPr>
            <p:spPr bwMode="auto">
              <a:xfrm>
                <a:off x="1440" y="2880"/>
                <a:ext cx="288" cy="288"/>
              </a:xfrm>
              <a:prstGeom prst="ellipse">
                <a:avLst/>
              </a:prstGeom>
              <a:solidFill>
                <a:schemeClr val="bg1"/>
              </a:solidFill>
              <a:ln w="9525">
                <a:solidFill>
                  <a:schemeClr val="hlink"/>
                </a:solidFill>
                <a:round/>
                <a:headEnd/>
                <a:tailEnd/>
              </a:ln>
            </p:spPr>
            <p:txBody>
              <a:bodyPr wrap="none" anchor="ctr"/>
              <a:lstStyle/>
              <a:p>
                <a:endParaRPr lang="en-US"/>
              </a:p>
            </p:txBody>
          </p:sp>
          <p:sp>
            <p:nvSpPr>
              <p:cNvPr id="5218" name="Freeform 7"/>
              <p:cNvSpPr>
                <a:spLocks/>
              </p:cNvSpPr>
              <p:nvPr/>
            </p:nvSpPr>
            <p:spPr bwMode="auto">
              <a:xfrm>
                <a:off x="1872" y="2784"/>
                <a:ext cx="234" cy="276"/>
              </a:xfrm>
              <a:custGeom>
                <a:avLst/>
                <a:gdLst>
                  <a:gd name="T0" fmla="*/ 10 w 234"/>
                  <a:gd name="T1" fmla="*/ 44 h 276"/>
                  <a:gd name="T2" fmla="*/ 28 w 234"/>
                  <a:gd name="T3" fmla="*/ 195 h 276"/>
                  <a:gd name="T4" fmla="*/ 81 w 234"/>
                  <a:gd name="T5" fmla="*/ 230 h 276"/>
                  <a:gd name="T6" fmla="*/ 134 w 234"/>
                  <a:gd name="T7" fmla="*/ 266 h 276"/>
                  <a:gd name="T8" fmla="*/ 196 w 234"/>
                  <a:gd name="T9" fmla="*/ 257 h 276"/>
                  <a:gd name="T10" fmla="*/ 223 w 234"/>
                  <a:gd name="T11" fmla="*/ 248 h 276"/>
                  <a:gd name="T12" fmla="*/ 170 w 234"/>
                  <a:gd name="T13" fmla="*/ 133 h 276"/>
                  <a:gd name="T14" fmla="*/ 99 w 234"/>
                  <a:gd name="T15" fmla="*/ 53 h 276"/>
                  <a:gd name="T16" fmla="*/ 10 w 234"/>
                  <a:gd name="T17" fmla="*/ 44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76"/>
                  <a:gd name="T29" fmla="*/ 234 w 23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76">
                    <a:moveTo>
                      <a:pt x="10" y="44"/>
                    </a:moveTo>
                    <a:cubicBezTo>
                      <a:pt x="0" y="112"/>
                      <a:pt x="6" y="131"/>
                      <a:pt x="28" y="195"/>
                    </a:cubicBezTo>
                    <a:cubicBezTo>
                      <a:pt x="35" y="215"/>
                      <a:pt x="63" y="218"/>
                      <a:pt x="81" y="230"/>
                    </a:cubicBezTo>
                    <a:cubicBezTo>
                      <a:pt x="151" y="276"/>
                      <a:pt x="70" y="244"/>
                      <a:pt x="134" y="266"/>
                    </a:cubicBezTo>
                    <a:cubicBezTo>
                      <a:pt x="155" y="263"/>
                      <a:pt x="176" y="261"/>
                      <a:pt x="196" y="257"/>
                    </a:cubicBezTo>
                    <a:cubicBezTo>
                      <a:pt x="205" y="255"/>
                      <a:pt x="221" y="257"/>
                      <a:pt x="223" y="248"/>
                    </a:cubicBezTo>
                    <a:cubicBezTo>
                      <a:pt x="234" y="191"/>
                      <a:pt x="218" y="150"/>
                      <a:pt x="170" y="133"/>
                    </a:cubicBezTo>
                    <a:cubicBezTo>
                      <a:pt x="150" y="103"/>
                      <a:pt x="99" y="53"/>
                      <a:pt x="99" y="53"/>
                    </a:cubicBezTo>
                    <a:cubicBezTo>
                      <a:pt x="81" y="0"/>
                      <a:pt x="99" y="24"/>
                      <a:pt x="10" y="44"/>
                    </a:cubicBezTo>
                    <a:close/>
                  </a:path>
                </a:pathLst>
              </a:custGeom>
              <a:solidFill>
                <a:schemeClr val="bg1"/>
              </a:solidFill>
              <a:ln w="9525">
                <a:solidFill>
                  <a:schemeClr val="hlink"/>
                </a:solidFill>
                <a:round/>
                <a:headEnd/>
                <a:tailEnd/>
              </a:ln>
            </p:spPr>
            <p:txBody>
              <a:bodyPr/>
              <a:lstStyle/>
              <a:p>
                <a:endParaRPr lang="en-US"/>
              </a:p>
            </p:txBody>
          </p:sp>
          <p:sp>
            <p:nvSpPr>
              <p:cNvPr id="5219" name="Freeform 8"/>
              <p:cNvSpPr>
                <a:spLocks/>
              </p:cNvSpPr>
              <p:nvPr/>
            </p:nvSpPr>
            <p:spPr bwMode="auto">
              <a:xfrm>
                <a:off x="1632" y="3168"/>
                <a:ext cx="257" cy="275"/>
              </a:xfrm>
              <a:custGeom>
                <a:avLst/>
                <a:gdLst>
                  <a:gd name="T0" fmla="*/ 44 w 257"/>
                  <a:gd name="T1" fmla="*/ 0 h 275"/>
                  <a:gd name="T2" fmla="*/ 0 w 257"/>
                  <a:gd name="T3" fmla="*/ 80 h 275"/>
                  <a:gd name="T4" fmla="*/ 62 w 257"/>
                  <a:gd name="T5" fmla="*/ 213 h 275"/>
                  <a:gd name="T6" fmla="*/ 124 w 257"/>
                  <a:gd name="T7" fmla="*/ 275 h 275"/>
                  <a:gd name="T8" fmla="*/ 186 w 257"/>
                  <a:gd name="T9" fmla="*/ 266 h 275"/>
                  <a:gd name="T10" fmla="*/ 186 w 257"/>
                  <a:gd name="T11" fmla="*/ 98 h 275"/>
                  <a:gd name="T12" fmla="*/ 133 w 257"/>
                  <a:gd name="T13" fmla="*/ 63 h 275"/>
                  <a:gd name="T14" fmla="*/ 106 w 257"/>
                  <a:gd name="T15" fmla="*/ 45 h 275"/>
                  <a:gd name="T16" fmla="*/ 44 w 257"/>
                  <a:gd name="T17" fmla="*/ 36 h 275"/>
                  <a:gd name="T18" fmla="*/ 44 w 257"/>
                  <a:gd name="T19" fmla="*/ 0 h 2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7"/>
                  <a:gd name="T31" fmla="*/ 0 h 275"/>
                  <a:gd name="T32" fmla="*/ 257 w 257"/>
                  <a:gd name="T33" fmla="*/ 275 h 2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7" h="275">
                    <a:moveTo>
                      <a:pt x="44" y="0"/>
                    </a:moveTo>
                    <a:cubicBezTo>
                      <a:pt x="4" y="62"/>
                      <a:pt x="16" y="34"/>
                      <a:pt x="0" y="80"/>
                    </a:cubicBezTo>
                    <a:cubicBezTo>
                      <a:pt x="12" y="138"/>
                      <a:pt x="19" y="171"/>
                      <a:pt x="62" y="213"/>
                    </a:cubicBezTo>
                    <a:cubicBezTo>
                      <a:pt x="74" y="249"/>
                      <a:pt x="88" y="263"/>
                      <a:pt x="124" y="275"/>
                    </a:cubicBezTo>
                    <a:cubicBezTo>
                      <a:pt x="145" y="272"/>
                      <a:pt x="166" y="270"/>
                      <a:pt x="186" y="266"/>
                    </a:cubicBezTo>
                    <a:cubicBezTo>
                      <a:pt x="257" y="251"/>
                      <a:pt x="230" y="136"/>
                      <a:pt x="186" y="98"/>
                    </a:cubicBezTo>
                    <a:cubicBezTo>
                      <a:pt x="170" y="84"/>
                      <a:pt x="151" y="75"/>
                      <a:pt x="133" y="63"/>
                    </a:cubicBezTo>
                    <a:cubicBezTo>
                      <a:pt x="124" y="57"/>
                      <a:pt x="117" y="47"/>
                      <a:pt x="106" y="45"/>
                    </a:cubicBezTo>
                    <a:cubicBezTo>
                      <a:pt x="85" y="42"/>
                      <a:pt x="61" y="48"/>
                      <a:pt x="44" y="36"/>
                    </a:cubicBezTo>
                    <a:cubicBezTo>
                      <a:pt x="34" y="29"/>
                      <a:pt x="44" y="12"/>
                      <a:pt x="44" y="0"/>
                    </a:cubicBezTo>
                    <a:close/>
                  </a:path>
                </a:pathLst>
              </a:custGeom>
              <a:solidFill>
                <a:schemeClr val="bg1"/>
              </a:solidFill>
              <a:ln w="9525">
                <a:solidFill>
                  <a:schemeClr val="hlink"/>
                </a:solidFill>
                <a:round/>
                <a:headEnd/>
                <a:tailEnd/>
              </a:ln>
            </p:spPr>
            <p:txBody>
              <a:bodyPr/>
              <a:lstStyle/>
              <a:p>
                <a:endParaRPr lang="en-US"/>
              </a:p>
            </p:txBody>
          </p:sp>
          <p:sp>
            <p:nvSpPr>
              <p:cNvPr id="5220" name="Freeform 9"/>
              <p:cNvSpPr>
                <a:spLocks/>
              </p:cNvSpPr>
              <p:nvPr/>
            </p:nvSpPr>
            <p:spPr bwMode="auto">
              <a:xfrm>
                <a:off x="1920" y="3024"/>
                <a:ext cx="266" cy="425"/>
              </a:xfrm>
              <a:custGeom>
                <a:avLst/>
                <a:gdLst>
                  <a:gd name="T0" fmla="*/ 44 w 266"/>
                  <a:gd name="T1" fmla="*/ 0 h 425"/>
                  <a:gd name="T2" fmla="*/ 0 w 266"/>
                  <a:gd name="T3" fmla="*/ 79 h 425"/>
                  <a:gd name="T4" fmla="*/ 26 w 266"/>
                  <a:gd name="T5" fmla="*/ 301 h 425"/>
                  <a:gd name="T6" fmla="*/ 62 w 266"/>
                  <a:gd name="T7" fmla="*/ 381 h 425"/>
                  <a:gd name="T8" fmla="*/ 186 w 266"/>
                  <a:gd name="T9" fmla="*/ 425 h 425"/>
                  <a:gd name="T10" fmla="*/ 266 w 266"/>
                  <a:gd name="T11" fmla="*/ 363 h 425"/>
                  <a:gd name="T12" fmla="*/ 257 w 266"/>
                  <a:gd name="T13" fmla="*/ 177 h 425"/>
                  <a:gd name="T14" fmla="*/ 239 w 266"/>
                  <a:gd name="T15" fmla="*/ 150 h 425"/>
                  <a:gd name="T16" fmla="*/ 212 w 266"/>
                  <a:gd name="T17" fmla="*/ 133 h 425"/>
                  <a:gd name="T18" fmla="*/ 204 w 266"/>
                  <a:gd name="T19" fmla="*/ 106 h 425"/>
                  <a:gd name="T20" fmla="*/ 150 w 266"/>
                  <a:gd name="T21" fmla="*/ 71 h 425"/>
                  <a:gd name="T22" fmla="*/ 150 w 266"/>
                  <a:gd name="T23" fmla="*/ 71 h 425"/>
                  <a:gd name="T24" fmla="*/ 97 w 266"/>
                  <a:gd name="T25" fmla="*/ 53 h 425"/>
                  <a:gd name="T26" fmla="*/ 44 w 266"/>
                  <a:gd name="T27" fmla="*/ 0 h 4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6"/>
                  <a:gd name="T43" fmla="*/ 0 h 425"/>
                  <a:gd name="T44" fmla="*/ 266 w 266"/>
                  <a:gd name="T45" fmla="*/ 425 h 4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6" h="425">
                    <a:moveTo>
                      <a:pt x="44" y="0"/>
                    </a:moveTo>
                    <a:cubicBezTo>
                      <a:pt x="4" y="61"/>
                      <a:pt x="16" y="33"/>
                      <a:pt x="0" y="79"/>
                    </a:cubicBezTo>
                    <a:cubicBezTo>
                      <a:pt x="5" y="152"/>
                      <a:pt x="4" y="230"/>
                      <a:pt x="26" y="301"/>
                    </a:cubicBezTo>
                    <a:cubicBezTo>
                      <a:pt x="31" y="317"/>
                      <a:pt x="43" y="366"/>
                      <a:pt x="62" y="381"/>
                    </a:cubicBezTo>
                    <a:cubicBezTo>
                      <a:pt x="91" y="404"/>
                      <a:pt x="152" y="408"/>
                      <a:pt x="186" y="425"/>
                    </a:cubicBezTo>
                    <a:cubicBezTo>
                      <a:pt x="244" y="415"/>
                      <a:pt x="249" y="415"/>
                      <a:pt x="266" y="363"/>
                    </a:cubicBezTo>
                    <a:cubicBezTo>
                      <a:pt x="263" y="325"/>
                      <a:pt x="241" y="225"/>
                      <a:pt x="257" y="177"/>
                    </a:cubicBezTo>
                    <a:cubicBezTo>
                      <a:pt x="251" y="168"/>
                      <a:pt x="247" y="158"/>
                      <a:pt x="239" y="150"/>
                    </a:cubicBezTo>
                    <a:cubicBezTo>
                      <a:pt x="231" y="143"/>
                      <a:pt x="219" y="141"/>
                      <a:pt x="212" y="133"/>
                    </a:cubicBezTo>
                    <a:cubicBezTo>
                      <a:pt x="206" y="126"/>
                      <a:pt x="211" y="113"/>
                      <a:pt x="204" y="106"/>
                    </a:cubicBezTo>
                    <a:cubicBezTo>
                      <a:pt x="189" y="91"/>
                      <a:pt x="168" y="83"/>
                      <a:pt x="150" y="71"/>
                    </a:cubicBezTo>
                    <a:cubicBezTo>
                      <a:pt x="132" y="65"/>
                      <a:pt x="97" y="53"/>
                      <a:pt x="97" y="53"/>
                    </a:cubicBezTo>
                    <a:cubicBezTo>
                      <a:pt x="62" y="29"/>
                      <a:pt x="44" y="43"/>
                      <a:pt x="44" y="0"/>
                    </a:cubicBezTo>
                    <a:close/>
                  </a:path>
                </a:pathLst>
              </a:custGeom>
              <a:solidFill>
                <a:schemeClr val="bg1"/>
              </a:solidFill>
              <a:ln w="9525">
                <a:solidFill>
                  <a:schemeClr val="hlink"/>
                </a:solidFill>
                <a:round/>
                <a:headEnd/>
                <a:tailEnd/>
              </a:ln>
            </p:spPr>
            <p:txBody>
              <a:bodyPr/>
              <a:lstStyle/>
              <a:p>
                <a:endParaRPr lang="en-US"/>
              </a:p>
            </p:txBody>
          </p:sp>
          <p:sp>
            <p:nvSpPr>
              <p:cNvPr id="5221" name="Freeform 10"/>
              <p:cNvSpPr>
                <a:spLocks/>
              </p:cNvSpPr>
              <p:nvPr/>
            </p:nvSpPr>
            <p:spPr bwMode="auto">
              <a:xfrm>
                <a:off x="1728" y="2880"/>
                <a:ext cx="155" cy="323"/>
              </a:xfrm>
              <a:custGeom>
                <a:avLst/>
                <a:gdLst>
                  <a:gd name="T0" fmla="*/ 84 w 155"/>
                  <a:gd name="T1" fmla="*/ 15 h 323"/>
                  <a:gd name="T2" fmla="*/ 39 w 155"/>
                  <a:gd name="T3" fmla="*/ 23 h 323"/>
                  <a:gd name="T4" fmla="*/ 4 w 155"/>
                  <a:gd name="T5" fmla="*/ 77 h 323"/>
                  <a:gd name="T6" fmla="*/ 75 w 155"/>
                  <a:gd name="T7" fmla="*/ 289 h 323"/>
                  <a:gd name="T8" fmla="*/ 155 w 155"/>
                  <a:gd name="T9" fmla="*/ 272 h 323"/>
                  <a:gd name="T10" fmla="*/ 155 w 155"/>
                  <a:gd name="T11" fmla="*/ 94 h 323"/>
                  <a:gd name="T12" fmla="*/ 110 w 155"/>
                  <a:gd name="T13" fmla="*/ 50 h 323"/>
                  <a:gd name="T14" fmla="*/ 57 w 155"/>
                  <a:gd name="T15" fmla="*/ 32 h 323"/>
                  <a:gd name="T16" fmla="*/ 84 w 155"/>
                  <a:gd name="T17" fmla="*/ 15 h 3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323"/>
                  <a:gd name="T29" fmla="*/ 155 w 155"/>
                  <a:gd name="T30" fmla="*/ 323 h 3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323">
                    <a:moveTo>
                      <a:pt x="84" y="15"/>
                    </a:moveTo>
                    <a:cubicBezTo>
                      <a:pt x="69" y="18"/>
                      <a:pt x="51" y="14"/>
                      <a:pt x="39" y="23"/>
                    </a:cubicBezTo>
                    <a:cubicBezTo>
                      <a:pt x="22" y="36"/>
                      <a:pt x="4" y="77"/>
                      <a:pt x="4" y="77"/>
                    </a:cubicBezTo>
                    <a:cubicBezTo>
                      <a:pt x="9" y="136"/>
                      <a:pt x="0" y="264"/>
                      <a:pt x="75" y="289"/>
                    </a:cubicBezTo>
                    <a:cubicBezTo>
                      <a:pt x="113" y="315"/>
                      <a:pt x="137" y="323"/>
                      <a:pt x="155" y="272"/>
                    </a:cubicBezTo>
                    <a:cubicBezTo>
                      <a:pt x="134" y="208"/>
                      <a:pt x="132" y="163"/>
                      <a:pt x="155" y="94"/>
                    </a:cubicBezTo>
                    <a:cubicBezTo>
                      <a:pt x="138" y="70"/>
                      <a:pt x="138" y="63"/>
                      <a:pt x="110" y="50"/>
                    </a:cubicBezTo>
                    <a:cubicBezTo>
                      <a:pt x="93" y="42"/>
                      <a:pt x="57" y="32"/>
                      <a:pt x="57" y="32"/>
                    </a:cubicBezTo>
                    <a:cubicBezTo>
                      <a:pt x="68" y="0"/>
                      <a:pt x="58" y="2"/>
                      <a:pt x="84" y="15"/>
                    </a:cubicBezTo>
                    <a:close/>
                  </a:path>
                </a:pathLst>
              </a:custGeom>
              <a:solidFill>
                <a:schemeClr val="bg1"/>
              </a:solidFill>
              <a:ln w="9525">
                <a:solidFill>
                  <a:schemeClr val="hlink"/>
                </a:solidFill>
                <a:round/>
                <a:headEnd/>
                <a:tailEnd/>
              </a:ln>
            </p:spPr>
            <p:txBody>
              <a:bodyPr/>
              <a:lstStyle/>
              <a:p>
                <a:endParaRPr lang="en-US"/>
              </a:p>
            </p:txBody>
          </p:sp>
          <p:sp>
            <p:nvSpPr>
              <p:cNvPr id="5222" name="Freeform 11"/>
              <p:cNvSpPr>
                <a:spLocks/>
              </p:cNvSpPr>
              <p:nvPr/>
            </p:nvSpPr>
            <p:spPr bwMode="auto">
              <a:xfrm>
                <a:off x="1271" y="3199"/>
                <a:ext cx="307" cy="301"/>
              </a:xfrm>
              <a:custGeom>
                <a:avLst/>
                <a:gdLst>
                  <a:gd name="T0" fmla="*/ 111 w 307"/>
                  <a:gd name="T1" fmla="*/ 0 h 301"/>
                  <a:gd name="T2" fmla="*/ 165 w 307"/>
                  <a:gd name="T3" fmla="*/ 301 h 301"/>
                  <a:gd name="T4" fmla="*/ 271 w 307"/>
                  <a:gd name="T5" fmla="*/ 292 h 301"/>
                  <a:gd name="T6" fmla="*/ 297 w 307"/>
                  <a:gd name="T7" fmla="*/ 275 h 301"/>
                  <a:gd name="T8" fmla="*/ 218 w 307"/>
                  <a:gd name="T9" fmla="*/ 89 h 301"/>
                  <a:gd name="T10" fmla="*/ 147 w 307"/>
                  <a:gd name="T11" fmla="*/ 35 h 301"/>
                  <a:gd name="T12" fmla="*/ 120 w 307"/>
                  <a:gd name="T13" fmla="*/ 27 h 301"/>
                  <a:gd name="T14" fmla="*/ 111 w 307"/>
                  <a:gd name="T15" fmla="*/ 0 h 301"/>
                  <a:gd name="T16" fmla="*/ 0 60000 65536"/>
                  <a:gd name="T17" fmla="*/ 0 60000 65536"/>
                  <a:gd name="T18" fmla="*/ 0 60000 65536"/>
                  <a:gd name="T19" fmla="*/ 0 60000 65536"/>
                  <a:gd name="T20" fmla="*/ 0 60000 65536"/>
                  <a:gd name="T21" fmla="*/ 0 60000 65536"/>
                  <a:gd name="T22" fmla="*/ 0 60000 65536"/>
                  <a:gd name="T23" fmla="*/ 0 60000 65536"/>
                  <a:gd name="T24" fmla="*/ 0 w 307"/>
                  <a:gd name="T25" fmla="*/ 0 h 301"/>
                  <a:gd name="T26" fmla="*/ 307 w 307"/>
                  <a:gd name="T27" fmla="*/ 301 h 3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7" h="301">
                    <a:moveTo>
                      <a:pt x="111" y="0"/>
                    </a:moveTo>
                    <a:cubicBezTo>
                      <a:pt x="0" y="77"/>
                      <a:pt x="114" y="227"/>
                      <a:pt x="165" y="301"/>
                    </a:cubicBezTo>
                    <a:cubicBezTo>
                      <a:pt x="200" y="298"/>
                      <a:pt x="236" y="299"/>
                      <a:pt x="271" y="292"/>
                    </a:cubicBezTo>
                    <a:cubicBezTo>
                      <a:pt x="281" y="290"/>
                      <a:pt x="295" y="285"/>
                      <a:pt x="297" y="275"/>
                    </a:cubicBezTo>
                    <a:cubicBezTo>
                      <a:pt x="307" y="212"/>
                      <a:pt x="287" y="110"/>
                      <a:pt x="218" y="89"/>
                    </a:cubicBezTo>
                    <a:cubicBezTo>
                      <a:pt x="199" y="61"/>
                      <a:pt x="178" y="50"/>
                      <a:pt x="147" y="35"/>
                    </a:cubicBezTo>
                    <a:cubicBezTo>
                      <a:pt x="139" y="31"/>
                      <a:pt x="127" y="34"/>
                      <a:pt x="120" y="27"/>
                    </a:cubicBezTo>
                    <a:cubicBezTo>
                      <a:pt x="113" y="20"/>
                      <a:pt x="114" y="9"/>
                      <a:pt x="111" y="0"/>
                    </a:cubicBezTo>
                    <a:close/>
                  </a:path>
                </a:pathLst>
              </a:custGeom>
              <a:solidFill>
                <a:schemeClr val="bg1"/>
              </a:solidFill>
              <a:ln w="9525">
                <a:solidFill>
                  <a:schemeClr val="hlink"/>
                </a:solidFill>
                <a:round/>
                <a:headEnd/>
                <a:tailEnd/>
              </a:ln>
            </p:spPr>
            <p:txBody>
              <a:bodyPr/>
              <a:lstStyle/>
              <a:p>
                <a:endParaRPr lang="en-US"/>
              </a:p>
            </p:txBody>
          </p:sp>
          <p:sp>
            <p:nvSpPr>
              <p:cNvPr id="5223" name="Freeform 12"/>
              <p:cNvSpPr>
                <a:spLocks/>
              </p:cNvSpPr>
              <p:nvPr/>
            </p:nvSpPr>
            <p:spPr bwMode="auto">
              <a:xfrm>
                <a:off x="1200" y="2880"/>
                <a:ext cx="234" cy="259"/>
              </a:xfrm>
              <a:custGeom>
                <a:avLst/>
                <a:gdLst>
                  <a:gd name="T0" fmla="*/ 64 w 234"/>
                  <a:gd name="T1" fmla="*/ 44 h 259"/>
                  <a:gd name="T2" fmla="*/ 11 w 234"/>
                  <a:gd name="T3" fmla="*/ 80 h 259"/>
                  <a:gd name="T4" fmla="*/ 90 w 234"/>
                  <a:gd name="T5" fmla="*/ 257 h 259"/>
                  <a:gd name="T6" fmla="*/ 214 w 234"/>
                  <a:gd name="T7" fmla="*/ 248 h 259"/>
                  <a:gd name="T8" fmla="*/ 223 w 234"/>
                  <a:gd name="T9" fmla="*/ 221 h 259"/>
                  <a:gd name="T10" fmla="*/ 179 w 234"/>
                  <a:gd name="T11" fmla="*/ 62 h 259"/>
                  <a:gd name="T12" fmla="*/ 161 w 234"/>
                  <a:gd name="T13" fmla="*/ 35 h 259"/>
                  <a:gd name="T14" fmla="*/ 108 w 234"/>
                  <a:gd name="T15" fmla="*/ 0 h 259"/>
                  <a:gd name="T16" fmla="*/ 46 w 234"/>
                  <a:gd name="T17" fmla="*/ 9 h 259"/>
                  <a:gd name="T18" fmla="*/ 28 w 234"/>
                  <a:gd name="T19" fmla="*/ 35 h 259"/>
                  <a:gd name="T20" fmla="*/ 64 w 234"/>
                  <a:gd name="T21" fmla="*/ 44 h 2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4"/>
                  <a:gd name="T34" fmla="*/ 0 h 259"/>
                  <a:gd name="T35" fmla="*/ 234 w 234"/>
                  <a:gd name="T36" fmla="*/ 259 h 2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4" h="259">
                    <a:moveTo>
                      <a:pt x="64" y="44"/>
                    </a:moveTo>
                    <a:cubicBezTo>
                      <a:pt x="47" y="50"/>
                      <a:pt x="15" y="56"/>
                      <a:pt x="11" y="80"/>
                    </a:cubicBezTo>
                    <a:cubicBezTo>
                      <a:pt x="0" y="142"/>
                      <a:pt x="27" y="235"/>
                      <a:pt x="90" y="257"/>
                    </a:cubicBezTo>
                    <a:cubicBezTo>
                      <a:pt x="131" y="254"/>
                      <a:pt x="174" y="259"/>
                      <a:pt x="214" y="248"/>
                    </a:cubicBezTo>
                    <a:cubicBezTo>
                      <a:pt x="223" y="246"/>
                      <a:pt x="223" y="230"/>
                      <a:pt x="223" y="221"/>
                    </a:cubicBezTo>
                    <a:cubicBezTo>
                      <a:pt x="223" y="149"/>
                      <a:pt x="234" y="98"/>
                      <a:pt x="179" y="62"/>
                    </a:cubicBezTo>
                    <a:cubicBezTo>
                      <a:pt x="173" y="53"/>
                      <a:pt x="169" y="42"/>
                      <a:pt x="161" y="35"/>
                    </a:cubicBezTo>
                    <a:cubicBezTo>
                      <a:pt x="145" y="21"/>
                      <a:pt x="108" y="0"/>
                      <a:pt x="108" y="0"/>
                    </a:cubicBezTo>
                    <a:cubicBezTo>
                      <a:pt x="87" y="3"/>
                      <a:pt x="65" y="1"/>
                      <a:pt x="46" y="9"/>
                    </a:cubicBezTo>
                    <a:cubicBezTo>
                      <a:pt x="36" y="13"/>
                      <a:pt x="23" y="26"/>
                      <a:pt x="28" y="35"/>
                    </a:cubicBezTo>
                    <a:cubicBezTo>
                      <a:pt x="34" y="46"/>
                      <a:pt x="52" y="41"/>
                      <a:pt x="64" y="44"/>
                    </a:cubicBezTo>
                    <a:close/>
                  </a:path>
                </a:pathLst>
              </a:custGeom>
              <a:solidFill>
                <a:schemeClr val="bg1"/>
              </a:solidFill>
              <a:ln w="9525">
                <a:solidFill>
                  <a:schemeClr val="hlink"/>
                </a:solidFill>
                <a:round/>
                <a:headEnd/>
                <a:tailEnd/>
              </a:ln>
            </p:spPr>
            <p:txBody>
              <a:bodyPr/>
              <a:lstStyle/>
              <a:p>
                <a:endParaRPr lang="en-US"/>
              </a:p>
            </p:txBody>
          </p:sp>
          <p:sp>
            <p:nvSpPr>
              <p:cNvPr id="5224" name="Freeform 13"/>
              <p:cNvSpPr>
                <a:spLocks/>
              </p:cNvSpPr>
              <p:nvPr/>
            </p:nvSpPr>
            <p:spPr bwMode="auto">
              <a:xfrm>
                <a:off x="1004" y="3190"/>
                <a:ext cx="290" cy="265"/>
              </a:xfrm>
              <a:custGeom>
                <a:avLst/>
                <a:gdLst>
                  <a:gd name="T0" fmla="*/ 59 w 290"/>
                  <a:gd name="T1" fmla="*/ 0 h 265"/>
                  <a:gd name="T2" fmla="*/ 51 w 290"/>
                  <a:gd name="T3" fmla="*/ 195 h 265"/>
                  <a:gd name="T4" fmla="*/ 130 w 290"/>
                  <a:gd name="T5" fmla="*/ 257 h 265"/>
                  <a:gd name="T6" fmla="*/ 272 w 290"/>
                  <a:gd name="T7" fmla="*/ 248 h 265"/>
                  <a:gd name="T8" fmla="*/ 290 w 290"/>
                  <a:gd name="T9" fmla="*/ 195 h 265"/>
                  <a:gd name="T10" fmla="*/ 281 w 290"/>
                  <a:gd name="T11" fmla="*/ 142 h 265"/>
                  <a:gd name="T12" fmla="*/ 201 w 290"/>
                  <a:gd name="T13" fmla="*/ 89 h 265"/>
                  <a:gd name="T14" fmla="*/ 157 w 290"/>
                  <a:gd name="T15" fmla="*/ 44 h 265"/>
                  <a:gd name="T16" fmla="*/ 139 w 290"/>
                  <a:gd name="T17" fmla="*/ 18 h 265"/>
                  <a:gd name="T18" fmla="*/ 59 w 290"/>
                  <a:gd name="T19" fmla="*/ 0 h 2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0"/>
                  <a:gd name="T31" fmla="*/ 0 h 265"/>
                  <a:gd name="T32" fmla="*/ 290 w 290"/>
                  <a:gd name="T33" fmla="*/ 265 h 2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0" h="265">
                    <a:moveTo>
                      <a:pt x="59" y="0"/>
                    </a:moveTo>
                    <a:cubicBezTo>
                      <a:pt x="0" y="41"/>
                      <a:pt x="9" y="142"/>
                      <a:pt x="51" y="195"/>
                    </a:cubicBezTo>
                    <a:cubicBezTo>
                      <a:pt x="69" y="217"/>
                      <a:pt x="106" y="241"/>
                      <a:pt x="130" y="257"/>
                    </a:cubicBezTo>
                    <a:cubicBezTo>
                      <a:pt x="177" y="254"/>
                      <a:pt x="228" y="265"/>
                      <a:pt x="272" y="248"/>
                    </a:cubicBezTo>
                    <a:cubicBezTo>
                      <a:pt x="289" y="241"/>
                      <a:pt x="290" y="195"/>
                      <a:pt x="290" y="195"/>
                    </a:cubicBezTo>
                    <a:cubicBezTo>
                      <a:pt x="287" y="177"/>
                      <a:pt x="289" y="158"/>
                      <a:pt x="281" y="142"/>
                    </a:cubicBezTo>
                    <a:cubicBezTo>
                      <a:pt x="274" y="128"/>
                      <a:pt x="217" y="94"/>
                      <a:pt x="201" y="89"/>
                    </a:cubicBezTo>
                    <a:cubicBezTo>
                      <a:pt x="155" y="20"/>
                      <a:pt x="213" y="100"/>
                      <a:pt x="157" y="44"/>
                    </a:cubicBezTo>
                    <a:cubicBezTo>
                      <a:pt x="150" y="37"/>
                      <a:pt x="147" y="25"/>
                      <a:pt x="139" y="18"/>
                    </a:cubicBezTo>
                    <a:cubicBezTo>
                      <a:pt x="127" y="8"/>
                      <a:pt x="61" y="0"/>
                      <a:pt x="59" y="0"/>
                    </a:cubicBezTo>
                    <a:close/>
                  </a:path>
                </a:pathLst>
              </a:custGeom>
              <a:solidFill>
                <a:schemeClr val="bg1"/>
              </a:solidFill>
              <a:ln w="9525">
                <a:solidFill>
                  <a:schemeClr val="hlink"/>
                </a:solidFill>
                <a:round/>
                <a:headEnd/>
                <a:tailEnd/>
              </a:ln>
            </p:spPr>
            <p:txBody>
              <a:bodyPr/>
              <a:lstStyle/>
              <a:p>
                <a:endParaRPr lang="en-US"/>
              </a:p>
            </p:txBody>
          </p:sp>
          <p:sp>
            <p:nvSpPr>
              <p:cNvPr id="5225" name="Freeform 14"/>
              <p:cNvSpPr>
                <a:spLocks/>
              </p:cNvSpPr>
              <p:nvPr/>
            </p:nvSpPr>
            <p:spPr bwMode="auto">
              <a:xfrm>
                <a:off x="1008" y="2928"/>
                <a:ext cx="187" cy="219"/>
              </a:xfrm>
              <a:custGeom>
                <a:avLst/>
                <a:gdLst>
                  <a:gd name="T0" fmla="*/ 18 w 187"/>
                  <a:gd name="T1" fmla="*/ 62 h 219"/>
                  <a:gd name="T2" fmla="*/ 80 w 187"/>
                  <a:gd name="T3" fmla="*/ 213 h 219"/>
                  <a:gd name="T4" fmla="*/ 169 w 187"/>
                  <a:gd name="T5" fmla="*/ 204 h 219"/>
                  <a:gd name="T6" fmla="*/ 187 w 187"/>
                  <a:gd name="T7" fmla="*/ 151 h 219"/>
                  <a:gd name="T8" fmla="*/ 178 w 187"/>
                  <a:gd name="T9" fmla="*/ 71 h 219"/>
                  <a:gd name="T10" fmla="*/ 80 w 187"/>
                  <a:gd name="T11" fmla="*/ 0 h 219"/>
                  <a:gd name="T12" fmla="*/ 18 w 187"/>
                  <a:gd name="T13" fmla="*/ 62 h 219"/>
                  <a:gd name="T14" fmla="*/ 0 60000 65536"/>
                  <a:gd name="T15" fmla="*/ 0 60000 65536"/>
                  <a:gd name="T16" fmla="*/ 0 60000 65536"/>
                  <a:gd name="T17" fmla="*/ 0 60000 65536"/>
                  <a:gd name="T18" fmla="*/ 0 60000 65536"/>
                  <a:gd name="T19" fmla="*/ 0 60000 65536"/>
                  <a:gd name="T20" fmla="*/ 0 60000 65536"/>
                  <a:gd name="T21" fmla="*/ 0 w 187"/>
                  <a:gd name="T22" fmla="*/ 0 h 219"/>
                  <a:gd name="T23" fmla="*/ 187 w 187"/>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7" h="219">
                    <a:moveTo>
                      <a:pt x="18" y="62"/>
                    </a:moveTo>
                    <a:cubicBezTo>
                      <a:pt x="24" y="119"/>
                      <a:pt x="17" y="191"/>
                      <a:pt x="80" y="213"/>
                    </a:cubicBezTo>
                    <a:cubicBezTo>
                      <a:pt x="110" y="210"/>
                      <a:pt x="143" y="219"/>
                      <a:pt x="169" y="204"/>
                    </a:cubicBezTo>
                    <a:cubicBezTo>
                      <a:pt x="185" y="195"/>
                      <a:pt x="187" y="151"/>
                      <a:pt x="187" y="151"/>
                    </a:cubicBezTo>
                    <a:cubicBezTo>
                      <a:pt x="184" y="124"/>
                      <a:pt x="185" y="97"/>
                      <a:pt x="178" y="71"/>
                    </a:cubicBezTo>
                    <a:cubicBezTo>
                      <a:pt x="168" y="31"/>
                      <a:pt x="109" y="20"/>
                      <a:pt x="80" y="0"/>
                    </a:cubicBezTo>
                    <a:cubicBezTo>
                      <a:pt x="28" y="9"/>
                      <a:pt x="0" y="2"/>
                      <a:pt x="18" y="62"/>
                    </a:cubicBezTo>
                    <a:close/>
                  </a:path>
                </a:pathLst>
              </a:custGeom>
              <a:solidFill>
                <a:schemeClr val="bg1"/>
              </a:solidFill>
              <a:ln w="9525">
                <a:solidFill>
                  <a:schemeClr val="hlink"/>
                </a:solidFill>
                <a:round/>
                <a:headEnd/>
                <a:tailEnd/>
              </a:ln>
            </p:spPr>
            <p:txBody>
              <a:bodyPr/>
              <a:lstStyle/>
              <a:p>
                <a:endParaRPr lang="en-US"/>
              </a:p>
            </p:txBody>
          </p:sp>
          <p:sp>
            <p:nvSpPr>
              <p:cNvPr id="5226" name="Freeform 15"/>
              <p:cNvSpPr>
                <a:spLocks/>
              </p:cNvSpPr>
              <p:nvPr/>
            </p:nvSpPr>
            <p:spPr bwMode="auto">
              <a:xfrm>
                <a:off x="1584" y="3408"/>
                <a:ext cx="255" cy="297"/>
              </a:xfrm>
              <a:custGeom>
                <a:avLst/>
                <a:gdLst>
                  <a:gd name="T0" fmla="*/ 71 w 255"/>
                  <a:gd name="T1" fmla="*/ 13 h 297"/>
                  <a:gd name="T2" fmla="*/ 53 w 255"/>
                  <a:gd name="T3" fmla="*/ 173 h 297"/>
                  <a:gd name="T4" fmla="*/ 142 w 255"/>
                  <a:gd name="T5" fmla="*/ 297 h 297"/>
                  <a:gd name="T6" fmla="*/ 204 w 255"/>
                  <a:gd name="T7" fmla="*/ 235 h 297"/>
                  <a:gd name="T8" fmla="*/ 248 w 255"/>
                  <a:gd name="T9" fmla="*/ 155 h 297"/>
                  <a:gd name="T10" fmla="*/ 133 w 255"/>
                  <a:gd name="T11" fmla="*/ 49 h 297"/>
                  <a:gd name="T12" fmla="*/ 71 w 255"/>
                  <a:gd name="T13" fmla="*/ 13 h 297"/>
                  <a:gd name="T14" fmla="*/ 0 60000 65536"/>
                  <a:gd name="T15" fmla="*/ 0 60000 65536"/>
                  <a:gd name="T16" fmla="*/ 0 60000 65536"/>
                  <a:gd name="T17" fmla="*/ 0 60000 65536"/>
                  <a:gd name="T18" fmla="*/ 0 60000 65536"/>
                  <a:gd name="T19" fmla="*/ 0 60000 65536"/>
                  <a:gd name="T20" fmla="*/ 0 60000 65536"/>
                  <a:gd name="T21" fmla="*/ 0 w 255"/>
                  <a:gd name="T22" fmla="*/ 0 h 297"/>
                  <a:gd name="T23" fmla="*/ 255 w 255"/>
                  <a:gd name="T24" fmla="*/ 297 h 2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5" h="297">
                    <a:moveTo>
                      <a:pt x="71" y="13"/>
                    </a:moveTo>
                    <a:cubicBezTo>
                      <a:pt x="0" y="38"/>
                      <a:pt x="32" y="17"/>
                      <a:pt x="53" y="173"/>
                    </a:cubicBezTo>
                    <a:cubicBezTo>
                      <a:pt x="59" y="219"/>
                      <a:pt x="105" y="272"/>
                      <a:pt x="142" y="297"/>
                    </a:cubicBezTo>
                    <a:cubicBezTo>
                      <a:pt x="199" y="282"/>
                      <a:pt x="180" y="279"/>
                      <a:pt x="204" y="235"/>
                    </a:cubicBezTo>
                    <a:cubicBezTo>
                      <a:pt x="255" y="143"/>
                      <a:pt x="228" y="216"/>
                      <a:pt x="248" y="155"/>
                    </a:cubicBezTo>
                    <a:cubicBezTo>
                      <a:pt x="229" y="100"/>
                      <a:pt x="179" y="80"/>
                      <a:pt x="133" y="49"/>
                    </a:cubicBezTo>
                    <a:cubicBezTo>
                      <a:pt x="59" y="0"/>
                      <a:pt x="94" y="58"/>
                      <a:pt x="71" y="13"/>
                    </a:cubicBezTo>
                    <a:close/>
                  </a:path>
                </a:pathLst>
              </a:custGeom>
              <a:solidFill>
                <a:schemeClr val="bg1"/>
              </a:solidFill>
              <a:ln w="9525">
                <a:solidFill>
                  <a:schemeClr val="hlink"/>
                </a:solidFill>
                <a:round/>
                <a:headEnd/>
                <a:tailEnd/>
              </a:ln>
            </p:spPr>
            <p:txBody>
              <a:bodyPr/>
              <a:lstStyle/>
              <a:p>
                <a:endParaRPr lang="en-US"/>
              </a:p>
            </p:txBody>
          </p:sp>
          <p:sp>
            <p:nvSpPr>
              <p:cNvPr id="5227" name="Freeform 16"/>
              <p:cNvSpPr>
                <a:spLocks/>
              </p:cNvSpPr>
              <p:nvPr/>
            </p:nvSpPr>
            <p:spPr bwMode="auto">
              <a:xfrm>
                <a:off x="1232" y="3465"/>
                <a:ext cx="217" cy="238"/>
              </a:xfrm>
              <a:custGeom>
                <a:avLst/>
                <a:gdLst>
                  <a:gd name="T0" fmla="*/ 44 w 217"/>
                  <a:gd name="T1" fmla="*/ 0 h 238"/>
                  <a:gd name="T2" fmla="*/ 0 w 217"/>
                  <a:gd name="T3" fmla="*/ 106 h 238"/>
                  <a:gd name="T4" fmla="*/ 9 w 217"/>
                  <a:gd name="T5" fmla="*/ 186 h 238"/>
                  <a:gd name="T6" fmla="*/ 106 w 217"/>
                  <a:gd name="T7" fmla="*/ 230 h 238"/>
                  <a:gd name="T8" fmla="*/ 204 w 217"/>
                  <a:gd name="T9" fmla="*/ 221 h 238"/>
                  <a:gd name="T10" fmla="*/ 195 w 217"/>
                  <a:gd name="T11" fmla="*/ 177 h 238"/>
                  <a:gd name="T12" fmla="*/ 124 w 217"/>
                  <a:gd name="T13" fmla="*/ 44 h 238"/>
                  <a:gd name="T14" fmla="*/ 71 w 217"/>
                  <a:gd name="T15" fmla="*/ 9 h 238"/>
                  <a:gd name="T16" fmla="*/ 44 w 217"/>
                  <a:gd name="T17" fmla="*/ 0 h 2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7"/>
                  <a:gd name="T28" fmla="*/ 0 h 238"/>
                  <a:gd name="T29" fmla="*/ 217 w 217"/>
                  <a:gd name="T30" fmla="*/ 238 h 2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7" h="238">
                    <a:moveTo>
                      <a:pt x="44" y="0"/>
                    </a:moveTo>
                    <a:cubicBezTo>
                      <a:pt x="1" y="29"/>
                      <a:pt x="8" y="51"/>
                      <a:pt x="0" y="106"/>
                    </a:cubicBezTo>
                    <a:cubicBezTo>
                      <a:pt x="3" y="133"/>
                      <a:pt x="0" y="161"/>
                      <a:pt x="9" y="186"/>
                    </a:cubicBezTo>
                    <a:cubicBezTo>
                      <a:pt x="17" y="208"/>
                      <a:pt x="88" y="221"/>
                      <a:pt x="106" y="230"/>
                    </a:cubicBezTo>
                    <a:cubicBezTo>
                      <a:pt x="139" y="227"/>
                      <a:pt x="176" y="238"/>
                      <a:pt x="204" y="221"/>
                    </a:cubicBezTo>
                    <a:cubicBezTo>
                      <a:pt x="217" y="213"/>
                      <a:pt x="199" y="191"/>
                      <a:pt x="195" y="177"/>
                    </a:cubicBezTo>
                    <a:cubicBezTo>
                      <a:pt x="180" y="124"/>
                      <a:pt x="154" y="89"/>
                      <a:pt x="124" y="44"/>
                    </a:cubicBezTo>
                    <a:cubicBezTo>
                      <a:pt x="112" y="26"/>
                      <a:pt x="91" y="16"/>
                      <a:pt x="71" y="9"/>
                    </a:cubicBezTo>
                    <a:cubicBezTo>
                      <a:pt x="62" y="6"/>
                      <a:pt x="44" y="0"/>
                      <a:pt x="44" y="0"/>
                    </a:cubicBezTo>
                    <a:close/>
                  </a:path>
                </a:pathLst>
              </a:custGeom>
              <a:solidFill>
                <a:schemeClr val="bg1"/>
              </a:solidFill>
              <a:ln w="9525">
                <a:solidFill>
                  <a:schemeClr val="hlink"/>
                </a:solidFill>
                <a:round/>
                <a:headEnd/>
                <a:tailEnd/>
              </a:ln>
            </p:spPr>
            <p:txBody>
              <a:bodyPr/>
              <a:lstStyle/>
              <a:p>
                <a:endParaRPr lang="en-US"/>
              </a:p>
            </p:txBody>
          </p:sp>
          <p:sp>
            <p:nvSpPr>
              <p:cNvPr id="5228" name="Freeform 17"/>
              <p:cNvSpPr>
                <a:spLocks/>
              </p:cNvSpPr>
              <p:nvPr/>
            </p:nvSpPr>
            <p:spPr bwMode="auto">
              <a:xfrm>
                <a:off x="1440" y="3504"/>
                <a:ext cx="165" cy="200"/>
              </a:xfrm>
              <a:custGeom>
                <a:avLst/>
                <a:gdLst>
                  <a:gd name="T0" fmla="*/ 0 w 165"/>
                  <a:gd name="T1" fmla="*/ 37 h 200"/>
                  <a:gd name="T2" fmla="*/ 53 w 165"/>
                  <a:gd name="T3" fmla="*/ 108 h 200"/>
                  <a:gd name="T4" fmla="*/ 142 w 165"/>
                  <a:gd name="T5" fmla="*/ 188 h 200"/>
                  <a:gd name="T6" fmla="*/ 160 w 165"/>
                  <a:gd name="T7" fmla="*/ 161 h 200"/>
                  <a:gd name="T8" fmla="*/ 97 w 165"/>
                  <a:gd name="T9" fmla="*/ 28 h 200"/>
                  <a:gd name="T10" fmla="*/ 44 w 165"/>
                  <a:gd name="T11" fmla="*/ 10 h 200"/>
                  <a:gd name="T12" fmla="*/ 0 w 165"/>
                  <a:gd name="T13" fmla="*/ 37 h 200"/>
                  <a:gd name="T14" fmla="*/ 0 60000 65536"/>
                  <a:gd name="T15" fmla="*/ 0 60000 65536"/>
                  <a:gd name="T16" fmla="*/ 0 60000 65536"/>
                  <a:gd name="T17" fmla="*/ 0 60000 65536"/>
                  <a:gd name="T18" fmla="*/ 0 60000 65536"/>
                  <a:gd name="T19" fmla="*/ 0 60000 65536"/>
                  <a:gd name="T20" fmla="*/ 0 60000 65536"/>
                  <a:gd name="T21" fmla="*/ 0 w 165"/>
                  <a:gd name="T22" fmla="*/ 0 h 200"/>
                  <a:gd name="T23" fmla="*/ 165 w 165"/>
                  <a:gd name="T24" fmla="*/ 200 h 2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5" h="200">
                    <a:moveTo>
                      <a:pt x="0" y="37"/>
                    </a:moveTo>
                    <a:cubicBezTo>
                      <a:pt x="14" y="93"/>
                      <a:pt x="23" y="63"/>
                      <a:pt x="53" y="108"/>
                    </a:cubicBezTo>
                    <a:cubicBezTo>
                      <a:pt x="66" y="198"/>
                      <a:pt x="51" y="200"/>
                      <a:pt x="142" y="188"/>
                    </a:cubicBezTo>
                    <a:cubicBezTo>
                      <a:pt x="148" y="179"/>
                      <a:pt x="159" y="172"/>
                      <a:pt x="160" y="161"/>
                    </a:cubicBezTo>
                    <a:cubicBezTo>
                      <a:pt x="165" y="114"/>
                      <a:pt x="143" y="49"/>
                      <a:pt x="97" y="28"/>
                    </a:cubicBezTo>
                    <a:cubicBezTo>
                      <a:pt x="80" y="20"/>
                      <a:pt x="60" y="0"/>
                      <a:pt x="44" y="10"/>
                    </a:cubicBezTo>
                    <a:cubicBezTo>
                      <a:pt x="29" y="19"/>
                      <a:pt x="15" y="28"/>
                      <a:pt x="0" y="37"/>
                    </a:cubicBezTo>
                    <a:close/>
                  </a:path>
                </a:pathLst>
              </a:custGeom>
              <a:solidFill>
                <a:schemeClr val="bg1"/>
              </a:solidFill>
              <a:ln w="9525">
                <a:solidFill>
                  <a:schemeClr val="hlink"/>
                </a:solidFill>
                <a:round/>
                <a:headEnd/>
                <a:tailEnd/>
              </a:ln>
            </p:spPr>
            <p:txBody>
              <a:bodyPr/>
              <a:lstStyle/>
              <a:p>
                <a:endParaRPr lang="en-US"/>
              </a:p>
            </p:txBody>
          </p:sp>
          <p:sp>
            <p:nvSpPr>
              <p:cNvPr id="5229" name="Freeform 18"/>
              <p:cNvSpPr>
                <a:spLocks/>
              </p:cNvSpPr>
              <p:nvPr/>
            </p:nvSpPr>
            <p:spPr bwMode="auto">
              <a:xfrm>
                <a:off x="1872" y="3408"/>
                <a:ext cx="209" cy="258"/>
              </a:xfrm>
              <a:custGeom>
                <a:avLst/>
                <a:gdLst>
                  <a:gd name="T0" fmla="*/ 50 w 209"/>
                  <a:gd name="T1" fmla="*/ 0 h 258"/>
                  <a:gd name="T2" fmla="*/ 94 w 209"/>
                  <a:gd name="T3" fmla="*/ 257 h 258"/>
                  <a:gd name="T4" fmla="*/ 147 w 209"/>
                  <a:gd name="T5" fmla="*/ 248 h 258"/>
                  <a:gd name="T6" fmla="*/ 209 w 209"/>
                  <a:gd name="T7" fmla="*/ 141 h 258"/>
                  <a:gd name="T8" fmla="*/ 130 w 209"/>
                  <a:gd name="T9" fmla="*/ 44 h 258"/>
                  <a:gd name="T10" fmla="*/ 76 w 209"/>
                  <a:gd name="T11" fmla="*/ 8 h 258"/>
                  <a:gd name="T12" fmla="*/ 50 w 209"/>
                  <a:gd name="T13" fmla="*/ 0 h 258"/>
                  <a:gd name="T14" fmla="*/ 0 60000 65536"/>
                  <a:gd name="T15" fmla="*/ 0 60000 65536"/>
                  <a:gd name="T16" fmla="*/ 0 60000 65536"/>
                  <a:gd name="T17" fmla="*/ 0 60000 65536"/>
                  <a:gd name="T18" fmla="*/ 0 60000 65536"/>
                  <a:gd name="T19" fmla="*/ 0 60000 65536"/>
                  <a:gd name="T20" fmla="*/ 0 60000 65536"/>
                  <a:gd name="T21" fmla="*/ 0 w 209"/>
                  <a:gd name="T22" fmla="*/ 0 h 258"/>
                  <a:gd name="T23" fmla="*/ 209 w 209"/>
                  <a:gd name="T24" fmla="*/ 258 h 2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 h="258">
                    <a:moveTo>
                      <a:pt x="50" y="0"/>
                    </a:moveTo>
                    <a:cubicBezTo>
                      <a:pt x="21" y="82"/>
                      <a:pt x="0" y="225"/>
                      <a:pt x="94" y="257"/>
                    </a:cubicBezTo>
                    <a:cubicBezTo>
                      <a:pt x="112" y="254"/>
                      <a:pt x="132" y="258"/>
                      <a:pt x="147" y="248"/>
                    </a:cubicBezTo>
                    <a:cubicBezTo>
                      <a:pt x="174" y="229"/>
                      <a:pt x="198" y="175"/>
                      <a:pt x="209" y="141"/>
                    </a:cubicBezTo>
                    <a:cubicBezTo>
                      <a:pt x="194" y="97"/>
                      <a:pt x="167" y="72"/>
                      <a:pt x="130" y="44"/>
                    </a:cubicBezTo>
                    <a:cubicBezTo>
                      <a:pt x="113" y="31"/>
                      <a:pt x="94" y="20"/>
                      <a:pt x="76" y="8"/>
                    </a:cubicBezTo>
                    <a:cubicBezTo>
                      <a:pt x="68" y="3"/>
                      <a:pt x="50" y="0"/>
                      <a:pt x="50" y="0"/>
                    </a:cubicBezTo>
                    <a:close/>
                  </a:path>
                </a:pathLst>
              </a:custGeom>
              <a:solidFill>
                <a:schemeClr val="bg1"/>
              </a:solidFill>
              <a:ln w="9525">
                <a:solidFill>
                  <a:schemeClr val="hlink"/>
                </a:solidFill>
                <a:round/>
                <a:headEnd/>
                <a:tailEnd/>
              </a:ln>
            </p:spPr>
            <p:txBody>
              <a:bodyPr/>
              <a:lstStyle/>
              <a:p>
                <a:endParaRPr lang="en-US"/>
              </a:p>
            </p:txBody>
          </p:sp>
          <p:sp>
            <p:nvSpPr>
              <p:cNvPr id="5230" name="Freeform 19"/>
              <p:cNvSpPr>
                <a:spLocks/>
              </p:cNvSpPr>
              <p:nvPr/>
            </p:nvSpPr>
            <p:spPr bwMode="auto">
              <a:xfrm>
                <a:off x="1142" y="3128"/>
                <a:ext cx="154" cy="133"/>
              </a:xfrm>
              <a:custGeom>
                <a:avLst/>
                <a:gdLst>
                  <a:gd name="T0" fmla="*/ 72 w 154"/>
                  <a:gd name="T1" fmla="*/ 0 h 133"/>
                  <a:gd name="T2" fmla="*/ 72 w 154"/>
                  <a:gd name="T3" fmla="*/ 133 h 133"/>
                  <a:gd name="T4" fmla="*/ 125 w 154"/>
                  <a:gd name="T5" fmla="*/ 124 h 133"/>
                  <a:gd name="T6" fmla="*/ 152 w 154"/>
                  <a:gd name="T7" fmla="*/ 106 h 133"/>
                  <a:gd name="T8" fmla="*/ 116 w 154"/>
                  <a:gd name="T9" fmla="*/ 27 h 133"/>
                  <a:gd name="T10" fmla="*/ 72 w 154"/>
                  <a:gd name="T11" fmla="*/ 0 h 133"/>
                  <a:gd name="T12" fmla="*/ 0 60000 65536"/>
                  <a:gd name="T13" fmla="*/ 0 60000 65536"/>
                  <a:gd name="T14" fmla="*/ 0 60000 65536"/>
                  <a:gd name="T15" fmla="*/ 0 60000 65536"/>
                  <a:gd name="T16" fmla="*/ 0 60000 65536"/>
                  <a:gd name="T17" fmla="*/ 0 60000 65536"/>
                  <a:gd name="T18" fmla="*/ 0 w 154"/>
                  <a:gd name="T19" fmla="*/ 0 h 133"/>
                  <a:gd name="T20" fmla="*/ 154 w 154"/>
                  <a:gd name="T21" fmla="*/ 133 h 133"/>
                </a:gdLst>
                <a:ahLst/>
                <a:cxnLst>
                  <a:cxn ang="T12">
                    <a:pos x="T0" y="T1"/>
                  </a:cxn>
                  <a:cxn ang="T13">
                    <a:pos x="T2" y="T3"/>
                  </a:cxn>
                  <a:cxn ang="T14">
                    <a:pos x="T4" y="T5"/>
                  </a:cxn>
                  <a:cxn ang="T15">
                    <a:pos x="T6" y="T7"/>
                  </a:cxn>
                  <a:cxn ang="T16">
                    <a:pos x="T8" y="T9"/>
                  </a:cxn>
                  <a:cxn ang="T17">
                    <a:pos x="T10" y="T11"/>
                  </a:cxn>
                </a:cxnLst>
                <a:rect l="T18" t="T19" r="T20" b="T21"/>
                <a:pathLst>
                  <a:path w="154" h="133">
                    <a:moveTo>
                      <a:pt x="72" y="0"/>
                    </a:moveTo>
                    <a:cubicBezTo>
                      <a:pt x="26" y="30"/>
                      <a:pt x="0" y="109"/>
                      <a:pt x="72" y="133"/>
                    </a:cubicBezTo>
                    <a:cubicBezTo>
                      <a:pt x="90" y="130"/>
                      <a:pt x="108" y="130"/>
                      <a:pt x="125" y="124"/>
                    </a:cubicBezTo>
                    <a:cubicBezTo>
                      <a:pt x="135" y="121"/>
                      <a:pt x="151" y="117"/>
                      <a:pt x="152" y="106"/>
                    </a:cubicBezTo>
                    <a:cubicBezTo>
                      <a:pt x="154" y="94"/>
                      <a:pt x="132" y="39"/>
                      <a:pt x="116" y="27"/>
                    </a:cubicBezTo>
                    <a:cubicBezTo>
                      <a:pt x="112" y="23"/>
                      <a:pt x="35" y="0"/>
                      <a:pt x="72" y="0"/>
                    </a:cubicBezTo>
                    <a:close/>
                  </a:path>
                </a:pathLst>
              </a:custGeom>
              <a:solidFill>
                <a:schemeClr val="bg1"/>
              </a:solidFill>
              <a:ln w="9525">
                <a:solidFill>
                  <a:schemeClr val="hlink"/>
                </a:solidFill>
                <a:round/>
                <a:headEnd/>
                <a:tailEnd/>
              </a:ln>
            </p:spPr>
            <p:txBody>
              <a:bodyPr/>
              <a:lstStyle/>
              <a:p>
                <a:endParaRPr lang="en-US"/>
              </a:p>
            </p:txBody>
          </p:sp>
          <p:sp>
            <p:nvSpPr>
              <p:cNvPr id="5231" name="Freeform 20"/>
              <p:cNvSpPr>
                <a:spLocks/>
              </p:cNvSpPr>
              <p:nvPr/>
            </p:nvSpPr>
            <p:spPr bwMode="auto">
              <a:xfrm>
                <a:off x="1461" y="3161"/>
                <a:ext cx="148" cy="215"/>
              </a:xfrm>
              <a:custGeom>
                <a:avLst/>
                <a:gdLst>
                  <a:gd name="T0" fmla="*/ 54 w 148"/>
                  <a:gd name="T1" fmla="*/ 3 h 215"/>
                  <a:gd name="T2" fmla="*/ 45 w 148"/>
                  <a:gd name="T3" fmla="*/ 127 h 215"/>
                  <a:gd name="T4" fmla="*/ 125 w 148"/>
                  <a:gd name="T5" fmla="*/ 135 h 215"/>
                  <a:gd name="T6" fmla="*/ 134 w 148"/>
                  <a:gd name="T7" fmla="*/ 206 h 215"/>
                  <a:gd name="T8" fmla="*/ 143 w 148"/>
                  <a:gd name="T9" fmla="*/ 180 h 215"/>
                  <a:gd name="T10" fmla="*/ 125 w 148"/>
                  <a:gd name="T11" fmla="*/ 82 h 215"/>
                  <a:gd name="T12" fmla="*/ 54 w 148"/>
                  <a:gd name="T13" fmla="*/ 3 h 215"/>
                  <a:gd name="T14" fmla="*/ 0 60000 65536"/>
                  <a:gd name="T15" fmla="*/ 0 60000 65536"/>
                  <a:gd name="T16" fmla="*/ 0 60000 65536"/>
                  <a:gd name="T17" fmla="*/ 0 60000 65536"/>
                  <a:gd name="T18" fmla="*/ 0 60000 65536"/>
                  <a:gd name="T19" fmla="*/ 0 60000 65536"/>
                  <a:gd name="T20" fmla="*/ 0 60000 65536"/>
                  <a:gd name="T21" fmla="*/ 0 w 148"/>
                  <a:gd name="T22" fmla="*/ 0 h 215"/>
                  <a:gd name="T23" fmla="*/ 148 w 148"/>
                  <a:gd name="T24" fmla="*/ 215 h 2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215">
                    <a:moveTo>
                      <a:pt x="54" y="3"/>
                    </a:moveTo>
                    <a:cubicBezTo>
                      <a:pt x="30" y="39"/>
                      <a:pt x="0" y="73"/>
                      <a:pt x="45" y="127"/>
                    </a:cubicBezTo>
                    <a:cubicBezTo>
                      <a:pt x="62" y="148"/>
                      <a:pt x="98" y="132"/>
                      <a:pt x="125" y="135"/>
                    </a:cubicBezTo>
                    <a:cubicBezTo>
                      <a:pt x="128" y="159"/>
                      <a:pt x="125" y="184"/>
                      <a:pt x="134" y="206"/>
                    </a:cubicBezTo>
                    <a:cubicBezTo>
                      <a:pt x="137" y="215"/>
                      <a:pt x="143" y="189"/>
                      <a:pt x="143" y="180"/>
                    </a:cubicBezTo>
                    <a:cubicBezTo>
                      <a:pt x="143" y="147"/>
                      <a:pt x="148" y="105"/>
                      <a:pt x="125" y="82"/>
                    </a:cubicBezTo>
                    <a:cubicBezTo>
                      <a:pt x="43" y="0"/>
                      <a:pt x="92" y="95"/>
                      <a:pt x="54" y="3"/>
                    </a:cubicBezTo>
                    <a:close/>
                  </a:path>
                </a:pathLst>
              </a:custGeom>
              <a:solidFill>
                <a:schemeClr val="bg1"/>
              </a:solidFill>
              <a:ln w="9525">
                <a:solidFill>
                  <a:schemeClr val="hlink"/>
                </a:solidFill>
                <a:round/>
                <a:headEnd/>
                <a:tailEnd/>
              </a:ln>
            </p:spPr>
            <p:txBody>
              <a:bodyPr/>
              <a:lstStyle/>
              <a:p>
                <a:endParaRPr lang="en-US"/>
              </a:p>
            </p:txBody>
          </p:sp>
        </p:grpSp>
        <p:grpSp>
          <p:nvGrpSpPr>
            <p:cNvPr id="5129" name="Group 21"/>
            <p:cNvGrpSpPr>
              <a:grpSpLocks/>
            </p:cNvGrpSpPr>
            <p:nvPr/>
          </p:nvGrpSpPr>
          <p:grpSpPr bwMode="auto">
            <a:xfrm>
              <a:off x="1728" y="2400"/>
              <a:ext cx="1182" cy="921"/>
              <a:chOff x="1004" y="2784"/>
              <a:chExt cx="1182" cy="921"/>
            </a:xfrm>
          </p:grpSpPr>
          <p:sp>
            <p:nvSpPr>
              <p:cNvPr id="5202" name="Oval 22"/>
              <p:cNvSpPr>
                <a:spLocks noChangeArrowheads="1"/>
              </p:cNvSpPr>
              <p:nvPr/>
            </p:nvSpPr>
            <p:spPr bwMode="auto">
              <a:xfrm>
                <a:off x="1440" y="2880"/>
                <a:ext cx="288" cy="288"/>
              </a:xfrm>
              <a:prstGeom prst="ellipse">
                <a:avLst/>
              </a:prstGeom>
              <a:solidFill>
                <a:schemeClr val="bg1"/>
              </a:solidFill>
              <a:ln w="9525">
                <a:solidFill>
                  <a:schemeClr val="hlink"/>
                </a:solidFill>
                <a:round/>
                <a:headEnd/>
                <a:tailEnd/>
              </a:ln>
            </p:spPr>
            <p:txBody>
              <a:bodyPr wrap="none" anchor="ctr"/>
              <a:lstStyle/>
              <a:p>
                <a:endParaRPr lang="en-US"/>
              </a:p>
            </p:txBody>
          </p:sp>
          <p:sp>
            <p:nvSpPr>
              <p:cNvPr id="5203" name="Freeform 23"/>
              <p:cNvSpPr>
                <a:spLocks/>
              </p:cNvSpPr>
              <p:nvPr/>
            </p:nvSpPr>
            <p:spPr bwMode="auto">
              <a:xfrm>
                <a:off x="1872" y="2784"/>
                <a:ext cx="234" cy="276"/>
              </a:xfrm>
              <a:custGeom>
                <a:avLst/>
                <a:gdLst>
                  <a:gd name="T0" fmla="*/ 10 w 234"/>
                  <a:gd name="T1" fmla="*/ 44 h 276"/>
                  <a:gd name="T2" fmla="*/ 28 w 234"/>
                  <a:gd name="T3" fmla="*/ 195 h 276"/>
                  <a:gd name="T4" fmla="*/ 81 w 234"/>
                  <a:gd name="T5" fmla="*/ 230 h 276"/>
                  <a:gd name="T6" fmla="*/ 134 w 234"/>
                  <a:gd name="T7" fmla="*/ 266 h 276"/>
                  <a:gd name="T8" fmla="*/ 196 w 234"/>
                  <a:gd name="T9" fmla="*/ 257 h 276"/>
                  <a:gd name="T10" fmla="*/ 223 w 234"/>
                  <a:gd name="T11" fmla="*/ 248 h 276"/>
                  <a:gd name="T12" fmla="*/ 170 w 234"/>
                  <a:gd name="T13" fmla="*/ 133 h 276"/>
                  <a:gd name="T14" fmla="*/ 99 w 234"/>
                  <a:gd name="T15" fmla="*/ 53 h 276"/>
                  <a:gd name="T16" fmla="*/ 10 w 234"/>
                  <a:gd name="T17" fmla="*/ 44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76"/>
                  <a:gd name="T29" fmla="*/ 234 w 23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76">
                    <a:moveTo>
                      <a:pt x="10" y="44"/>
                    </a:moveTo>
                    <a:cubicBezTo>
                      <a:pt x="0" y="112"/>
                      <a:pt x="6" y="131"/>
                      <a:pt x="28" y="195"/>
                    </a:cubicBezTo>
                    <a:cubicBezTo>
                      <a:pt x="35" y="215"/>
                      <a:pt x="63" y="218"/>
                      <a:pt x="81" y="230"/>
                    </a:cubicBezTo>
                    <a:cubicBezTo>
                      <a:pt x="151" y="276"/>
                      <a:pt x="70" y="244"/>
                      <a:pt x="134" y="266"/>
                    </a:cubicBezTo>
                    <a:cubicBezTo>
                      <a:pt x="155" y="263"/>
                      <a:pt x="176" y="261"/>
                      <a:pt x="196" y="257"/>
                    </a:cubicBezTo>
                    <a:cubicBezTo>
                      <a:pt x="205" y="255"/>
                      <a:pt x="221" y="257"/>
                      <a:pt x="223" y="248"/>
                    </a:cubicBezTo>
                    <a:cubicBezTo>
                      <a:pt x="234" y="191"/>
                      <a:pt x="218" y="150"/>
                      <a:pt x="170" y="133"/>
                    </a:cubicBezTo>
                    <a:cubicBezTo>
                      <a:pt x="150" y="103"/>
                      <a:pt x="99" y="53"/>
                      <a:pt x="99" y="53"/>
                    </a:cubicBezTo>
                    <a:cubicBezTo>
                      <a:pt x="81" y="0"/>
                      <a:pt x="99" y="24"/>
                      <a:pt x="10" y="44"/>
                    </a:cubicBezTo>
                    <a:close/>
                  </a:path>
                </a:pathLst>
              </a:custGeom>
              <a:solidFill>
                <a:schemeClr val="bg1"/>
              </a:solidFill>
              <a:ln w="9525">
                <a:solidFill>
                  <a:schemeClr val="hlink"/>
                </a:solidFill>
                <a:round/>
                <a:headEnd/>
                <a:tailEnd/>
              </a:ln>
            </p:spPr>
            <p:txBody>
              <a:bodyPr/>
              <a:lstStyle/>
              <a:p>
                <a:endParaRPr lang="en-US"/>
              </a:p>
            </p:txBody>
          </p:sp>
          <p:sp>
            <p:nvSpPr>
              <p:cNvPr id="5204" name="Freeform 24"/>
              <p:cNvSpPr>
                <a:spLocks/>
              </p:cNvSpPr>
              <p:nvPr/>
            </p:nvSpPr>
            <p:spPr bwMode="auto">
              <a:xfrm>
                <a:off x="1632" y="3168"/>
                <a:ext cx="257" cy="275"/>
              </a:xfrm>
              <a:custGeom>
                <a:avLst/>
                <a:gdLst>
                  <a:gd name="T0" fmla="*/ 44 w 257"/>
                  <a:gd name="T1" fmla="*/ 0 h 275"/>
                  <a:gd name="T2" fmla="*/ 0 w 257"/>
                  <a:gd name="T3" fmla="*/ 80 h 275"/>
                  <a:gd name="T4" fmla="*/ 62 w 257"/>
                  <a:gd name="T5" fmla="*/ 213 h 275"/>
                  <a:gd name="T6" fmla="*/ 124 w 257"/>
                  <a:gd name="T7" fmla="*/ 275 h 275"/>
                  <a:gd name="T8" fmla="*/ 186 w 257"/>
                  <a:gd name="T9" fmla="*/ 266 h 275"/>
                  <a:gd name="T10" fmla="*/ 186 w 257"/>
                  <a:gd name="T11" fmla="*/ 98 h 275"/>
                  <a:gd name="T12" fmla="*/ 133 w 257"/>
                  <a:gd name="T13" fmla="*/ 63 h 275"/>
                  <a:gd name="T14" fmla="*/ 106 w 257"/>
                  <a:gd name="T15" fmla="*/ 45 h 275"/>
                  <a:gd name="T16" fmla="*/ 44 w 257"/>
                  <a:gd name="T17" fmla="*/ 36 h 275"/>
                  <a:gd name="T18" fmla="*/ 44 w 257"/>
                  <a:gd name="T19" fmla="*/ 0 h 2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7"/>
                  <a:gd name="T31" fmla="*/ 0 h 275"/>
                  <a:gd name="T32" fmla="*/ 257 w 257"/>
                  <a:gd name="T33" fmla="*/ 275 h 2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7" h="275">
                    <a:moveTo>
                      <a:pt x="44" y="0"/>
                    </a:moveTo>
                    <a:cubicBezTo>
                      <a:pt x="4" y="62"/>
                      <a:pt x="16" y="34"/>
                      <a:pt x="0" y="80"/>
                    </a:cubicBezTo>
                    <a:cubicBezTo>
                      <a:pt x="12" y="138"/>
                      <a:pt x="19" y="171"/>
                      <a:pt x="62" y="213"/>
                    </a:cubicBezTo>
                    <a:cubicBezTo>
                      <a:pt x="74" y="249"/>
                      <a:pt x="88" y="263"/>
                      <a:pt x="124" y="275"/>
                    </a:cubicBezTo>
                    <a:cubicBezTo>
                      <a:pt x="145" y="272"/>
                      <a:pt x="166" y="270"/>
                      <a:pt x="186" y="266"/>
                    </a:cubicBezTo>
                    <a:cubicBezTo>
                      <a:pt x="257" y="251"/>
                      <a:pt x="230" y="136"/>
                      <a:pt x="186" y="98"/>
                    </a:cubicBezTo>
                    <a:cubicBezTo>
                      <a:pt x="170" y="84"/>
                      <a:pt x="151" y="75"/>
                      <a:pt x="133" y="63"/>
                    </a:cubicBezTo>
                    <a:cubicBezTo>
                      <a:pt x="124" y="57"/>
                      <a:pt x="117" y="47"/>
                      <a:pt x="106" y="45"/>
                    </a:cubicBezTo>
                    <a:cubicBezTo>
                      <a:pt x="85" y="42"/>
                      <a:pt x="61" y="48"/>
                      <a:pt x="44" y="36"/>
                    </a:cubicBezTo>
                    <a:cubicBezTo>
                      <a:pt x="34" y="29"/>
                      <a:pt x="44" y="12"/>
                      <a:pt x="44" y="0"/>
                    </a:cubicBezTo>
                    <a:close/>
                  </a:path>
                </a:pathLst>
              </a:custGeom>
              <a:solidFill>
                <a:schemeClr val="bg1"/>
              </a:solidFill>
              <a:ln w="9525">
                <a:solidFill>
                  <a:schemeClr val="hlink"/>
                </a:solidFill>
                <a:round/>
                <a:headEnd/>
                <a:tailEnd/>
              </a:ln>
            </p:spPr>
            <p:txBody>
              <a:bodyPr/>
              <a:lstStyle/>
              <a:p>
                <a:endParaRPr lang="en-US"/>
              </a:p>
            </p:txBody>
          </p:sp>
          <p:sp>
            <p:nvSpPr>
              <p:cNvPr id="5205" name="Freeform 25"/>
              <p:cNvSpPr>
                <a:spLocks/>
              </p:cNvSpPr>
              <p:nvPr/>
            </p:nvSpPr>
            <p:spPr bwMode="auto">
              <a:xfrm>
                <a:off x="1920" y="3024"/>
                <a:ext cx="266" cy="425"/>
              </a:xfrm>
              <a:custGeom>
                <a:avLst/>
                <a:gdLst>
                  <a:gd name="T0" fmla="*/ 44 w 266"/>
                  <a:gd name="T1" fmla="*/ 0 h 425"/>
                  <a:gd name="T2" fmla="*/ 0 w 266"/>
                  <a:gd name="T3" fmla="*/ 79 h 425"/>
                  <a:gd name="T4" fmla="*/ 26 w 266"/>
                  <a:gd name="T5" fmla="*/ 301 h 425"/>
                  <a:gd name="T6" fmla="*/ 62 w 266"/>
                  <a:gd name="T7" fmla="*/ 381 h 425"/>
                  <a:gd name="T8" fmla="*/ 186 w 266"/>
                  <a:gd name="T9" fmla="*/ 425 h 425"/>
                  <a:gd name="T10" fmla="*/ 266 w 266"/>
                  <a:gd name="T11" fmla="*/ 363 h 425"/>
                  <a:gd name="T12" fmla="*/ 257 w 266"/>
                  <a:gd name="T13" fmla="*/ 177 h 425"/>
                  <a:gd name="T14" fmla="*/ 239 w 266"/>
                  <a:gd name="T15" fmla="*/ 150 h 425"/>
                  <a:gd name="T16" fmla="*/ 212 w 266"/>
                  <a:gd name="T17" fmla="*/ 133 h 425"/>
                  <a:gd name="T18" fmla="*/ 204 w 266"/>
                  <a:gd name="T19" fmla="*/ 106 h 425"/>
                  <a:gd name="T20" fmla="*/ 150 w 266"/>
                  <a:gd name="T21" fmla="*/ 71 h 425"/>
                  <a:gd name="T22" fmla="*/ 150 w 266"/>
                  <a:gd name="T23" fmla="*/ 71 h 425"/>
                  <a:gd name="T24" fmla="*/ 97 w 266"/>
                  <a:gd name="T25" fmla="*/ 53 h 425"/>
                  <a:gd name="T26" fmla="*/ 44 w 266"/>
                  <a:gd name="T27" fmla="*/ 0 h 4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6"/>
                  <a:gd name="T43" fmla="*/ 0 h 425"/>
                  <a:gd name="T44" fmla="*/ 266 w 266"/>
                  <a:gd name="T45" fmla="*/ 425 h 4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6" h="425">
                    <a:moveTo>
                      <a:pt x="44" y="0"/>
                    </a:moveTo>
                    <a:cubicBezTo>
                      <a:pt x="4" y="61"/>
                      <a:pt x="16" y="33"/>
                      <a:pt x="0" y="79"/>
                    </a:cubicBezTo>
                    <a:cubicBezTo>
                      <a:pt x="5" y="152"/>
                      <a:pt x="4" y="230"/>
                      <a:pt x="26" y="301"/>
                    </a:cubicBezTo>
                    <a:cubicBezTo>
                      <a:pt x="31" y="317"/>
                      <a:pt x="43" y="366"/>
                      <a:pt x="62" y="381"/>
                    </a:cubicBezTo>
                    <a:cubicBezTo>
                      <a:pt x="91" y="404"/>
                      <a:pt x="152" y="408"/>
                      <a:pt x="186" y="425"/>
                    </a:cubicBezTo>
                    <a:cubicBezTo>
                      <a:pt x="244" y="415"/>
                      <a:pt x="249" y="415"/>
                      <a:pt x="266" y="363"/>
                    </a:cubicBezTo>
                    <a:cubicBezTo>
                      <a:pt x="263" y="325"/>
                      <a:pt x="241" y="225"/>
                      <a:pt x="257" y="177"/>
                    </a:cubicBezTo>
                    <a:cubicBezTo>
                      <a:pt x="251" y="168"/>
                      <a:pt x="247" y="158"/>
                      <a:pt x="239" y="150"/>
                    </a:cubicBezTo>
                    <a:cubicBezTo>
                      <a:pt x="231" y="143"/>
                      <a:pt x="219" y="141"/>
                      <a:pt x="212" y="133"/>
                    </a:cubicBezTo>
                    <a:cubicBezTo>
                      <a:pt x="206" y="126"/>
                      <a:pt x="211" y="113"/>
                      <a:pt x="204" y="106"/>
                    </a:cubicBezTo>
                    <a:cubicBezTo>
                      <a:pt x="189" y="91"/>
                      <a:pt x="168" y="83"/>
                      <a:pt x="150" y="71"/>
                    </a:cubicBezTo>
                    <a:cubicBezTo>
                      <a:pt x="132" y="65"/>
                      <a:pt x="97" y="53"/>
                      <a:pt x="97" y="53"/>
                    </a:cubicBezTo>
                    <a:cubicBezTo>
                      <a:pt x="62" y="29"/>
                      <a:pt x="44" y="43"/>
                      <a:pt x="44" y="0"/>
                    </a:cubicBezTo>
                    <a:close/>
                  </a:path>
                </a:pathLst>
              </a:custGeom>
              <a:solidFill>
                <a:schemeClr val="bg1"/>
              </a:solidFill>
              <a:ln w="9525">
                <a:solidFill>
                  <a:schemeClr val="hlink"/>
                </a:solidFill>
                <a:round/>
                <a:headEnd/>
                <a:tailEnd/>
              </a:ln>
            </p:spPr>
            <p:txBody>
              <a:bodyPr/>
              <a:lstStyle/>
              <a:p>
                <a:endParaRPr lang="en-US"/>
              </a:p>
            </p:txBody>
          </p:sp>
          <p:sp>
            <p:nvSpPr>
              <p:cNvPr id="5206" name="Freeform 26"/>
              <p:cNvSpPr>
                <a:spLocks/>
              </p:cNvSpPr>
              <p:nvPr/>
            </p:nvSpPr>
            <p:spPr bwMode="auto">
              <a:xfrm>
                <a:off x="1728" y="2880"/>
                <a:ext cx="155" cy="323"/>
              </a:xfrm>
              <a:custGeom>
                <a:avLst/>
                <a:gdLst>
                  <a:gd name="T0" fmla="*/ 84 w 155"/>
                  <a:gd name="T1" fmla="*/ 15 h 323"/>
                  <a:gd name="T2" fmla="*/ 39 w 155"/>
                  <a:gd name="T3" fmla="*/ 23 h 323"/>
                  <a:gd name="T4" fmla="*/ 4 w 155"/>
                  <a:gd name="T5" fmla="*/ 77 h 323"/>
                  <a:gd name="T6" fmla="*/ 75 w 155"/>
                  <a:gd name="T7" fmla="*/ 289 h 323"/>
                  <a:gd name="T8" fmla="*/ 155 w 155"/>
                  <a:gd name="T9" fmla="*/ 272 h 323"/>
                  <a:gd name="T10" fmla="*/ 155 w 155"/>
                  <a:gd name="T11" fmla="*/ 94 h 323"/>
                  <a:gd name="T12" fmla="*/ 110 w 155"/>
                  <a:gd name="T13" fmla="*/ 50 h 323"/>
                  <a:gd name="T14" fmla="*/ 57 w 155"/>
                  <a:gd name="T15" fmla="*/ 32 h 323"/>
                  <a:gd name="T16" fmla="*/ 84 w 155"/>
                  <a:gd name="T17" fmla="*/ 15 h 3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323"/>
                  <a:gd name="T29" fmla="*/ 155 w 155"/>
                  <a:gd name="T30" fmla="*/ 323 h 3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323">
                    <a:moveTo>
                      <a:pt x="84" y="15"/>
                    </a:moveTo>
                    <a:cubicBezTo>
                      <a:pt x="69" y="18"/>
                      <a:pt x="51" y="14"/>
                      <a:pt x="39" y="23"/>
                    </a:cubicBezTo>
                    <a:cubicBezTo>
                      <a:pt x="22" y="36"/>
                      <a:pt x="4" y="77"/>
                      <a:pt x="4" y="77"/>
                    </a:cubicBezTo>
                    <a:cubicBezTo>
                      <a:pt x="9" y="136"/>
                      <a:pt x="0" y="264"/>
                      <a:pt x="75" y="289"/>
                    </a:cubicBezTo>
                    <a:cubicBezTo>
                      <a:pt x="113" y="315"/>
                      <a:pt x="137" y="323"/>
                      <a:pt x="155" y="272"/>
                    </a:cubicBezTo>
                    <a:cubicBezTo>
                      <a:pt x="134" y="208"/>
                      <a:pt x="132" y="163"/>
                      <a:pt x="155" y="94"/>
                    </a:cubicBezTo>
                    <a:cubicBezTo>
                      <a:pt x="138" y="70"/>
                      <a:pt x="138" y="63"/>
                      <a:pt x="110" y="50"/>
                    </a:cubicBezTo>
                    <a:cubicBezTo>
                      <a:pt x="93" y="42"/>
                      <a:pt x="57" y="32"/>
                      <a:pt x="57" y="32"/>
                    </a:cubicBezTo>
                    <a:cubicBezTo>
                      <a:pt x="68" y="0"/>
                      <a:pt x="58" y="2"/>
                      <a:pt x="84" y="15"/>
                    </a:cubicBezTo>
                    <a:close/>
                  </a:path>
                </a:pathLst>
              </a:custGeom>
              <a:solidFill>
                <a:schemeClr val="bg1"/>
              </a:solidFill>
              <a:ln w="9525">
                <a:solidFill>
                  <a:schemeClr val="hlink"/>
                </a:solidFill>
                <a:round/>
                <a:headEnd/>
                <a:tailEnd/>
              </a:ln>
            </p:spPr>
            <p:txBody>
              <a:bodyPr/>
              <a:lstStyle/>
              <a:p>
                <a:endParaRPr lang="en-US"/>
              </a:p>
            </p:txBody>
          </p:sp>
          <p:sp>
            <p:nvSpPr>
              <p:cNvPr id="5207" name="Freeform 27"/>
              <p:cNvSpPr>
                <a:spLocks/>
              </p:cNvSpPr>
              <p:nvPr/>
            </p:nvSpPr>
            <p:spPr bwMode="auto">
              <a:xfrm>
                <a:off x="1271" y="3199"/>
                <a:ext cx="307" cy="301"/>
              </a:xfrm>
              <a:custGeom>
                <a:avLst/>
                <a:gdLst>
                  <a:gd name="T0" fmla="*/ 111 w 307"/>
                  <a:gd name="T1" fmla="*/ 0 h 301"/>
                  <a:gd name="T2" fmla="*/ 165 w 307"/>
                  <a:gd name="T3" fmla="*/ 301 h 301"/>
                  <a:gd name="T4" fmla="*/ 271 w 307"/>
                  <a:gd name="T5" fmla="*/ 292 h 301"/>
                  <a:gd name="T6" fmla="*/ 297 w 307"/>
                  <a:gd name="T7" fmla="*/ 275 h 301"/>
                  <a:gd name="T8" fmla="*/ 218 w 307"/>
                  <a:gd name="T9" fmla="*/ 89 h 301"/>
                  <a:gd name="T10" fmla="*/ 147 w 307"/>
                  <a:gd name="T11" fmla="*/ 35 h 301"/>
                  <a:gd name="T12" fmla="*/ 120 w 307"/>
                  <a:gd name="T13" fmla="*/ 27 h 301"/>
                  <a:gd name="T14" fmla="*/ 111 w 307"/>
                  <a:gd name="T15" fmla="*/ 0 h 301"/>
                  <a:gd name="T16" fmla="*/ 0 60000 65536"/>
                  <a:gd name="T17" fmla="*/ 0 60000 65536"/>
                  <a:gd name="T18" fmla="*/ 0 60000 65536"/>
                  <a:gd name="T19" fmla="*/ 0 60000 65536"/>
                  <a:gd name="T20" fmla="*/ 0 60000 65536"/>
                  <a:gd name="T21" fmla="*/ 0 60000 65536"/>
                  <a:gd name="T22" fmla="*/ 0 60000 65536"/>
                  <a:gd name="T23" fmla="*/ 0 60000 65536"/>
                  <a:gd name="T24" fmla="*/ 0 w 307"/>
                  <a:gd name="T25" fmla="*/ 0 h 301"/>
                  <a:gd name="T26" fmla="*/ 307 w 307"/>
                  <a:gd name="T27" fmla="*/ 301 h 3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7" h="301">
                    <a:moveTo>
                      <a:pt x="111" y="0"/>
                    </a:moveTo>
                    <a:cubicBezTo>
                      <a:pt x="0" y="77"/>
                      <a:pt x="114" y="227"/>
                      <a:pt x="165" y="301"/>
                    </a:cubicBezTo>
                    <a:cubicBezTo>
                      <a:pt x="200" y="298"/>
                      <a:pt x="236" y="299"/>
                      <a:pt x="271" y="292"/>
                    </a:cubicBezTo>
                    <a:cubicBezTo>
                      <a:pt x="281" y="290"/>
                      <a:pt x="295" y="285"/>
                      <a:pt x="297" y="275"/>
                    </a:cubicBezTo>
                    <a:cubicBezTo>
                      <a:pt x="307" y="212"/>
                      <a:pt x="287" y="110"/>
                      <a:pt x="218" y="89"/>
                    </a:cubicBezTo>
                    <a:cubicBezTo>
                      <a:pt x="199" y="61"/>
                      <a:pt x="178" y="50"/>
                      <a:pt x="147" y="35"/>
                    </a:cubicBezTo>
                    <a:cubicBezTo>
                      <a:pt x="139" y="31"/>
                      <a:pt x="127" y="34"/>
                      <a:pt x="120" y="27"/>
                    </a:cubicBezTo>
                    <a:cubicBezTo>
                      <a:pt x="113" y="20"/>
                      <a:pt x="114" y="9"/>
                      <a:pt x="111" y="0"/>
                    </a:cubicBezTo>
                    <a:close/>
                  </a:path>
                </a:pathLst>
              </a:custGeom>
              <a:solidFill>
                <a:schemeClr val="bg1"/>
              </a:solidFill>
              <a:ln w="9525">
                <a:solidFill>
                  <a:schemeClr val="hlink"/>
                </a:solidFill>
                <a:round/>
                <a:headEnd/>
                <a:tailEnd/>
              </a:ln>
            </p:spPr>
            <p:txBody>
              <a:bodyPr/>
              <a:lstStyle/>
              <a:p>
                <a:endParaRPr lang="en-US"/>
              </a:p>
            </p:txBody>
          </p:sp>
          <p:sp>
            <p:nvSpPr>
              <p:cNvPr id="5208" name="Freeform 28"/>
              <p:cNvSpPr>
                <a:spLocks/>
              </p:cNvSpPr>
              <p:nvPr/>
            </p:nvSpPr>
            <p:spPr bwMode="auto">
              <a:xfrm>
                <a:off x="1200" y="2880"/>
                <a:ext cx="234" cy="259"/>
              </a:xfrm>
              <a:custGeom>
                <a:avLst/>
                <a:gdLst>
                  <a:gd name="T0" fmla="*/ 64 w 234"/>
                  <a:gd name="T1" fmla="*/ 44 h 259"/>
                  <a:gd name="T2" fmla="*/ 11 w 234"/>
                  <a:gd name="T3" fmla="*/ 80 h 259"/>
                  <a:gd name="T4" fmla="*/ 90 w 234"/>
                  <a:gd name="T5" fmla="*/ 257 h 259"/>
                  <a:gd name="T6" fmla="*/ 214 w 234"/>
                  <a:gd name="T7" fmla="*/ 248 h 259"/>
                  <a:gd name="T8" fmla="*/ 223 w 234"/>
                  <a:gd name="T9" fmla="*/ 221 h 259"/>
                  <a:gd name="T10" fmla="*/ 179 w 234"/>
                  <a:gd name="T11" fmla="*/ 62 h 259"/>
                  <a:gd name="T12" fmla="*/ 161 w 234"/>
                  <a:gd name="T13" fmla="*/ 35 h 259"/>
                  <a:gd name="T14" fmla="*/ 108 w 234"/>
                  <a:gd name="T15" fmla="*/ 0 h 259"/>
                  <a:gd name="T16" fmla="*/ 46 w 234"/>
                  <a:gd name="T17" fmla="*/ 9 h 259"/>
                  <a:gd name="T18" fmla="*/ 28 w 234"/>
                  <a:gd name="T19" fmla="*/ 35 h 259"/>
                  <a:gd name="T20" fmla="*/ 64 w 234"/>
                  <a:gd name="T21" fmla="*/ 44 h 2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4"/>
                  <a:gd name="T34" fmla="*/ 0 h 259"/>
                  <a:gd name="T35" fmla="*/ 234 w 234"/>
                  <a:gd name="T36" fmla="*/ 259 h 2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4" h="259">
                    <a:moveTo>
                      <a:pt x="64" y="44"/>
                    </a:moveTo>
                    <a:cubicBezTo>
                      <a:pt x="47" y="50"/>
                      <a:pt x="15" y="56"/>
                      <a:pt x="11" y="80"/>
                    </a:cubicBezTo>
                    <a:cubicBezTo>
                      <a:pt x="0" y="142"/>
                      <a:pt x="27" y="235"/>
                      <a:pt x="90" y="257"/>
                    </a:cubicBezTo>
                    <a:cubicBezTo>
                      <a:pt x="131" y="254"/>
                      <a:pt x="174" y="259"/>
                      <a:pt x="214" y="248"/>
                    </a:cubicBezTo>
                    <a:cubicBezTo>
                      <a:pt x="223" y="246"/>
                      <a:pt x="223" y="230"/>
                      <a:pt x="223" y="221"/>
                    </a:cubicBezTo>
                    <a:cubicBezTo>
                      <a:pt x="223" y="149"/>
                      <a:pt x="234" y="98"/>
                      <a:pt x="179" y="62"/>
                    </a:cubicBezTo>
                    <a:cubicBezTo>
                      <a:pt x="173" y="53"/>
                      <a:pt x="169" y="42"/>
                      <a:pt x="161" y="35"/>
                    </a:cubicBezTo>
                    <a:cubicBezTo>
                      <a:pt x="145" y="21"/>
                      <a:pt x="108" y="0"/>
                      <a:pt x="108" y="0"/>
                    </a:cubicBezTo>
                    <a:cubicBezTo>
                      <a:pt x="87" y="3"/>
                      <a:pt x="65" y="1"/>
                      <a:pt x="46" y="9"/>
                    </a:cubicBezTo>
                    <a:cubicBezTo>
                      <a:pt x="36" y="13"/>
                      <a:pt x="23" y="26"/>
                      <a:pt x="28" y="35"/>
                    </a:cubicBezTo>
                    <a:cubicBezTo>
                      <a:pt x="34" y="46"/>
                      <a:pt x="52" y="41"/>
                      <a:pt x="64" y="44"/>
                    </a:cubicBezTo>
                    <a:close/>
                  </a:path>
                </a:pathLst>
              </a:custGeom>
              <a:solidFill>
                <a:schemeClr val="bg1"/>
              </a:solidFill>
              <a:ln w="9525">
                <a:solidFill>
                  <a:schemeClr val="hlink"/>
                </a:solidFill>
                <a:round/>
                <a:headEnd/>
                <a:tailEnd/>
              </a:ln>
            </p:spPr>
            <p:txBody>
              <a:bodyPr/>
              <a:lstStyle/>
              <a:p>
                <a:endParaRPr lang="en-US"/>
              </a:p>
            </p:txBody>
          </p:sp>
          <p:sp>
            <p:nvSpPr>
              <p:cNvPr id="5209" name="Freeform 29"/>
              <p:cNvSpPr>
                <a:spLocks/>
              </p:cNvSpPr>
              <p:nvPr/>
            </p:nvSpPr>
            <p:spPr bwMode="auto">
              <a:xfrm>
                <a:off x="1004" y="3190"/>
                <a:ext cx="290" cy="265"/>
              </a:xfrm>
              <a:custGeom>
                <a:avLst/>
                <a:gdLst>
                  <a:gd name="T0" fmla="*/ 59 w 290"/>
                  <a:gd name="T1" fmla="*/ 0 h 265"/>
                  <a:gd name="T2" fmla="*/ 51 w 290"/>
                  <a:gd name="T3" fmla="*/ 195 h 265"/>
                  <a:gd name="T4" fmla="*/ 130 w 290"/>
                  <a:gd name="T5" fmla="*/ 257 h 265"/>
                  <a:gd name="T6" fmla="*/ 272 w 290"/>
                  <a:gd name="T7" fmla="*/ 248 h 265"/>
                  <a:gd name="T8" fmla="*/ 290 w 290"/>
                  <a:gd name="T9" fmla="*/ 195 h 265"/>
                  <a:gd name="T10" fmla="*/ 281 w 290"/>
                  <a:gd name="T11" fmla="*/ 142 h 265"/>
                  <a:gd name="T12" fmla="*/ 201 w 290"/>
                  <a:gd name="T13" fmla="*/ 89 h 265"/>
                  <a:gd name="T14" fmla="*/ 157 w 290"/>
                  <a:gd name="T15" fmla="*/ 44 h 265"/>
                  <a:gd name="T16" fmla="*/ 139 w 290"/>
                  <a:gd name="T17" fmla="*/ 18 h 265"/>
                  <a:gd name="T18" fmla="*/ 59 w 290"/>
                  <a:gd name="T19" fmla="*/ 0 h 2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0"/>
                  <a:gd name="T31" fmla="*/ 0 h 265"/>
                  <a:gd name="T32" fmla="*/ 290 w 290"/>
                  <a:gd name="T33" fmla="*/ 265 h 2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0" h="265">
                    <a:moveTo>
                      <a:pt x="59" y="0"/>
                    </a:moveTo>
                    <a:cubicBezTo>
                      <a:pt x="0" y="41"/>
                      <a:pt x="9" y="142"/>
                      <a:pt x="51" y="195"/>
                    </a:cubicBezTo>
                    <a:cubicBezTo>
                      <a:pt x="69" y="217"/>
                      <a:pt x="106" y="241"/>
                      <a:pt x="130" y="257"/>
                    </a:cubicBezTo>
                    <a:cubicBezTo>
                      <a:pt x="177" y="254"/>
                      <a:pt x="228" y="265"/>
                      <a:pt x="272" y="248"/>
                    </a:cubicBezTo>
                    <a:cubicBezTo>
                      <a:pt x="289" y="241"/>
                      <a:pt x="290" y="195"/>
                      <a:pt x="290" y="195"/>
                    </a:cubicBezTo>
                    <a:cubicBezTo>
                      <a:pt x="287" y="177"/>
                      <a:pt x="289" y="158"/>
                      <a:pt x="281" y="142"/>
                    </a:cubicBezTo>
                    <a:cubicBezTo>
                      <a:pt x="274" y="128"/>
                      <a:pt x="217" y="94"/>
                      <a:pt x="201" y="89"/>
                    </a:cubicBezTo>
                    <a:cubicBezTo>
                      <a:pt x="155" y="20"/>
                      <a:pt x="213" y="100"/>
                      <a:pt x="157" y="44"/>
                    </a:cubicBezTo>
                    <a:cubicBezTo>
                      <a:pt x="150" y="37"/>
                      <a:pt x="147" y="25"/>
                      <a:pt x="139" y="18"/>
                    </a:cubicBezTo>
                    <a:cubicBezTo>
                      <a:pt x="127" y="8"/>
                      <a:pt x="61" y="0"/>
                      <a:pt x="59" y="0"/>
                    </a:cubicBezTo>
                    <a:close/>
                  </a:path>
                </a:pathLst>
              </a:custGeom>
              <a:solidFill>
                <a:schemeClr val="bg1"/>
              </a:solidFill>
              <a:ln w="9525">
                <a:solidFill>
                  <a:schemeClr val="hlink"/>
                </a:solidFill>
                <a:round/>
                <a:headEnd/>
                <a:tailEnd/>
              </a:ln>
            </p:spPr>
            <p:txBody>
              <a:bodyPr/>
              <a:lstStyle/>
              <a:p>
                <a:endParaRPr lang="en-US"/>
              </a:p>
            </p:txBody>
          </p:sp>
          <p:sp>
            <p:nvSpPr>
              <p:cNvPr id="5210" name="Freeform 30"/>
              <p:cNvSpPr>
                <a:spLocks/>
              </p:cNvSpPr>
              <p:nvPr/>
            </p:nvSpPr>
            <p:spPr bwMode="auto">
              <a:xfrm>
                <a:off x="1008" y="2928"/>
                <a:ext cx="187" cy="219"/>
              </a:xfrm>
              <a:custGeom>
                <a:avLst/>
                <a:gdLst>
                  <a:gd name="T0" fmla="*/ 18 w 187"/>
                  <a:gd name="T1" fmla="*/ 62 h 219"/>
                  <a:gd name="T2" fmla="*/ 80 w 187"/>
                  <a:gd name="T3" fmla="*/ 213 h 219"/>
                  <a:gd name="T4" fmla="*/ 169 w 187"/>
                  <a:gd name="T5" fmla="*/ 204 h 219"/>
                  <a:gd name="T6" fmla="*/ 187 w 187"/>
                  <a:gd name="T7" fmla="*/ 151 h 219"/>
                  <a:gd name="T8" fmla="*/ 178 w 187"/>
                  <a:gd name="T9" fmla="*/ 71 h 219"/>
                  <a:gd name="T10" fmla="*/ 80 w 187"/>
                  <a:gd name="T11" fmla="*/ 0 h 219"/>
                  <a:gd name="T12" fmla="*/ 18 w 187"/>
                  <a:gd name="T13" fmla="*/ 62 h 219"/>
                  <a:gd name="T14" fmla="*/ 0 60000 65536"/>
                  <a:gd name="T15" fmla="*/ 0 60000 65536"/>
                  <a:gd name="T16" fmla="*/ 0 60000 65536"/>
                  <a:gd name="T17" fmla="*/ 0 60000 65536"/>
                  <a:gd name="T18" fmla="*/ 0 60000 65536"/>
                  <a:gd name="T19" fmla="*/ 0 60000 65536"/>
                  <a:gd name="T20" fmla="*/ 0 60000 65536"/>
                  <a:gd name="T21" fmla="*/ 0 w 187"/>
                  <a:gd name="T22" fmla="*/ 0 h 219"/>
                  <a:gd name="T23" fmla="*/ 187 w 187"/>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7" h="219">
                    <a:moveTo>
                      <a:pt x="18" y="62"/>
                    </a:moveTo>
                    <a:cubicBezTo>
                      <a:pt x="24" y="119"/>
                      <a:pt x="17" y="191"/>
                      <a:pt x="80" y="213"/>
                    </a:cubicBezTo>
                    <a:cubicBezTo>
                      <a:pt x="110" y="210"/>
                      <a:pt x="143" y="219"/>
                      <a:pt x="169" y="204"/>
                    </a:cubicBezTo>
                    <a:cubicBezTo>
                      <a:pt x="185" y="195"/>
                      <a:pt x="187" y="151"/>
                      <a:pt x="187" y="151"/>
                    </a:cubicBezTo>
                    <a:cubicBezTo>
                      <a:pt x="184" y="124"/>
                      <a:pt x="185" y="97"/>
                      <a:pt x="178" y="71"/>
                    </a:cubicBezTo>
                    <a:cubicBezTo>
                      <a:pt x="168" y="31"/>
                      <a:pt x="109" y="20"/>
                      <a:pt x="80" y="0"/>
                    </a:cubicBezTo>
                    <a:cubicBezTo>
                      <a:pt x="28" y="9"/>
                      <a:pt x="0" y="2"/>
                      <a:pt x="18" y="62"/>
                    </a:cubicBezTo>
                    <a:close/>
                  </a:path>
                </a:pathLst>
              </a:custGeom>
              <a:solidFill>
                <a:schemeClr val="bg1"/>
              </a:solidFill>
              <a:ln w="9525">
                <a:solidFill>
                  <a:schemeClr val="hlink"/>
                </a:solidFill>
                <a:round/>
                <a:headEnd/>
                <a:tailEnd/>
              </a:ln>
            </p:spPr>
            <p:txBody>
              <a:bodyPr/>
              <a:lstStyle/>
              <a:p>
                <a:endParaRPr lang="en-US"/>
              </a:p>
            </p:txBody>
          </p:sp>
          <p:sp>
            <p:nvSpPr>
              <p:cNvPr id="5211" name="Freeform 31"/>
              <p:cNvSpPr>
                <a:spLocks/>
              </p:cNvSpPr>
              <p:nvPr/>
            </p:nvSpPr>
            <p:spPr bwMode="auto">
              <a:xfrm>
                <a:off x="1584" y="3408"/>
                <a:ext cx="255" cy="297"/>
              </a:xfrm>
              <a:custGeom>
                <a:avLst/>
                <a:gdLst>
                  <a:gd name="T0" fmla="*/ 71 w 255"/>
                  <a:gd name="T1" fmla="*/ 13 h 297"/>
                  <a:gd name="T2" fmla="*/ 53 w 255"/>
                  <a:gd name="T3" fmla="*/ 173 h 297"/>
                  <a:gd name="T4" fmla="*/ 142 w 255"/>
                  <a:gd name="T5" fmla="*/ 297 h 297"/>
                  <a:gd name="T6" fmla="*/ 204 w 255"/>
                  <a:gd name="T7" fmla="*/ 235 h 297"/>
                  <a:gd name="T8" fmla="*/ 248 w 255"/>
                  <a:gd name="T9" fmla="*/ 155 h 297"/>
                  <a:gd name="T10" fmla="*/ 133 w 255"/>
                  <a:gd name="T11" fmla="*/ 49 h 297"/>
                  <a:gd name="T12" fmla="*/ 71 w 255"/>
                  <a:gd name="T13" fmla="*/ 13 h 297"/>
                  <a:gd name="T14" fmla="*/ 0 60000 65536"/>
                  <a:gd name="T15" fmla="*/ 0 60000 65536"/>
                  <a:gd name="T16" fmla="*/ 0 60000 65536"/>
                  <a:gd name="T17" fmla="*/ 0 60000 65536"/>
                  <a:gd name="T18" fmla="*/ 0 60000 65536"/>
                  <a:gd name="T19" fmla="*/ 0 60000 65536"/>
                  <a:gd name="T20" fmla="*/ 0 60000 65536"/>
                  <a:gd name="T21" fmla="*/ 0 w 255"/>
                  <a:gd name="T22" fmla="*/ 0 h 297"/>
                  <a:gd name="T23" fmla="*/ 255 w 255"/>
                  <a:gd name="T24" fmla="*/ 297 h 2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5" h="297">
                    <a:moveTo>
                      <a:pt x="71" y="13"/>
                    </a:moveTo>
                    <a:cubicBezTo>
                      <a:pt x="0" y="38"/>
                      <a:pt x="32" y="17"/>
                      <a:pt x="53" y="173"/>
                    </a:cubicBezTo>
                    <a:cubicBezTo>
                      <a:pt x="59" y="219"/>
                      <a:pt x="105" y="272"/>
                      <a:pt x="142" y="297"/>
                    </a:cubicBezTo>
                    <a:cubicBezTo>
                      <a:pt x="199" y="282"/>
                      <a:pt x="180" y="279"/>
                      <a:pt x="204" y="235"/>
                    </a:cubicBezTo>
                    <a:cubicBezTo>
                      <a:pt x="255" y="143"/>
                      <a:pt x="228" y="216"/>
                      <a:pt x="248" y="155"/>
                    </a:cubicBezTo>
                    <a:cubicBezTo>
                      <a:pt x="229" y="100"/>
                      <a:pt x="179" y="80"/>
                      <a:pt x="133" y="49"/>
                    </a:cubicBezTo>
                    <a:cubicBezTo>
                      <a:pt x="59" y="0"/>
                      <a:pt x="94" y="58"/>
                      <a:pt x="71" y="13"/>
                    </a:cubicBezTo>
                    <a:close/>
                  </a:path>
                </a:pathLst>
              </a:custGeom>
              <a:solidFill>
                <a:schemeClr val="bg1"/>
              </a:solidFill>
              <a:ln w="9525">
                <a:solidFill>
                  <a:schemeClr val="hlink"/>
                </a:solidFill>
                <a:round/>
                <a:headEnd/>
                <a:tailEnd/>
              </a:ln>
            </p:spPr>
            <p:txBody>
              <a:bodyPr/>
              <a:lstStyle/>
              <a:p>
                <a:endParaRPr lang="en-US"/>
              </a:p>
            </p:txBody>
          </p:sp>
          <p:sp>
            <p:nvSpPr>
              <p:cNvPr id="5212" name="Freeform 32"/>
              <p:cNvSpPr>
                <a:spLocks/>
              </p:cNvSpPr>
              <p:nvPr/>
            </p:nvSpPr>
            <p:spPr bwMode="auto">
              <a:xfrm>
                <a:off x="1232" y="3465"/>
                <a:ext cx="217" cy="238"/>
              </a:xfrm>
              <a:custGeom>
                <a:avLst/>
                <a:gdLst>
                  <a:gd name="T0" fmla="*/ 44 w 217"/>
                  <a:gd name="T1" fmla="*/ 0 h 238"/>
                  <a:gd name="T2" fmla="*/ 0 w 217"/>
                  <a:gd name="T3" fmla="*/ 106 h 238"/>
                  <a:gd name="T4" fmla="*/ 9 w 217"/>
                  <a:gd name="T5" fmla="*/ 186 h 238"/>
                  <a:gd name="T6" fmla="*/ 106 w 217"/>
                  <a:gd name="T7" fmla="*/ 230 h 238"/>
                  <a:gd name="T8" fmla="*/ 204 w 217"/>
                  <a:gd name="T9" fmla="*/ 221 h 238"/>
                  <a:gd name="T10" fmla="*/ 195 w 217"/>
                  <a:gd name="T11" fmla="*/ 177 h 238"/>
                  <a:gd name="T12" fmla="*/ 124 w 217"/>
                  <a:gd name="T13" fmla="*/ 44 h 238"/>
                  <a:gd name="T14" fmla="*/ 71 w 217"/>
                  <a:gd name="T15" fmla="*/ 9 h 238"/>
                  <a:gd name="T16" fmla="*/ 44 w 217"/>
                  <a:gd name="T17" fmla="*/ 0 h 2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7"/>
                  <a:gd name="T28" fmla="*/ 0 h 238"/>
                  <a:gd name="T29" fmla="*/ 217 w 217"/>
                  <a:gd name="T30" fmla="*/ 238 h 2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7" h="238">
                    <a:moveTo>
                      <a:pt x="44" y="0"/>
                    </a:moveTo>
                    <a:cubicBezTo>
                      <a:pt x="1" y="29"/>
                      <a:pt x="8" y="51"/>
                      <a:pt x="0" y="106"/>
                    </a:cubicBezTo>
                    <a:cubicBezTo>
                      <a:pt x="3" y="133"/>
                      <a:pt x="0" y="161"/>
                      <a:pt x="9" y="186"/>
                    </a:cubicBezTo>
                    <a:cubicBezTo>
                      <a:pt x="17" y="208"/>
                      <a:pt x="88" y="221"/>
                      <a:pt x="106" y="230"/>
                    </a:cubicBezTo>
                    <a:cubicBezTo>
                      <a:pt x="139" y="227"/>
                      <a:pt x="176" y="238"/>
                      <a:pt x="204" y="221"/>
                    </a:cubicBezTo>
                    <a:cubicBezTo>
                      <a:pt x="217" y="213"/>
                      <a:pt x="199" y="191"/>
                      <a:pt x="195" y="177"/>
                    </a:cubicBezTo>
                    <a:cubicBezTo>
                      <a:pt x="180" y="124"/>
                      <a:pt x="154" y="89"/>
                      <a:pt x="124" y="44"/>
                    </a:cubicBezTo>
                    <a:cubicBezTo>
                      <a:pt x="112" y="26"/>
                      <a:pt x="91" y="16"/>
                      <a:pt x="71" y="9"/>
                    </a:cubicBezTo>
                    <a:cubicBezTo>
                      <a:pt x="62" y="6"/>
                      <a:pt x="44" y="0"/>
                      <a:pt x="44" y="0"/>
                    </a:cubicBezTo>
                    <a:close/>
                  </a:path>
                </a:pathLst>
              </a:custGeom>
              <a:solidFill>
                <a:schemeClr val="bg1"/>
              </a:solidFill>
              <a:ln w="9525">
                <a:solidFill>
                  <a:schemeClr val="hlink"/>
                </a:solidFill>
                <a:round/>
                <a:headEnd/>
                <a:tailEnd/>
              </a:ln>
            </p:spPr>
            <p:txBody>
              <a:bodyPr/>
              <a:lstStyle/>
              <a:p>
                <a:endParaRPr lang="en-US"/>
              </a:p>
            </p:txBody>
          </p:sp>
          <p:sp>
            <p:nvSpPr>
              <p:cNvPr id="5213" name="Freeform 33"/>
              <p:cNvSpPr>
                <a:spLocks/>
              </p:cNvSpPr>
              <p:nvPr/>
            </p:nvSpPr>
            <p:spPr bwMode="auto">
              <a:xfrm>
                <a:off x="1440" y="3504"/>
                <a:ext cx="165" cy="200"/>
              </a:xfrm>
              <a:custGeom>
                <a:avLst/>
                <a:gdLst>
                  <a:gd name="T0" fmla="*/ 0 w 165"/>
                  <a:gd name="T1" fmla="*/ 37 h 200"/>
                  <a:gd name="T2" fmla="*/ 53 w 165"/>
                  <a:gd name="T3" fmla="*/ 108 h 200"/>
                  <a:gd name="T4" fmla="*/ 142 w 165"/>
                  <a:gd name="T5" fmla="*/ 188 h 200"/>
                  <a:gd name="T6" fmla="*/ 160 w 165"/>
                  <a:gd name="T7" fmla="*/ 161 h 200"/>
                  <a:gd name="T8" fmla="*/ 97 w 165"/>
                  <a:gd name="T9" fmla="*/ 28 h 200"/>
                  <a:gd name="T10" fmla="*/ 44 w 165"/>
                  <a:gd name="T11" fmla="*/ 10 h 200"/>
                  <a:gd name="T12" fmla="*/ 0 w 165"/>
                  <a:gd name="T13" fmla="*/ 37 h 200"/>
                  <a:gd name="T14" fmla="*/ 0 60000 65536"/>
                  <a:gd name="T15" fmla="*/ 0 60000 65536"/>
                  <a:gd name="T16" fmla="*/ 0 60000 65536"/>
                  <a:gd name="T17" fmla="*/ 0 60000 65536"/>
                  <a:gd name="T18" fmla="*/ 0 60000 65536"/>
                  <a:gd name="T19" fmla="*/ 0 60000 65536"/>
                  <a:gd name="T20" fmla="*/ 0 60000 65536"/>
                  <a:gd name="T21" fmla="*/ 0 w 165"/>
                  <a:gd name="T22" fmla="*/ 0 h 200"/>
                  <a:gd name="T23" fmla="*/ 165 w 165"/>
                  <a:gd name="T24" fmla="*/ 200 h 2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5" h="200">
                    <a:moveTo>
                      <a:pt x="0" y="37"/>
                    </a:moveTo>
                    <a:cubicBezTo>
                      <a:pt x="14" y="93"/>
                      <a:pt x="23" y="63"/>
                      <a:pt x="53" y="108"/>
                    </a:cubicBezTo>
                    <a:cubicBezTo>
                      <a:pt x="66" y="198"/>
                      <a:pt x="51" y="200"/>
                      <a:pt x="142" y="188"/>
                    </a:cubicBezTo>
                    <a:cubicBezTo>
                      <a:pt x="148" y="179"/>
                      <a:pt x="159" y="172"/>
                      <a:pt x="160" y="161"/>
                    </a:cubicBezTo>
                    <a:cubicBezTo>
                      <a:pt x="165" y="114"/>
                      <a:pt x="143" y="49"/>
                      <a:pt x="97" y="28"/>
                    </a:cubicBezTo>
                    <a:cubicBezTo>
                      <a:pt x="80" y="20"/>
                      <a:pt x="60" y="0"/>
                      <a:pt x="44" y="10"/>
                    </a:cubicBezTo>
                    <a:cubicBezTo>
                      <a:pt x="29" y="19"/>
                      <a:pt x="15" y="28"/>
                      <a:pt x="0" y="37"/>
                    </a:cubicBezTo>
                    <a:close/>
                  </a:path>
                </a:pathLst>
              </a:custGeom>
              <a:solidFill>
                <a:schemeClr val="bg1"/>
              </a:solidFill>
              <a:ln w="9525">
                <a:solidFill>
                  <a:schemeClr val="hlink"/>
                </a:solidFill>
                <a:round/>
                <a:headEnd/>
                <a:tailEnd/>
              </a:ln>
            </p:spPr>
            <p:txBody>
              <a:bodyPr/>
              <a:lstStyle/>
              <a:p>
                <a:endParaRPr lang="en-US"/>
              </a:p>
            </p:txBody>
          </p:sp>
          <p:sp>
            <p:nvSpPr>
              <p:cNvPr id="5214" name="Freeform 34"/>
              <p:cNvSpPr>
                <a:spLocks/>
              </p:cNvSpPr>
              <p:nvPr/>
            </p:nvSpPr>
            <p:spPr bwMode="auto">
              <a:xfrm>
                <a:off x="1872" y="3408"/>
                <a:ext cx="209" cy="258"/>
              </a:xfrm>
              <a:custGeom>
                <a:avLst/>
                <a:gdLst>
                  <a:gd name="T0" fmla="*/ 50 w 209"/>
                  <a:gd name="T1" fmla="*/ 0 h 258"/>
                  <a:gd name="T2" fmla="*/ 94 w 209"/>
                  <a:gd name="T3" fmla="*/ 257 h 258"/>
                  <a:gd name="T4" fmla="*/ 147 w 209"/>
                  <a:gd name="T5" fmla="*/ 248 h 258"/>
                  <a:gd name="T6" fmla="*/ 209 w 209"/>
                  <a:gd name="T7" fmla="*/ 141 h 258"/>
                  <a:gd name="T8" fmla="*/ 130 w 209"/>
                  <a:gd name="T9" fmla="*/ 44 h 258"/>
                  <a:gd name="T10" fmla="*/ 76 w 209"/>
                  <a:gd name="T11" fmla="*/ 8 h 258"/>
                  <a:gd name="T12" fmla="*/ 50 w 209"/>
                  <a:gd name="T13" fmla="*/ 0 h 258"/>
                  <a:gd name="T14" fmla="*/ 0 60000 65536"/>
                  <a:gd name="T15" fmla="*/ 0 60000 65536"/>
                  <a:gd name="T16" fmla="*/ 0 60000 65536"/>
                  <a:gd name="T17" fmla="*/ 0 60000 65536"/>
                  <a:gd name="T18" fmla="*/ 0 60000 65536"/>
                  <a:gd name="T19" fmla="*/ 0 60000 65536"/>
                  <a:gd name="T20" fmla="*/ 0 60000 65536"/>
                  <a:gd name="T21" fmla="*/ 0 w 209"/>
                  <a:gd name="T22" fmla="*/ 0 h 258"/>
                  <a:gd name="T23" fmla="*/ 209 w 209"/>
                  <a:gd name="T24" fmla="*/ 258 h 2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 h="258">
                    <a:moveTo>
                      <a:pt x="50" y="0"/>
                    </a:moveTo>
                    <a:cubicBezTo>
                      <a:pt x="21" y="82"/>
                      <a:pt x="0" y="225"/>
                      <a:pt x="94" y="257"/>
                    </a:cubicBezTo>
                    <a:cubicBezTo>
                      <a:pt x="112" y="254"/>
                      <a:pt x="132" y="258"/>
                      <a:pt x="147" y="248"/>
                    </a:cubicBezTo>
                    <a:cubicBezTo>
                      <a:pt x="174" y="229"/>
                      <a:pt x="198" y="175"/>
                      <a:pt x="209" y="141"/>
                    </a:cubicBezTo>
                    <a:cubicBezTo>
                      <a:pt x="194" y="97"/>
                      <a:pt x="167" y="72"/>
                      <a:pt x="130" y="44"/>
                    </a:cubicBezTo>
                    <a:cubicBezTo>
                      <a:pt x="113" y="31"/>
                      <a:pt x="94" y="20"/>
                      <a:pt x="76" y="8"/>
                    </a:cubicBezTo>
                    <a:cubicBezTo>
                      <a:pt x="68" y="3"/>
                      <a:pt x="50" y="0"/>
                      <a:pt x="50" y="0"/>
                    </a:cubicBezTo>
                    <a:close/>
                  </a:path>
                </a:pathLst>
              </a:custGeom>
              <a:solidFill>
                <a:schemeClr val="bg1"/>
              </a:solidFill>
              <a:ln w="9525">
                <a:solidFill>
                  <a:schemeClr val="hlink"/>
                </a:solidFill>
                <a:round/>
                <a:headEnd/>
                <a:tailEnd/>
              </a:ln>
            </p:spPr>
            <p:txBody>
              <a:bodyPr/>
              <a:lstStyle/>
              <a:p>
                <a:endParaRPr lang="en-US"/>
              </a:p>
            </p:txBody>
          </p:sp>
          <p:sp>
            <p:nvSpPr>
              <p:cNvPr id="5215" name="Freeform 35"/>
              <p:cNvSpPr>
                <a:spLocks/>
              </p:cNvSpPr>
              <p:nvPr/>
            </p:nvSpPr>
            <p:spPr bwMode="auto">
              <a:xfrm>
                <a:off x="1142" y="3128"/>
                <a:ext cx="154" cy="133"/>
              </a:xfrm>
              <a:custGeom>
                <a:avLst/>
                <a:gdLst>
                  <a:gd name="T0" fmla="*/ 72 w 154"/>
                  <a:gd name="T1" fmla="*/ 0 h 133"/>
                  <a:gd name="T2" fmla="*/ 72 w 154"/>
                  <a:gd name="T3" fmla="*/ 133 h 133"/>
                  <a:gd name="T4" fmla="*/ 125 w 154"/>
                  <a:gd name="T5" fmla="*/ 124 h 133"/>
                  <a:gd name="T6" fmla="*/ 152 w 154"/>
                  <a:gd name="T7" fmla="*/ 106 h 133"/>
                  <a:gd name="T8" fmla="*/ 116 w 154"/>
                  <a:gd name="T9" fmla="*/ 27 h 133"/>
                  <a:gd name="T10" fmla="*/ 72 w 154"/>
                  <a:gd name="T11" fmla="*/ 0 h 133"/>
                  <a:gd name="T12" fmla="*/ 0 60000 65536"/>
                  <a:gd name="T13" fmla="*/ 0 60000 65536"/>
                  <a:gd name="T14" fmla="*/ 0 60000 65536"/>
                  <a:gd name="T15" fmla="*/ 0 60000 65536"/>
                  <a:gd name="T16" fmla="*/ 0 60000 65536"/>
                  <a:gd name="T17" fmla="*/ 0 60000 65536"/>
                  <a:gd name="T18" fmla="*/ 0 w 154"/>
                  <a:gd name="T19" fmla="*/ 0 h 133"/>
                  <a:gd name="T20" fmla="*/ 154 w 154"/>
                  <a:gd name="T21" fmla="*/ 133 h 133"/>
                </a:gdLst>
                <a:ahLst/>
                <a:cxnLst>
                  <a:cxn ang="T12">
                    <a:pos x="T0" y="T1"/>
                  </a:cxn>
                  <a:cxn ang="T13">
                    <a:pos x="T2" y="T3"/>
                  </a:cxn>
                  <a:cxn ang="T14">
                    <a:pos x="T4" y="T5"/>
                  </a:cxn>
                  <a:cxn ang="T15">
                    <a:pos x="T6" y="T7"/>
                  </a:cxn>
                  <a:cxn ang="T16">
                    <a:pos x="T8" y="T9"/>
                  </a:cxn>
                  <a:cxn ang="T17">
                    <a:pos x="T10" y="T11"/>
                  </a:cxn>
                </a:cxnLst>
                <a:rect l="T18" t="T19" r="T20" b="T21"/>
                <a:pathLst>
                  <a:path w="154" h="133">
                    <a:moveTo>
                      <a:pt x="72" y="0"/>
                    </a:moveTo>
                    <a:cubicBezTo>
                      <a:pt x="26" y="30"/>
                      <a:pt x="0" y="109"/>
                      <a:pt x="72" y="133"/>
                    </a:cubicBezTo>
                    <a:cubicBezTo>
                      <a:pt x="90" y="130"/>
                      <a:pt x="108" y="130"/>
                      <a:pt x="125" y="124"/>
                    </a:cubicBezTo>
                    <a:cubicBezTo>
                      <a:pt x="135" y="121"/>
                      <a:pt x="151" y="117"/>
                      <a:pt x="152" y="106"/>
                    </a:cubicBezTo>
                    <a:cubicBezTo>
                      <a:pt x="154" y="94"/>
                      <a:pt x="132" y="39"/>
                      <a:pt x="116" y="27"/>
                    </a:cubicBezTo>
                    <a:cubicBezTo>
                      <a:pt x="112" y="23"/>
                      <a:pt x="35" y="0"/>
                      <a:pt x="72" y="0"/>
                    </a:cubicBezTo>
                    <a:close/>
                  </a:path>
                </a:pathLst>
              </a:custGeom>
              <a:solidFill>
                <a:schemeClr val="bg1"/>
              </a:solidFill>
              <a:ln w="9525">
                <a:solidFill>
                  <a:schemeClr val="hlink"/>
                </a:solidFill>
                <a:round/>
                <a:headEnd/>
                <a:tailEnd/>
              </a:ln>
            </p:spPr>
            <p:txBody>
              <a:bodyPr/>
              <a:lstStyle/>
              <a:p>
                <a:endParaRPr lang="en-US"/>
              </a:p>
            </p:txBody>
          </p:sp>
          <p:sp>
            <p:nvSpPr>
              <p:cNvPr id="5216" name="Freeform 36"/>
              <p:cNvSpPr>
                <a:spLocks/>
              </p:cNvSpPr>
              <p:nvPr/>
            </p:nvSpPr>
            <p:spPr bwMode="auto">
              <a:xfrm>
                <a:off x="1461" y="3161"/>
                <a:ext cx="148" cy="215"/>
              </a:xfrm>
              <a:custGeom>
                <a:avLst/>
                <a:gdLst>
                  <a:gd name="T0" fmla="*/ 54 w 148"/>
                  <a:gd name="T1" fmla="*/ 3 h 215"/>
                  <a:gd name="T2" fmla="*/ 45 w 148"/>
                  <a:gd name="T3" fmla="*/ 127 h 215"/>
                  <a:gd name="T4" fmla="*/ 125 w 148"/>
                  <a:gd name="T5" fmla="*/ 135 h 215"/>
                  <a:gd name="T6" fmla="*/ 134 w 148"/>
                  <a:gd name="T7" fmla="*/ 206 h 215"/>
                  <a:gd name="T8" fmla="*/ 143 w 148"/>
                  <a:gd name="T9" fmla="*/ 180 h 215"/>
                  <a:gd name="T10" fmla="*/ 125 w 148"/>
                  <a:gd name="T11" fmla="*/ 82 h 215"/>
                  <a:gd name="T12" fmla="*/ 54 w 148"/>
                  <a:gd name="T13" fmla="*/ 3 h 215"/>
                  <a:gd name="T14" fmla="*/ 0 60000 65536"/>
                  <a:gd name="T15" fmla="*/ 0 60000 65536"/>
                  <a:gd name="T16" fmla="*/ 0 60000 65536"/>
                  <a:gd name="T17" fmla="*/ 0 60000 65536"/>
                  <a:gd name="T18" fmla="*/ 0 60000 65536"/>
                  <a:gd name="T19" fmla="*/ 0 60000 65536"/>
                  <a:gd name="T20" fmla="*/ 0 60000 65536"/>
                  <a:gd name="T21" fmla="*/ 0 w 148"/>
                  <a:gd name="T22" fmla="*/ 0 h 215"/>
                  <a:gd name="T23" fmla="*/ 148 w 148"/>
                  <a:gd name="T24" fmla="*/ 215 h 2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215">
                    <a:moveTo>
                      <a:pt x="54" y="3"/>
                    </a:moveTo>
                    <a:cubicBezTo>
                      <a:pt x="30" y="39"/>
                      <a:pt x="0" y="73"/>
                      <a:pt x="45" y="127"/>
                    </a:cubicBezTo>
                    <a:cubicBezTo>
                      <a:pt x="62" y="148"/>
                      <a:pt x="98" y="132"/>
                      <a:pt x="125" y="135"/>
                    </a:cubicBezTo>
                    <a:cubicBezTo>
                      <a:pt x="128" y="159"/>
                      <a:pt x="125" y="184"/>
                      <a:pt x="134" y="206"/>
                    </a:cubicBezTo>
                    <a:cubicBezTo>
                      <a:pt x="137" y="215"/>
                      <a:pt x="143" y="189"/>
                      <a:pt x="143" y="180"/>
                    </a:cubicBezTo>
                    <a:cubicBezTo>
                      <a:pt x="143" y="147"/>
                      <a:pt x="148" y="105"/>
                      <a:pt x="125" y="82"/>
                    </a:cubicBezTo>
                    <a:cubicBezTo>
                      <a:pt x="43" y="0"/>
                      <a:pt x="92" y="95"/>
                      <a:pt x="54" y="3"/>
                    </a:cubicBezTo>
                    <a:close/>
                  </a:path>
                </a:pathLst>
              </a:custGeom>
              <a:solidFill>
                <a:schemeClr val="bg1"/>
              </a:solidFill>
              <a:ln w="9525">
                <a:solidFill>
                  <a:schemeClr val="hlink"/>
                </a:solidFill>
                <a:round/>
                <a:headEnd/>
                <a:tailEnd/>
              </a:ln>
            </p:spPr>
            <p:txBody>
              <a:bodyPr/>
              <a:lstStyle/>
              <a:p>
                <a:endParaRPr lang="en-US"/>
              </a:p>
            </p:txBody>
          </p:sp>
        </p:grpSp>
        <p:sp>
          <p:nvSpPr>
            <p:cNvPr id="5130" name="Line 37"/>
            <p:cNvSpPr>
              <a:spLocks noChangeShapeType="1"/>
            </p:cNvSpPr>
            <p:nvPr/>
          </p:nvSpPr>
          <p:spPr bwMode="auto">
            <a:xfrm flipH="1">
              <a:off x="1056" y="2832"/>
              <a:ext cx="96" cy="48"/>
            </a:xfrm>
            <a:prstGeom prst="line">
              <a:avLst/>
            </a:prstGeom>
            <a:noFill/>
            <a:ln w="9525">
              <a:solidFill>
                <a:schemeClr val="hlink"/>
              </a:solidFill>
              <a:round/>
              <a:headEnd/>
              <a:tailEnd type="triangle" w="med" len="med"/>
            </a:ln>
          </p:spPr>
          <p:txBody>
            <a:bodyPr/>
            <a:lstStyle/>
            <a:p>
              <a:endParaRPr lang="en-US"/>
            </a:p>
          </p:txBody>
        </p:sp>
        <p:sp>
          <p:nvSpPr>
            <p:cNvPr id="5131" name="Line 38"/>
            <p:cNvSpPr>
              <a:spLocks noChangeShapeType="1"/>
            </p:cNvSpPr>
            <p:nvPr/>
          </p:nvSpPr>
          <p:spPr bwMode="auto">
            <a:xfrm>
              <a:off x="1008" y="2976"/>
              <a:ext cx="0" cy="144"/>
            </a:xfrm>
            <a:prstGeom prst="line">
              <a:avLst/>
            </a:prstGeom>
            <a:noFill/>
            <a:ln w="9525">
              <a:solidFill>
                <a:schemeClr val="hlink"/>
              </a:solidFill>
              <a:round/>
              <a:headEnd/>
              <a:tailEnd type="triangle" w="med" len="med"/>
            </a:ln>
          </p:spPr>
          <p:txBody>
            <a:bodyPr/>
            <a:lstStyle/>
            <a:p>
              <a:endParaRPr lang="en-US"/>
            </a:p>
          </p:txBody>
        </p:sp>
        <p:sp>
          <p:nvSpPr>
            <p:cNvPr id="5132" name="Line 39"/>
            <p:cNvSpPr>
              <a:spLocks noChangeShapeType="1"/>
            </p:cNvSpPr>
            <p:nvPr/>
          </p:nvSpPr>
          <p:spPr bwMode="auto">
            <a:xfrm>
              <a:off x="1584" y="2880"/>
              <a:ext cx="0" cy="144"/>
            </a:xfrm>
            <a:prstGeom prst="line">
              <a:avLst/>
            </a:prstGeom>
            <a:noFill/>
            <a:ln w="9525">
              <a:solidFill>
                <a:schemeClr val="hlink"/>
              </a:solidFill>
              <a:round/>
              <a:headEnd/>
              <a:tailEnd type="triangle" w="med" len="med"/>
            </a:ln>
          </p:spPr>
          <p:txBody>
            <a:bodyPr/>
            <a:lstStyle/>
            <a:p>
              <a:endParaRPr lang="en-US"/>
            </a:p>
          </p:txBody>
        </p:sp>
        <p:sp>
          <p:nvSpPr>
            <p:cNvPr id="5133" name="Line 40"/>
            <p:cNvSpPr>
              <a:spLocks noChangeShapeType="1"/>
            </p:cNvSpPr>
            <p:nvPr/>
          </p:nvSpPr>
          <p:spPr bwMode="auto">
            <a:xfrm flipH="1">
              <a:off x="2016" y="2784"/>
              <a:ext cx="192" cy="48"/>
            </a:xfrm>
            <a:prstGeom prst="line">
              <a:avLst/>
            </a:prstGeom>
            <a:noFill/>
            <a:ln w="9525">
              <a:solidFill>
                <a:schemeClr val="hlink"/>
              </a:solidFill>
              <a:round/>
              <a:headEnd/>
              <a:tailEnd type="triangle" w="med" len="med"/>
            </a:ln>
          </p:spPr>
          <p:txBody>
            <a:bodyPr/>
            <a:lstStyle/>
            <a:p>
              <a:endParaRPr lang="en-US"/>
            </a:p>
          </p:txBody>
        </p:sp>
        <p:sp>
          <p:nvSpPr>
            <p:cNvPr id="5134" name="Line 41"/>
            <p:cNvSpPr>
              <a:spLocks noChangeShapeType="1"/>
            </p:cNvSpPr>
            <p:nvPr/>
          </p:nvSpPr>
          <p:spPr bwMode="auto">
            <a:xfrm>
              <a:off x="2544" y="2832"/>
              <a:ext cx="96" cy="144"/>
            </a:xfrm>
            <a:prstGeom prst="line">
              <a:avLst/>
            </a:prstGeom>
            <a:noFill/>
            <a:ln w="9525">
              <a:solidFill>
                <a:schemeClr val="hlink"/>
              </a:solidFill>
              <a:round/>
              <a:headEnd/>
              <a:tailEnd type="triangle" w="med" len="med"/>
            </a:ln>
          </p:spPr>
          <p:txBody>
            <a:bodyPr/>
            <a:lstStyle/>
            <a:p>
              <a:endParaRPr lang="en-US"/>
            </a:p>
          </p:txBody>
        </p:sp>
        <p:sp>
          <p:nvSpPr>
            <p:cNvPr id="5135" name="Line 42"/>
            <p:cNvSpPr>
              <a:spLocks noChangeShapeType="1"/>
            </p:cNvSpPr>
            <p:nvPr/>
          </p:nvSpPr>
          <p:spPr bwMode="auto">
            <a:xfrm>
              <a:off x="2016" y="2832"/>
              <a:ext cx="96" cy="192"/>
            </a:xfrm>
            <a:prstGeom prst="line">
              <a:avLst/>
            </a:prstGeom>
            <a:noFill/>
            <a:ln w="9525">
              <a:solidFill>
                <a:schemeClr val="hlink"/>
              </a:solidFill>
              <a:round/>
              <a:headEnd/>
              <a:tailEnd type="triangle" w="med" len="med"/>
            </a:ln>
          </p:spPr>
          <p:txBody>
            <a:bodyPr/>
            <a:lstStyle/>
            <a:p>
              <a:endParaRPr lang="en-US"/>
            </a:p>
          </p:txBody>
        </p:sp>
        <p:sp>
          <p:nvSpPr>
            <p:cNvPr id="5136" name="Line 43"/>
            <p:cNvSpPr>
              <a:spLocks noChangeShapeType="1"/>
            </p:cNvSpPr>
            <p:nvPr/>
          </p:nvSpPr>
          <p:spPr bwMode="auto">
            <a:xfrm flipH="1">
              <a:off x="1296" y="2784"/>
              <a:ext cx="144" cy="96"/>
            </a:xfrm>
            <a:prstGeom prst="line">
              <a:avLst/>
            </a:prstGeom>
            <a:noFill/>
            <a:ln w="9525">
              <a:solidFill>
                <a:schemeClr val="hlink"/>
              </a:solidFill>
              <a:round/>
              <a:headEnd/>
              <a:tailEnd type="triangle" w="med" len="med"/>
            </a:ln>
          </p:spPr>
          <p:txBody>
            <a:bodyPr/>
            <a:lstStyle/>
            <a:p>
              <a:endParaRPr lang="en-US"/>
            </a:p>
          </p:txBody>
        </p:sp>
        <p:sp>
          <p:nvSpPr>
            <p:cNvPr id="5137" name="Line 44"/>
            <p:cNvSpPr>
              <a:spLocks noChangeShapeType="1"/>
            </p:cNvSpPr>
            <p:nvPr/>
          </p:nvSpPr>
          <p:spPr bwMode="auto">
            <a:xfrm flipH="1">
              <a:off x="1968" y="2784"/>
              <a:ext cx="48" cy="96"/>
            </a:xfrm>
            <a:prstGeom prst="line">
              <a:avLst/>
            </a:prstGeom>
            <a:noFill/>
            <a:ln w="9525">
              <a:solidFill>
                <a:schemeClr val="hlink"/>
              </a:solidFill>
              <a:round/>
              <a:headEnd/>
              <a:tailEnd type="triangle" w="med" len="med"/>
            </a:ln>
          </p:spPr>
          <p:txBody>
            <a:bodyPr/>
            <a:lstStyle/>
            <a:p>
              <a:endParaRPr lang="en-US"/>
            </a:p>
          </p:txBody>
        </p:sp>
        <p:sp>
          <p:nvSpPr>
            <p:cNvPr id="5138" name="Line 45"/>
            <p:cNvSpPr>
              <a:spLocks noChangeShapeType="1"/>
            </p:cNvSpPr>
            <p:nvPr/>
          </p:nvSpPr>
          <p:spPr bwMode="auto">
            <a:xfrm>
              <a:off x="1440" y="2832"/>
              <a:ext cx="96" cy="48"/>
            </a:xfrm>
            <a:prstGeom prst="line">
              <a:avLst/>
            </a:prstGeom>
            <a:noFill/>
            <a:ln w="9525">
              <a:solidFill>
                <a:schemeClr val="hlink"/>
              </a:solidFill>
              <a:round/>
              <a:headEnd/>
              <a:tailEnd type="triangle" w="med" len="med"/>
            </a:ln>
          </p:spPr>
          <p:txBody>
            <a:bodyPr/>
            <a:lstStyle/>
            <a:p>
              <a:endParaRPr lang="en-US"/>
            </a:p>
          </p:txBody>
        </p:sp>
        <p:sp>
          <p:nvSpPr>
            <p:cNvPr id="5139" name="Line 46"/>
            <p:cNvSpPr>
              <a:spLocks noChangeShapeType="1"/>
            </p:cNvSpPr>
            <p:nvPr/>
          </p:nvSpPr>
          <p:spPr bwMode="auto">
            <a:xfrm flipH="1">
              <a:off x="2304" y="2736"/>
              <a:ext cx="144" cy="96"/>
            </a:xfrm>
            <a:prstGeom prst="line">
              <a:avLst/>
            </a:prstGeom>
            <a:noFill/>
            <a:ln w="9525">
              <a:solidFill>
                <a:schemeClr val="hlink"/>
              </a:solidFill>
              <a:round/>
              <a:headEnd/>
              <a:tailEnd type="triangle" w="med" len="med"/>
            </a:ln>
          </p:spPr>
          <p:txBody>
            <a:bodyPr/>
            <a:lstStyle/>
            <a:p>
              <a:endParaRPr lang="en-US"/>
            </a:p>
          </p:txBody>
        </p:sp>
        <p:sp>
          <p:nvSpPr>
            <p:cNvPr id="5140" name="Line 47"/>
            <p:cNvSpPr>
              <a:spLocks noChangeShapeType="1"/>
            </p:cNvSpPr>
            <p:nvPr/>
          </p:nvSpPr>
          <p:spPr bwMode="auto">
            <a:xfrm flipH="1">
              <a:off x="2304" y="2880"/>
              <a:ext cx="48" cy="144"/>
            </a:xfrm>
            <a:prstGeom prst="line">
              <a:avLst/>
            </a:prstGeom>
            <a:noFill/>
            <a:ln w="9525">
              <a:solidFill>
                <a:schemeClr val="hlink"/>
              </a:solidFill>
              <a:round/>
              <a:headEnd/>
              <a:tailEnd type="triangle" w="med" len="med"/>
            </a:ln>
          </p:spPr>
          <p:txBody>
            <a:bodyPr/>
            <a:lstStyle/>
            <a:p>
              <a:endParaRPr lang="en-US"/>
            </a:p>
          </p:txBody>
        </p:sp>
        <p:sp>
          <p:nvSpPr>
            <p:cNvPr id="5141" name="Line 48"/>
            <p:cNvSpPr>
              <a:spLocks noChangeShapeType="1"/>
            </p:cNvSpPr>
            <p:nvPr/>
          </p:nvSpPr>
          <p:spPr bwMode="auto">
            <a:xfrm flipH="1" flipV="1">
              <a:off x="1584" y="2832"/>
              <a:ext cx="48" cy="240"/>
            </a:xfrm>
            <a:prstGeom prst="line">
              <a:avLst/>
            </a:prstGeom>
            <a:noFill/>
            <a:ln w="9525">
              <a:solidFill>
                <a:schemeClr val="hlink"/>
              </a:solidFill>
              <a:round/>
              <a:headEnd/>
              <a:tailEnd type="triangle" w="med" len="med"/>
            </a:ln>
          </p:spPr>
          <p:txBody>
            <a:bodyPr/>
            <a:lstStyle/>
            <a:p>
              <a:endParaRPr lang="en-US"/>
            </a:p>
          </p:txBody>
        </p:sp>
        <p:sp>
          <p:nvSpPr>
            <p:cNvPr id="5142" name="Line 49"/>
            <p:cNvSpPr>
              <a:spLocks noChangeShapeType="1"/>
            </p:cNvSpPr>
            <p:nvPr/>
          </p:nvSpPr>
          <p:spPr bwMode="auto">
            <a:xfrm flipV="1">
              <a:off x="864" y="2736"/>
              <a:ext cx="0" cy="144"/>
            </a:xfrm>
            <a:prstGeom prst="line">
              <a:avLst/>
            </a:prstGeom>
            <a:noFill/>
            <a:ln w="9525">
              <a:solidFill>
                <a:schemeClr val="hlink"/>
              </a:solidFill>
              <a:round/>
              <a:headEnd/>
              <a:tailEnd type="triangle" w="med" len="med"/>
            </a:ln>
          </p:spPr>
          <p:txBody>
            <a:bodyPr/>
            <a:lstStyle/>
            <a:p>
              <a:endParaRPr lang="en-US"/>
            </a:p>
          </p:txBody>
        </p:sp>
        <p:sp>
          <p:nvSpPr>
            <p:cNvPr id="5143" name="Line 50"/>
            <p:cNvSpPr>
              <a:spLocks noChangeShapeType="1"/>
            </p:cNvSpPr>
            <p:nvPr/>
          </p:nvSpPr>
          <p:spPr bwMode="auto">
            <a:xfrm flipH="1" flipV="1">
              <a:off x="1968" y="2880"/>
              <a:ext cx="96" cy="96"/>
            </a:xfrm>
            <a:prstGeom prst="line">
              <a:avLst/>
            </a:prstGeom>
            <a:noFill/>
            <a:ln w="9525">
              <a:solidFill>
                <a:schemeClr val="hlink"/>
              </a:solidFill>
              <a:round/>
              <a:headEnd/>
              <a:tailEnd type="triangle" w="med" len="med"/>
            </a:ln>
          </p:spPr>
          <p:txBody>
            <a:bodyPr/>
            <a:lstStyle/>
            <a:p>
              <a:endParaRPr lang="en-US"/>
            </a:p>
          </p:txBody>
        </p:sp>
        <p:sp>
          <p:nvSpPr>
            <p:cNvPr id="5144" name="Line 51"/>
            <p:cNvSpPr>
              <a:spLocks noChangeShapeType="1"/>
            </p:cNvSpPr>
            <p:nvPr/>
          </p:nvSpPr>
          <p:spPr bwMode="auto">
            <a:xfrm flipH="1" flipV="1">
              <a:off x="2592" y="2784"/>
              <a:ext cx="48" cy="96"/>
            </a:xfrm>
            <a:prstGeom prst="line">
              <a:avLst/>
            </a:prstGeom>
            <a:noFill/>
            <a:ln w="9525">
              <a:solidFill>
                <a:schemeClr val="hlink"/>
              </a:solidFill>
              <a:round/>
              <a:headEnd/>
              <a:tailEnd type="triangle" w="med" len="med"/>
            </a:ln>
          </p:spPr>
          <p:txBody>
            <a:bodyPr/>
            <a:lstStyle/>
            <a:p>
              <a:endParaRPr lang="en-US"/>
            </a:p>
          </p:txBody>
        </p:sp>
        <p:sp>
          <p:nvSpPr>
            <p:cNvPr id="5145" name="Line 52"/>
            <p:cNvSpPr>
              <a:spLocks noChangeShapeType="1"/>
            </p:cNvSpPr>
            <p:nvPr/>
          </p:nvSpPr>
          <p:spPr bwMode="auto">
            <a:xfrm flipV="1">
              <a:off x="2016" y="2736"/>
              <a:ext cx="144" cy="48"/>
            </a:xfrm>
            <a:prstGeom prst="line">
              <a:avLst/>
            </a:prstGeom>
            <a:noFill/>
            <a:ln w="9525">
              <a:solidFill>
                <a:schemeClr val="hlink"/>
              </a:solidFill>
              <a:round/>
              <a:headEnd/>
              <a:tailEnd type="triangle" w="med" len="med"/>
            </a:ln>
          </p:spPr>
          <p:txBody>
            <a:bodyPr/>
            <a:lstStyle/>
            <a:p>
              <a:endParaRPr lang="en-US"/>
            </a:p>
          </p:txBody>
        </p:sp>
        <p:sp>
          <p:nvSpPr>
            <p:cNvPr id="5146" name="Line 53"/>
            <p:cNvSpPr>
              <a:spLocks noChangeShapeType="1"/>
            </p:cNvSpPr>
            <p:nvPr/>
          </p:nvSpPr>
          <p:spPr bwMode="auto">
            <a:xfrm flipH="1" flipV="1">
              <a:off x="1344" y="3024"/>
              <a:ext cx="144" cy="96"/>
            </a:xfrm>
            <a:prstGeom prst="line">
              <a:avLst/>
            </a:prstGeom>
            <a:noFill/>
            <a:ln w="9525">
              <a:solidFill>
                <a:schemeClr val="hlink"/>
              </a:solidFill>
              <a:round/>
              <a:headEnd/>
              <a:tailEnd type="triangle" w="med" len="med"/>
            </a:ln>
          </p:spPr>
          <p:txBody>
            <a:bodyPr/>
            <a:lstStyle/>
            <a:p>
              <a:endParaRPr lang="en-US"/>
            </a:p>
          </p:txBody>
        </p:sp>
        <p:sp>
          <p:nvSpPr>
            <p:cNvPr id="5147" name="Line 54"/>
            <p:cNvSpPr>
              <a:spLocks noChangeShapeType="1"/>
            </p:cNvSpPr>
            <p:nvPr/>
          </p:nvSpPr>
          <p:spPr bwMode="auto">
            <a:xfrm flipV="1">
              <a:off x="1008" y="2784"/>
              <a:ext cx="96" cy="144"/>
            </a:xfrm>
            <a:prstGeom prst="line">
              <a:avLst/>
            </a:prstGeom>
            <a:noFill/>
            <a:ln w="9525">
              <a:solidFill>
                <a:schemeClr val="hlink"/>
              </a:solidFill>
              <a:round/>
              <a:headEnd/>
              <a:tailEnd type="triangle" w="med" len="med"/>
            </a:ln>
          </p:spPr>
          <p:txBody>
            <a:bodyPr/>
            <a:lstStyle/>
            <a:p>
              <a:endParaRPr lang="en-US"/>
            </a:p>
          </p:txBody>
        </p:sp>
        <p:sp>
          <p:nvSpPr>
            <p:cNvPr id="5148" name="Line 55"/>
            <p:cNvSpPr>
              <a:spLocks noChangeShapeType="1"/>
            </p:cNvSpPr>
            <p:nvPr/>
          </p:nvSpPr>
          <p:spPr bwMode="auto">
            <a:xfrm flipV="1">
              <a:off x="1344" y="2928"/>
              <a:ext cx="0" cy="144"/>
            </a:xfrm>
            <a:prstGeom prst="line">
              <a:avLst/>
            </a:prstGeom>
            <a:noFill/>
            <a:ln w="9525">
              <a:solidFill>
                <a:schemeClr val="hlink"/>
              </a:solidFill>
              <a:round/>
              <a:headEnd/>
              <a:tailEnd type="triangle" w="med" len="med"/>
            </a:ln>
          </p:spPr>
          <p:txBody>
            <a:bodyPr/>
            <a:lstStyle/>
            <a:p>
              <a:endParaRPr lang="en-US"/>
            </a:p>
          </p:txBody>
        </p:sp>
        <p:sp>
          <p:nvSpPr>
            <p:cNvPr id="5149" name="Line 56"/>
            <p:cNvSpPr>
              <a:spLocks noChangeShapeType="1"/>
            </p:cNvSpPr>
            <p:nvPr/>
          </p:nvSpPr>
          <p:spPr bwMode="auto">
            <a:xfrm flipV="1">
              <a:off x="1152" y="2544"/>
              <a:ext cx="0" cy="96"/>
            </a:xfrm>
            <a:prstGeom prst="line">
              <a:avLst/>
            </a:prstGeom>
            <a:noFill/>
            <a:ln w="9525">
              <a:solidFill>
                <a:schemeClr val="hlink"/>
              </a:solidFill>
              <a:round/>
              <a:headEnd/>
              <a:tailEnd type="triangle" w="med" len="med"/>
            </a:ln>
          </p:spPr>
          <p:txBody>
            <a:bodyPr/>
            <a:lstStyle/>
            <a:p>
              <a:endParaRPr lang="en-US"/>
            </a:p>
          </p:txBody>
        </p:sp>
        <p:sp>
          <p:nvSpPr>
            <p:cNvPr id="5150" name="Line 57"/>
            <p:cNvSpPr>
              <a:spLocks noChangeShapeType="1"/>
            </p:cNvSpPr>
            <p:nvPr/>
          </p:nvSpPr>
          <p:spPr bwMode="auto">
            <a:xfrm flipV="1">
              <a:off x="1104" y="2256"/>
              <a:ext cx="0" cy="192"/>
            </a:xfrm>
            <a:prstGeom prst="line">
              <a:avLst/>
            </a:prstGeom>
            <a:noFill/>
            <a:ln w="9525">
              <a:solidFill>
                <a:schemeClr val="hlink"/>
              </a:solidFill>
              <a:round/>
              <a:headEnd/>
              <a:tailEnd type="triangle" w="med" len="med"/>
            </a:ln>
          </p:spPr>
          <p:txBody>
            <a:bodyPr/>
            <a:lstStyle/>
            <a:p>
              <a:endParaRPr lang="en-US"/>
            </a:p>
          </p:txBody>
        </p:sp>
        <p:sp>
          <p:nvSpPr>
            <p:cNvPr id="5151" name="Line 58"/>
            <p:cNvSpPr>
              <a:spLocks noChangeShapeType="1"/>
            </p:cNvSpPr>
            <p:nvPr/>
          </p:nvSpPr>
          <p:spPr bwMode="auto">
            <a:xfrm flipV="1">
              <a:off x="1536" y="2496"/>
              <a:ext cx="0" cy="192"/>
            </a:xfrm>
            <a:prstGeom prst="line">
              <a:avLst/>
            </a:prstGeom>
            <a:noFill/>
            <a:ln w="9525">
              <a:solidFill>
                <a:schemeClr val="hlink"/>
              </a:solidFill>
              <a:round/>
              <a:headEnd/>
              <a:tailEnd type="triangle" w="med" len="med"/>
            </a:ln>
          </p:spPr>
          <p:txBody>
            <a:bodyPr/>
            <a:lstStyle/>
            <a:p>
              <a:endParaRPr lang="en-US"/>
            </a:p>
          </p:txBody>
        </p:sp>
        <p:sp>
          <p:nvSpPr>
            <p:cNvPr id="5152" name="Line 59"/>
            <p:cNvSpPr>
              <a:spLocks noChangeShapeType="1"/>
            </p:cNvSpPr>
            <p:nvPr/>
          </p:nvSpPr>
          <p:spPr bwMode="auto">
            <a:xfrm flipV="1">
              <a:off x="1248" y="2256"/>
              <a:ext cx="0" cy="192"/>
            </a:xfrm>
            <a:prstGeom prst="line">
              <a:avLst/>
            </a:prstGeom>
            <a:noFill/>
            <a:ln w="9525">
              <a:solidFill>
                <a:schemeClr val="hlink"/>
              </a:solidFill>
              <a:round/>
              <a:headEnd/>
              <a:tailEnd type="triangle" w="med" len="med"/>
            </a:ln>
          </p:spPr>
          <p:txBody>
            <a:bodyPr/>
            <a:lstStyle/>
            <a:p>
              <a:endParaRPr lang="en-US"/>
            </a:p>
          </p:txBody>
        </p:sp>
        <p:sp>
          <p:nvSpPr>
            <p:cNvPr id="5153" name="Line 60"/>
            <p:cNvSpPr>
              <a:spLocks noChangeShapeType="1"/>
            </p:cNvSpPr>
            <p:nvPr/>
          </p:nvSpPr>
          <p:spPr bwMode="auto">
            <a:xfrm flipV="1">
              <a:off x="1392" y="2256"/>
              <a:ext cx="0" cy="192"/>
            </a:xfrm>
            <a:prstGeom prst="line">
              <a:avLst/>
            </a:prstGeom>
            <a:noFill/>
            <a:ln w="9525">
              <a:solidFill>
                <a:schemeClr val="hlink"/>
              </a:solidFill>
              <a:round/>
              <a:headEnd/>
              <a:tailEnd type="triangle" w="med" len="med"/>
            </a:ln>
          </p:spPr>
          <p:txBody>
            <a:bodyPr/>
            <a:lstStyle/>
            <a:p>
              <a:endParaRPr lang="en-US"/>
            </a:p>
          </p:txBody>
        </p:sp>
        <p:sp>
          <p:nvSpPr>
            <p:cNvPr id="5154" name="Line 61"/>
            <p:cNvSpPr>
              <a:spLocks noChangeShapeType="1"/>
            </p:cNvSpPr>
            <p:nvPr/>
          </p:nvSpPr>
          <p:spPr bwMode="auto">
            <a:xfrm flipV="1">
              <a:off x="1632" y="2256"/>
              <a:ext cx="0" cy="192"/>
            </a:xfrm>
            <a:prstGeom prst="line">
              <a:avLst/>
            </a:prstGeom>
            <a:noFill/>
            <a:ln w="9525">
              <a:solidFill>
                <a:schemeClr val="hlink"/>
              </a:solidFill>
              <a:round/>
              <a:headEnd/>
              <a:tailEnd type="triangle" w="med" len="med"/>
            </a:ln>
          </p:spPr>
          <p:txBody>
            <a:bodyPr/>
            <a:lstStyle/>
            <a:p>
              <a:endParaRPr lang="en-US"/>
            </a:p>
          </p:txBody>
        </p:sp>
        <p:sp>
          <p:nvSpPr>
            <p:cNvPr id="5155" name="Line 62"/>
            <p:cNvSpPr>
              <a:spLocks noChangeShapeType="1"/>
            </p:cNvSpPr>
            <p:nvPr/>
          </p:nvSpPr>
          <p:spPr bwMode="auto">
            <a:xfrm flipV="1">
              <a:off x="1776" y="2256"/>
              <a:ext cx="0" cy="192"/>
            </a:xfrm>
            <a:prstGeom prst="line">
              <a:avLst/>
            </a:prstGeom>
            <a:noFill/>
            <a:ln w="9525">
              <a:solidFill>
                <a:schemeClr val="hlink"/>
              </a:solidFill>
              <a:round/>
              <a:headEnd/>
              <a:tailEnd type="triangle" w="med" len="med"/>
            </a:ln>
          </p:spPr>
          <p:txBody>
            <a:bodyPr/>
            <a:lstStyle/>
            <a:p>
              <a:endParaRPr lang="en-US"/>
            </a:p>
          </p:txBody>
        </p:sp>
        <p:sp>
          <p:nvSpPr>
            <p:cNvPr id="5156" name="Line 63"/>
            <p:cNvSpPr>
              <a:spLocks noChangeShapeType="1"/>
            </p:cNvSpPr>
            <p:nvPr/>
          </p:nvSpPr>
          <p:spPr bwMode="auto">
            <a:xfrm flipV="1">
              <a:off x="1872" y="2256"/>
              <a:ext cx="0" cy="192"/>
            </a:xfrm>
            <a:prstGeom prst="line">
              <a:avLst/>
            </a:prstGeom>
            <a:noFill/>
            <a:ln w="9525">
              <a:solidFill>
                <a:schemeClr val="hlink"/>
              </a:solidFill>
              <a:round/>
              <a:headEnd/>
              <a:tailEnd type="triangle" w="med" len="med"/>
            </a:ln>
          </p:spPr>
          <p:txBody>
            <a:bodyPr/>
            <a:lstStyle/>
            <a:p>
              <a:endParaRPr lang="en-US"/>
            </a:p>
          </p:txBody>
        </p:sp>
        <p:sp>
          <p:nvSpPr>
            <p:cNvPr id="5157" name="Line 64"/>
            <p:cNvSpPr>
              <a:spLocks noChangeShapeType="1"/>
            </p:cNvSpPr>
            <p:nvPr/>
          </p:nvSpPr>
          <p:spPr bwMode="auto">
            <a:xfrm flipV="1">
              <a:off x="2016" y="2256"/>
              <a:ext cx="0" cy="192"/>
            </a:xfrm>
            <a:prstGeom prst="line">
              <a:avLst/>
            </a:prstGeom>
            <a:noFill/>
            <a:ln w="9525">
              <a:solidFill>
                <a:schemeClr val="hlink"/>
              </a:solidFill>
              <a:round/>
              <a:headEnd/>
              <a:tailEnd type="triangle" w="med" len="med"/>
            </a:ln>
          </p:spPr>
          <p:txBody>
            <a:bodyPr/>
            <a:lstStyle/>
            <a:p>
              <a:endParaRPr lang="en-US"/>
            </a:p>
          </p:txBody>
        </p:sp>
        <p:sp>
          <p:nvSpPr>
            <p:cNvPr id="5158" name="Line 65"/>
            <p:cNvSpPr>
              <a:spLocks noChangeShapeType="1"/>
            </p:cNvSpPr>
            <p:nvPr/>
          </p:nvSpPr>
          <p:spPr bwMode="auto">
            <a:xfrm flipV="1">
              <a:off x="2160" y="2256"/>
              <a:ext cx="0" cy="192"/>
            </a:xfrm>
            <a:prstGeom prst="line">
              <a:avLst/>
            </a:prstGeom>
            <a:noFill/>
            <a:ln w="9525">
              <a:solidFill>
                <a:schemeClr val="hlink"/>
              </a:solidFill>
              <a:round/>
              <a:headEnd/>
              <a:tailEnd type="triangle" w="med" len="med"/>
            </a:ln>
          </p:spPr>
          <p:txBody>
            <a:bodyPr/>
            <a:lstStyle/>
            <a:p>
              <a:endParaRPr lang="en-US"/>
            </a:p>
          </p:txBody>
        </p:sp>
        <p:sp>
          <p:nvSpPr>
            <p:cNvPr id="5159" name="Line 66"/>
            <p:cNvSpPr>
              <a:spLocks noChangeShapeType="1"/>
            </p:cNvSpPr>
            <p:nvPr/>
          </p:nvSpPr>
          <p:spPr bwMode="auto">
            <a:xfrm flipV="1">
              <a:off x="960" y="2256"/>
              <a:ext cx="0" cy="192"/>
            </a:xfrm>
            <a:prstGeom prst="line">
              <a:avLst/>
            </a:prstGeom>
            <a:noFill/>
            <a:ln w="9525">
              <a:solidFill>
                <a:schemeClr val="hlink"/>
              </a:solidFill>
              <a:round/>
              <a:headEnd/>
              <a:tailEnd type="triangle" w="med" len="med"/>
            </a:ln>
          </p:spPr>
          <p:txBody>
            <a:bodyPr/>
            <a:lstStyle/>
            <a:p>
              <a:endParaRPr lang="en-US"/>
            </a:p>
          </p:txBody>
        </p:sp>
        <p:sp>
          <p:nvSpPr>
            <p:cNvPr id="5160" name="Line 67"/>
            <p:cNvSpPr>
              <a:spLocks noChangeShapeType="1"/>
            </p:cNvSpPr>
            <p:nvPr/>
          </p:nvSpPr>
          <p:spPr bwMode="auto">
            <a:xfrm flipV="1">
              <a:off x="864" y="2256"/>
              <a:ext cx="0" cy="192"/>
            </a:xfrm>
            <a:prstGeom prst="line">
              <a:avLst/>
            </a:prstGeom>
            <a:noFill/>
            <a:ln w="9525">
              <a:solidFill>
                <a:schemeClr val="hlink"/>
              </a:solidFill>
              <a:round/>
              <a:headEnd/>
              <a:tailEnd type="triangle" w="med" len="med"/>
            </a:ln>
          </p:spPr>
          <p:txBody>
            <a:bodyPr/>
            <a:lstStyle/>
            <a:p>
              <a:endParaRPr lang="en-US"/>
            </a:p>
          </p:txBody>
        </p:sp>
        <p:sp>
          <p:nvSpPr>
            <p:cNvPr id="5161" name="Line 68"/>
            <p:cNvSpPr>
              <a:spLocks noChangeShapeType="1"/>
            </p:cNvSpPr>
            <p:nvPr/>
          </p:nvSpPr>
          <p:spPr bwMode="auto">
            <a:xfrm flipV="1">
              <a:off x="768" y="2256"/>
              <a:ext cx="0" cy="192"/>
            </a:xfrm>
            <a:prstGeom prst="line">
              <a:avLst/>
            </a:prstGeom>
            <a:noFill/>
            <a:ln w="9525">
              <a:solidFill>
                <a:schemeClr val="hlink"/>
              </a:solidFill>
              <a:round/>
              <a:headEnd/>
              <a:tailEnd type="triangle" w="med" len="med"/>
            </a:ln>
          </p:spPr>
          <p:txBody>
            <a:bodyPr/>
            <a:lstStyle/>
            <a:p>
              <a:endParaRPr lang="en-US"/>
            </a:p>
          </p:txBody>
        </p:sp>
        <p:sp>
          <p:nvSpPr>
            <p:cNvPr id="5162" name="Line 69"/>
            <p:cNvSpPr>
              <a:spLocks noChangeShapeType="1"/>
            </p:cNvSpPr>
            <p:nvPr/>
          </p:nvSpPr>
          <p:spPr bwMode="auto">
            <a:xfrm flipV="1">
              <a:off x="2256" y="2256"/>
              <a:ext cx="0" cy="192"/>
            </a:xfrm>
            <a:prstGeom prst="line">
              <a:avLst/>
            </a:prstGeom>
            <a:noFill/>
            <a:ln w="9525">
              <a:solidFill>
                <a:schemeClr val="hlink"/>
              </a:solidFill>
              <a:round/>
              <a:headEnd/>
              <a:tailEnd type="triangle" w="med" len="med"/>
            </a:ln>
          </p:spPr>
          <p:txBody>
            <a:bodyPr/>
            <a:lstStyle/>
            <a:p>
              <a:endParaRPr lang="en-US"/>
            </a:p>
          </p:txBody>
        </p:sp>
        <p:sp>
          <p:nvSpPr>
            <p:cNvPr id="5163" name="Line 70"/>
            <p:cNvSpPr>
              <a:spLocks noChangeShapeType="1"/>
            </p:cNvSpPr>
            <p:nvPr/>
          </p:nvSpPr>
          <p:spPr bwMode="auto">
            <a:xfrm flipV="1">
              <a:off x="2352" y="2256"/>
              <a:ext cx="0" cy="192"/>
            </a:xfrm>
            <a:prstGeom prst="line">
              <a:avLst/>
            </a:prstGeom>
            <a:noFill/>
            <a:ln w="9525">
              <a:solidFill>
                <a:schemeClr val="hlink"/>
              </a:solidFill>
              <a:round/>
              <a:headEnd/>
              <a:tailEnd type="triangle" w="med" len="med"/>
            </a:ln>
          </p:spPr>
          <p:txBody>
            <a:bodyPr/>
            <a:lstStyle/>
            <a:p>
              <a:endParaRPr lang="en-US"/>
            </a:p>
          </p:txBody>
        </p:sp>
        <p:sp>
          <p:nvSpPr>
            <p:cNvPr id="5164" name="Line 71"/>
            <p:cNvSpPr>
              <a:spLocks noChangeShapeType="1"/>
            </p:cNvSpPr>
            <p:nvPr/>
          </p:nvSpPr>
          <p:spPr bwMode="auto">
            <a:xfrm flipV="1">
              <a:off x="1488" y="2256"/>
              <a:ext cx="0" cy="192"/>
            </a:xfrm>
            <a:prstGeom prst="line">
              <a:avLst/>
            </a:prstGeom>
            <a:noFill/>
            <a:ln w="9525">
              <a:solidFill>
                <a:schemeClr val="hlink"/>
              </a:solidFill>
              <a:round/>
              <a:headEnd/>
              <a:tailEnd type="triangle" w="med" len="med"/>
            </a:ln>
          </p:spPr>
          <p:txBody>
            <a:bodyPr/>
            <a:lstStyle/>
            <a:p>
              <a:endParaRPr lang="en-US"/>
            </a:p>
          </p:txBody>
        </p:sp>
        <p:sp>
          <p:nvSpPr>
            <p:cNvPr id="5165" name="Line 72"/>
            <p:cNvSpPr>
              <a:spLocks noChangeShapeType="1"/>
            </p:cNvSpPr>
            <p:nvPr/>
          </p:nvSpPr>
          <p:spPr bwMode="auto">
            <a:xfrm flipV="1">
              <a:off x="2256" y="2256"/>
              <a:ext cx="0" cy="192"/>
            </a:xfrm>
            <a:prstGeom prst="line">
              <a:avLst/>
            </a:prstGeom>
            <a:noFill/>
            <a:ln w="9525">
              <a:solidFill>
                <a:schemeClr val="hlink"/>
              </a:solidFill>
              <a:round/>
              <a:headEnd/>
              <a:tailEnd type="triangle" w="med" len="med"/>
            </a:ln>
          </p:spPr>
          <p:txBody>
            <a:bodyPr/>
            <a:lstStyle/>
            <a:p>
              <a:endParaRPr lang="en-US"/>
            </a:p>
          </p:txBody>
        </p:sp>
        <p:sp>
          <p:nvSpPr>
            <p:cNvPr id="5166" name="Line 73"/>
            <p:cNvSpPr>
              <a:spLocks noChangeShapeType="1"/>
            </p:cNvSpPr>
            <p:nvPr/>
          </p:nvSpPr>
          <p:spPr bwMode="auto">
            <a:xfrm flipV="1">
              <a:off x="2400" y="2256"/>
              <a:ext cx="0" cy="192"/>
            </a:xfrm>
            <a:prstGeom prst="line">
              <a:avLst/>
            </a:prstGeom>
            <a:noFill/>
            <a:ln w="9525">
              <a:solidFill>
                <a:schemeClr val="hlink"/>
              </a:solidFill>
              <a:round/>
              <a:headEnd/>
              <a:tailEnd type="triangle" w="med" len="med"/>
            </a:ln>
          </p:spPr>
          <p:txBody>
            <a:bodyPr/>
            <a:lstStyle/>
            <a:p>
              <a:endParaRPr lang="en-US"/>
            </a:p>
          </p:txBody>
        </p:sp>
        <p:sp>
          <p:nvSpPr>
            <p:cNvPr id="5167" name="Line 74"/>
            <p:cNvSpPr>
              <a:spLocks noChangeShapeType="1"/>
            </p:cNvSpPr>
            <p:nvPr/>
          </p:nvSpPr>
          <p:spPr bwMode="auto">
            <a:xfrm flipV="1">
              <a:off x="2544" y="2256"/>
              <a:ext cx="0" cy="192"/>
            </a:xfrm>
            <a:prstGeom prst="line">
              <a:avLst/>
            </a:prstGeom>
            <a:noFill/>
            <a:ln w="9525">
              <a:solidFill>
                <a:schemeClr val="hlink"/>
              </a:solidFill>
              <a:round/>
              <a:headEnd/>
              <a:tailEnd type="triangle" w="med" len="med"/>
            </a:ln>
          </p:spPr>
          <p:txBody>
            <a:bodyPr/>
            <a:lstStyle/>
            <a:p>
              <a:endParaRPr lang="en-US"/>
            </a:p>
          </p:txBody>
        </p:sp>
        <p:sp>
          <p:nvSpPr>
            <p:cNvPr id="5168" name="Line 75"/>
            <p:cNvSpPr>
              <a:spLocks noChangeShapeType="1"/>
            </p:cNvSpPr>
            <p:nvPr/>
          </p:nvSpPr>
          <p:spPr bwMode="auto">
            <a:xfrm flipV="1">
              <a:off x="2640" y="2256"/>
              <a:ext cx="0" cy="192"/>
            </a:xfrm>
            <a:prstGeom prst="line">
              <a:avLst/>
            </a:prstGeom>
            <a:noFill/>
            <a:ln w="9525">
              <a:solidFill>
                <a:schemeClr val="hlink"/>
              </a:solidFill>
              <a:round/>
              <a:headEnd/>
              <a:tailEnd type="triangle" w="med" len="med"/>
            </a:ln>
          </p:spPr>
          <p:txBody>
            <a:bodyPr/>
            <a:lstStyle/>
            <a:p>
              <a:endParaRPr lang="en-US"/>
            </a:p>
          </p:txBody>
        </p:sp>
        <p:sp>
          <p:nvSpPr>
            <p:cNvPr id="5169" name="Line 76"/>
            <p:cNvSpPr>
              <a:spLocks noChangeShapeType="1"/>
            </p:cNvSpPr>
            <p:nvPr/>
          </p:nvSpPr>
          <p:spPr bwMode="auto">
            <a:xfrm flipV="1">
              <a:off x="2736" y="2256"/>
              <a:ext cx="0" cy="192"/>
            </a:xfrm>
            <a:prstGeom prst="line">
              <a:avLst/>
            </a:prstGeom>
            <a:noFill/>
            <a:ln w="9525">
              <a:solidFill>
                <a:schemeClr val="hlink"/>
              </a:solidFill>
              <a:round/>
              <a:headEnd/>
              <a:tailEnd type="triangle" w="med" len="med"/>
            </a:ln>
          </p:spPr>
          <p:txBody>
            <a:bodyPr/>
            <a:lstStyle/>
            <a:p>
              <a:endParaRPr lang="en-US"/>
            </a:p>
          </p:txBody>
        </p:sp>
        <p:grpSp>
          <p:nvGrpSpPr>
            <p:cNvPr id="5170" name="Group 77"/>
            <p:cNvGrpSpPr>
              <a:grpSpLocks/>
            </p:cNvGrpSpPr>
            <p:nvPr/>
          </p:nvGrpSpPr>
          <p:grpSpPr bwMode="auto">
            <a:xfrm>
              <a:off x="816" y="3168"/>
              <a:ext cx="1182" cy="921"/>
              <a:chOff x="1004" y="2784"/>
              <a:chExt cx="1182" cy="921"/>
            </a:xfrm>
          </p:grpSpPr>
          <p:sp>
            <p:nvSpPr>
              <p:cNvPr id="5187" name="Oval 78"/>
              <p:cNvSpPr>
                <a:spLocks noChangeArrowheads="1"/>
              </p:cNvSpPr>
              <p:nvPr/>
            </p:nvSpPr>
            <p:spPr bwMode="auto">
              <a:xfrm>
                <a:off x="1440" y="2880"/>
                <a:ext cx="288" cy="288"/>
              </a:xfrm>
              <a:prstGeom prst="ellipse">
                <a:avLst/>
              </a:prstGeom>
              <a:solidFill>
                <a:schemeClr val="bg1"/>
              </a:solidFill>
              <a:ln w="9525">
                <a:solidFill>
                  <a:schemeClr val="hlink"/>
                </a:solidFill>
                <a:round/>
                <a:headEnd/>
                <a:tailEnd/>
              </a:ln>
            </p:spPr>
            <p:txBody>
              <a:bodyPr wrap="none" anchor="ctr"/>
              <a:lstStyle/>
              <a:p>
                <a:endParaRPr lang="en-US"/>
              </a:p>
            </p:txBody>
          </p:sp>
          <p:sp>
            <p:nvSpPr>
              <p:cNvPr id="5188" name="Freeform 79"/>
              <p:cNvSpPr>
                <a:spLocks/>
              </p:cNvSpPr>
              <p:nvPr/>
            </p:nvSpPr>
            <p:spPr bwMode="auto">
              <a:xfrm>
                <a:off x="1872" y="2784"/>
                <a:ext cx="234" cy="276"/>
              </a:xfrm>
              <a:custGeom>
                <a:avLst/>
                <a:gdLst>
                  <a:gd name="T0" fmla="*/ 10 w 234"/>
                  <a:gd name="T1" fmla="*/ 44 h 276"/>
                  <a:gd name="T2" fmla="*/ 28 w 234"/>
                  <a:gd name="T3" fmla="*/ 195 h 276"/>
                  <a:gd name="T4" fmla="*/ 81 w 234"/>
                  <a:gd name="T5" fmla="*/ 230 h 276"/>
                  <a:gd name="T6" fmla="*/ 134 w 234"/>
                  <a:gd name="T7" fmla="*/ 266 h 276"/>
                  <a:gd name="T8" fmla="*/ 196 w 234"/>
                  <a:gd name="T9" fmla="*/ 257 h 276"/>
                  <a:gd name="T10" fmla="*/ 223 w 234"/>
                  <a:gd name="T11" fmla="*/ 248 h 276"/>
                  <a:gd name="T12" fmla="*/ 170 w 234"/>
                  <a:gd name="T13" fmla="*/ 133 h 276"/>
                  <a:gd name="T14" fmla="*/ 99 w 234"/>
                  <a:gd name="T15" fmla="*/ 53 h 276"/>
                  <a:gd name="T16" fmla="*/ 10 w 234"/>
                  <a:gd name="T17" fmla="*/ 44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76"/>
                  <a:gd name="T29" fmla="*/ 234 w 23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76">
                    <a:moveTo>
                      <a:pt x="10" y="44"/>
                    </a:moveTo>
                    <a:cubicBezTo>
                      <a:pt x="0" y="112"/>
                      <a:pt x="6" y="131"/>
                      <a:pt x="28" y="195"/>
                    </a:cubicBezTo>
                    <a:cubicBezTo>
                      <a:pt x="35" y="215"/>
                      <a:pt x="63" y="218"/>
                      <a:pt x="81" y="230"/>
                    </a:cubicBezTo>
                    <a:cubicBezTo>
                      <a:pt x="151" y="276"/>
                      <a:pt x="70" y="244"/>
                      <a:pt x="134" y="266"/>
                    </a:cubicBezTo>
                    <a:cubicBezTo>
                      <a:pt x="155" y="263"/>
                      <a:pt x="176" y="261"/>
                      <a:pt x="196" y="257"/>
                    </a:cubicBezTo>
                    <a:cubicBezTo>
                      <a:pt x="205" y="255"/>
                      <a:pt x="221" y="257"/>
                      <a:pt x="223" y="248"/>
                    </a:cubicBezTo>
                    <a:cubicBezTo>
                      <a:pt x="234" y="191"/>
                      <a:pt x="218" y="150"/>
                      <a:pt x="170" y="133"/>
                    </a:cubicBezTo>
                    <a:cubicBezTo>
                      <a:pt x="150" y="103"/>
                      <a:pt x="99" y="53"/>
                      <a:pt x="99" y="53"/>
                    </a:cubicBezTo>
                    <a:cubicBezTo>
                      <a:pt x="81" y="0"/>
                      <a:pt x="99" y="24"/>
                      <a:pt x="10" y="44"/>
                    </a:cubicBezTo>
                    <a:close/>
                  </a:path>
                </a:pathLst>
              </a:custGeom>
              <a:solidFill>
                <a:schemeClr val="bg1"/>
              </a:solidFill>
              <a:ln w="9525">
                <a:solidFill>
                  <a:schemeClr val="hlink"/>
                </a:solidFill>
                <a:round/>
                <a:headEnd/>
                <a:tailEnd/>
              </a:ln>
            </p:spPr>
            <p:txBody>
              <a:bodyPr/>
              <a:lstStyle/>
              <a:p>
                <a:endParaRPr lang="en-US"/>
              </a:p>
            </p:txBody>
          </p:sp>
          <p:sp>
            <p:nvSpPr>
              <p:cNvPr id="5189" name="Freeform 80"/>
              <p:cNvSpPr>
                <a:spLocks/>
              </p:cNvSpPr>
              <p:nvPr/>
            </p:nvSpPr>
            <p:spPr bwMode="auto">
              <a:xfrm>
                <a:off x="1632" y="3168"/>
                <a:ext cx="257" cy="275"/>
              </a:xfrm>
              <a:custGeom>
                <a:avLst/>
                <a:gdLst>
                  <a:gd name="T0" fmla="*/ 44 w 257"/>
                  <a:gd name="T1" fmla="*/ 0 h 275"/>
                  <a:gd name="T2" fmla="*/ 0 w 257"/>
                  <a:gd name="T3" fmla="*/ 80 h 275"/>
                  <a:gd name="T4" fmla="*/ 62 w 257"/>
                  <a:gd name="T5" fmla="*/ 213 h 275"/>
                  <a:gd name="T6" fmla="*/ 124 w 257"/>
                  <a:gd name="T7" fmla="*/ 275 h 275"/>
                  <a:gd name="T8" fmla="*/ 186 w 257"/>
                  <a:gd name="T9" fmla="*/ 266 h 275"/>
                  <a:gd name="T10" fmla="*/ 186 w 257"/>
                  <a:gd name="T11" fmla="*/ 98 h 275"/>
                  <a:gd name="T12" fmla="*/ 133 w 257"/>
                  <a:gd name="T13" fmla="*/ 63 h 275"/>
                  <a:gd name="T14" fmla="*/ 106 w 257"/>
                  <a:gd name="T15" fmla="*/ 45 h 275"/>
                  <a:gd name="T16" fmla="*/ 44 w 257"/>
                  <a:gd name="T17" fmla="*/ 36 h 275"/>
                  <a:gd name="T18" fmla="*/ 44 w 257"/>
                  <a:gd name="T19" fmla="*/ 0 h 2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7"/>
                  <a:gd name="T31" fmla="*/ 0 h 275"/>
                  <a:gd name="T32" fmla="*/ 257 w 257"/>
                  <a:gd name="T33" fmla="*/ 275 h 2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7" h="275">
                    <a:moveTo>
                      <a:pt x="44" y="0"/>
                    </a:moveTo>
                    <a:cubicBezTo>
                      <a:pt x="4" y="62"/>
                      <a:pt x="16" y="34"/>
                      <a:pt x="0" y="80"/>
                    </a:cubicBezTo>
                    <a:cubicBezTo>
                      <a:pt x="12" y="138"/>
                      <a:pt x="19" y="171"/>
                      <a:pt x="62" y="213"/>
                    </a:cubicBezTo>
                    <a:cubicBezTo>
                      <a:pt x="74" y="249"/>
                      <a:pt x="88" y="263"/>
                      <a:pt x="124" y="275"/>
                    </a:cubicBezTo>
                    <a:cubicBezTo>
                      <a:pt x="145" y="272"/>
                      <a:pt x="166" y="270"/>
                      <a:pt x="186" y="266"/>
                    </a:cubicBezTo>
                    <a:cubicBezTo>
                      <a:pt x="257" y="251"/>
                      <a:pt x="230" y="136"/>
                      <a:pt x="186" y="98"/>
                    </a:cubicBezTo>
                    <a:cubicBezTo>
                      <a:pt x="170" y="84"/>
                      <a:pt x="151" y="75"/>
                      <a:pt x="133" y="63"/>
                    </a:cubicBezTo>
                    <a:cubicBezTo>
                      <a:pt x="124" y="57"/>
                      <a:pt x="117" y="47"/>
                      <a:pt x="106" y="45"/>
                    </a:cubicBezTo>
                    <a:cubicBezTo>
                      <a:pt x="85" y="42"/>
                      <a:pt x="61" y="48"/>
                      <a:pt x="44" y="36"/>
                    </a:cubicBezTo>
                    <a:cubicBezTo>
                      <a:pt x="34" y="29"/>
                      <a:pt x="44" y="12"/>
                      <a:pt x="44" y="0"/>
                    </a:cubicBezTo>
                    <a:close/>
                  </a:path>
                </a:pathLst>
              </a:custGeom>
              <a:solidFill>
                <a:schemeClr val="bg1"/>
              </a:solidFill>
              <a:ln w="9525">
                <a:solidFill>
                  <a:schemeClr val="hlink"/>
                </a:solidFill>
                <a:round/>
                <a:headEnd/>
                <a:tailEnd/>
              </a:ln>
            </p:spPr>
            <p:txBody>
              <a:bodyPr/>
              <a:lstStyle/>
              <a:p>
                <a:endParaRPr lang="en-US"/>
              </a:p>
            </p:txBody>
          </p:sp>
          <p:sp>
            <p:nvSpPr>
              <p:cNvPr id="5190" name="Freeform 81"/>
              <p:cNvSpPr>
                <a:spLocks/>
              </p:cNvSpPr>
              <p:nvPr/>
            </p:nvSpPr>
            <p:spPr bwMode="auto">
              <a:xfrm>
                <a:off x="1920" y="3024"/>
                <a:ext cx="266" cy="425"/>
              </a:xfrm>
              <a:custGeom>
                <a:avLst/>
                <a:gdLst>
                  <a:gd name="T0" fmla="*/ 44 w 266"/>
                  <a:gd name="T1" fmla="*/ 0 h 425"/>
                  <a:gd name="T2" fmla="*/ 0 w 266"/>
                  <a:gd name="T3" fmla="*/ 79 h 425"/>
                  <a:gd name="T4" fmla="*/ 26 w 266"/>
                  <a:gd name="T5" fmla="*/ 301 h 425"/>
                  <a:gd name="T6" fmla="*/ 62 w 266"/>
                  <a:gd name="T7" fmla="*/ 381 h 425"/>
                  <a:gd name="T8" fmla="*/ 186 w 266"/>
                  <a:gd name="T9" fmla="*/ 425 h 425"/>
                  <a:gd name="T10" fmla="*/ 266 w 266"/>
                  <a:gd name="T11" fmla="*/ 363 h 425"/>
                  <a:gd name="T12" fmla="*/ 257 w 266"/>
                  <a:gd name="T13" fmla="*/ 177 h 425"/>
                  <a:gd name="T14" fmla="*/ 239 w 266"/>
                  <a:gd name="T15" fmla="*/ 150 h 425"/>
                  <a:gd name="T16" fmla="*/ 212 w 266"/>
                  <a:gd name="T17" fmla="*/ 133 h 425"/>
                  <a:gd name="T18" fmla="*/ 204 w 266"/>
                  <a:gd name="T19" fmla="*/ 106 h 425"/>
                  <a:gd name="T20" fmla="*/ 150 w 266"/>
                  <a:gd name="T21" fmla="*/ 71 h 425"/>
                  <a:gd name="T22" fmla="*/ 150 w 266"/>
                  <a:gd name="T23" fmla="*/ 71 h 425"/>
                  <a:gd name="T24" fmla="*/ 97 w 266"/>
                  <a:gd name="T25" fmla="*/ 53 h 425"/>
                  <a:gd name="T26" fmla="*/ 44 w 266"/>
                  <a:gd name="T27" fmla="*/ 0 h 4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6"/>
                  <a:gd name="T43" fmla="*/ 0 h 425"/>
                  <a:gd name="T44" fmla="*/ 266 w 266"/>
                  <a:gd name="T45" fmla="*/ 425 h 4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6" h="425">
                    <a:moveTo>
                      <a:pt x="44" y="0"/>
                    </a:moveTo>
                    <a:cubicBezTo>
                      <a:pt x="4" y="61"/>
                      <a:pt x="16" y="33"/>
                      <a:pt x="0" y="79"/>
                    </a:cubicBezTo>
                    <a:cubicBezTo>
                      <a:pt x="5" y="152"/>
                      <a:pt x="4" y="230"/>
                      <a:pt x="26" y="301"/>
                    </a:cubicBezTo>
                    <a:cubicBezTo>
                      <a:pt x="31" y="317"/>
                      <a:pt x="43" y="366"/>
                      <a:pt x="62" y="381"/>
                    </a:cubicBezTo>
                    <a:cubicBezTo>
                      <a:pt x="91" y="404"/>
                      <a:pt x="152" y="408"/>
                      <a:pt x="186" y="425"/>
                    </a:cubicBezTo>
                    <a:cubicBezTo>
                      <a:pt x="244" y="415"/>
                      <a:pt x="249" y="415"/>
                      <a:pt x="266" y="363"/>
                    </a:cubicBezTo>
                    <a:cubicBezTo>
                      <a:pt x="263" y="325"/>
                      <a:pt x="241" y="225"/>
                      <a:pt x="257" y="177"/>
                    </a:cubicBezTo>
                    <a:cubicBezTo>
                      <a:pt x="251" y="168"/>
                      <a:pt x="247" y="158"/>
                      <a:pt x="239" y="150"/>
                    </a:cubicBezTo>
                    <a:cubicBezTo>
                      <a:pt x="231" y="143"/>
                      <a:pt x="219" y="141"/>
                      <a:pt x="212" y="133"/>
                    </a:cubicBezTo>
                    <a:cubicBezTo>
                      <a:pt x="206" y="126"/>
                      <a:pt x="211" y="113"/>
                      <a:pt x="204" y="106"/>
                    </a:cubicBezTo>
                    <a:cubicBezTo>
                      <a:pt x="189" y="91"/>
                      <a:pt x="168" y="83"/>
                      <a:pt x="150" y="71"/>
                    </a:cubicBezTo>
                    <a:cubicBezTo>
                      <a:pt x="132" y="65"/>
                      <a:pt x="97" y="53"/>
                      <a:pt x="97" y="53"/>
                    </a:cubicBezTo>
                    <a:cubicBezTo>
                      <a:pt x="62" y="29"/>
                      <a:pt x="44" y="43"/>
                      <a:pt x="44" y="0"/>
                    </a:cubicBezTo>
                    <a:close/>
                  </a:path>
                </a:pathLst>
              </a:custGeom>
              <a:solidFill>
                <a:schemeClr val="bg1"/>
              </a:solidFill>
              <a:ln w="9525">
                <a:solidFill>
                  <a:schemeClr val="hlink"/>
                </a:solidFill>
                <a:round/>
                <a:headEnd/>
                <a:tailEnd/>
              </a:ln>
            </p:spPr>
            <p:txBody>
              <a:bodyPr/>
              <a:lstStyle/>
              <a:p>
                <a:endParaRPr lang="en-US"/>
              </a:p>
            </p:txBody>
          </p:sp>
          <p:sp>
            <p:nvSpPr>
              <p:cNvPr id="5191" name="Freeform 82"/>
              <p:cNvSpPr>
                <a:spLocks/>
              </p:cNvSpPr>
              <p:nvPr/>
            </p:nvSpPr>
            <p:spPr bwMode="auto">
              <a:xfrm>
                <a:off x="1728" y="2880"/>
                <a:ext cx="155" cy="323"/>
              </a:xfrm>
              <a:custGeom>
                <a:avLst/>
                <a:gdLst>
                  <a:gd name="T0" fmla="*/ 84 w 155"/>
                  <a:gd name="T1" fmla="*/ 15 h 323"/>
                  <a:gd name="T2" fmla="*/ 39 w 155"/>
                  <a:gd name="T3" fmla="*/ 23 h 323"/>
                  <a:gd name="T4" fmla="*/ 4 w 155"/>
                  <a:gd name="T5" fmla="*/ 77 h 323"/>
                  <a:gd name="T6" fmla="*/ 75 w 155"/>
                  <a:gd name="T7" fmla="*/ 289 h 323"/>
                  <a:gd name="T8" fmla="*/ 155 w 155"/>
                  <a:gd name="T9" fmla="*/ 272 h 323"/>
                  <a:gd name="T10" fmla="*/ 155 w 155"/>
                  <a:gd name="T11" fmla="*/ 94 h 323"/>
                  <a:gd name="T12" fmla="*/ 110 w 155"/>
                  <a:gd name="T13" fmla="*/ 50 h 323"/>
                  <a:gd name="T14" fmla="*/ 57 w 155"/>
                  <a:gd name="T15" fmla="*/ 32 h 323"/>
                  <a:gd name="T16" fmla="*/ 84 w 155"/>
                  <a:gd name="T17" fmla="*/ 15 h 3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323"/>
                  <a:gd name="T29" fmla="*/ 155 w 155"/>
                  <a:gd name="T30" fmla="*/ 323 h 3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323">
                    <a:moveTo>
                      <a:pt x="84" y="15"/>
                    </a:moveTo>
                    <a:cubicBezTo>
                      <a:pt x="69" y="18"/>
                      <a:pt x="51" y="14"/>
                      <a:pt x="39" y="23"/>
                    </a:cubicBezTo>
                    <a:cubicBezTo>
                      <a:pt x="22" y="36"/>
                      <a:pt x="4" y="77"/>
                      <a:pt x="4" y="77"/>
                    </a:cubicBezTo>
                    <a:cubicBezTo>
                      <a:pt x="9" y="136"/>
                      <a:pt x="0" y="264"/>
                      <a:pt x="75" y="289"/>
                    </a:cubicBezTo>
                    <a:cubicBezTo>
                      <a:pt x="113" y="315"/>
                      <a:pt x="137" y="323"/>
                      <a:pt x="155" y="272"/>
                    </a:cubicBezTo>
                    <a:cubicBezTo>
                      <a:pt x="134" y="208"/>
                      <a:pt x="132" y="163"/>
                      <a:pt x="155" y="94"/>
                    </a:cubicBezTo>
                    <a:cubicBezTo>
                      <a:pt x="138" y="70"/>
                      <a:pt x="138" y="63"/>
                      <a:pt x="110" y="50"/>
                    </a:cubicBezTo>
                    <a:cubicBezTo>
                      <a:pt x="93" y="42"/>
                      <a:pt x="57" y="32"/>
                      <a:pt x="57" y="32"/>
                    </a:cubicBezTo>
                    <a:cubicBezTo>
                      <a:pt x="68" y="0"/>
                      <a:pt x="58" y="2"/>
                      <a:pt x="84" y="15"/>
                    </a:cubicBezTo>
                    <a:close/>
                  </a:path>
                </a:pathLst>
              </a:custGeom>
              <a:solidFill>
                <a:schemeClr val="bg1"/>
              </a:solidFill>
              <a:ln w="9525">
                <a:solidFill>
                  <a:schemeClr val="hlink"/>
                </a:solidFill>
                <a:round/>
                <a:headEnd/>
                <a:tailEnd/>
              </a:ln>
            </p:spPr>
            <p:txBody>
              <a:bodyPr/>
              <a:lstStyle/>
              <a:p>
                <a:endParaRPr lang="en-US"/>
              </a:p>
            </p:txBody>
          </p:sp>
          <p:sp>
            <p:nvSpPr>
              <p:cNvPr id="5192" name="Freeform 83"/>
              <p:cNvSpPr>
                <a:spLocks/>
              </p:cNvSpPr>
              <p:nvPr/>
            </p:nvSpPr>
            <p:spPr bwMode="auto">
              <a:xfrm>
                <a:off x="1271" y="3199"/>
                <a:ext cx="307" cy="301"/>
              </a:xfrm>
              <a:custGeom>
                <a:avLst/>
                <a:gdLst>
                  <a:gd name="T0" fmla="*/ 111 w 307"/>
                  <a:gd name="T1" fmla="*/ 0 h 301"/>
                  <a:gd name="T2" fmla="*/ 165 w 307"/>
                  <a:gd name="T3" fmla="*/ 301 h 301"/>
                  <a:gd name="T4" fmla="*/ 271 w 307"/>
                  <a:gd name="T5" fmla="*/ 292 h 301"/>
                  <a:gd name="T6" fmla="*/ 297 w 307"/>
                  <a:gd name="T7" fmla="*/ 275 h 301"/>
                  <a:gd name="T8" fmla="*/ 218 w 307"/>
                  <a:gd name="T9" fmla="*/ 89 h 301"/>
                  <a:gd name="T10" fmla="*/ 147 w 307"/>
                  <a:gd name="T11" fmla="*/ 35 h 301"/>
                  <a:gd name="T12" fmla="*/ 120 w 307"/>
                  <a:gd name="T13" fmla="*/ 27 h 301"/>
                  <a:gd name="T14" fmla="*/ 111 w 307"/>
                  <a:gd name="T15" fmla="*/ 0 h 301"/>
                  <a:gd name="T16" fmla="*/ 0 60000 65536"/>
                  <a:gd name="T17" fmla="*/ 0 60000 65536"/>
                  <a:gd name="T18" fmla="*/ 0 60000 65536"/>
                  <a:gd name="T19" fmla="*/ 0 60000 65536"/>
                  <a:gd name="T20" fmla="*/ 0 60000 65536"/>
                  <a:gd name="T21" fmla="*/ 0 60000 65536"/>
                  <a:gd name="T22" fmla="*/ 0 60000 65536"/>
                  <a:gd name="T23" fmla="*/ 0 60000 65536"/>
                  <a:gd name="T24" fmla="*/ 0 w 307"/>
                  <a:gd name="T25" fmla="*/ 0 h 301"/>
                  <a:gd name="T26" fmla="*/ 307 w 307"/>
                  <a:gd name="T27" fmla="*/ 301 h 3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7" h="301">
                    <a:moveTo>
                      <a:pt x="111" y="0"/>
                    </a:moveTo>
                    <a:cubicBezTo>
                      <a:pt x="0" y="77"/>
                      <a:pt x="114" y="227"/>
                      <a:pt x="165" y="301"/>
                    </a:cubicBezTo>
                    <a:cubicBezTo>
                      <a:pt x="200" y="298"/>
                      <a:pt x="236" y="299"/>
                      <a:pt x="271" y="292"/>
                    </a:cubicBezTo>
                    <a:cubicBezTo>
                      <a:pt x="281" y="290"/>
                      <a:pt x="295" y="285"/>
                      <a:pt x="297" y="275"/>
                    </a:cubicBezTo>
                    <a:cubicBezTo>
                      <a:pt x="307" y="212"/>
                      <a:pt x="287" y="110"/>
                      <a:pt x="218" y="89"/>
                    </a:cubicBezTo>
                    <a:cubicBezTo>
                      <a:pt x="199" y="61"/>
                      <a:pt x="178" y="50"/>
                      <a:pt x="147" y="35"/>
                    </a:cubicBezTo>
                    <a:cubicBezTo>
                      <a:pt x="139" y="31"/>
                      <a:pt x="127" y="34"/>
                      <a:pt x="120" y="27"/>
                    </a:cubicBezTo>
                    <a:cubicBezTo>
                      <a:pt x="113" y="20"/>
                      <a:pt x="114" y="9"/>
                      <a:pt x="111" y="0"/>
                    </a:cubicBezTo>
                    <a:close/>
                  </a:path>
                </a:pathLst>
              </a:custGeom>
              <a:solidFill>
                <a:schemeClr val="bg1"/>
              </a:solidFill>
              <a:ln w="9525">
                <a:solidFill>
                  <a:schemeClr val="hlink"/>
                </a:solidFill>
                <a:round/>
                <a:headEnd/>
                <a:tailEnd/>
              </a:ln>
            </p:spPr>
            <p:txBody>
              <a:bodyPr/>
              <a:lstStyle/>
              <a:p>
                <a:endParaRPr lang="en-US"/>
              </a:p>
            </p:txBody>
          </p:sp>
          <p:sp>
            <p:nvSpPr>
              <p:cNvPr id="5193" name="Freeform 84"/>
              <p:cNvSpPr>
                <a:spLocks/>
              </p:cNvSpPr>
              <p:nvPr/>
            </p:nvSpPr>
            <p:spPr bwMode="auto">
              <a:xfrm>
                <a:off x="1200" y="2880"/>
                <a:ext cx="234" cy="259"/>
              </a:xfrm>
              <a:custGeom>
                <a:avLst/>
                <a:gdLst>
                  <a:gd name="T0" fmla="*/ 64 w 234"/>
                  <a:gd name="T1" fmla="*/ 44 h 259"/>
                  <a:gd name="T2" fmla="*/ 11 w 234"/>
                  <a:gd name="T3" fmla="*/ 80 h 259"/>
                  <a:gd name="T4" fmla="*/ 90 w 234"/>
                  <a:gd name="T5" fmla="*/ 257 h 259"/>
                  <a:gd name="T6" fmla="*/ 214 w 234"/>
                  <a:gd name="T7" fmla="*/ 248 h 259"/>
                  <a:gd name="T8" fmla="*/ 223 w 234"/>
                  <a:gd name="T9" fmla="*/ 221 h 259"/>
                  <a:gd name="T10" fmla="*/ 179 w 234"/>
                  <a:gd name="T11" fmla="*/ 62 h 259"/>
                  <a:gd name="T12" fmla="*/ 161 w 234"/>
                  <a:gd name="T13" fmla="*/ 35 h 259"/>
                  <a:gd name="T14" fmla="*/ 108 w 234"/>
                  <a:gd name="T15" fmla="*/ 0 h 259"/>
                  <a:gd name="T16" fmla="*/ 46 w 234"/>
                  <a:gd name="T17" fmla="*/ 9 h 259"/>
                  <a:gd name="T18" fmla="*/ 28 w 234"/>
                  <a:gd name="T19" fmla="*/ 35 h 259"/>
                  <a:gd name="T20" fmla="*/ 64 w 234"/>
                  <a:gd name="T21" fmla="*/ 44 h 2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4"/>
                  <a:gd name="T34" fmla="*/ 0 h 259"/>
                  <a:gd name="T35" fmla="*/ 234 w 234"/>
                  <a:gd name="T36" fmla="*/ 259 h 2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4" h="259">
                    <a:moveTo>
                      <a:pt x="64" y="44"/>
                    </a:moveTo>
                    <a:cubicBezTo>
                      <a:pt x="47" y="50"/>
                      <a:pt x="15" y="56"/>
                      <a:pt x="11" y="80"/>
                    </a:cubicBezTo>
                    <a:cubicBezTo>
                      <a:pt x="0" y="142"/>
                      <a:pt x="27" y="235"/>
                      <a:pt x="90" y="257"/>
                    </a:cubicBezTo>
                    <a:cubicBezTo>
                      <a:pt x="131" y="254"/>
                      <a:pt x="174" y="259"/>
                      <a:pt x="214" y="248"/>
                    </a:cubicBezTo>
                    <a:cubicBezTo>
                      <a:pt x="223" y="246"/>
                      <a:pt x="223" y="230"/>
                      <a:pt x="223" y="221"/>
                    </a:cubicBezTo>
                    <a:cubicBezTo>
                      <a:pt x="223" y="149"/>
                      <a:pt x="234" y="98"/>
                      <a:pt x="179" y="62"/>
                    </a:cubicBezTo>
                    <a:cubicBezTo>
                      <a:pt x="173" y="53"/>
                      <a:pt x="169" y="42"/>
                      <a:pt x="161" y="35"/>
                    </a:cubicBezTo>
                    <a:cubicBezTo>
                      <a:pt x="145" y="21"/>
                      <a:pt x="108" y="0"/>
                      <a:pt x="108" y="0"/>
                    </a:cubicBezTo>
                    <a:cubicBezTo>
                      <a:pt x="87" y="3"/>
                      <a:pt x="65" y="1"/>
                      <a:pt x="46" y="9"/>
                    </a:cubicBezTo>
                    <a:cubicBezTo>
                      <a:pt x="36" y="13"/>
                      <a:pt x="23" y="26"/>
                      <a:pt x="28" y="35"/>
                    </a:cubicBezTo>
                    <a:cubicBezTo>
                      <a:pt x="34" y="46"/>
                      <a:pt x="52" y="41"/>
                      <a:pt x="64" y="44"/>
                    </a:cubicBezTo>
                    <a:close/>
                  </a:path>
                </a:pathLst>
              </a:custGeom>
              <a:solidFill>
                <a:schemeClr val="bg1"/>
              </a:solidFill>
              <a:ln w="9525">
                <a:solidFill>
                  <a:schemeClr val="hlink"/>
                </a:solidFill>
                <a:round/>
                <a:headEnd/>
                <a:tailEnd/>
              </a:ln>
            </p:spPr>
            <p:txBody>
              <a:bodyPr/>
              <a:lstStyle/>
              <a:p>
                <a:endParaRPr lang="en-US"/>
              </a:p>
            </p:txBody>
          </p:sp>
          <p:sp>
            <p:nvSpPr>
              <p:cNvPr id="5194" name="Freeform 85"/>
              <p:cNvSpPr>
                <a:spLocks/>
              </p:cNvSpPr>
              <p:nvPr/>
            </p:nvSpPr>
            <p:spPr bwMode="auto">
              <a:xfrm>
                <a:off x="1004" y="3190"/>
                <a:ext cx="290" cy="265"/>
              </a:xfrm>
              <a:custGeom>
                <a:avLst/>
                <a:gdLst>
                  <a:gd name="T0" fmla="*/ 59 w 290"/>
                  <a:gd name="T1" fmla="*/ 0 h 265"/>
                  <a:gd name="T2" fmla="*/ 51 w 290"/>
                  <a:gd name="T3" fmla="*/ 195 h 265"/>
                  <a:gd name="T4" fmla="*/ 130 w 290"/>
                  <a:gd name="T5" fmla="*/ 257 h 265"/>
                  <a:gd name="T6" fmla="*/ 272 w 290"/>
                  <a:gd name="T7" fmla="*/ 248 h 265"/>
                  <a:gd name="T8" fmla="*/ 290 w 290"/>
                  <a:gd name="T9" fmla="*/ 195 h 265"/>
                  <a:gd name="T10" fmla="*/ 281 w 290"/>
                  <a:gd name="T11" fmla="*/ 142 h 265"/>
                  <a:gd name="T12" fmla="*/ 201 w 290"/>
                  <a:gd name="T13" fmla="*/ 89 h 265"/>
                  <a:gd name="T14" fmla="*/ 157 w 290"/>
                  <a:gd name="T15" fmla="*/ 44 h 265"/>
                  <a:gd name="T16" fmla="*/ 139 w 290"/>
                  <a:gd name="T17" fmla="*/ 18 h 265"/>
                  <a:gd name="T18" fmla="*/ 59 w 290"/>
                  <a:gd name="T19" fmla="*/ 0 h 2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0"/>
                  <a:gd name="T31" fmla="*/ 0 h 265"/>
                  <a:gd name="T32" fmla="*/ 290 w 290"/>
                  <a:gd name="T33" fmla="*/ 265 h 2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0" h="265">
                    <a:moveTo>
                      <a:pt x="59" y="0"/>
                    </a:moveTo>
                    <a:cubicBezTo>
                      <a:pt x="0" y="41"/>
                      <a:pt x="9" y="142"/>
                      <a:pt x="51" y="195"/>
                    </a:cubicBezTo>
                    <a:cubicBezTo>
                      <a:pt x="69" y="217"/>
                      <a:pt x="106" y="241"/>
                      <a:pt x="130" y="257"/>
                    </a:cubicBezTo>
                    <a:cubicBezTo>
                      <a:pt x="177" y="254"/>
                      <a:pt x="228" y="265"/>
                      <a:pt x="272" y="248"/>
                    </a:cubicBezTo>
                    <a:cubicBezTo>
                      <a:pt x="289" y="241"/>
                      <a:pt x="290" y="195"/>
                      <a:pt x="290" y="195"/>
                    </a:cubicBezTo>
                    <a:cubicBezTo>
                      <a:pt x="287" y="177"/>
                      <a:pt x="289" y="158"/>
                      <a:pt x="281" y="142"/>
                    </a:cubicBezTo>
                    <a:cubicBezTo>
                      <a:pt x="274" y="128"/>
                      <a:pt x="217" y="94"/>
                      <a:pt x="201" y="89"/>
                    </a:cubicBezTo>
                    <a:cubicBezTo>
                      <a:pt x="155" y="20"/>
                      <a:pt x="213" y="100"/>
                      <a:pt x="157" y="44"/>
                    </a:cubicBezTo>
                    <a:cubicBezTo>
                      <a:pt x="150" y="37"/>
                      <a:pt x="147" y="25"/>
                      <a:pt x="139" y="18"/>
                    </a:cubicBezTo>
                    <a:cubicBezTo>
                      <a:pt x="127" y="8"/>
                      <a:pt x="61" y="0"/>
                      <a:pt x="59" y="0"/>
                    </a:cubicBezTo>
                    <a:close/>
                  </a:path>
                </a:pathLst>
              </a:custGeom>
              <a:solidFill>
                <a:schemeClr val="bg1"/>
              </a:solidFill>
              <a:ln w="9525">
                <a:solidFill>
                  <a:schemeClr val="hlink"/>
                </a:solidFill>
                <a:round/>
                <a:headEnd/>
                <a:tailEnd/>
              </a:ln>
            </p:spPr>
            <p:txBody>
              <a:bodyPr/>
              <a:lstStyle/>
              <a:p>
                <a:endParaRPr lang="en-US"/>
              </a:p>
            </p:txBody>
          </p:sp>
          <p:sp>
            <p:nvSpPr>
              <p:cNvPr id="5195" name="Freeform 86"/>
              <p:cNvSpPr>
                <a:spLocks/>
              </p:cNvSpPr>
              <p:nvPr/>
            </p:nvSpPr>
            <p:spPr bwMode="auto">
              <a:xfrm>
                <a:off x="1008" y="2928"/>
                <a:ext cx="187" cy="219"/>
              </a:xfrm>
              <a:custGeom>
                <a:avLst/>
                <a:gdLst>
                  <a:gd name="T0" fmla="*/ 18 w 187"/>
                  <a:gd name="T1" fmla="*/ 62 h 219"/>
                  <a:gd name="T2" fmla="*/ 80 w 187"/>
                  <a:gd name="T3" fmla="*/ 213 h 219"/>
                  <a:gd name="T4" fmla="*/ 169 w 187"/>
                  <a:gd name="T5" fmla="*/ 204 h 219"/>
                  <a:gd name="T6" fmla="*/ 187 w 187"/>
                  <a:gd name="T7" fmla="*/ 151 h 219"/>
                  <a:gd name="T8" fmla="*/ 178 w 187"/>
                  <a:gd name="T9" fmla="*/ 71 h 219"/>
                  <a:gd name="T10" fmla="*/ 80 w 187"/>
                  <a:gd name="T11" fmla="*/ 0 h 219"/>
                  <a:gd name="T12" fmla="*/ 18 w 187"/>
                  <a:gd name="T13" fmla="*/ 62 h 219"/>
                  <a:gd name="T14" fmla="*/ 0 60000 65536"/>
                  <a:gd name="T15" fmla="*/ 0 60000 65536"/>
                  <a:gd name="T16" fmla="*/ 0 60000 65536"/>
                  <a:gd name="T17" fmla="*/ 0 60000 65536"/>
                  <a:gd name="T18" fmla="*/ 0 60000 65536"/>
                  <a:gd name="T19" fmla="*/ 0 60000 65536"/>
                  <a:gd name="T20" fmla="*/ 0 60000 65536"/>
                  <a:gd name="T21" fmla="*/ 0 w 187"/>
                  <a:gd name="T22" fmla="*/ 0 h 219"/>
                  <a:gd name="T23" fmla="*/ 187 w 187"/>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7" h="219">
                    <a:moveTo>
                      <a:pt x="18" y="62"/>
                    </a:moveTo>
                    <a:cubicBezTo>
                      <a:pt x="24" y="119"/>
                      <a:pt x="17" y="191"/>
                      <a:pt x="80" y="213"/>
                    </a:cubicBezTo>
                    <a:cubicBezTo>
                      <a:pt x="110" y="210"/>
                      <a:pt x="143" y="219"/>
                      <a:pt x="169" y="204"/>
                    </a:cubicBezTo>
                    <a:cubicBezTo>
                      <a:pt x="185" y="195"/>
                      <a:pt x="187" y="151"/>
                      <a:pt x="187" y="151"/>
                    </a:cubicBezTo>
                    <a:cubicBezTo>
                      <a:pt x="184" y="124"/>
                      <a:pt x="185" y="97"/>
                      <a:pt x="178" y="71"/>
                    </a:cubicBezTo>
                    <a:cubicBezTo>
                      <a:pt x="168" y="31"/>
                      <a:pt x="109" y="20"/>
                      <a:pt x="80" y="0"/>
                    </a:cubicBezTo>
                    <a:cubicBezTo>
                      <a:pt x="28" y="9"/>
                      <a:pt x="0" y="2"/>
                      <a:pt x="18" y="62"/>
                    </a:cubicBezTo>
                    <a:close/>
                  </a:path>
                </a:pathLst>
              </a:custGeom>
              <a:solidFill>
                <a:schemeClr val="bg1"/>
              </a:solidFill>
              <a:ln w="9525">
                <a:solidFill>
                  <a:schemeClr val="hlink"/>
                </a:solidFill>
                <a:round/>
                <a:headEnd/>
                <a:tailEnd/>
              </a:ln>
            </p:spPr>
            <p:txBody>
              <a:bodyPr/>
              <a:lstStyle/>
              <a:p>
                <a:endParaRPr lang="en-US"/>
              </a:p>
            </p:txBody>
          </p:sp>
          <p:sp>
            <p:nvSpPr>
              <p:cNvPr id="5196" name="Freeform 87"/>
              <p:cNvSpPr>
                <a:spLocks/>
              </p:cNvSpPr>
              <p:nvPr/>
            </p:nvSpPr>
            <p:spPr bwMode="auto">
              <a:xfrm>
                <a:off x="1584" y="3408"/>
                <a:ext cx="255" cy="297"/>
              </a:xfrm>
              <a:custGeom>
                <a:avLst/>
                <a:gdLst>
                  <a:gd name="T0" fmla="*/ 71 w 255"/>
                  <a:gd name="T1" fmla="*/ 13 h 297"/>
                  <a:gd name="T2" fmla="*/ 53 w 255"/>
                  <a:gd name="T3" fmla="*/ 173 h 297"/>
                  <a:gd name="T4" fmla="*/ 142 w 255"/>
                  <a:gd name="T5" fmla="*/ 297 h 297"/>
                  <a:gd name="T6" fmla="*/ 204 w 255"/>
                  <a:gd name="T7" fmla="*/ 235 h 297"/>
                  <a:gd name="T8" fmla="*/ 248 w 255"/>
                  <a:gd name="T9" fmla="*/ 155 h 297"/>
                  <a:gd name="T10" fmla="*/ 133 w 255"/>
                  <a:gd name="T11" fmla="*/ 49 h 297"/>
                  <a:gd name="T12" fmla="*/ 71 w 255"/>
                  <a:gd name="T13" fmla="*/ 13 h 297"/>
                  <a:gd name="T14" fmla="*/ 0 60000 65536"/>
                  <a:gd name="T15" fmla="*/ 0 60000 65536"/>
                  <a:gd name="T16" fmla="*/ 0 60000 65536"/>
                  <a:gd name="T17" fmla="*/ 0 60000 65536"/>
                  <a:gd name="T18" fmla="*/ 0 60000 65536"/>
                  <a:gd name="T19" fmla="*/ 0 60000 65536"/>
                  <a:gd name="T20" fmla="*/ 0 60000 65536"/>
                  <a:gd name="T21" fmla="*/ 0 w 255"/>
                  <a:gd name="T22" fmla="*/ 0 h 297"/>
                  <a:gd name="T23" fmla="*/ 255 w 255"/>
                  <a:gd name="T24" fmla="*/ 297 h 2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5" h="297">
                    <a:moveTo>
                      <a:pt x="71" y="13"/>
                    </a:moveTo>
                    <a:cubicBezTo>
                      <a:pt x="0" y="38"/>
                      <a:pt x="32" y="17"/>
                      <a:pt x="53" y="173"/>
                    </a:cubicBezTo>
                    <a:cubicBezTo>
                      <a:pt x="59" y="219"/>
                      <a:pt x="105" y="272"/>
                      <a:pt x="142" y="297"/>
                    </a:cubicBezTo>
                    <a:cubicBezTo>
                      <a:pt x="199" y="282"/>
                      <a:pt x="180" y="279"/>
                      <a:pt x="204" y="235"/>
                    </a:cubicBezTo>
                    <a:cubicBezTo>
                      <a:pt x="255" y="143"/>
                      <a:pt x="228" y="216"/>
                      <a:pt x="248" y="155"/>
                    </a:cubicBezTo>
                    <a:cubicBezTo>
                      <a:pt x="229" y="100"/>
                      <a:pt x="179" y="80"/>
                      <a:pt x="133" y="49"/>
                    </a:cubicBezTo>
                    <a:cubicBezTo>
                      <a:pt x="59" y="0"/>
                      <a:pt x="94" y="58"/>
                      <a:pt x="71" y="13"/>
                    </a:cubicBezTo>
                    <a:close/>
                  </a:path>
                </a:pathLst>
              </a:custGeom>
              <a:solidFill>
                <a:schemeClr val="bg1"/>
              </a:solidFill>
              <a:ln w="9525">
                <a:solidFill>
                  <a:schemeClr val="hlink"/>
                </a:solidFill>
                <a:round/>
                <a:headEnd/>
                <a:tailEnd/>
              </a:ln>
            </p:spPr>
            <p:txBody>
              <a:bodyPr/>
              <a:lstStyle/>
              <a:p>
                <a:endParaRPr lang="en-US"/>
              </a:p>
            </p:txBody>
          </p:sp>
          <p:sp>
            <p:nvSpPr>
              <p:cNvPr id="5197" name="Freeform 88"/>
              <p:cNvSpPr>
                <a:spLocks/>
              </p:cNvSpPr>
              <p:nvPr/>
            </p:nvSpPr>
            <p:spPr bwMode="auto">
              <a:xfrm>
                <a:off x="1232" y="3465"/>
                <a:ext cx="217" cy="238"/>
              </a:xfrm>
              <a:custGeom>
                <a:avLst/>
                <a:gdLst>
                  <a:gd name="T0" fmla="*/ 44 w 217"/>
                  <a:gd name="T1" fmla="*/ 0 h 238"/>
                  <a:gd name="T2" fmla="*/ 0 w 217"/>
                  <a:gd name="T3" fmla="*/ 106 h 238"/>
                  <a:gd name="T4" fmla="*/ 9 w 217"/>
                  <a:gd name="T5" fmla="*/ 186 h 238"/>
                  <a:gd name="T6" fmla="*/ 106 w 217"/>
                  <a:gd name="T7" fmla="*/ 230 h 238"/>
                  <a:gd name="T8" fmla="*/ 204 w 217"/>
                  <a:gd name="T9" fmla="*/ 221 h 238"/>
                  <a:gd name="T10" fmla="*/ 195 w 217"/>
                  <a:gd name="T11" fmla="*/ 177 h 238"/>
                  <a:gd name="T12" fmla="*/ 124 w 217"/>
                  <a:gd name="T13" fmla="*/ 44 h 238"/>
                  <a:gd name="T14" fmla="*/ 71 w 217"/>
                  <a:gd name="T15" fmla="*/ 9 h 238"/>
                  <a:gd name="T16" fmla="*/ 44 w 217"/>
                  <a:gd name="T17" fmla="*/ 0 h 2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7"/>
                  <a:gd name="T28" fmla="*/ 0 h 238"/>
                  <a:gd name="T29" fmla="*/ 217 w 217"/>
                  <a:gd name="T30" fmla="*/ 238 h 2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7" h="238">
                    <a:moveTo>
                      <a:pt x="44" y="0"/>
                    </a:moveTo>
                    <a:cubicBezTo>
                      <a:pt x="1" y="29"/>
                      <a:pt x="8" y="51"/>
                      <a:pt x="0" y="106"/>
                    </a:cubicBezTo>
                    <a:cubicBezTo>
                      <a:pt x="3" y="133"/>
                      <a:pt x="0" y="161"/>
                      <a:pt x="9" y="186"/>
                    </a:cubicBezTo>
                    <a:cubicBezTo>
                      <a:pt x="17" y="208"/>
                      <a:pt x="88" y="221"/>
                      <a:pt x="106" y="230"/>
                    </a:cubicBezTo>
                    <a:cubicBezTo>
                      <a:pt x="139" y="227"/>
                      <a:pt x="176" y="238"/>
                      <a:pt x="204" y="221"/>
                    </a:cubicBezTo>
                    <a:cubicBezTo>
                      <a:pt x="217" y="213"/>
                      <a:pt x="199" y="191"/>
                      <a:pt x="195" y="177"/>
                    </a:cubicBezTo>
                    <a:cubicBezTo>
                      <a:pt x="180" y="124"/>
                      <a:pt x="154" y="89"/>
                      <a:pt x="124" y="44"/>
                    </a:cubicBezTo>
                    <a:cubicBezTo>
                      <a:pt x="112" y="26"/>
                      <a:pt x="91" y="16"/>
                      <a:pt x="71" y="9"/>
                    </a:cubicBezTo>
                    <a:cubicBezTo>
                      <a:pt x="62" y="6"/>
                      <a:pt x="44" y="0"/>
                      <a:pt x="44" y="0"/>
                    </a:cubicBezTo>
                    <a:close/>
                  </a:path>
                </a:pathLst>
              </a:custGeom>
              <a:solidFill>
                <a:schemeClr val="bg1"/>
              </a:solidFill>
              <a:ln w="9525">
                <a:solidFill>
                  <a:schemeClr val="hlink"/>
                </a:solidFill>
                <a:round/>
                <a:headEnd/>
                <a:tailEnd/>
              </a:ln>
            </p:spPr>
            <p:txBody>
              <a:bodyPr/>
              <a:lstStyle/>
              <a:p>
                <a:endParaRPr lang="en-US"/>
              </a:p>
            </p:txBody>
          </p:sp>
          <p:sp>
            <p:nvSpPr>
              <p:cNvPr id="5198" name="Freeform 89"/>
              <p:cNvSpPr>
                <a:spLocks/>
              </p:cNvSpPr>
              <p:nvPr/>
            </p:nvSpPr>
            <p:spPr bwMode="auto">
              <a:xfrm>
                <a:off x="1440" y="3504"/>
                <a:ext cx="165" cy="200"/>
              </a:xfrm>
              <a:custGeom>
                <a:avLst/>
                <a:gdLst>
                  <a:gd name="T0" fmla="*/ 0 w 165"/>
                  <a:gd name="T1" fmla="*/ 37 h 200"/>
                  <a:gd name="T2" fmla="*/ 53 w 165"/>
                  <a:gd name="T3" fmla="*/ 108 h 200"/>
                  <a:gd name="T4" fmla="*/ 142 w 165"/>
                  <a:gd name="T5" fmla="*/ 188 h 200"/>
                  <a:gd name="T6" fmla="*/ 160 w 165"/>
                  <a:gd name="T7" fmla="*/ 161 h 200"/>
                  <a:gd name="T8" fmla="*/ 97 w 165"/>
                  <a:gd name="T9" fmla="*/ 28 h 200"/>
                  <a:gd name="T10" fmla="*/ 44 w 165"/>
                  <a:gd name="T11" fmla="*/ 10 h 200"/>
                  <a:gd name="T12" fmla="*/ 0 w 165"/>
                  <a:gd name="T13" fmla="*/ 37 h 200"/>
                  <a:gd name="T14" fmla="*/ 0 60000 65536"/>
                  <a:gd name="T15" fmla="*/ 0 60000 65536"/>
                  <a:gd name="T16" fmla="*/ 0 60000 65536"/>
                  <a:gd name="T17" fmla="*/ 0 60000 65536"/>
                  <a:gd name="T18" fmla="*/ 0 60000 65536"/>
                  <a:gd name="T19" fmla="*/ 0 60000 65536"/>
                  <a:gd name="T20" fmla="*/ 0 60000 65536"/>
                  <a:gd name="T21" fmla="*/ 0 w 165"/>
                  <a:gd name="T22" fmla="*/ 0 h 200"/>
                  <a:gd name="T23" fmla="*/ 165 w 165"/>
                  <a:gd name="T24" fmla="*/ 200 h 2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5" h="200">
                    <a:moveTo>
                      <a:pt x="0" y="37"/>
                    </a:moveTo>
                    <a:cubicBezTo>
                      <a:pt x="14" y="93"/>
                      <a:pt x="23" y="63"/>
                      <a:pt x="53" y="108"/>
                    </a:cubicBezTo>
                    <a:cubicBezTo>
                      <a:pt x="66" y="198"/>
                      <a:pt x="51" y="200"/>
                      <a:pt x="142" y="188"/>
                    </a:cubicBezTo>
                    <a:cubicBezTo>
                      <a:pt x="148" y="179"/>
                      <a:pt x="159" y="172"/>
                      <a:pt x="160" y="161"/>
                    </a:cubicBezTo>
                    <a:cubicBezTo>
                      <a:pt x="165" y="114"/>
                      <a:pt x="143" y="49"/>
                      <a:pt x="97" y="28"/>
                    </a:cubicBezTo>
                    <a:cubicBezTo>
                      <a:pt x="80" y="20"/>
                      <a:pt x="60" y="0"/>
                      <a:pt x="44" y="10"/>
                    </a:cubicBezTo>
                    <a:cubicBezTo>
                      <a:pt x="29" y="19"/>
                      <a:pt x="15" y="28"/>
                      <a:pt x="0" y="37"/>
                    </a:cubicBezTo>
                    <a:close/>
                  </a:path>
                </a:pathLst>
              </a:custGeom>
              <a:solidFill>
                <a:schemeClr val="bg1"/>
              </a:solidFill>
              <a:ln w="9525">
                <a:solidFill>
                  <a:schemeClr val="hlink"/>
                </a:solidFill>
                <a:round/>
                <a:headEnd/>
                <a:tailEnd/>
              </a:ln>
            </p:spPr>
            <p:txBody>
              <a:bodyPr/>
              <a:lstStyle/>
              <a:p>
                <a:endParaRPr lang="en-US"/>
              </a:p>
            </p:txBody>
          </p:sp>
          <p:sp>
            <p:nvSpPr>
              <p:cNvPr id="5199" name="Freeform 90"/>
              <p:cNvSpPr>
                <a:spLocks/>
              </p:cNvSpPr>
              <p:nvPr/>
            </p:nvSpPr>
            <p:spPr bwMode="auto">
              <a:xfrm>
                <a:off x="1872" y="3408"/>
                <a:ext cx="209" cy="258"/>
              </a:xfrm>
              <a:custGeom>
                <a:avLst/>
                <a:gdLst>
                  <a:gd name="T0" fmla="*/ 50 w 209"/>
                  <a:gd name="T1" fmla="*/ 0 h 258"/>
                  <a:gd name="T2" fmla="*/ 94 w 209"/>
                  <a:gd name="T3" fmla="*/ 257 h 258"/>
                  <a:gd name="T4" fmla="*/ 147 w 209"/>
                  <a:gd name="T5" fmla="*/ 248 h 258"/>
                  <a:gd name="T6" fmla="*/ 209 w 209"/>
                  <a:gd name="T7" fmla="*/ 141 h 258"/>
                  <a:gd name="T8" fmla="*/ 130 w 209"/>
                  <a:gd name="T9" fmla="*/ 44 h 258"/>
                  <a:gd name="T10" fmla="*/ 76 w 209"/>
                  <a:gd name="T11" fmla="*/ 8 h 258"/>
                  <a:gd name="T12" fmla="*/ 50 w 209"/>
                  <a:gd name="T13" fmla="*/ 0 h 258"/>
                  <a:gd name="T14" fmla="*/ 0 60000 65536"/>
                  <a:gd name="T15" fmla="*/ 0 60000 65536"/>
                  <a:gd name="T16" fmla="*/ 0 60000 65536"/>
                  <a:gd name="T17" fmla="*/ 0 60000 65536"/>
                  <a:gd name="T18" fmla="*/ 0 60000 65536"/>
                  <a:gd name="T19" fmla="*/ 0 60000 65536"/>
                  <a:gd name="T20" fmla="*/ 0 60000 65536"/>
                  <a:gd name="T21" fmla="*/ 0 w 209"/>
                  <a:gd name="T22" fmla="*/ 0 h 258"/>
                  <a:gd name="T23" fmla="*/ 209 w 209"/>
                  <a:gd name="T24" fmla="*/ 258 h 2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 h="258">
                    <a:moveTo>
                      <a:pt x="50" y="0"/>
                    </a:moveTo>
                    <a:cubicBezTo>
                      <a:pt x="21" y="82"/>
                      <a:pt x="0" y="225"/>
                      <a:pt x="94" y="257"/>
                    </a:cubicBezTo>
                    <a:cubicBezTo>
                      <a:pt x="112" y="254"/>
                      <a:pt x="132" y="258"/>
                      <a:pt x="147" y="248"/>
                    </a:cubicBezTo>
                    <a:cubicBezTo>
                      <a:pt x="174" y="229"/>
                      <a:pt x="198" y="175"/>
                      <a:pt x="209" y="141"/>
                    </a:cubicBezTo>
                    <a:cubicBezTo>
                      <a:pt x="194" y="97"/>
                      <a:pt x="167" y="72"/>
                      <a:pt x="130" y="44"/>
                    </a:cubicBezTo>
                    <a:cubicBezTo>
                      <a:pt x="113" y="31"/>
                      <a:pt x="94" y="20"/>
                      <a:pt x="76" y="8"/>
                    </a:cubicBezTo>
                    <a:cubicBezTo>
                      <a:pt x="68" y="3"/>
                      <a:pt x="50" y="0"/>
                      <a:pt x="50" y="0"/>
                    </a:cubicBezTo>
                    <a:close/>
                  </a:path>
                </a:pathLst>
              </a:custGeom>
              <a:solidFill>
                <a:schemeClr val="bg1"/>
              </a:solidFill>
              <a:ln w="9525">
                <a:solidFill>
                  <a:schemeClr val="hlink"/>
                </a:solidFill>
                <a:round/>
                <a:headEnd/>
                <a:tailEnd/>
              </a:ln>
            </p:spPr>
            <p:txBody>
              <a:bodyPr/>
              <a:lstStyle/>
              <a:p>
                <a:endParaRPr lang="en-US"/>
              </a:p>
            </p:txBody>
          </p:sp>
          <p:sp>
            <p:nvSpPr>
              <p:cNvPr id="5200" name="Freeform 91"/>
              <p:cNvSpPr>
                <a:spLocks/>
              </p:cNvSpPr>
              <p:nvPr/>
            </p:nvSpPr>
            <p:spPr bwMode="auto">
              <a:xfrm>
                <a:off x="1142" y="3128"/>
                <a:ext cx="154" cy="133"/>
              </a:xfrm>
              <a:custGeom>
                <a:avLst/>
                <a:gdLst>
                  <a:gd name="T0" fmla="*/ 72 w 154"/>
                  <a:gd name="T1" fmla="*/ 0 h 133"/>
                  <a:gd name="T2" fmla="*/ 72 w 154"/>
                  <a:gd name="T3" fmla="*/ 133 h 133"/>
                  <a:gd name="T4" fmla="*/ 125 w 154"/>
                  <a:gd name="T5" fmla="*/ 124 h 133"/>
                  <a:gd name="T6" fmla="*/ 152 w 154"/>
                  <a:gd name="T7" fmla="*/ 106 h 133"/>
                  <a:gd name="T8" fmla="*/ 116 w 154"/>
                  <a:gd name="T9" fmla="*/ 27 h 133"/>
                  <a:gd name="T10" fmla="*/ 72 w 154"/>
                  <a:gd name="T11" fmla="*/ 0 h 133"/>
                  <a:gd name="T12" fmla="*/ 0 60000 65536"/>
                  <a:gd name="T13" fmla="*/ 0 60000 65536"/>
                  <a:gd name="T14" fmla="*/ 0 60000 65536"/>
                  <a:gd name="T15" fmla="*/ 0 60000 65536"/>
                  <a:gd name="T16" fmla="*/ 0 60000 65536"/>
                  <a:gd name="T17" fmla="*/ 0 60000 65536"/>
                  <a:gd name="T18" fmla="*/ 0 w 154"/>
                  <a:gd name="T19" fmla="*/ 0 h 133"/>
                  <a:gd name="T20" fmla="*/ 154 w 154"/>
                  <a:gd name="T21" fmla="*/ 133 h 133"/>
                </a:gdLst>
                <a:ahLst/>
                <a:cxnLst>
                  <a:cxn ang="T12">
                    <a:pos x="T0" y="T1"/>
                  </a:cxn>
                  <a:cxn ang="T13">
                    <a:pos x="T2" y="T3"/>
                  </a:cxn>
                  <a:cxn ang="T14">
                    <a:pos x="T4" y="T5"/>
                  </a:cxn>
                  <a:cxn ang="T15">
                    <a:pos x="T6" y="T7"/>
                  </a:cxn>
                  <a:cxn ang="T16">
                    <a:pos x="T8" y="T9"/>
                  </a:cxn>
                  <a:cxn ang="T17">
                    <a:pos x="T10" y="T11"/>
                  </a:cxn>
                </a:cxnLst>
                <a:rect l="T18" t="T19" r="T20" b="T21"/>
                <a:pathLst>
                  <a:path w="154" h="133">
                    <a:moveTo>
                      <a:pt x="72" y="0"/>
                    </a:moveTo>
                    <a:cubicBezTo>
                      <a:pt x="26" y="30"/>
                      <a:pt x="0" y="109"/>
                      <a:pt x="72" y="133"/>
                    </a:cubicBezTo>
                    <a:cubicBezTo>
                      <a:pt x="90" y="130"/>
                      <a:pt x="108" y="130"/>
                      <a:pt x="125" y="124"/>
                    </a:cubicBezTo>
                    <a:cubicBezTo>
                      <a:pt x="135" y="121"/>
                      <a:pt x="151" y="117"/>
                      <a:pt x="152" y="106"/>
                    </a:cubicBezTo>
                    <a:cubicBezTo>
                      <a:pt x="154" y="94"/>
                      <a:pt x="132" y="39"/>
                      <a:pt x="116" y="27"/>
                    </a:cubicBezTo>
                    <a:cubicBezTo>
                      <a:pt x="112" y="23"/>
                      <a:pt x="35" y="0"/>
                      <a:pt x="72" y="0"/>
                    </a:cubicBezTo>
                    <a:close/>
                  </a:path>
                </a:pathLst>
              </a:custGeom>
              <a:solidFill>
                <a:schemeClr val="bg1"/>
              </a:solidFill>
              <a:ln w="9525">
                <a:solidFill>
                  <a:schemeClr val="hlink"/>
                </a:solidFill>
                <a:round/>
                <a:headEnd/>
                <a:tailEnd/>
              </a:ln>
            </p:spPr>
            <p:txBody>
              <a:bodyPr/>
              <a:lstStyle/>
              <a:p>
                <a:endParaRPr lang="en-US"/>
              </a:p>
            </p:txBody>
          </p:sp>
          <p:sp>
            <p:nvSpPr>
              <p:cNvPr id="5201" name="Freeform 92"/>
              <p:cNvSpPr>
                <a:spLocks/>
              </p:cNvSpPr>
              <p:nvPr/>
            </p:nvSpPr>
            <p:spPr bwMode="auto">
              <a:xfrm>
                <a:off x="1461" y="3161"/>
                <a:ext cx="148" cy="215"/>
              </a:xfrm>
              <a:custGeom>
                <a:avLst/>
                <a:gdLst>
                  <a:gd name="T0" fmla="*/ 54 w 148"/>
                  <a:gd name="T1" fmla="*/ 3 h 215"/>
                  <a:gd name="T2" fmla="*/ 45 w 148"/>
                  <a:gd name="T3" fmla="*/ 127 h 215"/>
                  <a:gd name="T4" fmla="*/ 125 w 148"/>
                  <a:gd name="T5" fmla="*/ 135 h 215"/>
                  <a:gd name="T6" fmla="*/ 134 w 148"/>
                  <a:gd name="T7" fmla="*/ 206 h 215"/>
                  <a:gd name="T8" fmla="*/ 143 w 148"/>
                  <a:gd name="T9" fmla="*/ 180 h 215"/>
                  <a:gd name="T10" fmla="*/ 125 w 148"/>
                  <a:gd name="T11" fmla="*/ 82 h 215"/>
                  <a:gd name="T12" fmla="*/ 54 w 148"/>
                  <a:gd name="T13" fmla="*/ 3 h 215"/>
                  <a:gd name="T14" fmla="*/ 0 60000 65536"/>
                  <a:gd name="T15" fmla="*/ 0 60000 65536"/>
                  <a:gd name="T16" fmla="*/ 0 60000 65536"/>
                  <a:gd name="T17" fmla="*/ 0 60000 65536"/>
                  <a:gd name="T18" fmla="*/ 0 60000 65536"/>
                  <a:gd name="T19" fmla="*/ 0 60000 65536"/>
                  <a:gd name="T20" fmla="*/ 0 60000 65536"/>
                  <a:gd name="T21" fmla="*/ 0 w 148"/>
                  <a:gd name="T22" fmla="*/ 0 h 215"/>
                  <a:gd name="T23" fmla="*/ 148 w 148"/>
                  <a:gd name="T24" fmla="*/ 215 h 2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215">
                    <a:moveTo>
                      <a:pt x="54" y="3"/>
                    </a:moveTo>
                    <a:cubicBezTo>
                      <a:pt x="30" y="39"/>
                      <a:pt x="0" y="73"/>
                      <a:pt x="45" y="127"/>
                    </a:cubicBezTo>
                    <a:cubicBezTo>
                      <a:pt x="62" y="148"/>
                      <a:pt x="98" y="132"/>
                      <a:pt x="125" y="135"/>
                    </a:cubicBezTo>
                    <a:cubicBezTo>
                      <a:pt x="128" y="159"/>
                      <a:pt x="125" y="184"/>
                      <a:pt x="134" y="206"/>
                    </a:cubicBezTo>
                    <a:cubicBezTo>
                      <a:pt x="137" y="215"/>
                      <a:pt x="143" y="189"/>
                      <a:pt x="143" y="180"/>
                    </a:cubicBezTo>
                    <a:cubicBezTo>
                      <a:pt x="143" y="147"/>
                      <a:pt x="148" y="105"/>
                      <a:pt x="125" y="82"/>
                    </a:cubicBezTo>
                    <a:cubicBezTo>
                      <a:pt x="43" y="0"/>
                      <a:pt x="92" y="95"/>
                      <a:pt x="54" y="3"/>
                    </a:cubicBezTo>
                    <a:close/>
                  </a:path>
                </a:pathLst>
              </a:custGeom>
              <a:solidFill>
                <a:schemeClr val="bg1"/>
              </a:solidFill>
              <a:ln w="9525">
                <a:solidFill>
                  <a:schemeClr val="hlink"/>
                </a:solidFill>
                <a:round/>
                <a:headEnd/>
                <a:tailEnd/>
              </a:ln>
            </p:spPr>
            <p:txBody>
              <a:bodyPr/>
              <a:lstStyle/>
              <a:p>
                <a:endParaRPr lang="en-US"/>
              </a:p>
            </p:txBody>
          </p:sp>
        </p:grpSp>
        <p:grpSp>
          <p:nvGrpSpPr>
            <p:cNvPr id="5171" name="Group 93"/>
            <p:cNvGrpSpPr>
              <a:grpSpLocks/>
            </p:cNvGrpSpPr>
            <p:nvPr/>
          </p:nvGrpSpPr>
          <p:grpSpPr bwMode="auto">
            <a:xfrm>
              <a:off x="1824" y="3168"/>
              <a:ext cx="1182" cy="921"/>
              <a:chOff x="1004" y="2784"/>
              <a:chExt cx="1182" cy="921"/>
            </a:xfrm>
          </p:grpSpPr>
          <p:sp>
            <p:nvSpPr>
              <p:cNvPr id="5172" name="Oval 94"/>
              <p:cNvSpPr>
                <a:spLocks noChangeArrowheads="1"/>
              </p:cNvSpPr>
              <p:nvPr/>
            </p:nvSpPr>
            <p:spPr bwMode="auto">
              <a:xfrm>
                <a:off x="1440" y="2880"/>
                <a:ext cx="288" cy="288"/>
              </a:xfrm>
              <a:prstGeom prst="ellipse">
                <a:avLst/>
              </a:prstGeom>
              <a:solidFill>
                <a:schemeClr val="bg1"/>
              </a:solidFill>
              <a:ln w="9525">
                <a:solidFill>
                  <a:schemeClr val="hlink"/>
                </a:solidFill>
                <a:round/>
                <a:headEnd/>
                <a:tailEnd/>
              </a:ln>
            </p:spPr>
            <p:txBody>
              <a:bodyPr wrap="none" anchor="ctr"/>
              <a:lstStyle/>
              <a:p>
                <a:endParaRPr lang="en-US"/>
              </a:p>
            </p:txBody>
          </p:sp>
          <p:sp>
            <p:nvSpPr>
              <p:cNvPr id="5173" name="Freeform 95"/>
              <p:cNvSpPr>
                <a:spLocks/>
              </p:cNvSpPr>
              <p:nvPr/>
            </p:nvSpPr>
            <p:spPr bwMode="auto">
              <a:xfrm>
                <a:off x="1872" y="2784"/>
                <a:ext cx="234" cy="276"/>
              </a:xfrm>
              <a:custGeom>
                <a:avLst/>
                <a:gdLst>
                  <a:gd name="T0" fmla="*/ 10 w 234"/>
                  <a:gd name="T1" fmla="*/ 44 h 276"/>
                  <a:gd name="T2" fmla="*/ 28 w 234"/>
                  <a:gd name="T3" fmla="*/ 195 h 276"/>
                  <a:gd name="T4" fmla="*/ 81 w 234"/>
                  <a:gd name="T5" fmla="*/ 230 h 276"/>
                  <a:gd name="T6" fmla="*/ 134 w 234"/>
                  <a:gd name="T7" fmla="*/ 266 h 276"/>
                  <a:gd name="T8" fmla="*/ 196 w 234"/>
                  <a:gd name="T9" fmla="*/ 257 h 276"/>
                  <a:gd name="T10" fmla="*/ 223 w 234"/>
                  <a:gd name="T11" fmla="*/ 248 h 276"/>
                  <a:gd name="T12" fmla="*/ 170 w 234"/>
                  <a:gd name="T13" fmla="*/ 133 h 276"/>
                  <a:gd name="T14" fmla="*/ 99 w 234"/>
                  <a:gd name="T15" fmla="*/ 53 h 276"/>
                  <a:gd name="T16" fmla="*/ 10 w 234"/>
                  <a:gd name="T17" fmla="*/ 44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76"/>
                  <a:gd name="T29" fmla="*/ 234 w 23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76">
                    <a:moveTo>
                      <a:pt x="10" y="44"/>
                    </a:moveTo>
                    <a:cubicBezTo>
                      <a:pt x="0" y="112"/>
                      <a:pt x="6" y="131"/>
                      <a:pt x="28" y="195"/>
                    </a:cubicBezTo>
                    <a:cubicBezTo>
                      <a:pt x="35" y="215"/>
                      <a:pt x="63" y="218"/>
                      <a:pt x="81" y="230"/>
                    </a:cubicBezTo>
                    <a:cubicBezTo>
                      <a:pt x="151" y="276"/>
                      <a:pt x="70" y="244"/>
                      <a:pt x="134" y="266"/>
                    </a:cubicBezTo>
                    <a:cubicBezTo>
                      <a:pt x="155" y="263"/>
                      <a:pt x="176" y="261"/>
                      <a:pt x="196" y="257"/>
                    </a:cubicBezTo>
                    <a:cubicBezTo>
                      <a:pt x="205" y="255"/>
                      <a:pt x="221" y="257"/>
                      <a:pt x="223" y="248"/>
                    </a:cubicBezTo>
                    <a:cubicBezTo>
                      <a:pt x="234" y="191"/>
                      <a:pt x="218" y="150"/>
                      <a:pt x="170" y="133"/>
                    </a:cubicBezTo>
                    <a:cubicBezTo>
                      <a:pt x="150" y="103"/>
                      <a:pt x="99" y="53"/>
                      <a:pt x="99" y="53"/>
                    </a:cubicBezTo>
                    <a:cubicBezTo>
                      <a:pt x="81" y="0"/>
                      <a:pt x="99" y="24"/>
                      <a:pt x="10" y="44"/>
                    </a:cubicBezTo>
                    <a:close/>
                  </a:path>
                </a:pathLst>
              </a:custGeom>
              <a:solidFill>
                <a:schemeClr val="bg1"/>
              </a:solidFill>
              <a:ln w="9525">
                <a:solidFill>
                  <a:schemeClr val="hlink"/>
                </a:solidFill>
                <a:round/>
                <a:headEnd/>
                <a:tailEnd/>
              </a:ln>
            </p:spPr>
            <p:txBody>
              <a:bodyPr/>
              <a:lstStyle/>
              <a:p>
                <a:endParaRPr lang="en-US"/>
              </a:p>
            </p:txBody>
          </p:sp>
          <p:sp>
            <p:nvSpPr>
              <p:cNvPr id="5174" name="Freeform 96"/>
              <p:cNvSpPr>
                <a:spLocks/>
              </p:cNvSpPr>
              <p:nvPr/>
            </p:nvSpPr>
            <p:spPr bwMode="auto">
              <a:xfrm>
                <a:off x="1632" y="3168"/>
                <a:ext cx="257" cy="275"/>
              </a:xfrm>
              <a:custGeom>
                <a:avLst/>
                <a:gdLst>
                  <a:gd name="T0" fmla="*/ 44 w 257"/>
                  <a:gd name="T1" fmla="*/ 0 h 275"/>
                  <a:gd name="T2" fmla="*/ 0 w 257"/>
                  <a:gd name="T3" fmla="*/ 80 h 275"/>
                  <a:gd name="T4" fmla="*/ 62 w 257"/>
                  <a:gd name="T5" fmla="*/ 213 h 275"/>
                  <a:gd name="T6" fmla="*/ 124 w 257"/>
                  <a:gd name="T7" fmla="*/ 275 h 275"/>
                  <a:gd name="T8" fmla="*/ 186 w 257"/>
                  <a:gd name="T9" fmla="*/ 266 h 275"/>
                  <a:gd name="T10" fmla="*/ 186 w 257"/>
                  <a:gd name="T11" fmla="*/ 98 h 275"/>
                  <a:gd name="T12" fmla="*/ 133 w 257"/>
                  <a:gd name="T13" fmla="*/ 63 h 275"/>
                  <a:gd name="T14" fmla="*/ 106 w 257"/>
                  <a:gd name="T15" fmla="*/ 45 h 275"/>
                  <a:gd name="T16" fmla="*/ 44 w 257"/>
                  <a:gd name="T17" fmla="*/ 36 h 275"/>
                  <a:gd name="T18" fmla="*/ 44 w 257"/>
                  <a:gd name="T19" fmla="*/ 0 h 2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7"/>
                  <a:gd name="T31" fmla="*/ 0 h 275"/>
                  <a:gd name="T32" fmla="*/ 257 w 257"/>
                  <a:gd name="T33" fmla="*/ 275 h 2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7" h="275">
                    <a:moveTo>
                      <a:pt x="44" y="0"/>
                    </a:moveTo>
                    <a:cubicBezTo>
                      <a:pt x="4" y="62"/>
                      <a:pt x="16" y="34"/>
                      <a:pt x="0" y="80"/>
                    </a:cubicBezTo>
                    <a:cubicBezTo>
                      <a:pt x="12" y="138"/>
                      <a:pt x="19" y="171"/>
                      <a:pt x="62" y="213"/>
                    </a:cubicBezTo>
                    <a:cubicBezTo>
                      <a:pt x="74" y="249"/>
                      <a:pt x="88" y="263"/>
                      <a:pt x="124" y="275"/>
                    </a:cubicBezTo>
                    <a:cubicBezTo>
                      <a:pt x="145" y="272"/>
                      <a:pt x="166" y="270"/>
                      <a:pt x="186" y="266"/>
                    </a:cubicBezTo>
                    <a:cubicBezTo>
                      <a:pt x="257" y="251"/>
                      <a:pt x="230" y="136"/>
                      <a:pt x="186" y="98"/>
                    </a:cubicBezTo>
                    <a:cubicBezTo>
                      <a:pt x="170" y="84"/>
                      <a:pt x="151" y="75"/>
                      <a:pt x="133" y="63"/>
                    </a:cubicBezTo>
                    <a:cubicBezTo>
                      <a:pt x="124" y="57"/>
                      <a:pt x="117" y="47"/>
                      <a:pt x="106" y="45"/>
                    </a:cubicBezTo>
                    <a:cubicBezTo>
                      <a:pt x="85" y="42"/>
                      <a:pt x="61" y="48"/>
                      <a:pt x="44" y="36"/>
                    </a:cubicBezTo>
                    <a:cubicBezTo>
                      <a:pt x="34" y="29"/>
                      <a:pt x="44" y="12"/>
                      <a:pt x="44" y="0"/>
                    </a:cubicBezTo>
                    <a:close/>
                  </a:path>
                </a:pathLst>
              </a:custGeom>
              <a:solidFill>
                <a:schemeClr val="bg1"/>
              </a:solidFill>
              <a:ln w="9525">
                <a:solidFill>
                  <a:schemeClr val="hlink"/>
                </a:solidFill>
                <a:round/>
                <a:headEnd/>
                <a:tailEnd/>
              </a:ln>
            </p:spPr>
            <p:txBody>
              <a:bodyPr/>
              <a:lstStyle/>
              <a:p>
                <a:endParaRPr lang="en-US"/>
              </a:p>
            </p:txBody>
          </p:sp>
          <p:sp>
            <p:nvSpPr>
              <p:cNvPr id="5175" name="Freeform 97"/>
              <p:cNvSpPr>
                <a:spLocks/>
              </p:cNvSpPr>
              <p:nvPr/>
            </p:nvSpPr>
            <p:spPr bwMode="auto">
              <a:xfrm>
                <a:off x="1920" y="3024"/>
                <a:ext cx="266" cy="425"/>
              </a:xfrm>
              <a:custGeom>
                <a:avLst/>
                <a:gdLst>
                  <a:gd name="T0" fmla="*/ 44 w 266"/>
                  <a:gd name="T1" fmla="*/ 0 h 425"/>
                  <a:gd name="T2" fmla="*/ 0 w 266"/>
                  <a:gd name="T3" fmla="*/ 79 h 425"/>
                  <a:gd name="T4" fmla="*/ 26 w 266"/>
                  <a:gd name="T5" fmla="*/ 301 h 425"/>
                  <a:gd name="T6" fmla="*/ 62 w 266"/>
                  <a:gd name="T7" fmla="*/ 381 h 425"/>
                  <a:gd name="T8" fmla="*/ 186 w 266"/>
                  <a:gd name="T9" fmla="*/ 425 h 425"/>
                  <a:gd name="T10" fmla="*/ 266 w 266"/>
                  <a:gd name="T11" fmla="*/ 363 h 425"/>
                  <a:gd name="T12" fmla="*/ 257 w 266"/>
                  <a:gd name="T13" fmla="*/ 177 h 425"/>
                  <a:gd name="T14" fmla="*/ 239 w 266"/>
                  <a:gd name="T15" fmla="*/ 150 h 425"/>
                  <a:gd name="T16" fmla="*/ 212 w 266"/>
                  <a:gd name="T17" fmla="*/ 133 h 425"/>
                  <a:gd name="T18" fmla="*/ 204 w 266"/>
                  <a:gd name="T19" fmla="*/ 106 h 425"/>
                  <a:gd name="T20" fmla="*/ 150 w 266"/>
                  <a:gd name="T21" fmla="*/ 71 h 425"/>
                  <a:gd name="T22" fmla="*/ 150 w 266"/>
                  <a:gd name="T23" fmla="*/ 71 h 425"/>
                  <a:gd name="T24" fmla="*/ 97 w 266"/>
                  <a:gd name="T25" fmla="*/ 53 h 425"/>
                  <a:gd name="T26" fmla="*/ 44 w 266"/>
                  <a:gd name="T27" fmla="*/ 0 h 4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6"/>
                  <a:gd name="T43" fmla="*/ 0 h 425"/>
                  <a:gd name="T44" fmla="*/ 266 w 266"/>
                  <a:gd name="T45" fmla="*/ 425 h 4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6" h="425">
                    <a:moveTo>
                      <a:pt x="44" y="0"/>
                    </a:moveTo>
                    <a:cubicBezTo>
                      <a:pt x="4" y="61"/>
                      <a:pt x="16" y="33"/>
                      <a:pt x="0" y="79"/>
                    </a:cubicBezTo>
                    <a:cubicBezTo>
                      <a:pt x="5" y="152"/>
                      <a:pt x="4" y="230"/>
                      <a:pt x="26" y="301"/>
                    </a:cubicBezTo>
                    <a:cubicBezTo>
                      <a:pt x="31" y="317"/>
                      <a:pt x="43" y="366"/>
                      <a:pt x="62" y="381"/>
                    </a:cubicBezTo>
                    <a:cubicBezTo>
                      <a:pt x="91" y="404"/>
                      <a:pt x="152" y="408"/>
                      <a:pt x="186" y="425"/>
                    </a:cubicBezTo>
                    <a:cubicBezTo>
                      <a:pt x="244" y="415"/>
                      <a:pt x="249" y="415"/>
                      <a:pt x="266" y="363"/>
                    </a:cubicBezTo>
                    <a:cubicBezTo>
                      <a:pt x="263" y="325"/>
                      <a:pt x="241" y="225"/>
                      <a:pt x="257" y="177"/>
                    </a:cubicBezTo>
                    <a:cubicBezTo>
                      <a:pt x="251" y="168"/>
                      <a:pt x="247" y="158"/>
                      <a:pt x="239" y="150"/>
                    </a:cubicBezTo>
                    <a:cubicBezTo>
                      <a:pt x="231" y="143"/>
                      <a:pt x="219" y="141"/>
                      <a:pt x="212" y="133"/>
                    </a:cubicBezTo>
                    <a:cubicBezTo>
                      <a:pt x="206" y="126"/>
                      <a:pt x="211" y="113"/>
                      <a:pt x="204" y="106"/>
                    </a:cubicBezTo>
                    <a:cubicBezTo>
                      <a:pt x="189" y="91"/>
                      <a:pt x="168" y="83"/>
                      <a:pt x="150" y="71"/>
                    </a:cubicBezTo>
                    <a:cubicBezTo>
                      <a:pt x="132" y="65"/>
                      <a:pt x="97" y="53"/>
                      <a:pt x="97" y="53"/>
                    </a:cubicBezTo>
                    <a:cubicBezTo>
                      <a:pt x="62" y="29"/>
                      <a:pt x="44" y="43"/>
                      <a:pt x="44" y="0"/>
                    </a:cubicBezTo>
                    <a:close/>
                  </a:path>
                </a:pathLst>
              </a:custGeom>
              <a:solidFill>
                <a:schemeClr val="bg1"/>
              </a:solidFill>
              <a:ln w="9525">
                <a:solidFill>
                  <a:schemeClr val="hlink"/>
                </a:solidFill>
                <a:round/>
                <a:headEnd/>
                <a:tailEnd/>
              </a:ln>
            </p:spPr>
            <p:txBody>
              <a:bodyPr/>
              <a:lstStyle/>
              <a:p>
                <a:endParaRPr lang="en-US"/>
              </a:p>
            </p:txBody>
          </p:sp>
          <p:sp>
            <p:nvSpPr>
              <p:cNvPr id="5176" name="Freeform 98"/>
              <p:cNvSpPr>
                <a:spLocks/>
              </p:cNvSpPr>
              <p:nvPr/>
            </p:nvSpPr>
            <p:spPr bwMode="auto">
              <a:xfrm>
                <a:off x="1728" y="2880"/>
                <a:ext cx="155" cy="323"/>
              </a:xfrm>
              <a:custGeom>
                <a:avLst/>
                <a:gdLst>
                  <a:gd name="T0" fmla="*/ 84 w 155"/>
                  <a:gd name="T1" fmla="*/ 15 h 323"/>
                  <a:gd name="T2" fmla="*/ 39 w 155"/>
                  <a:gd name="T3" fmla="*/ 23 h 323"/>
                  <a:gd name="T4" fmla="*/ 4 w 155"/>
                  <a:gd name="T5" fmla="*/ 77 h 323"/>
                  <a:gd name="T6" fmla="*/ 75 w 155"/>
                  <a:gd name="T7" fmla="*/ 289 h 323"/>
                  <a:gd name="T8" fmla="*/ 155 w 155"/>
                  <a:gd name="T9" fmla="*/ 272 h 323"/>
                  <a:gd name="T10" fmla="*/ 155 w 155"/>
                  <a:gd name="T11" fmla="*/ 94 h 323"/>
                  <a:gd name="T12" fmla="*/ 110 w 155"/>
                  <a:gd name="T13" fmla="*/ 50 h 323"/>
                  <a:gd name="T14" fmla="*/ 57 w 155"/>
                  <a:gd name="T15" fmla="*/ 32 h 323"/>
                  <a:gd name="T16" fmla="*/ 84 w 155"/>
                  <a:gd name="T17" fmla="*/ 15 h 3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323"/>
                  <a:gd name="T29" fmla="*/ 155 w 155"/>
                  <a:gd name="T30" fmla="*/ 323 h 3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323">
                    <a:moveTo>
                      <a:pt x="84" y="15"/>
                    </a:moveTo>
                    <a:cubicBezTo>
                      <a:pt x="69" y="18"/>
                      <a:pt x="51" y="14"/>
                      <a:pt x="39" y="23"/>
                    </a:cubicBezTo>
                    <a:cubicBezTo>
                      <a:pt x="22" y="36"/>
                      <a:pt x="4" y="77"/>
                      <a:pt x="4" y="77"/>
                    </a:cubicBezTo>
                    <a:cubicBezTo>
                      <a:pt x="9" y="136"/>
                      <a:pt x="0" y="264"/>
                      <a:pt x="75" y="289"/>
                    </a:cubicBezTo>
                    <a:cubicBezTo>
                      <a:pt x="113" y="315"/>
                      <a:pt x="137" y="323"/>
                      <a:pt x="155" y="272"/>
                    </a:cubicBezTo>
                    <a:cubicBezTo>
                      <a:pt x="134" y="208"/>
                      <a:pt x="132" y="163"/>
                      <a:pt x="155" y="94"/>
                    </a:cubicBezTo>
                    <a:cubicBezTo>
                      <a:pt x="138" y="70"/>
                      <a:pt x="138" y="63"/>
                      <a:pt x="110" y="50"/>
                    </a:cubicBezTo>
                    <a:cubicBezTo>
                      <a:pt x="93" y="42"/>
                      <a:pt x="57" y="32"/>
                      <a:pt x="57" y="32"/>
                    </a:cubicBezTo>
                    <a:cubicBezTo>
                      <a:pt x="68" y="0"/>
                      <a:pt x="58" y="2"/>
                      <a:pt x="84" y="15"/>
                    </a:cubicBezTo>
                    <a:close/>
                  </a:path>
                </a:pathLst>
              </a:custGeom>
              <a:solidFill>
                <a:schemeClr val="bg1"/>
              </a:solidFill>
              <a:ln w="9525">
                <a:solidFill>
                  <a:schemeClr val="hlink"/>
                </a:solidFill>
                <a:round/>
                <a:headEnd/>
                <a:tailEnd/>
              </a:ln>
            </p:spPr>
            <p:txBody>
              <a:bodyPr/>
              <a:lstStyle/>
              <a:p>
                <a:endParaRPr lang="en-US"/>
              </a:p>
            </p:txBody>
          </p:sp>
          <p:sp>
            <p:nvSpPr>
              <p:cNvPr id="5177" name="Freeform 99"/>
              <p:cNvSpPr>
                <a:spLocks/>
              </p:cNvSpPr>
              <p:nvPr/>
            </p:nvSpPr>
            <p:spPr bwMode="auto">
              <a:xfrm>
                <a:off x="1271" y="3199"/>
                <a:ext cx="307" cy="301"/>
              </a:xfrm>
              <a:custGeom>
                <a:avLst/>
                <a:gdLst>
                  <a:gd name="T0" fmla="*/ 111 w 307"/>
                  <a:gd name="T1" fmla="*/ 0 h 301"/>
                  <a:gd name="T2" fmla="*/ 165 w 307"/>
                  <a:gd name="T3" fmla="*/ 301 h 301"/>
                  <a:gd name="T4" fmla="*/ 271 w 307"/>
                  <a:gd name="T5" fmla="*/ 292 h 301"/>
                  <a:gd name="T6" fmla="*/ 297 w 307"/>
                  <a:gd name="T7" fmla="*/ 275 h 301"/>
                  <a:gd name="T8" fmla="*/ 218 w 307"/>
                  <a:gd name="T9" fmla="*/ 89 h 301"/>
                  <a:gd name="T10" fmla="*/ 147 w 307"/>
                  <a:gd name="T11" fmla="*/ 35 h 301"/>
                  <a:gd name="T12" fmla="*/ 120 w 307"/>
                  <a:gd name="T13" fmla="*/ 27 h 301"/>
                  <a:gd name="T14" fmla="*/ 111 w 307"/>
                  <a:gd name="T15" fmla="*/ 0 h 301"/>
                  <a:gd name="T16" fmla="*/ 0 60000 65536"/>
                  <a:gd name="T17" fmla="*/ 0 60000 65536"/>
                  <a:gd name="T18" fmla="*/ 0 60000 65536"/>
                  <a:gd name="T19" fmla="*/ 0 60000 65536"/>
                  <a:gd name="T20" fmla="*/ 0 60000 65536"/>
                  <a:gd name="T21" fmla="*/ 0 60000 65536"/>
                  <a:gd name="T22" fmla="*/ 0 60000 65536"/>
                  <a:gd name="T23" fmla="*/ 0 60000 65536"/>
                  <a:gd name="T24" fmla="*/ 0 w 307"/>
                  <a:gd name="T25" fmla="*/ 0 h 301"/>
                  <a:gd name="T26" fmla="*/ 307 w 307"/>
                  <a:gd name="T27" fmla="*/ 301 h 3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7" h="301">
                    <a:moveTo>
                      <a:pt x="111" y="0"/>
                    </a:moveTo>
                    <a:cubicBezTo>
                      <a:pt x="0" y="77"/>
                      <a:pt x="114" y="227"/>
                      <a:pt x="165" y="301"/>
                    </a:cubicBezTo>
                    <a:cubicBezTo>
                      <a:pt x="200" y="298"/>
                      <a:pt x="236" y="299"/>
                      <a:pt x="271" y="292"/>
                    </a:cubicBezTo>
                    <a:cubicBezTo>
                      <a:pt x="281" y="290"/>
                      <a:pt x="295" y="285"/>
                      <a:pt x="297" y="275"/>
                    </a:cubicBezTo>
                    <a:cubicBezTo>
                      <a:pt x="307" y="212"/>
                      <a:pt x="287" y="110"/>
                      <a:pt x="218" y="89"/>
                    </a:cubicBezTo>
                    <a:cubicBezTo>
                      <a:pt x="199" y="61"/>
                      <a:pt x="178" y="50"/>
                      <a:pt x="147" y="35"/>
                    </a:cubicBezTo>
                    <a:cubicBezTo>
                      <a:pt x="139" y="31"/>
                      <a:pt x="127" y="34"/>
                      <a:pt x="120" y="27"/>
                    </a:cubicBezTo>
                    <a:cubicBezTo>
                      <a:pt x="113" y="20"/>
                      <a:pt x="114" y="9"/>
                      <a:pt x="111" y="0"/>
                    </a:cubicBezTo>
                    <a:close/>
                  </a:path>
                </a:pathLst>
              </a:custGeom>
              <a:solidFill>
                <a:schemeClr val="bg1"/>
              </a:solidFill>
              <a:ln w="9525">
                <a:solidFill>
                  <a:schemeClr val="hlink"/>
                </a:solidFill>
                <a:round/>
                <a:headEnd/>
                <a:tailEnd/>
              </a:ln>
            </p:spPr>
            <p:txBody>
              <a:bodyPr/>
              <a:lstStyle/>
              <a:p>
                <a:endParaRPr lang="en-US"/>
              </a:p>
            </p:txBody>
          </p:sp>
          <p:sp>
            <p:nvSpPr>
              <p:cNvPr id="5178" name="Freeform 100"/>
              <p:cNvSpPr>
                <a:spLocks/>
              </p:cNvSpPr>
              <p:nvPr/>
            </p:nvSpPr>
            <p:spPr bwMode="auto">
              <a:xfrm>
                <a:off x="1200" y="2880"/>
                <a:ext cx="234" cy="259"/>
              </a:xfrm>
              <a:custGeom>
                <a:avLst/>
                <a:gdLst>
                  <a:gd name="T0" fmla="*/ 64 w 234"/>
                  <a:gd name="T1" fmla="*/ 44 h 259"/>
                  <a:gd name="T2" fmla="*/ 11 w 234"/>
                  <a:gd name="T3" fmla="*/ 80 h 259"/>
                  <a:gd name="T4" fmla="*/ 90 w 234"/>
                  <a:gd name="T5" fmla="*/ 257 h 259"/>
                  <a:gd name="T6" fmla="*/ 214 w 234"/>
                  <a:gd name="T7" fmla="*/ 248 h 259"/>
                  <a:gd name="T8" fmla="*/ 223 w 234"/>
                  <a:gd name="T9" fmla="*/ 221 h 259"/>
                  <a:gd name="T10" fmla="*/ 179 w 234"/>
                  <a:gd name="T11" fmla="*/ 62 h 259"/>
                  <a:gd name="T12" fmla="*/ 161 w 234"/>
                  <a:gd name="T13" fmla="*/ 35 h 259"/>
                  <a:gd name="T14" fmla="*/ 108 w 234"/>
                  <a:gd name="T15" fmla="*/ 0 h 259"/>
                  <a:gd name="T16" fmla="*/ 46 w 234"/>
                  <a:gd name="T17" fmla="*/ 9 h 259"/>
                  <a:gd name="T18" fmla="*/ 28 w 234"/>
                  <a:gd name="T19" fmla="*/ 35 h 259"/>
                  <a:gd name="T20" fmla="*/ 64 w 234"/>
                  <a:gd name="T21" fmla="*/ 44 h 2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4"/>
                  <a:gd name="T34" fmla="*/ 0 h 259"/>
                  <a:gd name="T35" fmla="*/ 234 w 234"/>
                  <a:gd name="T36" fmla="*/ 259 h 2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4" h="259">
                    <a:moveTo>
                      <a:pt x="64" y="44"/>
                    </a:moveTo>
                    <a:cubicBezTo>
                      <a:pt x="47" y="50"/>
                      <a:pt x="15" y="56"/>
                      <a:pt x="11" y="80"/>
                    </a:cubicBezTo>
                    <a:cubicBezTo>
                      <a:pt x="0" y="142"/>
                      <a:pt x="27" y="235"/>
                      <a:pt x="90" y="257"/>
                    </a:cubicBezTo>
                    <a:cubicBezTo>
                      <a:pt x="131" y="254"/>
                      <a:pt x="174" y="259"/>
                      <a:pt x="214" y="248"/>
                    </a:cubicBezTo>
                    <a:cubicBezTo>
                      <a:pt x="223" y="246"/>
                      <a:pt x="223" y="230"/>
                      <a:pt x="223" y="221"/>
                    </a:cubicBezTo>
                    <a:cubicBezTo>
                      <a:pt x="223" y="149"/>
                      <a:pt x="234" y="98"/>
                      <a:pt x="179" y="62"/>
                    </a:cubicBezTo>
                    <a:cubicBezTo>
                      <a:pt x="173" y="53"/>
                      <a:pt x="169" y="42"/>
                      <a:pt x="161" y="35"/>
                    </a:cubicBezTo>
                    <a:cubicBezTo>
                      <a:pt x="145" y="21"/>
                      <a:pt x="108" y="0"/>
                      <a:pt x="108" y="0"/>
                    </a:cubicBezTo>
                    <a:cubicBezTo>
                      <a:pt x="87" y="3"/>
                      <a:pt x="65" y="1"/>
                      <a:pt x="46" y="9"/>
                    </a:cubicBezTo>
                    <a:cubicBezTo>
                      <a:pt x="36" y="13"/>
                      <a:pt x="23" y="26"/>
                      <a:pt x="28" y="35"/>
                    </a:cubicBezTo>
                    <a:cubicBezTo>
                      <a:pt x="34" y="46"/>
                      <a:pt x="52" y="41"/>
                      <a:pt x="64" y="44"/>
                    </a:cubicBezTo>
                    <a:close/>
                  </a:path>
                </a:pathLst>
              </a:custGeom>
              <a:solidFill>
                <a:schemeClr val="bg1"/>
              </a:solidFill>
              <a:ln w="9525">
                <a:solidFill>
                  <a:schemeClr val="hlink"/>
                </a:solidFill>
                <a:round/>
                <a:headEnd/>
                <a:tailEnd/>
              </a:ln>
            </p:spPr>
            <p:txBody>
              <a:bodyPr/>
              <a:lstStyle/>
              <a:p>
                <a:endParaRPr lang="en-US"/>
              </a:p>
            </p:txBody>
          </p:sp>
          <p:sp>
            <p:nvSpPr>
              <p:cNvPr id="5179" name="Freeform 101"/>
              <p:cNvSpPr>
                <a:spLocks/>
              </p:cNvSpPr>
              <p:nvPr/>
            </p:nvSpPr>
            <p:spPr bwMode="auto">
              <a:xfrm>
                <a:off x="1004" y="3190"/>
                <a:ext cx="290" cy="265"/>
              </a:xfrm>
              <a:custGeom>
                <a:avLst/>
                <a:gdLst>
                  <a:gd name="T0" fmla="*/ 59 w 290"/>
                  <a:gd name="T1" fmla="*/ 0 h 265"/>
                  <a:gd name="T2" fmla="*/ 51 w 290"/>
                  <a:gd name="T3" fmla="*/ 195 h 265"/>
                  <a:gd name="T4" fmla="*/ 130 w 290"/>
                  <a:gd name="T5" fmla="*/ 257 h 265"/>
                  <a:gd name="T6" fmla="*/ 272 w 290"/>
                  <a:gd name="T7" fmla="*/ 248 h 265"/>
                  <a:gd name="T8" fmla="*/ 290 w 290"/>
                  <a:gd name="T9" fmla="*/ 195 h 265"/>
                  <a:gd name="T10" fmla="*/ 281 w 290"/>
                  <a:gd name="T11" fmla="*/ 142 h 265"/>
                  <a:gd name="T12" fmla="*/ 201 w 290"/>
                  <a:gd name="T13" fmla="*/ 89 h 265"/>
                  <a:gd name="T14" fmla="*/ 157 w 290"/>
                  <a:gd name="T15" fmla="*/ 44 h 265"/>
                  <a:gd name="T16" fmla="*/ 139 w 290"/>
                  <a:gd name="T17" fmla="*/ 18 h 265"/>
                  <a:gd name="T18" fmla="*/ 59 w 290"/>
                  <a:gd name="T19" fmla="*/ 0 h 2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0"/>
                  <a:gd name="T31" fmla="*/ 0 h 265"/>
                  <a:gd name="T32" fmla="*/ 290 w 290"/>
                  <a:gd name="T33" fmla="*/ 265 h 2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0" h="265">
                    <a:moveTo>
                      <a:pt x="59" y="0"/>
                    </a:moveTo>
                    <a:cubicBezTo>
                      <a:pt x="0" y="41"/>
                      <a:pt x="9" y="142"/>
                      <a:pt x="51" y="195"/>
                    </a:cubicBezTo>
                    <a:cubicBezTo>
                      <a:pt x="69" y="217"/>
                      <a:pt x="106" y="241"/>
                      <a:pt x="130" y="257"/>
                    </a:cubicBezTo>
                    <a:cubicBezTo>
                      <a:pt x="177" y="254"/>
                      <a:pt x="228" y="265"/>
                      <a:pt x="272" y="248"/>
                    </a:cubicBezTo>
                    <a:cubicBezTo>
                      <a:pt x="289" y="241"/>
                      <a:pt x="290" y="195"/>
                      <a:pt x="290" y="195"/>
                    </a:cubicBezTo>
                    <a:cubicBezTo>
                      <a:pt x="287" y="177"/>
                      <a:pt x="289" y="158"/>
                      <a:pt x="281" y="142"/>
                    </a:cubicBezTo>
                    <a:cubicBezTo>
                      <a:pt x="274" y="128"/>
                      <a:pt x="217" y="94"/>
                      <a:pt x="201" y="89"/>
                    </a:cubicBezTo>
                    <a:cubicBezTo>
                      <a:pt x="155" y="20"/>
                      <a:pt x="213" y="100"/>
                      <a:pt x="157" y="44"/>
                    </a:cubicBezTo>
                    <a:cubicBezTo>
                      <a:pt x="150" y="37"/>
                      <a:pt x="147" y="25"/>
                      <a:pt x="139" y="18"/>
                    </a:cubicBezTo>
                    <a:cubicBezTo>
                      <a:pt x="127" y="8"/>
                      <a:pt x="61" y="0"/>
                      <a:pt x="59" y="0"/>
                    </a:cubicBezTo>
                    <a:close/>
                  </a:path>
                </a:pathLst>
              </a:custGeom>
              <a:solidFill>
                <a:schemeClr val="bg1"/>
              </a:solidFill>
              <a:ln w="9525">
                <a:solidFill>
                  <a:schemeClr val="hlink"/>
                </a:solidFill>
                <a:round/>
                <a:headEnd/>
                <a:tailEnd/>
              </a:ln>
            </p:spPr>
            <p:txBody>
              <a:bodyPr/>
              <a:lstStyle/>
              <a:p>
                <a:endParaRPr lang="en-US"/>
              </a:p>
            </p:txBody>
          </p:sp>
          <p:sp>
            <p:nvSpPr>
              <p:cNvPr id="5180" name="Freeform 102"/>
              <p:cNvSpPr>
                <a:spLocks/>
              </p:cNvSpPr>
              <p:nvPr/>
            </p:nvSpPr>
            <p:spPr bwMode="auto">
              <a:xfrm>
                <a:off x="1008" y="2928"/>
                <a:ext cx="187" cy="219"/>
              </a:xfrm>
              <a:custGeom>
                <a:avLst/>
                <a:gdLst>
                  <a:gd name="T0" fmla="*/ 18 w 187"/>
                  <a:gd name="T1" fmla="*/ 62 h 219"/>
                  <a:gd name="T2" fmla="*/ 80 w 187"/>
                  <a:gd name="T3" fmla="*/ 213 h 219"/>
                  <a:gd name="T4" fmla="*/ 169 w 187"/>
                  <a:gd name="T5" fmla="*/ 204 h 219"/>
                  <a:gd name="T6" fmla="*/ 187 w 187"/>
                  <a:gd name="T7" fmla="*/ 151 h 219"/>
                  <a:gd name="T8" fmla="*/ 178 w 187"/>
                  <a:gd name="T9" fmla="*/ 71 h 219"/>
                  <a:gd name="T10" fmla="*/ 80 w 187"/>
                  <a:gd name="T11" fmla="*/ 0 h 219"/>
                  <a:gd name="T12" fmla="*/ 18 w 187"/>
                  <a:gd name="T13" fmla="*/ 62 h 219"/>
                  <a:gd name="T14" fmla="*/ 0 60000 65536"/>
                  <a:gd name="T15" fmla="*/ 0 60000 65536"/>
                  <a:gd name="T16" fmla="*/ 0 60000 65536"/>
                  <a:gd name="T17" fmla="*/ 0 60000 65536"/>
                  <a:gd name="T18" fmla="*/ 0 60000 65536"/>
                  <a:gd name="T19" fmla="*/ 0 60000 65536"/>
                  <a:gd name="T20" fmla="*/ 0 60000 65536"/>
                  <a:gd name="T21" fmla="*/ 0 w 187"/>
                  <a:gd name="T22" fmla="*/ 0 h 219"/>
                  <a:gd name="T23" fmla="*/ 187 w 187"/>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7" h="219">
                    <a:moveTo>
                      <a:pt x="18" y="62"/>
                    </a:moveTo>
                    <a:cubicBezTo>
                      <a:pt x="24" y="119"/>
                      <a:pt x="17" y="191"/>
                      <a:pt x="80" y="213"/>
                    </a:cubicBezTo>
                    <a:cubicBezTo>
                      <a:pt x="110" y="210"/>
                      <a:pt x="143" y="219"/>
                      <a:pt x="169" y="204"/>
                    </a:cubicBezTo>
                    <a:cubicBezTo>
                      <a:pt x="185" y="195"/>
                      <a:pt x="187" y="151"/>
                      <a:pt x="187" y="151"/>
                    </a:cubicBezTo>
                    <a:cubicBezTo>
                      <a:pt x="184" y="124"/>
                      <a:pt x="185" y="97"/>
                      <a:pt x="178" y="71"/>
                    </a:cubicBezTo>
                    <a:cubicBezTo>
                      <a:pt x="168" y="31"/>
                      <a:pt x="109" y="20"/>
                      <a:pt x="80" y="0"/>
                    </a:cubicBezTo>
                    <a:cubicBezTo>
                      <a:pt x="28" y="9"/>
                      <a:pt x="0" y="2"/>
                      <a:pt x="18" y="62"/>
                    </a:cubicBezTo>
                    <a:close/>
                  </a:path>
                </a:pathLst>
              </a:custGeom>
              <a:solidFill>
                <a:schemeClr val="bg1"/>
              </a:solidFill>
              <a:ln w="9525">
                <a:solidFill>
                  <a:schemeClr val="hlink"/>
                </a:solidFill>
                <a:round/>
                <a:headEnd/>
                <a:tailEnd/>
              </a:ln>
            </p:spPr>
            <p:txBody>
              <a:bodyPr/>
              <a:lstStyle/>
              <a:p>
                <a:endParaRPr lang="en-US"/>
              </a:p>
            </p:txBody>
          </p:sp>
          <p:sp>
            <p:nvSpPr>
              <p:cNvPr id="5181" name="Freeform 103"/>
              <p:cNvSpPr>
                <a:spLocks/>
              </p:cNvSpPr>
              <p:nvPr/>
            </p:nvSpPr>
            <p:spPr bwMode="auto">
              <a:xfrm>
                <a:off x="1584" y="3408"/>
                <a:ext cx="255" cy="297"/>
              </a:xfrm>
              <a:custGeom>
                <a:avLst/>
                <a:gdLst>
                  <a:gd name="T0" fmla="*/ 71 w 255"/>
                  <a:gd name="T1" fmla="*/ 13 h 297"/>
                  <a:gd name="T2" fmla="*/ 53 w 255"/>
                  <a:gd name="T3" fmla="*/ 173 h 297"/>
                  <a:gd name="T4" fmla="*/ 142 w 255"/>
                  <a:gd name="T5" fmla="*/ 297 h 297"/>
                  <a:gd name="T6" fmla="*/ 204 w 255"/>
                  <a:gd name="T7" fmla="*/ 235 h 297"/>
                  <a:gd name="T8" fmla="*/ 248 w 255"/>
                  <a:gd name="T9" fmla="*/ 155 h 297"/>
                  <a:gd name="T10" fmla="*/ 133 w 255"/>
                  <a:gd name="T11" fmla="*/ 49 h 297"/>
                  <a:gd name="T12" fmla="*/ 71 w 255"/>
                  <a:gd name="T13" fmla="*/ 13 h 297"/>
                  <a:gd name="T14" fmla="*/ 0 60000 65536"/>
                  <a:gd name="T15" fmla="*/ 0 60000 65536"/>
                  <a:gd name="T16" fmla="*/ 0 60000 65536"/>
                  <a:gd name="T17" fmla="*/ 0 60000 65536"/>
                  <a:gd name="T18" fmla="*/ 0 60000 65536"/>
                  <a:gd name="T19" fmla="*/ 0 60000 65536"/>
                  <a:gd name="T20" fmla="*/ 0 60000 65536"/>
                  <a:gd name="T21" fmla="*/ 0 w 255"/>
                  <a:gd name="T22" fmla="*/ 0 h 297"/>
                  <a:gd name="T23" fmla="*/ 255 w 255"/>
                  <a:gd name="T24" fmla="*/ 297 h 2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5" h="297">
                    <a:moveTo>
                      <a:pt x="71" y="13"/>
                    </a:moveTo>
                    <a:cubicBezTo>
                      <a:pt x="0" y="38"/>
                      <a:pt x="32" y="17"/>
                      <a:pt x="53" y="173"/>
                    </a:cubicBezTo>
                    <a:cubicBezTo>
                      <a:pt x="59" y="219"/>
                      <a:pt x="105" y="272"/>
                      <a:pt x="142" y="297"/>
                    </a:cubicBezTo>
                    <a:cubicBezTo>
                      <a:pt x="199" y="282"/>
                      <a:pt x="180" y="279"/>
                      <a:pt x="204" y="235"/>
                    </a:cubicBezTo>
                    <a:cubicBezTo>
                      <a:pt x="255" y="143"/>
                      <a:pt x="228" y="216"/>
                      <a:pt x="248" y="155"/>
                    </a:cubicBezTo>
                    <a:cubicBezTo>
                      <a:pt x="229" y="100"/>
                      <a:pt x="179" y="80"/>
                      <a:pt x="133" y="49"/>
                    </a:cubicBezTo>
                    <a:cubicBezTo>
                      <a:pt x="59" y="0"/>
                      <a:pt x="94" y="58"/>
                      <a:pt x="71" y="13"/>
                    </a:cubicBezTo>
                    <a:close/>
                  </a:path>
                </a:pathLst>
              </a:custGeom>
              <a:solidFill>
                <a:schemeClr val="bg1"/>
              </a:solidFill>
              <a:ln w="9525">
                <a:solidFill>
                  <a:schemeClr val="hlink"/>
                </a:solidFill>
                <a:round/>
                <a:headEnd/>
                <a:tailEnd/>
              </a:ln>
            </p:spPr>
            <p:txBody>
              <a:bodyPr/>
              <a:lstStyle/>
              <a:p>
                <a:endParaRPr lang="en-US"/>
              </a:p>
            </p:txBody>
          </p:sp>
          <p:sp>
            <p:nvSpPr>
              <p:cNvPr id="5182" name="Freeform 104"/>
              <p:cNvSpPr>
                <a:spLocks/>
              </p:cNvSpPr>
              <p:nvPr/>
            </p:nvSpPr>
            <p:spPr bwMode="auto">
              <a:xfrm>
                <a:off x="1232" y="3465"/>
                <a:ext cx="217" cy="238"/>
              </a:xfrm>
              <a:custGeom>
                <a:avLst/>
                <a:gdLst>
                  <a:gd name="T0" fmla="*/ 44 w 217"/>
                  <a:gd name="T1" fmla="*/ 0 h 238"/>
                  <a:gd name="T2" fmla="*/ 0 w 217"/>
                  <a:gd name="T3" fmla="*/ 106 h 238"/>
                  <a:gd name="T4" fmla="*/ 9 w 217"/>
                  <a:gd name="T5" fmla="*/ 186 h 238"/>
                  <a:gd name="T6" fmla="*/ 106 w 217"/>
                  <a:gd name="T7" fmla="*/ 230 h 238"/>
                  <a:gd name="T8" fmla="*/ 204 w 217"/>
                  <a:gd name="T9" fmla="*/ 221 h 238"/>
                  <a:gd name="T10" fmla="*/ 195 w 217"/>
                  <a:gd name="T11" fmla="*/ 177 h 238"/>
                  <a:gd name="T12" fmla="*/ 124 w 217"/>
                  <a:gd name="T13" fmla="*/ 44 h 238"/>
                  <a:gd name="T14" fmla="*/ 71 w 217"/>
                  <a:gd name="T15" fmla="*/ 9 h 238"/>
                  <a:gd name="T16" fmla="*/ 44 w 217"/>
                  <a:gd name="T17" fmla="*/ 0 h 2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7"/>
                  <a:gd name="T28" fmla="*/ 0 h 238"/>
                  <a:gd name="T29" fmla="*/ 217 w 217"/>
                  <a:gd name="T30" fmla="*/ 238 h 2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7" h="238">
                    <a:moveTo>
                      <a:pt x="44" y="0"/>
                    </a:moveTo>
                    <a:cubicBezTo>
                      <a:pt x="1" y="29"/>
                      <a:pt x="8" y="51"/>
                      <a:pt x="0" y="106"/>
                    </a:cubicBezTo>
                    <a:cubicBezTo>
                      <a:pt x="3" y="133"/>
                      <a:pt x="0" y="161"/>
                      <a:pt x="9" y="186"/>
                    </a:cubicBezTo>
                    <a:cubicBezTo>
                      <a:pt x="17" y="208"/>
                      <a:pt x="88" y="221"/>
                      <a:pt x="106" y="230"/>
                    </a:cubicBezTo>
                    <a:cubicBezTo>
                      <a:pt x="139" y="227"/>
                      <a:pt x="176" y="238"/>
                      <a:pt x="204" y="221"/>
                    </a:cubicBezTo>
                    <a:cubicBezTo>
                      <a:pt x="217" y="213"/>
                      <a:pt x="199" y="191"/>
                      <a:pt x="195" y="177"/>
                    </a:cubicBezTo>
                    <a:cubicBezTo>
                      <a:pt x="180" y="124"/>
                      <a:pt x="154" y="89"/>
                      <a:pt x="124" y="44"/>
                    </a:cubicBezTo>
                    <a:cubicBezTo>
                      <a:pt x="112" y="26"/>
                      <a:pt x="91" y="16"/>
                      <a:pt x="71" y="9"/>
                    </a:cubicBezTo>
                    <a:cubicBezTo>
                      <a:pt x="62" y="6"/>
                      <a:pt x="44" y="0"/>
                      <a:pt x="44" y="0"/>
                    </a:cubicBezTo>
                    <a:close/>
                  </a:path>
                </a:pathLst>
              </a:custGeom>
              <a:solidFill>
                <a:schemeClr val="bg1"/>
              </a:solidFill>
              <a:ln w="9525">
                <a:solidFill>
                  <a:schemeClr val="hlink"/>
                </a:solidFill>
                <a:round/>
                <a:headEnd/>
                <a:tailEnd/>
              </a:ln>
            </p:spPr>
            <p:txBody>
              <a:bodyPr/>
              <a:lstStyle/>
              <a:p>
                <a:endParaRPr lang="en-US"/>
              </a:p>
            </p:txBody>
          </p:sp>
          <p:sp>
            <p:nvSpPr>
              <p:cNvPr id="5183" name="Freeform 105"/>
              <p:cNvSpPr>
                <a:spLocks/>
              </p:cNvSpPr>
              <p:nvPr/>
            </p:nvSpPr>
            <p:spPr bwMode="auto">
              <a:xfrm>
                <a:off x="1440" y="3504"/>
                <a:ext cx="165" cy="200"/>
              </a:xfrm>
              <a:custGeom>
                <a:avLst/>
                <a:gdLst>
                  <a:gd name="T0" fmla="*/ 0 w 165"/>
                  <a:gd name="T1" fmla="*/ 37 h 200"/>
                  <a:gd name="T2" fmla="*/ 53 w 165"/>
                  <a:gd name="T3" fmla="*/ 108 h 200"/>
                  <a:gd name="T4" fmla="*/ 142 w 165"/>
                  <a:gd name="T5" fmla="*/ 188 h 200"/>
                  <a:gd name="T6" fmla="*/ 160 w 165"/>
                  <a:gd name="T7" fmla="*/ 161 h 200"/>
                  <a:gd name="T8" fmla="*/ 97 w 165"/>
                  <a:gd name="T9" fmla="*/ 28 h 200"/>
                  <a:gd name="T10" fmla="*/ 44 w 165"/>
                  <a:gd name="T11" fmla="*/ 10 h 200"/>
                  <a:gd name="T12" fmla="*/ 0 w 165"/>
                  <a:gd name="T13" fmla="*/ 37 h 200"/>
                  <a:gd name="T14" fmla="*/ 0 60000 65536"/>
                  <a:gd name="T15" fmla="*/ 0 60000 65536"/>
                  <a:gd name="T16" fmla="*/ 0 60000 65536"/>
                  <a:gd name="T17" fmla="*/ 0 60000 65536"/>
                  <a:gd name="T18" fmla="*/ 0 60000 65536"/>
                  <a:gd name="T19" fmla="*/ 0 60000 65536"/>
                  <a:gd name="T20" fmla="*/ 0 60000 65536"/>
                  <a:gd name="T21" fmla="*/ 0 w 165"/>
                  <a:gd name="T22" fmla="*/ 0 h 200"/>
                  <a:gd name="T23" fmla="*/ 165 w 165"/>
                  <a:gd name="T24" fmla="*/ 200 h 2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5" h="200">
                    <a:moveTo>
                      <a:pt x="0" y="37"/>
                    </a:moveTo>
                    <a:cubicBezTo>
                      <a:pt x="14" y="93"/>
                      <a:pt x="23" y="63"/>
                      <a:pt x="53" y="108"/>
                    </a:cubicBezTo>
                    <a:cubicBezTo>
                      <a:pt x="66" y="198"/>
                      <a:pt x="51" y="200"/>
                      <a:pt x="142" y="188"/>
                    </a:cubicBezTo>
                    <a:cubicBezTo>
                      <a:pt x="148" y="179"/>
                      <a:pt x="159" y="172"/>
                      <a:pt x="160" y="161"/>
                    </a:cubicBezTo>
                    <a:cubicBezTo>
                      <a:pt x="165" y="114"/>
                      <a:pt x="143" y="49"/>
                      <a:pt x="97" y="28"/>
                    </a:cubicBezTo>
                    <a:cubicBezTo>
                      <a:pt x="80" y="20"/>
                      <a:pt x="60" y="0"/>
                      <a:pt x="44" y="10"/>
                    </a:cubicBezTo>
                    <a:cubicBezTo>
                      <a:pt x="29" y="19"/>
                      <a:pt x="15" y="28"/>
                      <a:pt x="0" y="37"/>
                    </a:cubicBezTo>
                    <a:close/>
                  </a:path>
                </a:pathLst>
              </a:custGeom>
              <a:solidFill>
                <a:schemeClr val="bg1"/>
              </a:solidFill>
              <a:ln w="9525">
                <a:solidFill>
                  <a:schemeClr val="hlink"/>
                </a:solidFill>
                <a:round/>
                <a:headEnd/>
                <a:tailEnd/>
              </a:ln>
            </p:spPr>
            <p:txBody>
              <a:bodyPr/>
              <a:lstStyle/>
              <a:p>
                <a:endParaRPr lang="en-US"/>
              </a:p>
            </p:txBody>
          </p:sp>
          <p:sp>
            <p:nvSpPr>
              <p:cNvPr id="5184" name="Freeform 106"/>
              <p:cNvSpPr>
                <a:spLocks/>
              </p:cNvSpPr>
              <p:nvPr/>
            </p:nvSpPr>
            <p:spPr bwMode="auto">
              <a:xfrm>
                <a:off x="1872" y="3408"/>
                <a:ext cx="209" cy="258"/>
              </a:xfrm>
              <a:custGeom>
                <a:avLst/>
                <a:gdLst>
                  <a:gd name="T0" fmla="*/ 50 w 209"/>
                  <a:gd name="T1" fmla="*/ 0 h 258"/>
                  <a:gd name="T2" fmla="*/ 94 w 209"/>
                  <a:gd name="T3" fmla="*/ 257 h 258"/>
                  <a:gd name="T4" fmla="*/ 147 w 209"/>
                  <a:gd name="T5" fmla="*/ 248 h 258"/>
                  <a:gd name="T6" fmla="*/ 209 w 209"/>
                  <a:gd name="T7" fmla="*/ 141 h 258"/>
                  <a:gd name="T8" fmla="*/ 130 w 209"/>
                  <a:gd name="T9" fmla="*/ 44 h 258"/>
                  <a:gd name="T10" fmla="*/ 76 w 209"/>
                  <a:gd name="T11" fmla="*/ 8 h 258"/>
                  <a:gd name="T12" fmla="*/ 50 w 209"/>
                  <a:gd name="T13" fmla="*/ 0 h 258"/>
                  <a:gd name="T14" fmla="*/ 0 60000 65536"/>
                  <a:gd name="T15" fmla="*/ 0 60000 65536"/>
                  <a:gd name="T16" fmla="*/ 0 60000 65536"/>
                  <a:gd name="T17" fmla="*/ 0 60000 65536"/>
                  <a:gd name="T18" fmla="*/ 0 60000 65536"/>
                  <a:gd name="T19" fmla="*/ 0 60000 65536"/>
                  <a:gd name="T20" fmla="*/ 0 60000 65536"/>
                  <a:gd name="T21" fmla="*/ 0 w 209"/>
                  <a:gd name="T22" fmla="*/ 0 h 258"/>
                  <a:gd name="T23" fmla="*/ 209 w 209"/>
                  <a:gd name="T24" fmla="*/ 258 h 2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 h="258">
                    <a:moveTo>
                      <a:pt x="50" y="0"/>
                    </a:moveTo>
                    <a:cubicBezTo>
                      <a:pt x="21" y="82"/>
                      <a:pt x="0" y="225"/>
                      <a:pt x="94" y="257"/>
                    </a:cubicBezTo>
                    <a:cubicBezTo>
                      <a:pt x="112" y="254"/>
                      <a:pt x="132" y="258"/>
                      <a:pt x="147" y="248"/>
                    </a:cubicBezTo>
                    <a:cubicBezTo>
                      <a:pt x="174" y="229"/>
                      <a:pt x="198" y="175"/>
                      <a:pt x="209" y="141"/>
                    </a:cubicBezTo>
                    <a:cubicBezTo>
                      <a:pt x="194" y="97"/>
                      <a:pt x="167" y="72"/>
                      <a:pt x="130" y="44"/>
                    </a:cubicBezTo>
                    <a:cubicBezTo>
                      <a:pt x="113" y="31"/>
                      <a:pt x="94" y="20"/>
                      <a:pt x="76" y="8"/>
                    </a:cubicBezTo>
                    <a:cubicBezTo>
                      <a:pt x="68" y="3"/>
                      <a:pt x="50" y="0"/>
                      <a:pt x="50" y="0"/>
                    </a:cubicBezTo>
                    <a:close/>
                  </a:path>
                </a:pathLst>
              </a:custGeom>
              <a:solidFill>
                <a:schemeClr val="bg1"/>
              </a:solidFill>
              <a:ln w="9525">
                <a:solidFill>
                  <a:schemeClr val="hlink"/>
                </a:solidFill>
                <a:round/>
                <a:headEnd/>
                <a:tailEnd/>
              </a:ln>
            </p:spPr>
            <p:txBody>
              <a:bodyPr/>
              <a:lstStyle/>
              <a:p>
                <a:endParaRPr lang="en-US"/>
              </a:p>
            </p:txBody>
          </p:sp>
          <p:sp>
            <p:nvSpPr>
              <p:cNvPr id="5185" name="Freeform 107"/>
              <p:cNvSpPr>
                <a:spLocks/>
              </p:cNvSpPr>
              <p:nvPr/>
            </p:nvSpPr>
            <p:spPr bwMode="auto">
              <a:xfrm>
                <a:off x="1142" y="3128"/>
                <a:ext cx="154" cy="133"/>
              </a:xfrm>
              <a:custGeom>
                <a:avLst/>
                <a:gdLst>
                  <a:gd name="T0" fmla="*/ 72 w 154"/>
                  <a:gd name="T1" fmla="*/ 0 h 133"/>
                  <a:gd name="T2" fmla="*/ 72 w 154"/>
                  <a:gd name="T3" fmla="*/ 133 h 133"/>
                  <a:gd name="T4" fmla="*/ 125 w 154"/>
                  <a:gd name="T5" fmla="*/ 124 h 133"/>
                  <a:gd name="T6" fmla="*/ 152 w 154"/>
                  <a:gd name="T7" fmla="*/ 106 h 133"/>
                  <a:gd name="T8" fmla="*/ 116 w 154"/>
                  <a:gd name="T9" fmla="*/ 27 h 133"/>
                  <a:gd name="T10" fmla="*/ 72 w 154"/>
                  <a:gd name="T11" fmla="*/ 0 h 133"/>
                  <a:gd name="T12" fmla="*/ 0 60000 65536"/>
                  <a:gd name="T13" fmla="*/ 0 60000 65536"/>
                  <a:gd name="T14" fmla="*/ 0 60000 65536"/>
                  <a:gd name="T15" fmla="*/ 0 60000 65536"/>
                  <a:gd name="T16" fmla="*/ 0 60000 65536"/>
                  <a:gd name="T17" fmla="*/ 0 60000 65536"/>
                  <a:gd name="T18" fmla="*/ 0 w 154"/>
                  <a:gd name="T19" fmla="*/ 0 h 133"/>
                  <a:gd name="T20" fmla="*/ 154 w 154"/>
                  <a:gd name="T21" fmla="*/ 133 h 133"/>
                </a:gdLst>
                <a:ahLst/>
                <a:cxnLst>
                  <a:cxn ang="T12">
                    <a:pos x="T0" y="T1"/>
                  </a:cxn>
                  <a:cxn ang="T13">
                    <a:pos x="T2" y="T3"/>
                  </a:cxn>
                  <a:cxn ang="T14">
                    <a:pos x="T4" y="T5"/>
                  </a:cxn>
                  <a:cxn ang="T15">
                    <a:pos x="T6" y="T7"/>
                  </a:cxn>
                  <a:cxn ang="T16">
                    <a:pos x="T8" y="T9"/>
                  </a:cxn>
                  <a:cxn ang="T17">
                    <a:pos x="T10" y="T11"/>
                  </a:cxn>
                </a:cxnLst>
                <a:rect l="T18" t="T19" r="T20" b="T21"/>
                <a:pathLst>
                  <a:path w="154" h="133">
                    <a:moveTo>
                      <a:pt x="72" y="0"/>
                    </a:moveTo>
                    <a:cubicBezTo>
                      <a:pt x="26" y="30"/>
                      <a:pt x="0" y="109"/>
                      <a:pt x="72" y="133"/>
                    </a:cubicBezTo>
                    <a:cubicBezTo>
                      <a:pt x="90" y="130"/>
                      <a:pt x="108" y="130"/>
                      <a:pt x="125" y="124"/>
                    </a:cubicBezTo>
                    <a:cubicBezTo>
                      <a:pt x="135" y="121"/>
                      <a:pt x="151" y="117"/>
                      <a:pt x="152" y="106"/>
                    </a:cubicBezTo>
                    <a:cubicBezTo>
                      <a:pt x="154" y="94"/>
                      <a:pt x="132" y="39"/>
                      <a:pt x="116" y="27"/>
                    </a:cubicBezTo>
                    <a:cubicBezTo>
                      <a:pt x="112" y="23"/>
                      <a:pt x="35" y="0"/>
                      <a:pt x="72" y="0"/>
                    </a:cubicBezTo>
                    <a:close/>
                  </a:path>
                </a:pathLst>
              </a:custGeom>
              <a:solidFill>
                <a:schemeClr val="bg1"/>
              </a:solidFill>
              <a:ln w="9525">
                <a:solidFill>
                  <a:schemeClr val="hlink"/>
                </a:solidFill>
                <a:round/>
                <a:headEnd/>
                <a:tailEnd/>
              </a:ln>
            </p:spPr>
            <p:txBody>
              <a:bodyPr/>
              <a:lstStyle/>
              <a:p>
                <a:endParaRPr lang="en-US"/>
              </a:p>
            </p:txBody>
          </p:sp>
          <p:sp>
            <p:nvSpPr>
              <p:cNvPr id="5186" name="Freeform 108"/>
              <p:cNvSpPr>
                <a:spLocks/>
              </p:cNvSpPr>
              <p:nvPr/>
            </p:nvSpPr>
            <p:spPr bwMode="auto">
              <a:xfrm>
                <a:off x="1461" y="3161"/>
                <a:ext cx="148" cy="215"/>
              </a:xfrm>
              <a:custGeom>
                <a:avLst/>
                <a:gdLst>
                  <a:gd name="T0" fmla="*/ 54 w 148"/>
                  <a:gd name="T1" fmla="*/ 3 h 215"/>
                  <a:gd name="T2" fmla="*/ 45 w 148"/>
                  <a:gd name="T3" fmla="*/ 127 h 215"/>
                  <a:gd name="T4" fmla="*/ 125 w 148"/>
                  <a:gd name="T5" fmla="*/ 135 h 215"/>
                  <a:gd name="T6" fmla="*/ 134 w 148"/>
                  <a:gd name="T7" fmla="*/ 206 h 215"/>
                  <a:gd name="T8" fmla="*/ 143 w 148"/>
                  <a:gd name="T9" fmla="*/ 180 h 215"/>
                  <a:gd name="T10" fmla="*/ 125 w 148"/>
                  <a:gd name="T11" fmla="*/ 82 h 215"/>
                  <a:gd name="T12" fmla="*/ 54 w 148"/>
                  <a:gd name="T13" fmla="*/ 3 h 215"/>
                  <a:gd name="T14" fmla="*/ 0 60000 65536"/>
                  <a:gd name="T15" fmla="*/ 0 60000 65536"/>
                  <a:gd name="T16" fmla="*/ 0 60000 65536"/>
                  <a:gd name="T17" fmla="*/ 0 60000 65536"/>
                  <a:gd name="T18" fmla="*/ 0 60000 65536"/>
                  <a:gd name="T19" fmla="*/ 0 60000 65536"/>
                  <a:gd name="T20" fmla="*/ 0 60000 65536"/>
                  <a:gd name="T21" fmla="*/ 0 w 148"/>
                  <a:gd name="T22" fmla="*/ 0 h 215"/>
                  <a:gd name="T23" fmla="*/ 148 w 148"/>
                  <a:gd name="T24" fmla="*/ 215 h 2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215">
                    <a:moveTo>
                      <a:pt x="54" y="3"/>
                    </a:moveTo>
                    <a:cubicBezTo>
                      <a:pt x="30" y="39"/>
                      <a:pt x="0" y="73"/>
                      <a:pt x="45" y="127"/>
                    </a:cubicBezTo>
                    <a:cubicBezTo>
                      <a:pt x="62" y="148"/>
                      <a:pt x="98" y="132"/>
                      <a:pt x="125" y="135"/>
                    </a:cubicBezTo>
                    <a:cubicBezTo>
                      <a:pt x="128" y="159"/>
                      <a:pt x="125" y="184"/>
                      <a:pt x="134" y="206"/>
                    </a:cubicBezTo>
                    <a:cubicBezTo>
                      <a:pt x="137" y="215"/>
                      <a:pt x="143" y="189"/>
                      <a:pt x="143" y="180"/>
                    </a:cubicBezTo>
                    <a:cubicBezTo>
                      <a:pt x="143" y="147"/>
                      <a:pt x="148" y="105"/>
                      <a:pt x="125" y="82"/>
                    </a:cubicBezTo>
                    <a:cubicBezTo>
                      <a:pt x="43" y="0"/>
                      <a:pt x="92" y="95"/>
                      <a:pt x="54" y="3"/>
                    </a:cubicBezTo>
                    <a:close/>
                  </a:path>
                </a:pathLst>
              </a:custGeom>
              <a:solidFill>
                <a:schemeClr val="bg1"/>
              </a:solidFill>
              <a:ln w="9525">
                <a:solidFill>
                  <a:schemeClr val="hlink"/>
                </a:solidFill>
                <a:round/>
                <a:headEnd/>
                <a:tailEnd/>
              </a:ln>
            </p:spPr>
            <p:txBody>
              <a:bodyPr/>
              <a:lstStyle/>
              <a:p>
                <a:endParaRPr lang="en-US"/>
              </a:p>
            </p:txBody>
          </p:sp>
        </p:grpSp>
      </p:grpSp>
      <p:sp>
        <p:nvSpPr>
          <p:cNvPr id="5125" name="Litebulb"/>
          <p:cNvSpPr>
            <a:spLocks noEditPoints="1" noChangeArrowheads="1"/>
          </p:cNvSpPr>
          <p:nvPr/>
        </p:nvSpPr>
        <p:spPr bwMode="auto">
          <a:xfrm rot="10800000">
            <a:off x="6477000" y="381000"/>
            <a:ext cx="395288" cy="55721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00"/>
          </a:solidFill>
          <a:ln w="9525">
            <a:solidFill>
              <a:srgbClr val="000000"/>
            </a:solidFill>
            <a:miter lim="800000"/>
            <a:headEnd/>
            <a:tailEnd/>
          </a:ln>
        </p:spPr>
        <p:txBody>
          <a:bodyPr lIns="91429" tIns="45714" rIns="91429" bIns="45714"/>
          <a:lstStyle/>
          <a:p>
            <a:endParaRPr lang="en-US"/>
          </a:p>
        </p:txBody>
      </p:sp>
      <p:sp>
        <p:nvSpPr>
          <p:cNvPr id="5126" name="Line 110"/>
          <p:cNvSpPr>
            <a:spLocks noChangeShapeType="1"/>
          </p:cNvSpPr>
          <p:nvPr/>
        </p:nvSpPr>
        <p:spPr bwMode="auto">
          <a:xfrm>
            <a:off x="6705600" y="1066800"/>
            <a:ext cx="0" cy="838200"/>
          </a:xfrm>
          <a:prstGeom prst="line">
            <a:avLst/>
          </a:prstGeom>
          <a:noFill/>
          <a:ln w="38100">
            <a:solidFill>
              <a:srgbClr val="FFFF00"/>
            </a:solidFill>
            <a:round/>
            <a:headEnd/>
            <a:tailEnd type="triangle" w="med" len="med"/>
          </a:ln>
        </p:spPr>
        <p:txBody>
          <a:bodyPr wrap="none" lIns="91429" tIns="45714" rIns="91429" bIns="45714" anchor="ctr"/>
          <a:lstStyle/>
          <a:p>
            <a:endParaRPr lang="en-US"/>
          </a:p>
        </p:txBody>
      </p:sp>
      <p:sp>
        <p:nvSpPr>
          <p:cNvPr id="431215" name="Rectangle 111"/>
          <p:cNvSpPr>
            <a:spLocks noChangeArrowheads="1"/>
          </p:cNvSpPr>
          <p:nvPr/>
        </p:nvSpPr>
        <p:spPr bwMode="auto">
          <a:xfrm>
            <a:off x="533400" y="2057400"/>
            <a:ext cx="4252913" cy="1901825"/>
          </a:xfrm>
          <a:prstGeom prst="rect">
            <a:avLst/>
          </a:prstGeom>
          <a:noFill/>
          <a:ln w="9525">
            <a:noFill/>
            <a:miter lim="800000"/>
            <a:headEnd/>
            <a:tailEnd/>
          </a:ln>
          <a:effectLst/>
        </p:spPr>
        <p:txBody>
          <a:bodyPr lIns="91429" tIns="45714" rIns="91429" bIns="45714">
            <a:spAutoFit/>
          </a:bodyPr>
          <a:lstStyle/>
          <a:p>
            <a:pPr>
              <a:lnSpc>
                <a:spcPct val="90000"/>
              </a:lnSpc>
              <a:spcBef>
                <a:spcPct val="20000"/>
              </a:spcBef>
              <a:buClr>
                <a:schemeClr val="tx1"/>
              </a:buClr>
              <a:buSzPct val="80000"/>
              <a:buFont typeface="Wingdings" charset="0"/>
              <a:buChar char="§"/>
              <a:defRPr/>
            </a:pPr>
            <a:r>
              <a:rPr lang="en-US" sz="2400" b="1" dirty="0">
                <a:effectLst>
                  <a:outerShdw blurRad="38100" dist="38100" dir="2700000" algn="tl">
                    <a:srgbClr val="DDDDDD"/>
                  </a:outerShdw>
                </a:effectLst>
                <a:latin typeface="Times"/>
                <a:ea typeface="MS PGothic" pitchFamily="34" charset="-128"/>
                <a:cs typeface="Times"/>
              </a:rPr>
              <a:t> </a:t>
            </a:r>
            <a:r>
              <a:rPr lang="en-US" sz="2400" dirty="0">
                <a:latin typeface="Times"/>
                <a:ea typeface="MS PGothic" pitchFamily="34" charset="-128"/>
                <a:cs typeface="Times"/>
              </a:rPr>
              <a:t>Light propagates by scattering. </a:t>
            </a:r>
          </a:p>
          <a:p>
            <a:pPr>
              <a:lnSpc>
                <a:spcPct val="90000"/>
              </a:lnSpc>
              <a:spcBef>
                <a:spcPct val="20000"/>
              </a:spcBef>
              <a:buClr>
                <a:schemeClr val="tx1"/>
              </a:buClr>
              <a:buSzPct val="80000"/>
              <a:buFont typeface="Wingdings" charset="0"/>
              <a:buChar char="§"/>
              <a:defRPr/>
            </a:pPr>
            <a:endParaRPr lang="en-US" sz="2400" dirty="0">
              <a:latin typeface="Times"/>
              <a:ea typeface="MS PGothic" pitchFamily="34" charset="-128"/>
              <a:cs typeface="Times"/>
            </a:endParaRPr>
          </a:p>
          <a:p>
            <a:pPr>
              <a:lnSpc>
                <a:spcPct val="90000"/>
              </a:lnSpc>
              <a:spcBef>
                <a:spcPct val="20000"/>
              </a:spcBef>
              <a:buClr>
                <a:schemeClr val="tx1"/>
              </a:buClr>
              <a:buSzPct val="80000"/>
              <a:buFont typeface="Wingdings" charset="0"/>
              <a:buChar char="§"/>
              <a:defRPr/>
            </a:pPr>
            <a:r>
              <a:rPr lang="en-US" sz="2400" dirty="0">
                <a:latin typeface="Times"/>
                <a:ea typeface="MS PGothic" pitchFamily="34" charset="-128"/>
                <a:cs typeface="Times"/>
              </a:rPr>
              <a:t> As light propagates, remittance, transmission and absorption occur. </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Grp="1" noChangeAspect="1" noChangeArrowheads="1"/>
          </p:cNvPicPr>
          <p:nvPr>
            <p:ph idx="1"/>
          </p:nvPr>
        </p:nvPicPr>
        <p:blipFill>
          <a:blip r:embed="rId3"/>
          <a:srcRect/>
          <a:stretch>
            <a:fillRect/>
          </a:stretch>
        </p:blipFill>
        <p:spPr>
          <a:xfrm>
            <a:off x="0" y="1406856"/>
            <a:ext cx="4114800" cy="2413000"/>
          </a:xfrm>
          <a:noFill/>
        </p:spPr>
      </p:pic>
      <p:pic>
        <p:nvPicPr>
          <p:cNvPr id="24579" name="Picture 10"/>
          <p:cNvPicPr>
            <a:picLocks noChangeAspect="1" noChangeArrowheads="1"/>
          </p:cNvPicPr>
          <p:nvPr/>
        </p:nvPicPr>
        <p:blipFill>
          <a:blip r:embed="rId4"/>
          <a:srcRect/>
          <a:stretch>
            <a:fillRect/>
          </a:stretch>
        </p:blipFill>
        <p:spPr bwMode="auto">
          <a:xfrm>
            <a:off x="4125035" y="1313597"/>
            <a:ext cx="4800600" cy="2527300"/>
          </a:xfrm>
          <a:prstGeom prst="rect">
            <a:avLst/>
          </a:prstGeom>
          <a:noFill/>
          <a:ln w="9525">
            <a:noFill/>
            <a:miter lim="800000"/>
            <a:headEnd/>
            <a:tailEnd/>
          </a:ln>
        </p:spPr>
      </p:pic>
      <p:sp>
        <p:nvSpPr>
          <p:cNvPr id="32773" name="Text Box 12"/>
          <p:cNvSpPr txBox="1">
            <a:spLocks noChangeArrowheads="1"/>
          </p:cNvSpPr>
          <p:nvPr/>
        </p:nvSpPr>
        <p:spPr bwMode="auto">
          <a:xfrm>
            <a:off x="368490" y="152400"/>
            <a:ext cx="8775510" cy="573234"/>
          </a:xfrm>
          <a:prstGeom prst="rect">
            <a:avLst/>
          </a:prstGeom>
          <a:noFill/>
          <a:ln w="9525">
            <a:noFill/>
            <a:miter lim="800000"/>
            <a:headEnd/>
            <a:tailEnd/>
          </a:ln>
        </p:spPr>
        <p:txBody>
          <a:bodyPr wrap="square" lIns="80010" tIns="40005" rIns="80010" bIns="40005">
            <a:spAutoFit/>
          </a:bodyPr>
          <a:lstStyle/>
          <a:p>
            <a:pPr defTabSz="884238">
              <a:spcBef>
                <a:spcPct val="50000"/>
              </a:spcBef>
              <a:defRPr/>
            </a:pPr>
            <a:r>
              <a:rPr lang="en-US" sz="3200" dirty="0">
                <a:latin typeface="+mj-lt"/>
                <a:cs typeface="+mn-cs"/>
              </a:rPr>
              <a:t>Spectra, </a:t>
            </a:r>
            <a:r>
              <a:rPr lang="en-US" sz="3200" dirty="0" smtClean="0">
                <a:latin typeface="+mj-lt"/>
                <a:cs typeface="+mn-cs"/>
              </a:rPr>
              <a:t>PCA Scores </a:t>
            </a:r>
            <a:r>
              <a:rPr lang="en-US" sz="3200" dirty="0">
                <a:latin typeface="+mj-lt"/>
                <a:cs typeface="+mn-cs"/>
              </a:rPr>
              <a:t>Plot, </a:t>
            </a:r>
            <a:r>
              <a:rPr lang="en-US" sz="2000" dirty="0" smtClean="0">
                <a:latin typeface="+mj-lt"/>
                <a:cs typeface="+mn-cs"/>
              </a:rPr>
              <a:t>(without pre-treatment)</a:t>
            </a:r>
            <a:endParaRPr lang="en-US" sz="2000" dirty="0">
              <a:latin typeface="+mj-lt"/>
              <a:cs typeface="+mn-cs"/>
            </a:endParaRPr>
          </a:p>
        </p:txBody>
      </p:sp>
      <p:sp>
        <p:nvSpPr>
          <p:cNvPr id="7" name="TextBox 6"/>
          <p:cNvSpPr txBox="1"/>
          <p:nvPr/>
        </p:nvSpPr>
        <p:spPr>
          <a:xfrm>
            <a:off x="1078173" y="4230806"/>
            <a:ext cx="6660107" cy="923330"/>
          </a:xfrm>
          <a:prstGeom prst="rect">
            <a:avLst/>
          </a:prstGeom>
          <a:noFill/>
        </p:spPr>
        <p:txBody>
          <a:bodyPr wrap="square" rtlCol="0">
            <a:spAutoFit/>
          </a:bodyPr>
          <a:lstStyle/>
          <a:p>
            <a:r>
              <a:rPr lang="en-US" dirty="0" smtClean="0"/>
              <a:t>What changes do you see in the spectra ?</a:t>
            </a:r>
          </a:p>
          <a:p>
            <a:endParaRPr lang="en-US" dirty="0" smtClean="0"/>
          </a:p>
          <a:p>
            <a:r>
              <a:rPr lang="en-US" dirty="0" smtClean="0"/>
              <a:t>What is the main source of variation in the spectra ? </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3"/>
          <a:srcRect/>
          <a:stretch>
            <a:fillRect/>
          </a:stretch>
        </p:blipFill>
        <p:spPr bwMode="auto">
          <a:xfrm>
            <a:off x="410547" y="1272962"/>
            <a:ext cx="8229600" cy="4232275"/>
          </a:xfrm>
          <a:prstGeom prst="rect">
            <a:avLst/>
          </a:prstGeom>
          <a:noFill/>
          <a:ln w="9525">
            <a:noFill/>
            <a:miter lim="800000"/>
            <a:headEnd/>
            <a:tailEnd/>
          </a:ln>
        </p:spPr>
      </p:pic>
      <p:sp>
        <p:nvSpPr>
          <p:cNvPr id="27651" name="TextBox 3"/>
          <p:cNvSpPr txBox="1">
            <a:spLocks noChangeArrowheads="1"/>
          </p:cNvSpPr>
          <p:nvPr/>
        </p:nvSpPr>
        <p:spPr bwMode="auto">
          <a:xfrm>
            <a:off x="397823" y="5631597"/>
            <a:ext cx="8458200" cy="646331"/>
          </a:xfrm>
          <a:prstGeom prst="rect">
            <a:avLst/>
          </a:prstGeom>
          <a:noFill/>
          <a:ln w="9525">
            <a:noFill/>
            <a:miter lim="800000"/>
            <a:headEnd/>
            <a:tailEnd/>
          </a:ln>
        </p:spPr>
        <p:txBody>
          <a:bodyPr>
            <a:spAutoFit/>
          </a:bodyPr>
          <a:lstStyle/>
          <a:p>
            <a:pPr algn="ctr"/>
            <a:r>
              <a:rPr lang="en-US" dirty="0"/>
              <a:t>After pretreatment – in this case SNV-1</a:t>
            </a:r>
            <a:r>
              <a:rPr lang="en-US" baseline="30000" dirty="0"/>
              <a:t>st</a:t>
            </a:r>
            <a:r>
              <a:rPr lang="en-US" dirty="0"/>
              <a:t>-11, the first PC marks the changes in concentration. </a:t>
            </a:r>
          </a:p>
        </p:txBody>
      </p:sp>
      <p:sp>
        <p:nvSpPr>
          <p:cNvPr id="4" name="TextBox 6"/>
          <p:cNvSpPr txBox="1">
            <a:spLocks noChangeArrowheads="1"/>
          </p:cNvSpPr>
          <p:nvPr/>
        </p:nvSpPr>
        <p:spPr bwMode="auto">
          <a:xfrm>
            <a:off x="573207" y="204717"/>
            <a:ext cx="7765576" cy="584775"/>
          </a:xfrm>
          <a:prstGeom prst="rect">
            <a:avLst/>
          </a:prstGeom>
          <a:noFill/>
          <a:ln w="9525">
            <a:noFill/>
            <a:miter lim="800000"/>
            <a:headEnd/>
            <a:tailEnd/>
          </a:ln>
        </p:spPr>
        <p:txBody>
          <a:bodyPr wrap="square">
            <a:spAutoFit/>
          </a:bodyPr>
          <a:lstStyle/>
          <a:p>
            <a:pPr>
              <a:defRPr/>
            </a:pPr>
            <a:r>
              <a:rPr lang="en-US" sz="3200" dirty="0">
                <a:latin typeface="+mj-lt"/>
                <a:cs typeface="+mn-cs"/>
              </a:rPr>
              <a:t>After Pre-Treatment of </a:t>
            </a:r>
            <a:r>
              <a:rPr lang="en-US" sz="3200" dirty="0" smtClean="0">
                <a:latin typeface="+mj-lt"/>
                <a:cs typeface="+mn-cs"/>
              </a:rPr>
              <a:t>Spectra</a:t>
            </a:r>
            <a:endParaRPr lang="en-US" sz="2000" dirty="0">
              <a:latin typeface="Verdana" pitchFamily="34"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Figure 4_new_MAB.TIF"/>
          <p:cNvPicPr>
            <a:picLocks noChangeAspect="1"/>
          </p:cNvPicPr>
          <p:nvPr/>
        </p:nvPicPr>
        <p:blipFill>
          <a:blip r:embed="rId2"/>
          <a:srcRect/>
          <a:stretch>
            <a:fillRect/>
          </a:stretch>
        </p:blipFill>
        <p:spPr bwMode="auto">
          <a:xfrm>
            <a:off x="1945943" y="856397"/>
            <a:ext cx="5556250" cy="4419600"/>
          </a:xfrm>
          <a:prstGeom prst="rect">
            <a:avLst/>
          </a:prstGeom>
          <a:noFill/>
          <a:ln w="9525">
            <a:noFill/>
            <a:miter lim="800000"/>
            <a:headEnd/>
            <a:tailEnd/>
          </a:ln>
        </p:spPr>
      </p:pic>
      <p:sp>
        <p:nvSpPr>
          <p:cNvPr id="29699" name="TextBox 2"/>
          <p:cNvSpPr txBox="1">
            <a:spLocks noChangeArrowheads="1"/>
          </p:cNvSpPr>
          <p:nvPr/>
        </p:nvSpPr>
        <p:spPr bwMode="auto">
          <a:xfrm>
            <a:off x="0" y="5462800"/>
            <a:ext cx="9144000" cy="1015663"/>
          </a:xfrm>
          <a:prstGeom prst="rect">
            <a:avLst/>
          </a:prstGeom>
          <a:noFill/>
          <a:ln w="9525">
            <a:noFill/>
            <a:miter lim="800000"/>
            <a:headEnd/>
            <a:tailEnd/>
          </a:ln>
        </p:spPr>
        <p:txBody>
          <a:bodyPr>
            <a:spAutoFit/>
          </a:bodyPr>
          <a:lstStyle/>
          <a:p>
            <a:r>
              <a:rPr lang="en-US" sz="1400" dirty="0"/>
              <a:t>A.U. </a:t>
            </a:r>
            <a:r>
              <a:rPr lang="en-US" sz="1400" dirty="0" err="1"/>
              <a:t>Vanarase</a:t>
            </a:r>
            <a:r>
              <a:rPr lang="en-US" sz="1400" dirty="0"/>
              <a:t>, M. </a:t>
            </a:r>
            <a:r>
              <a:rPr lang="en-US" sz="1400" dirty="0" err="1"/>
              <a:t>Alcalà</a:t>
            </a:r>
            <a:r>
              <a:rPr lang="en-US" sz="1400" dirty="0"/>
              <a:t>, J.I. Jerez </a:t>
            </a:r>
            <a:r>
              <a:rPr lang="en-US" sz="1400" dirty="0" err="1"/>
              <a:t>Rozo</a:t>
            </a:r>
            <a:r>
              <a:rPr lang="en-US" sz="1400" dirty="0"/>
              <a:t>, F.J. </a:t>
            </a:r>
            <a:r>
              <a:rPr lang="en-US" sz="1400" dirty="0" err="1"/>
              <a:t>Muzzio</a:t>
            </a:r>
            <a:r>
              <a:rPr lang="en-US" sz="1400" dirty="0"/>
              <a:t> and R.J. </a:t>
            </a:r>
            <a:r>
              <a:rPr lang="en-US" sz="1400" dirty="0" err="1"/>
              <a:t>Romañach</a:t>
            </a:r>
            <a:r>
              <a:rPr lang="en-US" sz="1400" dirty="0"/>
              <a:t>, “Real-time monitoring of drug concentration in a continuous powder mixing process using NIR spectroscopy, Chemical Engineering Science, </a:t>
            </a:r>
            <a:r>
              <a:rPr lang="en-US" sz="1400" dirty="0" smtClean="0"/>
              <a:t>2010, 65(21), 5728 – 5733. </a:t>
            </a:r>
          </a:p>
          <a:p>
            <a:endParaRPr lang="en-US" dirty="0"/>
          </a:p>
        </p:txBody>
      </p:sp>
      <p:sp>
        <p:nvSpPr>
          <p:cNvPr id="4" name="Title 122"/>
          <p:cNvSpPr txBox="1">
            <a:spLocks/>
          </p:cNvSpPr>
          <p:nvPr/>
        </p:nvSpPr>
        <p:spPr>
          <a:xfrm>
            <a:off x="2129050" y="338138"/>
            <a:ext cx="5759355" cy="793750"/>
          </a:xfrm>
          <a:prstGeom prst="rect">
            <a:avLst/>
          </a:prstGeom>
        </p:spPr>
        <p:txBody>
          <a:bodyPr/>
          <a:lstStyle/>
          <a:p>
            <a:pPr algn="ctr" eaLnBrk="0" hangingPunct="0">
              <a:defRPr/>
            </a:pPr>
            <a:r>
              <a:rPr lang="en-US" sz="3200" kern="0" dirty="0">
                <a:latin typeface="+mj-lt"/>
                <a:ea typeface="Verdana" pitchFamily="34" charset="0"/>
                <a:cs typeface="Verdana" pitchFamily="34" charset="0"/>
              </a:rPr>
              <a:t>PCA </a:t>
            </a:r>
            <a:r>
              <a:rPr lang="en-US" sz="3200" kern="0" dirty="0" smtClean="0">
                <a:latin typeface="+mj-lt"/>
                <a:ea typeface="Verdana" pitchFamily="34" charset="0"/>
                <a:cs typeface="Verdana" pitchFamily="34" charset="0"/>
              </a:rPr>
              <a:t>Scores Plot </a:t>
            </a:r>
            <a:endParaRPr lang="en-US" sz="3200" kern="0" dirty="0">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Figure 5 June 3..tif"/>
          <p:cNvPicPr>
            <a:picLocks noChangeAspect="1"/>
          </p:cNvPicPr>
          <p:nvPr/>
        </p:nvPicPr>
        <p:blipFill>
          <a:blip r:embed="rId3"/>
          <a:srcRect/>
          <a:stretch>
            <a:fillRect/>
          </a:stretch>
        </p:blipFill>
        <p:spPr bwMode="auto">
          <a:xfrm>
            <a:off x="242248" y="859809"/>
            <a:ext cx="8274050" cy="3932238"/>
          </a:xfrm>
          <a:prstGeom prst="rect">
            <a:avLst/>
          </a:prstGeom>
          <a:noFill/>
          <a:ln w="9525">
            <a:noFill/>
            <a:miter lim="800000"/>
            <a:headEnd/>
            <a:tailEnd/>
          </a:ln>
        </p:spPr>
      </p:pic>
      <p:sp>
        <p:nvSpPr>
          <p:cNvPr id="38915" name="TextBox 5"/>
          <p:cNvSpPr txBox="1">
            <a:spLocks noChangeArrowheads="1"/>
          </p:cNvSpPr>
          <p:nvPr/>
        </p:nvSpPr>
        <p:spPr bwMode="auto">
          <a:xfrm>
            <a:off x="3655326" y="6002909"/>
            <a:ext cx="7010400" cy="1092607"/>
          </a:xfrm>
          <a:prstGeom prst="rect">
            <a:avLst/>
          </a:prstGeom>
          <a:noFill/>
          <a:ln w="9525">
            <a:noFill/>
            <a:miter lim="800000"/>
            <a:headEnd/>
            <a:tailEnd/>
          </a:ln>
        </p:spPr>
        <p:txBody>
          <a:bodyPr>
            <a:spAutoFit/>
          </a:bodyPr>
          <a:lstStyle/>
          <a:p>
            <a:pPr>
              <a:spcAft>
                <a:spcPts val="900"/>
              </a:spcAft>
            </a:pPr>
            <a:r>
              <a:rPr lang="en-US" sz="1600" dirty="0"/>
              <a:t>D. Acevedo et.al., </a:t>
            </a:r>
            <a:r>
              <a:rPr lang="en-US" sz="1600" dirty="0" err="1" smtClean="0"/>
              <a:t>AAPSPharmscitech</a:t>
            </a:r>
            <a:r>
              <a:rPr lang="en-US" sz="1600" dirty="0" smtClean="0"/>
              <a:t>, </a:t>
            </a:r>
          </a:p>
          <a:p>
            <a:pPr>
              <a:spcAft>
                <a:spcPts val="900"/>
              </a:spcAft>
            </a:pPr>
            <a:r>
              <a:rPr lang="en-US" sz="1600" dirty="0" smtClean="0"/>
              <a:t>DOI: 10.1208/s12249-012-9825-0. </a:t>
            </a:r>
          </a:p>
          <a:p>
            <a:endParaRPr lang="en-US" dirty="0"/>
          </a:p>
        </p:txBody>
      </p:sp>
      <p:sp>
        <p:nvSpPr>
          <p:cNvPr id="38916" name="TextBox 6"/>
          <p:cNvSpPr txBox="1">
            <a:spLocks noChangeArrowheads="1"/>
          </p:cNvSpPr>
          <p:nvPr/>
        </p:nvSpPr>
        <p:spPr bwMode="auto">
          <a:xfrm>
            <a:off x="545910" y="0"/>
            <a:ext cx="7891865" cy="646331"/>
          </a:xfrm>
          <a:prstGeom prst="rect">
            <a:avLst/>
          </a:prstGeom>
          <a:noFill/>
          <a:ln w="9525">
            <a:noFill/>
            <a:miter lim="800000"/>
            <a:headEnd/>
            <a:tailEnd/>
          </a:ln>
        </p:spPr>
        <p:txBody>
          <a:bodyPr wrap="square">
            <a:spAutoFit/>
          </a:bodyPr>
          <a:lstStyle/>
          <a:p>
            <a:r>
              <a:rPr lang="en-US" dirty="0"/>
              <a:t>Monitoring of Ribbon Density During Roller Compaction. PCA Model Developed with ribbons compacted from 30 – 35 bar. </a:t>
            </a:r>
          </a:p>
        </p:txBody>
      </p:sp>
      <p:pic>
        <p:nvPicPr>
          <p:cNvPr id="38917" name="Picture 5"/>
          <p:cNvPicPr>
            <a:picLocks noChangeAspect="1" noChangeArrowheads="1"/>
          </p:cNvPicPr>
          <p:nvPr/>
        </p:nvPicPr>
        <p:blipFill>
          <a:blip r:embed="rId4"/>
          <a:srcRect/>
          <a:stretch>
            <a:fillRect/>
          </a:stretch>
        </p:blipFill>
        <p:spPr bwMode="auto">
          <a:xfrm>
            <a:off x="304800" y="4746009"/>
            <a:ext cx="8594725" cy="115887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A second look at the Math</a:t>
            </a:r>
            <a:endParaRPr lang="en-US" dirty="0"/>
          </a:p>
        </p:txBody>
      </p:sp>
      <p:sp>
        <p:nvSpPr>
          <p:cNvPr id="4" name="Text Box 29"/>
          <p:cNvSpPr txBox="1">
            <a:spLocks noGrp="1" noChangeArrowheads="1"/>
          </p:cNvSpPr>
          <p:nvPr>
            <p:ph idx="1"/>
          </p:nvPr>
        </p:nvSpPr>
        <p:spPr bwMode="auto">
          <a:xfrm>
            <a:off x="473406" y="1145273"/>
            <a:ext cx="8285163" cy="4020277"/>
          </a:xfrm>
          <a:prstGeom prst="rect">
            <a:avLst/>
          </a:prstGeom>
          <a:noFill/>
          <a:ln w="9525">
            <a:noFill/>
            <a:miter lim="800000"/>
            <a:headEnd/>
            <a:tailEnd/>
          </a:ln>
        </p:spPr>
        <p:txBody>
          <a:bodyPr wrap="square">
            <a:spAutoFit/>
          </a:bodyPr>
          <a:lstStyle/>
          <a:p>
            <a:pPr>
              <a:lnSpc>
                <a:spcPct val="90000"/>
              </a:lnSpc>
              <a:spcBef>
                <a:spcPct val="20000"/>
              </a:spcBef>
              <a:buFont typeface="Wingdings" pitchFamily="2" charset="2"/>
              <a:buNone/>
            </a:pPr>
            <a:r>
              <a:rPr lang="en-US" sz="2200" b="1" dirty="0" smtClean="0"/>
              <a:t>     X </a:t>
            </a:r>
            <a:r>
              <a:rPr lang="en-US" sz="2200" b="1" dirty="0"/>
              <a:t>= X</a:t>
            </a:r>
            <a:r>
              <a:rPr lang="en-US" sz="2200" dirty="0"/>
              <a:t>’ = </a:t>
            </a:r>
            <a:r>
              <a:rPr lang="en-US" sz="2200" dirty="0" err="1"/>
              <a:t>T</a:t>
            </a:r>
            <a:r>
              <a:rPr lang="en-US" sz="2200" baseline="-25000" dirty="0" err="1"/>
              <a:t>k</a:t>
            </a:r>
            <a:r>
              <a:rPr lang="en-US" sz="2200" dirty="0" err="1"/>
              <a:t>L</a:t>
            </a:r>
            <a:r>
              <a:rPr lang="en-US" sz="2200" baseline="-25000" dirty="0" err="1"/>
              <a:t>k</a:t>
            </a:r>
            <a:r>
              <a:rPr lang="en-US" sz="2200" baseline="30000" dirty="0" err="1"/>
              <a:t>T</a:t>
            </a:r>
            <a:r>
              <a:rPr lang="en-US" sz="2200" baseline="30000" dirty="0"/>
              <a:t>        </a:t>
            </a:r>
            <a:r>
              <a:rPr lang="en-US" sz="2200" dirty="0"/>
              <a:t>The columns of L are the principal components, the new factors or linear combinations of the original </a:t>
            </a:r>
            <a:r>
              <a:rPr lang="en-US" sz="2200" dirty="0" smtClean="0"/>
              <a:t>variables which are described in </a:t>
            </a:r>
            <a:r>
              <a:rPr lang="en-US" sz="2200" b="1" dirty="0" smtClean="0"/>
              <a:t>X</a:t>
            </a:r>
            <a:r>
              <a:rPr lang="en-US" sz="2200" dirty="0" smtClean="0"/>
              <a:t>.</a:t>
            </a:r>
          </a:p>
          <a:p>
            <a:pPr>
              <a:lnSpc>
                <a:spcPct val="90000"/>
              </a:lnSpc>
              <a:spcBef>
                <a:spcPct val="20000"/>
              </a:spcBef>
              <a:buFont typeface="Wingdings" pitchFamily="2" charset="2"/>
              <a:buNone/>
            </a:pPr>
            <a:endParaRPr lang="en-US" sz="2200" dirty="0" smtClean="0"/>
          </a:p>
          <a:p>
            <a:pPr>
              <a:lnSpc>
                <a:spcPct val="90000"/>
              </a:lnSpc>
              <a:spcBef>
                <a:spcPct val="20000"/>
              </a:spcBef>
              <a:buFont typeface="Wingdings" pitchFamily="2" charset="2"/>
              <a:buNone/>
            </a:pPr>
            <a:r>
              <a:rPr lang="en-US" sz="2200" dirty="0" smtClean="0"/>
              <a:t>   T are the scores or weights, and the loadings are the linear combinations of the original variables. The product of </a:t>
            </a:r>
            <a:r>
              <a:rPr lang="en-US" sz="2200" dirty="0" err="1" smtClean="0"/>
              <a:t>T</a:t>
            </a:r>
            <a:r>
              <a:rPr lang="en-US" sz="2200" baseline="-25000" dirty="0" err="1" smtClean="0"/>
              <a:t>k</a:t>
            </a:r>
            <a:r>
              <a:rPr lang="en-US" sz="2200" dirty="0" err="1" smtClean="0"/>
              <a:t>L</a:t>
            </a:r>
            <a:r>
              <a:rPr lang="en-US" sz="2200" baseline="-25000" dirty="0" err="1" smtClean="0"/>
              <a:t>k</a:t>
            </a:r>
            <a:r>
              <a:rPr lang="en-US" sz="2200" baseline="30000" dirty="0" err="1" smtClean="0"/>
              <a:t>T</a:t>
            </a:r>
            <a:r>
              <a:rPr lang="en-US" sz="2200" dirty="0" smtClean="0"/>
              <a:t> summarizes the spectral variation observed in X but with orthogonal components. The k refers to the number of vectors or pc’s that will be used to summarize the variation.</a:t>
            </a:r>
          </a:p>
          <a:p>
            <a:pPr>
              <a:lnSpc>
                <a:spcPct val="90000"/>
              </a:lnSpc>
              <a:spcBef>
                <a:spcPct val="20000"/>
              </a:spcBef>
              <a:buFont typeface="Wingdings" pitchFamily="2" charset="2"/>
              <a:buNone/>
            </a:pPr>
            <a:endParaRPr lang="en-US" sz="2200" dirty="0" smtClean="0"/>
          </a:p>
          <a:p>
            <a:pPr>
              <a:lnSpc>
                <a:spcPct val="90000"/>
              </a:lnSpc>
              <a:spcBef>
                <a:spcPct val="20000"/>
              </a:spcBef>
              <a:buFont typeface="Wingdings" pitchFamily="2" charset="2"/>
              <a:buNone/>
            </a:pPr>
            <a:endParaRPr lang="en-US" sz="2200" dirty="0"/>
          </a:p>
        </p:txBody>
      </p:sp>
      <p:pic>
        <p:nvPicPr>
          <p:cNvPr id="43013" name="Picture 5"/>
          <p:cNvPicPr>
            <a:picLocks noChangeAspect="1" noChangeArrowheads="1"/>
          </p:cNvPicPr>
          <p:nvPr/>
        </p:nvPicPr>
        <p:blipFill>
          <a:blip r:embed="rId2"/>
          <a:srcRect/>
          <a:stretch>
            <a:fillRect/>
          </a:stretch>
        </p:blipFill>
        <p:spPr bwMode="auto">
          <a:xfrm>
            <a:off x="3834595" y="4480560"/>
            <a:ext cx="5109250" cy="2377440"/>
          </a:xfrm>
          <a:prstGeom prst="rect">
            <a:avLst/>
          </a:prstGeom>
          <a:noFill/>
          <a:ln w="9525">
            <a:noFill/>
            <a:miter lim="800000"/>
            <a:headEnd/>
            <a:tailEnd/>
          </a:ln>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2370161" y="174009"/>
            <a:ext cx="5791200" cy="944563"/>
          </a:xfrm>
        </p:spPr>
        <p:txBody>
          <a:bodyPr/>
          <a:lstStyle/>
          <a:p>
            <a:pPr algn="l"/>
            <a:r>
              <a:rPr lang="en-US" dirty="0" smtClean="0"/>
              <a:t>PCA – </a:t>
            </a:r>
            <a:r>
              <a:rPr lang="en-US" dirty="0" err="1" smtClean="0"/>
              <a:t>Orthogonality</a:t>
            </a:r>
            <a:endParaRPr lang="en-US" dirty="0" smtClean="0"/>
          </a:p>
        </p:txBody>
      </p:sp>
      <p:sp>
        <p:nvSpPr>
          <p:cNvPr id="4100" name="TextBox 4"/>
          <p:cNvSpPr txBox="1">
            <a:spLocks noChangeArrowheads="1"/>
          </p:cNvSpPr>
          <p:nvPr/>
        </p:nvSpPr>
        <p:spPr bwMode="auto">
          <a:xfrm>
            <a:off x="601639" y="5165536"/>
            <a:ext cx="8001000" cy="1077218"/>
          </a:xfrm>
          <a:prstGeom prst="rect">
            <a:avLst/>
          </a:prstGeom>
          <a:noFill/>
          <a:ln w="9525">
            <a:noFill/>
            <a:miter lim="800000"/>
            <a:headEnd/>
            <a:tailEnd/>
          </a:ln>
        </p:spPr>
        <p:txBody>
          <a:bodyPr>
            <a:spAutoFit/>
          </a:bodyPr>
          <a:lstStyle/>
          <a:p>
            <a:pPr algn="just"/>
            <a:r>
              <a:rPr lang="en-US" sz="1600" dirty="0"/>
              <a:t>Obtained for spectra from previous slide. Notice that first factor summarizes most of the variation, and then it starts decreasing. Each factor summarizes new variation, not included in previous factors. Pretreatment was not used, only mean centering. </a:t>
            </a:r>
          </a:p>
        </p:txBody>
      </p:sp>
      <p:graphicFrame>
        <p:nvGraphicFramePr>
          <p:cNvPr id="4098" name="Object 5"/>
          <p:cNvGraphicFramePr>
            <a:graphicFrameLocks noChangeAspect="1"/>
          </p:cNvGraphicFramePr>
          <p:nvPr/>
        </p:nvGraphicFramePr>
        <p:xfrm>
          <a:off x="1178257" y="1147549"/>
          <a:ext cx="8153400" cy="4176713"/>
        </p:xfrm>
        <a:graphic>
          <a:graphicData uri="http://schemas.openxmlformats.org/presentationml/2006/ole">
            <mc:AlternateContent xmlns:mc="http://schemas.openxmlformats.org/markup-compatibility/2006">
              <mc:Choice xmlns:v="urn:schemas-microsoft-com:vml" Requires="v">
                <p:oleObj spid="_x0000_s44037" name="Document" r:id="rId4" imgW="8385161" imgH="4177228" progId="Word.Document.8">
                  <p:embed/>
                </p:oleObj>
              </mc:Choice>
              <mc:Fallback>
                <p:oleObj name="Document" r:id="rId4" imgW="8385161" imgH="4177228"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8257" y="1147549"/>
                        <a:ext cx="8153400" cy="417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5"/>
          <p:cNvSpPr txBox="1">
            <a:spLocks noChangeArrowheads="1"/>
          </p:cNvSpPr>
          <p:nvPr/>
        </p:nvSpPr>
        <p:spPr bwMode="auto">
          <a:xfrm>
            <a:off x="0" y="4450912"/>
            <a:ext cx="8839200" cy="1554272"/>
          </a:xfrm>
          <a:prstGeom prst="rect">
            <a:avLst/>
          </a:prstGeom>
          <a:noFill/>
          <a:ln w="9525">
            <a:noFill/>
            <a:miter lim="800000"/>
            <a:headEnd/>
            <a:tailEnd/>
          </a:ln>
        </p:spPr>
        <p:txBody>
          <a:bodyPr>
            <a:spAutoFit/>
          </a:bodyPr>
          <a:lstStyle/>
          <a:p>
            <a:pPr>
              <a:buClr>
                <a:srgbClr val="009900"/>
              </a:buClr>
              <a:buFont typeface="Wingdings" pitchFamily="2" charset="2"/>
              <a:buChar char="§"/>
            </a:pPr>
            <a:r>
              <a:rPr lang="en-US" sz="2600" dirty="0"/>
              <a:t>  </a:t>
            </a:r>
            <a:r>
              <a:rPr lang="en-US" sz="2000" dirty="0"/>
              <a:t>If you know that spectral noise is about 0.1%, then how many </a:t>
            </a:r>
          </a:p>
          <a:p>
            <a:pPr>
              <a:buClr>
                <a:srgbClr val="009900"/>
              </a:buClr>
            </a:pPr>
            <a:r>
              <a:rPr lang="en-US" sz="2000" dirty="0"/>
              <a:t>    principal components should be used to explain the data ? </a:t>
            </a:r>
          </a:p>
          <a:p>
            <a:pPr>
              <a:buClr>
                <a:srgbClr val="009900"/>
              </a:buClr>
            </a:pPr>
            <a:endParaRPr lang="en-US" sz="900" dirty="0"/>
          </a:p>
          <a:p>
            <a:pPr>
              <a:buClr>
                <a:srgbClr val="009900"/>
              </a:buClr>
              <a:buFont typeface="Wingdings" pitchFamily="2" charset="2"/>
              <a:buChar char="§"/>
            </a:pPr>
            <a:r>
              <a:rPr lang="en-US" sz="2000" dirty="0"/>
              <a:t>  Here we have the opportunity to filter or reduce the spectral </a:t>
            </a:r>
          </a:p>
          <a:p>
            <a:pPr>
              <a:buClr>
                <a:srgbClr val="009900"/>
              </a:buClr>
            </a:pPr>
            <a:r>
              <a:rPr lang="en-US" sz="2000" dirty="0"/>
              <a:t>    noise since we do not have to keep the eight factors. </a:t>
            </a:r>
          </a:p>
        </p:txBody>
      </p:sp>
      <p:pic>
        <p:nvPicPr>
          <p:cNvPr id="25603" name="Picture 5"/>
          <p:cNvPicPr>
            <a:picLocks noChangeAspect="1" noChangeArrowheads="1"/>
          </p:cNvPicPr>
          <p:nvPr/>
        </p:nvPicPr>
        <p:blipFill>
          <a:blip r:embed="rId3"/>
          <a:srcRect/>
          <a:stretch>
            <a:fillRect/>
          </a:stretch>
        </p:blipFill>
        <p:spPr bwMode="auto">
          <a:xfrm>
            <a:off x="1605455" y="1219200"/>
            <a:ext cx="6611938" cy="3292475"/>
          </a:xfrm>
          <a:prstGeom prst="rect">
            <a:avLst/>
          </a:prstGeom>
          <a:noFill/>
          <a:ln w="9525">
            <a:noFill/>
            <a:miter lim="800000"/>
            <a:headEnd/>
            <a:tailEnd/>
          </a:ln>
        </p:spPr>
      </p:pic>
      <p:sp>
        <p:nvSpPr>
          <p:cNvPr id="25604" name="Rectangle 2"/>
          <p:cNvSpPr>
            <a:spLocks noGrp="1" noChangeArrowheads="1"/>
          </p:cNvSpPr>
          <p:nvPr>
            <p:ph type="title"/>
          </p:nvPr>
        </p:nvSpPr>
        <p:spPr>
          <a:xfrm>
            <a:off x="252249" y="0"/>
            <a:ext cx="8382000" cy="1143000"/>
          </a:xfrm>
        </p:spPr>
        <p:txBody>
          <a:bodyPr/>
          <a:lstStyle/>
          <a:p>
            <a:pPr algn="l"/>
            <a:r>
              <a:rPr lang="en-US" sz="3200" dirty="0" smtClean="0"/>
              <a:t>Principal Components Analysis (PCA)</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Figure 4_new_MAB.TIF"/>
          <p:cNvPicPr>
            <a:picLocks noChangeAspect="1"/>
          </p:cNvPicPr>
          <p:nvPr/>
        </p:nvPicPr>
        <p:blipFill>
          <a:blip r:embed="rId3"/>
          <a:srcRect/>
          <a:stretch>
            <a:fillRect/>
          </a:stretch>
        </p:blipFill>
        <p:spPr bwMode="auto">
          <a:xfrm>
            <a:off x="1693696" y="1140177"/>
            <a:ext cx="5288017" cy="4206240"/>
          </a:xfrm>
          <a:prstGeom prst="rect">
            <a:avLst/>
          </a:prstGeom>
          <a:noFill/>
          <a:ln w="9525">
            <a:noFill/>
            <a:miter lim="800000"/>
            <a:headEnd/>
            <a:tailEnd/>
          </a:ln>
        </p:spPr>
      </p:pic>
      <p:sp>
        <p:nvSpPr>
          <p:cNvPr id="29699" name="TextBox 2"/>
          <p:cNvSpPr txBox="1">
            <a:spLocks noChangeArrowheads="1"/>
          </p:cNvSpPr>
          <p:nvPr/>
        </p:nvSpPr>
        <p:spPr bwMode="auto">
          <a:xfrm>
            <a:off x="0" y="5462800"/>
            <a:ext cx="9144000" cy="1015663"/>
          </a:xfrm>
          <a:prstGeom prst="rect">
            <a:avLst/>
          </a:prstGeom>
          <a:noFill/>
          <a:ln w="9525">
            <a:noFill/>
            <a:miter lim="800000"/>
            <a:headEnd/>
            <a:tailEnd/>
          </a:ln>
        </p:spPr>
        <p:txBody>
          <a:bodyPr>
            <a:spAutoFit/>
          </a:bodyPr>
          <a:lstStyle/>
          <a:p>
            <a:r>
              <a:rPr lang="en-US" sz="1400" dirty="0"/>
              <a:t>A.U. </a:t>
            </a:r>
            <a:r>
              <a:rPr lang="en-US" sz="1400" dirty="0" err="1"/>
              <a:t>Vanarase</a:t>
            </a:r>
            <a:r>
              <a:rPr lang="en-US" sz="1400" dirty="0"/>
              <a:t>, M. </a:t>
            </a:r>
            <a:r>
              <a:rPr lang="en-US" sz="1400" dirty="0" err="1"/>
              <a:t>Alcalà</a:t>
            </a:r>
            <a:r>
              <a:rPr lang="en-US" sz="1400" dirty="0"/>
              <a:t>, J.I. Jerez </a:t>
            </a:r>
            <a:r>
              <a:rPr lang="en-US" sz="1400" dirty="0" err="1"/>
              <a:t>Rozo</a:t>
            </a:r>
            <a:r>
              <a:rPr lang="en-US" sz="1400" dirty="0"/>
              <a:t>, F.J. </a:t>
            </a:r>
            <a:r>
              <a:rPr lang="en-US" sz="1400" dirty="0" err="1"/>
              <a:t>Muzzio</a:t>
            </a:r>
            <a:r>
              <a:rPr lang="en-US" sz="1400" dirty="0"/>
              <a:t> and R.J. </a:t>
            </a:r>
            <a:r>
              <a:rPr lang="en-US" sz="1400" dirty="0" err="1"/>
              <a:t>Romañach</a:t>
            </a:r>
            <a:r>
              <a:rPr lang="en-US" sz="1400" dirty="0"/>
              <a:t>, “Real-time monitoring of drug concentration in a continuous powder mixing process using NIR spectroscopy, Chemical Engineering Science, </a:t>
            </a:r>
            <a:r>
              <a:rPr lang="en-US" sz="1400" dirty="0" smtClean="0"/>
              <a:t>2010, 65(21), 5728 – 5733. </a:t>
            </a:r>
          </a:p>
          <a:p>
            <a:endParaRPr lang="en-US" dirty="0"/>
          </a:p>
        </p:txBody>
      </p:sp>
      <p:sp>
        <p:nvSpPr>
          <p:cNvPr id="4" name="Title 122"/>
          <p:cNvSpPr txBox="1">
            <a:spLocks/>
          </p:cNvSpPr>
          <p:nvPr/>
        </p:nvSpPr>
        <p:spPr>
          <a:xfrm>
            <a:off x="559559" y="0"/>
            <a:ext cx="8175008" cy="793750"/>
          </a:xfrm>
          <a:prstGeom prst="rect">
            <a:avLst/>
          </a:prstGeom>
        </p:spPr>
        <p:txBody>
          <a:bodyPr/>
          <a:lstStyle/>
          <a:p>
            <a:pPr algn="ctr" eaLnBrk="0" hangingPunct="0">
              <a:defRPr/>
            </a:pPr>
            <a:r>
              <a:rPr lang="en-US" sz="3200" kern="0" dirty="0">
                <a:latin typeface="+mj-lt"/>
                <a:ea typeface="Verdana" pitchFamily="34" charset="0"/>
                <a:cs typeface="Verdana" pitchFamily="34" charset="0"/>
              </a:rPr>
              <a:t>PCA </a:t>
            </a:r>
            <a:r>
              <a:rPr lang="en-US" sz="3200" kern="0" dirty="0" smtClean="0">
                <a:latin typeface="+mj-lt"/>
                <a:ea typeface="Verdana" pitchFamily="34" charset="0"/>
                <a:cs typeface="Verdana" pitchFamily="34" charset="0"/>
              </a:rPr>
              <a:t>Scores Plot- The Transition from Qualitative to </a:t>
            </a:r>
            <a:r>
              <a:rPr lang="en-US" sz="3200" kern="0" dirty="0" err="1" smtClean="0">
                <a:latin typeface="+mj-lt"/>
                <a:ea typeface="Verdana" pitchFamily="34" charset="0"/>
                <a:cs typeface="Verdana" pitchFamily="34" charset="0"/>
              </a:rPr>
              <a:t>Quantative</a:t>
            </a:r>
            <a:r>
              <a:rPr lang="en-US" sz="3200" kern="0" dirty="0" smtClean="0">
                <a:latin typeface="+mj-lt"/>
                <a:ea typeface="Verdana" pitchFamily="34" charset="0"/>
                <a:cs typeface="Verdana" pitchFamily="34" charset="0"/>
              </a:rPr>
              <a:t> </a:t>
            </a:r>
            <a:endParaRPr lang="en-US" sz="3200" kern="0" dirty="0">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457200" y="274638"/>
            <a:ext cx="8229600" cy="714375"/>
          </a:xfrm>
        </p:spPr>
        <p:txBody>
          <a:bodyPr/>
          <a:lstStyle/>
          <a:p>
            <a:r>
              <a:rPr lang="en-US" sz="3200" dirty="0" smtClean="0">
                <a:solidFill>
                  <a:srgbClr val="CC0000"/>
                </a:solidFill>
                <a:latin typeface="Verdana" pitchFamily="34" charset="0"/>
              </a:rPr>
              <a:t>                  </a:t>
            </a:r>
            <a:r>
              <a:rPr lang="en-US" sz="3200" dirty="0" smtClean="0">
                <a:latin typeface="Verdana" pitchFamily="34" charset="0"/>
              </a:rPr>
              <a:t>Calibration Concepts</a:t>
            </a:r>
          </a:p>
        </p:txBody>
      </p:sp>
      <p:sp>
        <p:nvSpPr>
          <p:cNvPr id="7171" name="Rectangle 3"/>
          <p:cNvSpPr>
            <a:spLocks noGrp="1" noChangeArrowheads="1"/>
          </p:cNvSpPr>
          <p:nvPr>
            <p:ph type="body" idx="4294967295"/>
          </p:nvPr>
        </p:nvSpPr>
        <p:spPr>
          <a:xfrm>
            <a:off x="304800" y="1295400"/>
            <a:ext cx="8485188" cy="5156200"/>
          </a:xfrm>
        </p:spPr>
        <p:txBody>
          <a:bodyPr/>
          <a:lstStyle/>
          <a:p>
            <a:pPr marL="319088" lvl="1" indent="-79375" algn="just">
              <a:spcBef>
                <a:spcPts val="1200"/>
              </a:spcBef>
              <a:buClr>
                <a:srgbClr val="008000"/>
              </a:buClr>
            </a:pPr>
            <a:r>
              <a:rPr lang="en-US" sz="2100" u="sng" smtClean="0">
                <a:latin typeface="Verdana" pitchFamily="34" charset="0"/>
              </a:rPr>
              <a:t>Calibration</a:t>
            </a:r>
            <a:r>
              <a:rPr lang="en-US" sz="2100" smtClean="0">
                <a:latin typeface="Verdana" pitchFamily="34" charset="0"/>
              </a:rPr>
              <a:t> requires a training or calibration set (standards) containing measurement of known samples used to prepare the calibration model.</a:t>
            </a:r>
          </a:p>
          <a:p>
            <a:pPr marL="319088" lvl="1" indent="-79375" algn="just">
              <a:spcBef>
                <a:spcPts val="1200"/>
              </a:spcBef>
              <a:buClr>
                <a:srgbClr val="008000"/>
              </a:buClr>
            </a:pPr>
            <a:r>
              <a:rPr lang="en-US" sz="2100" smtClean="0">
                <a:latin typeface="Verdana" pitchFamily="34" charset="0"/>
              </a:rPr>
              <a:t>The samples in the calibration set should be as representative as possible of all of the unknown samples, which the calibration is expected to successfully analyze. </a:t>
            </a:r>
          </a:p>
          <a:p>
            <a:pPr marL="319088" lvl="1" indent="-79375" algn="ctr">
              <a:spcBef>
                <a:spcPts val="1200"/>
              </a:spcBef>
              <a:buClr>
                <a:srgbClr val="008000"/>
              </a:buClr>
              <a:buFontTx/>
              <a:buNone/>
            </a:pPr>
            <a:r>
              <a:rPr lang="en-US" sz="2100" smtClean="0">
                <a:cs typeface="Times New Roman" pitchFamily="18" charset="0"/>
              </a:rPr>
              <a:t>   </a:t>
            </a:r>
            <a:r>
              <a:rPr lang="en-US" sz="2500" b="1" smtClean="0">
                <a:solidFill>
                  <a:srgbClr val="009900"/>
                </a:solidFill>
                <a:latin typeface="Verdana" pitchFamily="34" charset="0"/>
              </a:rPr>
              <a:t>Projection to the Future </a:t>
            </a:r>
          </a:p>
          <a:p>
            <a:pPr marL="319088" lvl="1" indent="-79375" algn="just">
              <a:spcBef>
                <a:spcPts val="1200"/>
              </a:spcBef>
              <a:buClr>
                <a:srgbClr val="008000"/>
              </a:buClr>
            </a:pPr>
            <a:r>
              <a:rPr lang="en-US" sz="2100" smtClean="0">
                <a:latin typeface="Verdana" pitchFamily="34" charset="0"/>
              </a:rPr>
              <a:t>Reference Method -   Standard method that is designated or widely acknowledged as having the highest qualities and whose value is accepted without reference to other standards.</a:t>
            </a:r>
          </a:p>
          <a:p>
            <a:pPr marL="319088" lvl="1" indent="-79375" algn="just">
              <a:spcBef>
                <a:spcPts val="1200"/>
              </a:spcBef>
              <a:buClr>
                <a:srgbClr val="008000"/>
              </a:buClr>
            </a:pPr>
            <a:r>
              <a:rPr lang="en-US" sz="2100" smtClean="0">
                <a:latin typeface="Verdana" pitchFamily="34" charset="0"/>
              </a:rPr>
              <a:t>Secondary Method - Method whose value is assigned by comparison with a primary standard of the same quality.</a:t>
            </a:r>
            <a:endParaRPr lang="en-US" b="1" smtClean="0"/>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endParaRPr lang="en-US" sz="1200" dirty="0">
              <a:solidFill>
                <a:schemeClr val="tx1">
                  <a:tint val="75000"/>
                </a:schemeClr>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p:cNvSpPr>
            <a:spLocks noGrp="1"/>
          </p:cNvSpPr>
          <p:nvPr>
            <p:ph type="title" idx="4294967295"/>
          </p:nvPr>
        </p:nvSpPr>
        <p:spPr>
          <a:xfrm>
            <a:off x="443552" y="0"/>
            <a:ext cx="8382000" cy="1020763"/>
          </a:xfrm>
        </p:spPr>
        <p:txBody>
          <a:bodyPr/>
          <a:lstStyle/>
          <a:p>
            <a:pPr eaLnBrk="1" hangingPunct="1"/>
            <a:r>
              <a:rPr lang="en-US" sz="2400" dirty="0" smtClean="0">
                <a:latin typeface="Verdana" pitchFamily="34" charset="0"/>
              </a:rPr>
              <a:t>Use of PCA to Evaluate Whether Calibration Samples are Representative of Production Samples</a:t>
            </a:r>
          </a:p>
        </p:txBody>
      </p:sp>
      <p:pic>
        <p:nvPicPr>
          <p:cNvPr id="64515" name="Picture 2"/>
          <p:cNvPicPr>
            <a:picLocks noChangeAspect="1" noChangeArrowheads="1"/>
          </p:cNvPicPr>
          <p:nvPr/>
        </p:nvPicPr>
        <p:blipFill>
          <a:blip r:embed="rId3"/>
          <a:srcRect/>
          <a:stretch>
            <a:fillRect/>
          </a:stretch>
        </p:blipFill>
        <p:spPr bwMode="auto">
          <a:xfrm>
            <a:off x="1585415" y="1322695"/>
            <a:ext cx="6298821" cy="4114800"/>
          </a:xfrm>
          <a:prstGeom prst="rect">
            <a:avLst/>
          </a:prstGeom>
          <a:noFill/>
          <a:ln w="9525">
            <a:noFill/>
            <a:miter lim="800000"/>
            <a:headEnd/>
            <a:tailEnd/>
          </a:ln>
        </p:spPr>
      </p:pic>
      <p:sp>
        <p:nvSpPr>
          <p:cNvPr id="64516" name="TextBox 5"/>
          <p:cNvSpPr txBox="1">
            <a:spLocks noChangeArrowheads="1"/>
          </p:cNvSpPr>
          <p:nvPr/>
        </p:nvSpPr>
        <p:spPr bwMode="auto">
          <a:xfrm>
            <a:off x="626659" y="5500806"/>
            <a:ext cx="7696200" cy="646331"/>
          </a:xfrm>
          <a:prstGeom prst="rect">
            <a:avLst/>
          </a:prstGeom>
          <a:noFill/>
          <a:ln w="9525">
            <a:noFill/>
            <a:miter lim="800000"/>
            <a:headEnd/>
            <a:tailEnd/>
          </a:ln>
        </p:spPr>
        <p:txBody>
          <a:bodyPr>
            <a:spAutoFit/>
          </a:bodyPr>
          <a:lstStyle/>
          <a:p>
            <a:r>
              <a:rPr lang="en-US" dirty="0">
                <a:latin typeface="Verdana" pitchFamily="34" charset="0"/>
                <a:cs typeface="Arial" charset="0"/>
              </a:rPr>
              <a:t>Comparing the Calibration (highlighted) and Prediction (empty quadrangles) set samples. Calibration – projection to the future. </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16632"/>
            <a:ext cx="9144000" cy="649560"/>
          </a:xfrm>
          <a:prstGeom prst="rect">
            <a:avLst/>
          </a:prstGeom>
        </p:spPr>
        <p:txBody>
          <a:bodyPr anchor="b">
            <a:normAutofit/>
            <a:scene3d>
              <a:camera prst="orthographicFront"/>
              <a:lightRig rig="soft" dir="t"/>
            </a:scene3d>
            <a:sp3d prstMaterial="softEdge">
              <a:bevelT w="25400" h="25400"/>
            </a:sp3d>
          </a:bodyPr>
          <a:lstStyle/>
          <a:p>
            <a:pPr algn="ctr" fontAlgn="auto">
              <a:spcAft>
                <a:spcPts val="0"/>
              </a:spcAft>
              <a:defRPr/>
            </a:pPr>
            <a:r>
              <a:rPr lang="en-US" sz="3600" b="1" dirty="0">
                <a:effectLst>
                  <a:outerShdw blurRad="31750" dist="25400" dir="5400000" algn="tl" rotWithShape="0">
                    <a:srgbClr val="000000">
                      <a:alpha val="25000"/>
                    </a:srgbClr>
                  </a:outerShdw>
                </a:effectLst>
                <a:latin typeface="+mj-lt"/>
                <a:ea typeface="+mj-ea"/>
                <a:cs typeface="+mj-cs"/>
              </a:rPr>
              <a:t>Diffuse Reflectance</a:t>
            </a:r>
            <a:endParaRPr lang="en-US" sz="1600" b="1" dirty="0">
              <a:effectLst>
                <a:outerShdw blurRad="31750" dist="25400" dir="5400000" algn="tl" rotWithShape="0">
                  <a:srgbClr val="000000">
                    <a:alpha val="25000"/>
                  </a:srgbClr>
                </a:outerShdw>
              </a:effectLst>
              <a:latin typeface="+mj-lt"/>
              <a:ea typeface="+mj-ea"/>
              <a:cs typeface="+mj-cs"/>
            </a:endParaRPr>
          </a:p>
        </p:txBody>
      </p:sp>
      <p:sp>
        <p:nvSpPr>
          <p:cNvPr id="6147" name="TextBox 2"/>
          <p:cNvSpPr txBox="1">
            <a:spLocks noChangeArrowheads="1"/>
          </p:cNvSpPr>
          <p:nvPr/>
        </p:nvSpPr>
        <p:spPr bwMode="auto">
          <a:xfrm>
            <a:off x="179388" y="1052513"/>
            <a:ext cx="8785225" cy="585787"/>
          </a:xfrm>
          <a:prstGeom prst="rect">
            <a:avLst/>
          </a:prstGeom>
          <a:noFill/>
          <a:ln w="9525">
            <a:noFill/>
            <a:miter lim="800000"/>
            <a:headEnd/>
            <a:tailEnd/>
          </a:ln>
        </p:spPr>
        <p:txBody>
          <a:bodyPr>
            <a:spAutoFit/>
          </a:bodyPr>
          <a:lstStyle/>
          <a:p>
            <a:pPr algn="just"/>
            <a:r>
              <a:rPr lang="en-US" sz="1600">
                <a:latin typeface="Verdana" pitchFamily="34" charset="0"/>
              </a:rPr>
              <a:t>Reflectance is termed diffuse where the angle of reflected light is independent of the incident angle</a:t>
            </a:r>
          </a:p>
        </p:txBody>
      </p:sp>
      <p:sp>
        <p:nvSpPr>
          <p:cNvPr id="6" name="Rectangle 3"/>
          <p:cNvSpPr txBox="1">
            <a:spLocks noChangeArrowheads="1"/>
          </p:cNvSpPr>
          <p:nvPr/>
        </p:nvSpPr>
        <p:spPr>
          <a:xfrm>
            <a:off x="6191250" y="1989138"/>
            <a:ext cx="2952750" cy="3168650"/>
          </a:xfrm>
          <a:prstGeom prst="rect">
            <a:avLst/>
          </a:prstGeom>
        </p:spPr>
        <p:txBody>
          <a:bodyPr>
            <a:normAutofit lnSpcReduction="10000"/>
          </a:bodyPr>
          <a:lstStyle/>
          <a:p>
            <a:pPr marL="365760" indent="-256032" algn="ctr" fontAlgn="auto">
              <a:lnSpc>
                <a:spcPct val="90000"/>
              </a:lnSpc>
              <a:spcBef>
                <a:spcPts val="400"/>
              </a:spcBef>
              <a:spcAft>
                <a:spcPts val="0"/>
              </a:spcAft>
              <a:buClr>
                <a:schemeClr val="accent1"/>
              </a:buClr>
              <a:buSzPct val="68000"/>
              <a:buFont typeface="Wingdings" pitchFamily="2" charset="2"/>
              <a:buNone/>
              <a:defRPr/>
            </a:pPr>
            <a:r>
              <a:rPr lang="pt-BR" sz="1400" b="1" dirty="0">
                <a:latin typeface="+mn-lt"/>
                <a:cs typeface="Arial" pitchFamily="34" charset="0"/>
              </a:rPr>
              <a:t>Spectra Affected by: </a:t>
            </a:r>
          </a:p>
          <a:p>
            <a:pPr marL="365760" indent="-256032" algn="ctr" fontAlgn="auto">
              <a:lnSpc>
                <a:spcPct val="90000"/>
              </a:lnSpc>
              <a:spcBef>
                <a:spcPts val="400"/>
              </a:spcBef>
              <a:spcAft>
                <a:spcPts val="0"/>
              </a:spcAft>
              <a:buClr>
                <a:schemeClr val="accent1"/>
              </a:buClr>
              <a:buSzPct val="68000"/>
              <a:buFont typeface="Wingdings" pitchFamily="2" charset="2"/>
              <a:buNone/>
              <a:defRPr/>
            </a:pPr>
            <a:endParaRPr lang="pt-BR" sz="1400" dirty="0">
              <a:latin typeface="+mn-lt"/>
              <a:cs typeface="Arial" pitchFamily="34" charset="0"/>
            </a:endParaRPr>
          </a:p>
          <a:p>
            <a:pPr marL="365760" indent="-256032" algn="just" fontAlgn="auto">
              <a:lnSpc>
                <a:spcPct val="90000"/>
              </a:lnSpc>
              <a:spcBef>
                <a:spcPts val="400"/>
              </a:spcBef>
              <a:spcAft>
                <a:spcPts val="0"/>
              </a:spcAft>
              <a:buClr>
                <a:schemeClr val="accent1"/>
              </a:buClr>
              <a:buSzPct val="68000"/>
              <a:buFont typeface="Wingdings" pitchFamily="2" charset="2"/>
              <a:buChar char="v"/>
              <a:defRPr/>
            </a:pPr>
            <a:r>
              <a:rPr lang="en-US" sz="1200" dirty="0">
                <a:latin typeface="+mn-lt"/>
                <a:cs typeface="Arial" pitchFamily="34" charset="0"/>
              </a:rPr>
              <a:t>Particle size of sample.</a:t>
            </a:r>
          </a:p>
          <a:p>
            <a:pPr marL="365760" indent="-256032" algn="just" fontAlgn="auto">
              <a:lnSpc>
                <a:spcPct val="90000"/>
              </a:lnSpc>
              <a:spcBef>
                <a:spcPts val="400"/>
              </a:spcBef>
              <a:spcAft>
                <a:spcPts val="0"/>
              </a:spcAft>
              <a:buClr>
                <a:schemeClr val="accent1"/>
              </a:buClr>
              <a:buSzPct val="68000"/>
              <a:buFont typeface="Wingdings" pitchFamily="2" charset="2"/>
              <a:buChar char="v"/>
              <a:defRPr/>
            </a:pPr>
            <a:endParaRPr lang="en-US" sz="1200" dirty="0">
              <a:latin typeface="+mn-lt"/>
              <a:cs typeface="Arial" pitchFamily="34" charset="0"/>
            </a:endParaRPr>
          </a:p>
          <a:p>
            <a:pPr marL="365760" indent="-256032" algn="just" fontAlgn="auto">
              <a:lnSpc>
                <a:spcPct val="90000"/>
              </a:lnSpc>
              <a:spcBef>
                <a:spcPts val="400"/>
              </a:spcBef>
              <a:spcAft>
                <a:spcPts val="0"/>
              </a:spcAft>
              <a:buClr>
                <a:schemeClr val="accent1"/>
              </a:buClr>
              <a:buSzPct val="68000"/>
              <a:buFont typeface="Wingdings" pitchFamily="2" charset="2"/>
              <a:buChar char="v"/>
              <a:defRPr/>
            </a:pPr>
            <a:r>
              <a:rPr lang="en-US" sz="1200" dirty="0">
                <a:latin typeface="+mn-lt"/>
                <a:cs typeface="Arial" pitchFamily="34" charset="0"/>
              </a:rPr>
              <a:t>Packing density of sample, and pressure on sample.</a:t>
            </a:r>
          </a:p>
          <a:p>
            <a:pPr marL="365760" indent="-256032" algn="just" fontAlgn="auto">
              <a:lnSpc>
                <a:spcPct val="90000"/>
              </a:lnSpc>
              <a:spcBef>
                <a:spcPts val="400"/>
              </a:spcBef>
              <a:spcAft>
                <a:spcPts val="0"/>
              </a:spcAft>
              <a:buClr>
                <a:schemeClr val="accent1"/>
              </a:buClr>
              <a:buSzPct val="68000"/>
              <a:buFont typeface="Wingdings" pitchFamily="2" charset="2"/>
              <a:buChar char="v"/>
              <a:defRPr/>
            </a:pPr>
            <a:endParaRPr lang="en-US" sz="1200" dirty="0">
              <a:latin typeface="+mn-lt"/>
              <a:cs typeface="Arial" pitchFamily="34" charset="0"/>
            </a:endParaRPr>
          </a:p>
          <a:p>
            <a:pPr marL="365760" indent="-256032" algn="just" fontAlgn="auto">
              <a:lnSpc>
                <a:spcPct val="90000"/>
              </a:lnSpc>
              <a:spcBef>
                <a:spcPts val="400"/>
              </a:spcBef>
              <a:spcAft>
                <a:spcPts val="0"/>
              </a:spcAft>
              <a:buClr>
                <a:schemeClr val="accent1"/>
              </a:buClr>
              <a:buSzPct val="68000"/>
              <a:buFont typeface="Wingdings" pitchFamily="2" charset="2"/>
              <a:buChar char="v"/>
              <a:defRPr/>
            </a:pPr>
            <a:r>
              <a:rPr lang="en-US" sz="1200" dirty="0">
                <a:latin typeface="+mn-lt"/>
                <a:cs typeface="Arial" pitchFamily="34" charset="0"/>
              </a:rPr>
              <a:t>Refractive index of sample.</a:t>
            </a:r>
          </a:p>
          <a:p>
            <a:pPr marL="365760" indent="-256032" algn="just" fontAlgn="auto">
              <a:lnSpc>
                <a:spcPct val="90000"/>
              </a:lnSpc>
              <a:spcBef>
                <a:spcPts val="400"/>
              </a:spcBef>
              <a:spcAft>
                <a:spcPts val="0"/>
              </a:spcAft>
              <a:buClr>
                <a:schemeClr val="accent1"/>
              </a:buClr>
              <a:buSzPct val="68000"/>
              <a:buFont typeface="Wingdings" pitchFamily="2" charset="2"/>
              <a:buChar char="v"/>
              <a:defRPr/>
            </a:pPr>
            <a:endParaRPr lang="en-US" sz="1200" dirty="0">
              <a:latin typeface="+mn-lt"/>
              <a:cs typeface="Arial" pitchFamily="34" charset="0"/>
            </a:endParaRPr>
          </a:p>
          <a:p>
            <a:pPr marL="365760" indent="-256032" algn="just" fontAlgn="auto">
              <a:lnSpc>
                <a:spcPct val="90000"/>
              </a:lnSpc>
              <a:spcBef>
                <a:spcPts val="400"/>
              </a:spcBef>
              <a:spcAft>
                <a:spcPts val="0"/>
              </a:spcAft>
              <a:buClr>
                <a:schemeClr val="accent1"/>
              </a:buClr>
              <a:buSzPct val="68000"/>
              <a:buFont typeface="Wingdings" pitchFamily="2" charset="2"/>
              <a:buChar char="v"/>
              <a:defRPr/>
            </a:pPr>
            <a:r>
              <a:rPr lang="en-US" sz="1200" dirty="0">
                <a:latin typeface="+mn-lt"/>
                <a:cs typeface="Arial" pitchFamily="34" charset="0"/>
              </a:rPr>
              <a:t>Crystalline form of sample. </a:t>
            </a:r>
          </a:p>
          <a:p>
            <a:pPr marL="365760" indent="-256032" algn="just" fontAlgn="auto">
              <a:lnSpc>
                <a:spcPct val="90000"/>
              </a:lnSpc>
              <a:spcBef>
                <a:spcPts val="400"/>
              </a:spcBef>
              <a:spcAft>
                <a:spcPts val="0"/>
              </a:spcAft>
              <a:buClr>
                <a:schemeClr val="accent1"/>
              </a:buClr>
              <a:buSzPct val="68000"/>
              <a:buFont typeface="Wingdings" pitchFamily="2" charset="2"/>
              <a:buChar char="v"/>
              <a:defRPr/>
            </a:pPr>
            <a:endParaRPr lang="en-US" sz="1200" dirty="0">
              <a:latin typeface="+mn-lt"/>
              <a:cs typeface="Arial" pitchFamily="34" charset="0"/>
            </a:endParaRPr>
          </a:p>
          <a:p>
            <a:pPr marL="365760" indent="-256032" algn="just" fontAlgn="auto">
              <a:lnSpc>
                <a:spcPct val="90000"/>
              </a:lnSpc>
              <a:spcBef>
                <a:spcPts val="400"/>
              </a:spcBef>
              <a:spcAft>
                <a:spcPts val="0"/>
              </a:spcAft>
              <a:buClr>
                <a:schemeClr val="accent1"/>
              </a:buClr>
              <a:buSzPct val="68000"/>
              <a:buFont typeface="Wingdings" pitchFamily="2" charset="2"/>
              <a:buChar char="v"/>
              <a:defRPr/>
            </a:pPr>
            <a:r>
              <a:rPr lang="en-US" sz="1200" dirty="0">
                <a:latin typeface="+mn-lt"/>
                <a:cs typeface="Arial" pitchFamily="34" charset="0"/>
              </a:rPr>
              <a:t>Absorption coefficients of sample. </a:t>
            </a:r>
          </a:p>
          <a:p>
            <a:pPr marL="365760" indent="-256032" algn="just" fontAlgn="auto">
              <a:lnSpc>
                <a:spcPct val="90000"/>
              </a:lnSpc>
              <a:spcBef>
                <a:spcPts val="400"/>
              </a:spcBef>
              <a:spcAft>
                <a:spcPts val="0"/>
              </a:spcAft>
              <a:buClr>
                <a:schemeClr val="accent1"/>
              </a:buClr>
              <a:buSzPct val="68000"/>
              <a:buFont typeface="Wingdings" pitchFamily="2" charset="2"/>
              <a:buChar char="v"/>
              <a:defRPr/>
            </a:pPr>
            <a:endParaRPr lang="en-US" sz="1200" dirty="0">
              <a:latin typeface="+mn-lt"/>
              <a:cs typeface="Arial" pitchFamily="34" charset="0"/>
            </a:endParaRPr>
          </a:p>
          <a:p>
            <a:pPr marL="365760" indent="-256032" algn="just" fontAlgn="auto">
              <a:lnSpc>
                <a:spcPct val="90000"/>
              </a:lnSpc>
              <a:spcBef>
                <a:spcPts val="400"/>
              </a:spcBef>
              <a:spcAft>
                <a:spcPts val="0"/>
              </a:spcAft>
              <a:buClr>
                <a:schemeClr val="accent1"/>
              </a:buClr>
              <a:buSzPct val="68000"/>
              <a:buFont typeface="Wingdings" pitchFamily="2" charset="2"/>
              <a:buChar char="v"/>
              <a:defRPr/>
            </a:pPr>
            <a:r>
              <a:rPr lang="en-US" sz="1200" dirty="0">
                <a:latin typeface="+mn-lt"/>
                <a:cs typeface="Arial" pitchFamily="34" charset="0"/>
              </a:rPr>
              <a:t>Characteristics of the sample’s surface.</a:t>
            </a:r>
          </a:p>
        </p:txBody>
      </p:sp>
      <p:sp>
        <p:nvSpPr>
          <p:cNvPr id="6149" name="Text Box 4"/>
          <p:cNvSpPr txBox="1">
            <a:spLocks noChangeArrowheads="1"/>
          </p:cNvSpPr>
          <p:nvPr/>
        </p:nvSpPr>
        <p:spPr bwMode="auto">
          <a:xfrm>
            <a:off x="3995738" y="6280150"/>
            <a:ext cx="4537075" cy="461963"/>
          </a:xfrm>
          <a:prstGeom prst="rect">
            <a:avLst/>
          </a:prstGeom>
          <a:noFill/>
          <a:ln w="9525">
            <a:noFill/>
            <a:miter lim="800000"/>
            <a:headEnd/>
            <a:tailEnd/>
          </a:ln>
        </p:spPr>
        <p:txBody>
          <a:bodyPr>
            <a:spAutoFit/>
          </a:bodyPr>
          <a:lstStyle/>
          <a:p>
            <a:pPr>
              <a:spcBef>
                <a:spcPct val="50000"/>
              </a:spcBef>
            </a:pPr>
            <a:r>
              <a:rPr lang="en-US" sz="1200">
                <a:latin typeface="Times New Roman" pitchFamily="18" charset="0"/>
              </a:rPr>
              <a:t>J.M. Chalmers and G. Dent, “Industrial Analysis with Vibrational Spectroscopy”, Royal Society of Chemistry, 1997, pages 153 -162. </a:t>
            </a:r>
          </a:p>
        </p:txBody>
      </p:sp>
      <p:pic>
        <p:nvPicPr>
          <p:cNvPr id="6150" name="Picture 2" descr="C:\Users\Carlos\Downloads\esp vib sol\ref dif\refDif01.gif"/>
          <p:cNvPicPr>
            <a:picLocks noChangeAspect="1" noChangeArrowheads="1" noCrop="1"/>
          </p:cNvPicPr>
          <p:nvPr/>
        </p:nvPicPr>
        <p:blipFill>
          <a:blip r:embed="rId3"/>
          <a:srcRect/>
          <a:stretch>
            <a:fillRect/>
          </a:stretch>
        </p:blipFill>
        <p:spPr bwMode="auto">
          <a:xfrm>
            <a:off x="0" y="1628775"/>
            <a:ext cx="6342063" cy="3960813"/>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457146">
              <a:defRPr/>
            </a:pPr>
            <a:r>
              <a:rPr lang="en-US" dirty="0" smtClean="0"/>
              <a:t>Developing a Calibration Model </a:t>
            </a:r>
            <a:endParaRPr lang="en-US" dirty="0"/>
          </a:p>
        </p:txBody>
      </p:sp>
      <p:sp>
        <p:nvSpPr>
          <p:cNvPr id="36867" name="Content Placeholder 2"/>
          <p:cNvSpPr>
            <a:spLocks noGrp="1"/>
          </p:cNvSpPr>
          <p:nvPr>
            <p:ph idx="1"/>
          </p:nvPr>
        </p:nvSpPr>
        <p:spPr/>
        <p:txBody>
          <a:bodyPr/>
          <a:lstStyle/>
          <a:p>
            <a:r>
              <a:rPr lang="en-US" smtClean="0">
                <a:ea typeface="ＭＳ Ｐゴシック" pitchFamily="34" charset="-128"/>
              </a:rPr>
              <a:t>Most NIR calibration models are multivariate. The absorbance at multiple wavelengths or frequencies are mathematically related to an analyte concentration or physical property. </a:t>
            </a:r>
          </a:p>
          <a:p>
            <a:r>
              <a:rPr lang="en-US" smtClean="0">
                <a:ea typeface="ＭＳ Ｐゴシック" pitchFamily="34" charset="-128"/>
              </a:rPr>
              <a:t>Multivariate regression models like MLR, PLS are used, unlike the univariate linear least squares method used in most analytical chemistry.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srcRect/>
          <a:stretch>
            <a:fillRect/>
          </a:stretch>
        </p:blipFill>
        <p:spPr bwMode="auto">
          <a:xfrm>
            <a:off x="528638" y="0"/>
            <a:ext cx="3937000" cy="5930900"/>
          </a:xfrm>
          <a:prstGeom prst="rect">
            <a:avLst/>
          </a:prstGeom>
          <a:noFill/>
          <a:ln w="9525">
            <a:noFill/>
            <a:miter lim="800000"/>
            <a:headEnd/>
            <a:tailEnd/>
          </a:ln>
        </p:spPr>
      </p:pic>
      <p:sp>
        <p:nvSpPr>
          <p:cNvPr id="5" name="TextBox 4"/>
          <p:cNvSpPr txBox="1"/>
          <p:nvPr/>
        </p:nvSpPr>
        <p:spPr>
          <a:xfrm>
            <a:off x="277813" y="5916613"/>
            <a:ext cx="8588375" cy="820737"/>
          </a:xfrm>
          <a:prstGeom prst="rect">
            <a:avLst/>
          </a:prstGeom>
          <a:noFill/>
        </p:spPr>
        <p:txBody>
          <a:bodyPr lIns="82048" tIns="41025" rIns="82048" bIns="41025">
            <a:spAutoFit/>
          </a:bodyPr>
          <a:lstStyle/>
          <a:p>
            <a:pPr fontAlgn="auto">
              <a:spcBef>
                <a:spcPts val="0"/>
              </a:spcBef>
              <a:spcAft>
                <a:spcPts val="0"/>
              </a:spcAft>
              <a:defRPr/>
            </a:pPr>
            <a:r>
              <a:rPr lang="en-US" sz="1400" dirty="0">
                <a:solidFill>
                  <a:srgbClr val="000000"/>
                </a:solidFill>
                <a:latin typeface="Arial" pitchFamily="34" charset="0"/>
                <a:cs typeface="+mn-cs"/>
              </a:rPr>
              <a:t>X. Zhou, P. Hines, and M.W. Borer, “Moisture Determination in a Hygroscopic drug Substance by Near Infrared Spectroscopy”, </a:t>
            </a:r>
            <a:r>
              <a:rPr lang="en-US" sz="1400" u="sng" dirty="0">
                <a:solidFill>
                  <a:srgbClr val="000000"/>
                </a:solidFill>
                <a:latin typeface="Arial" pitchFamily="34" charset="0"/>
                <a:cs typeface="+mn-cs"/>
              </a:rPr>
              <a:t>Journal of Pharmaceutical and Biomedical Analysis</a:t>
            </a:r>
            <a:r>
              <a:rPr lang="en-US" sz="1400" dirty="0">
                <a:solidFill>
                  <a:srgbClr val="000000"/>
                </a:solidFill>
                <a:latin typeface="Arial" pitchFamily="34" charset="0"/>
                <a:cs typeface="+mn-cs"/>
              </a:rPr>
              <a:t>, 17(1998), </a:t>
            </a:r>
            <a:r>
              <a:rPr lang="en-US" sz="1400" dirty="0">
                <a:solidFill>
                  <a:srgbClr val="000000"/>
                </a:solidFill>
                <a:latin typeface="+mn-lt"/>
                <a:cs typeface="Arial" charset="0"/>
              </a:rPr>
              <a:t>219-225.</a:t>
            </a:r>
            <a:r>
              <a:rPr lang="en-US" sz="1400" dirty="0">
                <a:solidFill>
                  <a:srgbClr val="000000"/>
                </a:solidFill>
                <a:effectLst>
                  <a:outerShdw blurRad="38100" dist="38100" dir="2700000" algn="tl">
                    <a:srgbClr val="C0C0C0"/>
                  </a:outerShdw>
                </a:effectLst>
                <a:latin typeface="+mn-lt"/>
                <a:cs typeface="Arial" charset="0"/>
              </a:rPr>
              <a:t> </a:t>
            </a:r>
          </a:p>
          <a:p>
            <a:pPr fontAlgn="auto">
              <a:spcBef>
                <a:spcPts val="0"/>
              </a:spcBef>
              <a:spcAft>
                <a:spcPts val="0"/>
              </a:spcAft>
              <a:defRPr/>
            </a:pPr>
            <a:endParaRPr lang="en-US" dirty="0">
              <a:latin typeface="+mn-lt"/>
              <a:cs typeface="Arial" charset="0"/>
            </a:endParaRPr>
          </a:p>
        </p:txBody>
      </p:sp>
      <p:sp>
        <p:nvSpPr>
          <p:cNvPr id="27652" name="TextBox 5"/>
          <p:cNvSpPr txBox="1">
            <a:spLocks noChangeArrowheads="1"/>
          </p:cNvSpPr>
          <p:nvPr/>
        </p:nvSpPr>
        <p:spPr bwMode="auto">
          <a:xfrm>
            <a:off x="4983163" y="292100"/>
            <a:ext cx="3255962" cy="466725"/>
          </a:xfrm>
          <a:prstGeom prst="rect">
            <a:avLst/>
          </a:prstGeom>
          <a:noFill/>
          <a:ln w="9525">
            <a:noFill/>
            <a:miter lim="800000"/>
            <a:headEnd/>
            <a:tailEnd/>
          </a:ln>
        </p:spPr>
        <p:txBody>
          <a:bodyPr lIns="82048" tIns="41025" rIns="82048" bIns="41025">
            <a:spAutoFit/>
          </a:bodyPr>
          <a:lstStyle/>
          <a:p>
            <a:pPr fontAlgn="auto">
              <a:spcBef>
                <a:spcPts val="0"/>
              </a:spcBef>
              <a:spcAft>
                <a:spcPts val="0"/>
              </a:spcAft>
              <a:defRPr/>
            </a:pPr>
            <a:r>
              <a:rPr lang="en-US" sz="2500" dirty="0">
                <a:solidFill>
                  <a:srgbClr val="003300"/>
                </a:solidFill>
                <a:latin typeface="+mj-lt"/>
                <a:cs typeface="Arial" charset="0"/>
              </a:rPr>
              <a:t>O-H first overtone</a:t>
            </a:r>
          </a:p>
        </p:txBody>
      </p:sp>
      <p:sp>
        <p:nvSpPr>
          <p:cNvPr id="27653" name="TextBox 6"/>
          <p:cNvSpPr txBox="1">
            <a:spLocks noChangeArrowheads="1"/>
          </p:cNvSpPr>
          <p:nvPr/>
        </p:nvSpPr>
        <p:spPr bwMode="auto">
          <a:xfrm>
            <a:off x="5557838" y="4627563"/>
            <a:ext cx="3324225" cy="1282700"/>
          </a:xfrm>
          <a:prstGeom prst="rect">
            <a:avLst/>
          </a:prstGeom>
          <a:noFill/>
          <a:ln w="9525">
            <a:noFill/>
            <a:miter lim="800000"/>
            <a:headEnd/>
            <a:tailEnd/>
          </a:ln>
        </p:spPr>
        <p:txBody>
          <a:bodyPr lIns="82048" tIns="41025" rIns="82048" bIns="41025">
            <a:spAutoFit/>
          </a:bodyPr>
          <a:lstStyle/>
          <a:p>
            <a:pPr fontAlgn="auto">
              <a:spcBef>
                <a:spcPts val="0"/>
              </a:spcBef>
              <a:spcAft>
                <a:spcPts val="0"/>
              </a:spcAft>
              <a:defRPr/>
            </a:pPr>
            <a:r>
              <a:rPr lang="en-US" sz="2000" dirty="0">
                <a:solidFill>
                  <a:srgbClr val="003300"/>
                </a:solidFill>
                <a:latin typeface="+mj-lt"/>
                <a:cs typeface="Arial" charset="0"/>
              </a:rPr>
              <a:t>Absorbance, 1</a:t>
            </a:r>
            <a:r>
              <a:rPr lang="en-US" sz="2000" baseline="30000" dirty="0">
                <a:solidFill>
                  <a:srgbClr val="003300"/>
                </a:solidFill>
                <a:latin typeface="+mj-lt"/>
                <a:cs typeface="Arial" charset="0"/>
              </a:rPr>
              <a:t>st</a:t>
            </a:r>
            <a:r>
              <a:rPr lang="en-US" sz="2000" dirty="0">
                <a:solidFill>
                  <a:srgbClr val="003300"/>
                </a:solidFill>
                <a:latin typeface="+mj-lt"/>
                <a:cs typeface="Arial" charset="0"/>
              </a:rPr>
              <a:t>-derivative, and 2</a:t>
            </a:r>
            <a:r>
              <a:rPr lang="en-US" sz="2000" baseline="30000" dirty="0">
                <a:solidFill>
                  <a:srgbClr val="003300"/>
                </a:solidFill>
                <a:latin typeface="+mj-lt"/>
                <a:cs typeface="Arial" charset="0"/>
              </a:rPr>
              <a:t>nd</a:t>
            </a:r>
            <a:r>
              <a:rPr lang="en-US" sz="2000" dirty="0">
                <a:solidFill>
                  <a:srgbClr val="003300"/>
                </a:solidFill>
                <a:latin typeface="+mj-lt"/>
                <a:cs typeface="Arial" charset="0"/>
              </a:rPr>
              <a:t> derivative spectra. </a:t>
            </a:r>
          </a:p>
          <a:p>
            <a:pPr fontAlgn="auto">
              <a:spcBef>
                <a:spcPts val="0"/>
              </a:spcBef>
              <a:spcAft>
                <a:spcPts val="0"/>
              </a:spcAft>
              <a:defRPr/>
            </a:pPr>
            <a:endParaRPr lang="en-US" dirty="0">
              <a:latin typeface="+mn-lt"/>
              <a:cs typeface="Arial" charset="0"/>
            </a:endParaRPr>
          </a:p>
        </p:txBody>
      </p:sp>
      <p:sp>
        <p:nvSpPr>
          <p:cNvPr id="37895" name="TextBox 6"/>
          <p:cNvSpPr txBox="1">
            <a:spLocks noChangeArrowheads="1"/>
          </p:cNvSpPr>
          <p:nvPr/>
        </p:nvSpPr>
        <p:spPr bwMode="auto">
          <a:xfrm>
            <a:off x="4954588" y="1719263"/>
            <a:ext cx="3984625" cy="2032000"/>
          </a:xfrm>
          <a:prstGeom prst="rect">
            <a:avLst/>
          </a:prstGeom>
          <a:noFill/>
          <a:ln w="9525">
            <a:noFill/>
            <a:miter lim="800000"/>
            <a:headEnd/>
            <a:tailEnd/>
          </a:ln>
        </p:spPr>
        <p:txBody>
          <a:bodyPr lIns="91429" tIns="45714" rIns="91429" bIns="45714">
            <a:spAutoFit/>
          </a:bodyPr>
          <a:lstStyle/>
          <a:p>
            <a:r>
              <a:rPr lang="en-US" b="1">
                <a:solidFill>
                  <a:srgbClr val="00B050"/>
                </a:solidFill>
              </a:rPr>
              <a:t>Variation Implies Information !!</a:t>
            </a:r>
          </a:p>
          <a:p>
            <a:endParaRPr lang="en-US"/>
          </a:p>
          <a:p>
            <a:r>
              <a:rPr lang="en-US"/>
              <a:t>However, variation could come from differences in moisture content (chemical info) or variation in particle size, porosity, density (physical info). </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4648200" y="5410200"/>
            <a:ext cx="4170363" cy="1201738"/>
          </a:xfrm>
          <a:prstGeom prst="rect">
            <a:avLst/>
          </a:prstGeom>
          <a:noFill/>
          <a:ln w="9525">
            <a:noFill/>
            <a:round/>
            <a:headEnd/>
            <a:tailEnd/>
          </a:ln>
          <a:effectLst/>
        </p:spPr>
        <p:txBody>
          <a:bodyPr lIns="89979" tIns="46790" rIns="89979" bIns="46790">
            <a:spAutoFit/>
          </a:bodyPr>
          <a:lstStyle/>
          <a:p>
            <a:pPr algn="just" defTabSz="457092" fontAlgn="auto">
              <a:spcBef>
                <a:spcPts val="400"/>
              </a:spcBef>
              <a:spcAft>
                <a:spcPts val="0"/>
              </a:spcAft>
              <a:buClr>
                <a:srgbClr val="00CC00"/>
              </a:buClr>
              <a:buSzPct val="80000"/>
              <a:tabLst>
                <a:tab pos="0" algn="l"/>
                <a:tab pos="457092" algn="l"/>
                <a:tab pos="914186" algn="l"/>
                <a:tab pos="1371279" algn="l"/>
                <a:tab pos="1828373" algn="l"/>
                <a:tab pos="2285466" algn="l"/>
                <a:tab pos="2742558" algn="l"/>
                <a:tab pos="3199652" algn="l"/>
                <a:tab pos="3656744" algn="l"/>
                <a:tab pos="4113838" algn="l"/>
                <a:tab pos="4570930" algn="l"/>
                <a:tab pos="5028024" algn="l"/>
                <a:tab pos="5485118" algn="l"/>
                <a:tab pos="5942210" algn="l"/>
                <a:tab pos="6399303" algn="l"/>
                <a:tab pos="6856397" algn="l"/>
                <a:tab pos="7313490" algn="l"/>
                <a:tab pos="7770582" algn="l"/>
                <a:tab pos="8227675" algn="l"/>
                <a:tab pos="8684770" algn="l"/>
                <a:tab pos="9141862" algn="l"/>
              </a:tabLst>
              <a:defRPr/>
            </a:pPr>
            <a:r>
              <a:rPr lang="en-US" sz="1400" dirty="0">
                <a:solidFill>
                  <a:srgbClr val="000000"/>
                </a:solidFill>
                <a:latin typeface="Arial" pitchFamily="34" charset="0"/>
                <a:cs typeface="+mn-cs"/>
              </a:rPr>
              <a:t>X. Zhou, P. Hines, and M.W. Borer, “Moisture Determination in a Hygroscopic drug Substance by Near Infrared Spectroscopy”, </a:t>
            </a:r>
            <a:r>
              <a:rPr lang="en-US" sz="1400" u="sng" dirty="0">
                <a:solidFill>
                  <a:srgbClr val="000000"/>
                </a:solidFill>
                <a:latin typeface="Arial" pitchFamily="34" charset="0"/>
                <a:cs typeface="+mn-cs"/>
              </a:rPr>
              <a:t>Journal of Pharmaceutical and Biomedical Analysis</a:t>
            </a:r>
            <a:r>
              <a:rPr lang="en-US" sz="1400" dirty="0">
                <a:solidFill>
                  <a:srgbClr val="000000"/>
                </a:solidFill>
                <a:latin typeface="Arial" pitchFamily="34" charset="0"/>
                <a:cs typeface="+mn-cs"/>
              </a:rPr>
              <a:t>, 17(1998), 219-225</a:t>
            </a:r>
            <a:r>
              <a:rPr lang="en-US" sz="1400" dirty="0">
                <a:solidFill>
                  <a:srgbClr val="000000"/>
                </a:solidFill>
                <a:latin typeface="+mn-lt"/>
                <a:cs typeface="Arial" charset="0"/>
              </a:rPr>
              <a:t>.</a:t>
            </a:r>
            <a:r>
              <a:rPr lang="en-US" sz="1400" dirty="0">
                <a:solidFill>
                  <a:srgbClr val="000000"/>
                </a:solidFill>
                <a:effectLst>
                  <a:outerShdw blurRad="38100" dist="38100" dir="2700000" algn="tl">
                    <a:srgbClr val="C0C0C0"/>
                  </a:outerShdw>
                </a:effectLst>
                <a:latin typeface="+mn-lt"/>
                <a:cs typeface="Arial" charset="0"/>
              </a:rPr>
              <a:t> </a:t>
            </a:r>
            <a:endParaRPr lang="en-US" dirty="0">
              <a:solidFill>
                <a:srgbClr val="000000"/>
              </a:solidFill>
              <a:effectLst>
                <a:outerShdw blurRad="38100" dist="38100" dir="2700000" algn="tl">
                  <a:srgbClr val="C0C0C0"/>
                </a:outerShdw>
              </a:effectLst>
              <a:latin typeface="+mn-lt"/>
              <a:cs typeface="Arial" charset="0"/>
            </a:endParaRPr>
          </a:p>
        </p:txBody>
      </p:sp>
      <p:pic>
        <p:nvPicPr>
          <p:cNvPr id="38915" name="Picture 4"/>
          <p:cNvPicPr>
            <a:picLocks noChangeAspect="1" noChangeArrowheads="1"/>
          </p:cNvPicPr>
          <p:nvPr/>
        </p:nvPicPr>
        <p:blipFill>
          <a:blip r:embed="rId3"/>
          <a:srcRect/>
          <a:stretch>
            <a:fillRect/>
          </a:stretch>
        </p:blipFill>
        <p:spPr bwMode="auto">
          <a:xfrm>
            <a:off x="228600" y="1143000"/>
            <a:ext cx="3765550" cy="4648200"/>
          </a:xfrm>
          <a:prstGeom prst="rect">
            <a:avLst/>
          </a:prstGeom>
          <a:noFill/>
          <a:ln w="9525">
            <a:noFill/>
            <a:miter lim="800000"/>
            <a:headEnd/>
            <a:tailEnd/>
          </a:ln>
        </p:spPr>
      </p:pic>
      <p:sp>
        <p:nvSpPr>
          <p:cNvPr id="26628" name="TextBox 4"/>
          <p:cNvSpPr txBox="1">
            <a:spLocks noChangeArrowheads="1"/>
          </p:cNvSpPr>
          <p:nvPr/>
        </p:nvSpPr>
        <p:spPr bwMode="auto">
          <a:xfrm>
            <a:off x="4549775" y="371475"/>
            <a:ext cx="4083050" cy="466725"/>
          </a:xfrm>
          <a:prstGeom prst="rect">
            <a:avLst/>
          </a:prstGeom>
          <a:noFill/>
          <a:ln w="9525">
            <a:noFill/>
            <a:miter lim="800000"/>
            <a:headEnd/>
            <a:tailEnd/>
          </a:ln>
        </p:spPr>
        <p:txBody>
          <a:bodyPr lIns="82048" tIns="41025" rIns="82048" bIns="41025">
            <a:spAutoFit/>
          </a:bodyPr>
          <a:lstStyle/>
          <a:p>
            <a:pPr fontAlgn="auto">
              <a:spcBef>
                <a:spcPts val="0"/>
              </a:spcBef>
              <a:spcAft>
                <a:spcPts val="0"/>
              </a:spcAft>
              <a:defRPr/>
            </a:pPr>
            <a:r>
              <a:rPr lang="en-US" sz="2500" dirty="0">
                <a:solidFill>
                  <a:srgbClr val="003300"/>
                </a:solidFill>
                <a:latin typeface="+mj-lt"/>
                <a:cs typeface="Arial" charset="0"/>
              </a:rPr>
              <a:t>O-H combination band</a:t>
            </a:r>
          </a:p>
        </p:txBody>
      </p:sp>
      <p:sp>
        <p:nvSpPr>
          <p:cNvPr id="26629" name="TextBox 5"/>
          <p:cNvSpPr txBox="1">
            <a:spLocks noChangeArrowheads="1"/>
          </p:cNvSpPr>
          <p:nvPr/>
        </p:nvSpPr>
        <p:spPr bwMode="auto">
          <a:xfrm>
            <a:off x="228600" y="5715000"/>
            <a:ext cx="4624388" cy="698500"/>
          </a:xfrm>
          <a:prstGeom prst="rect">
            <a:avLst/>
          </a:prstGeom>
          <a:noFill/>
          <a:ln w="9525">
            <a:noFill/>
            <a:miter lim="800000"/>
            <a:headEnd/>
            <a:tailEnd/>
          </a:ln>
        </p:spPr>
        <p:txBody>
          <a:bodyPr lIns="82048" tIns="41025" rIns="82048" bIns="41025">
            <a:spAutoFit/>
          </a:bodyPr>
          <a:lstStyle/>
          <a:p>
            <a:pPr fontAlgn="auto">
              <a:spcBef>
                <a:spcPts val="0"/>
              </a:spcBef>
              <a:spcAft>
                <a:spcPts val="0"/>
              </a:spcAft>
              <a:defRPr/>
            </a:pPr>
            <a:r>
              <a:rPr lang="en-US" sz="2000" dirty="0">
                <a:solidFill>
                  <a:srgbClr val="003300"/>
                </a:solidFill>
                <a:latin typeface="+mj-lt"/>
                <a:cs typeface="Arial" charset="0"/>
              </a:rPr>
              <a:t>Absorbance, 1</a:t>
            </a:r>
            <a:r>
              <a:rPr lang="en-US" sz="2000" baseline="30000" dirty="0">
                <a:solidFill>
                  <a:srgbClr val="003300"/>
                </a:solidFill>
                <a:latin typeface="+mj-lt"/>
                <a:cs typeface="Arial" charset="0"/>
              </a:rPr>
              <a:t>st</a:t>
            </a:r>
            <a:r>
              <a:rPr lang="en-US" sz="2000" dirty="0">
                <a:solidFill>
                  <a:srgbClr val="003300"/>
                </a:solidFill>
                <a:latin typeface="+mj-lt"/>
                <a:cs typeface="Arial" charset="0"/>
              </a:rPr>
              <a:t>-derivative, &amp; 2</a:t>
            </a:r>
            <a:r>
              <a:rPr lang="en-US" sz="2000" baseline="30000" dirty="0">
                <a:solidFill>
                  <a:srgbClr val="003300"/>
                </a:solidFill>
                <a:latin typeface="+mj-lt"/>
                <a:cs typeface="Arial" charset="0"/>
              </a:rPr>
              <a:t>nd</a:t>
            </a:r>
            <a:r>
              <a:rPr lang="en-US" sz="2000" dirty="0">
                <a:solidFill>
                  <a:srgbClr val="003300"/>
                </a:solidFill>
                <a:latin typeface="+mj-lt"/>
                <a:cs typeface="Arial" charset="0"/>
              </a:rPr>
              <a:t> derivative spectra. </a:t>
            </a:r>
          </a:p>
        </p:txBody>
      </p:sp>
      <p:pic>
        <p:nvPicPr>
          <p:cNvPr id="38918" name="Picture 2"/>
          <p:cNvPicPr>
            <a:picLocks noChangeAspect="1" noChangeArrowheads="1"/>
          </p:cNvPicPr>
          <p:nvPr/>
        </p:nvPicPr>
        <p:blipFill>
          <a:blip r:embed="rId4"/>
          <a:srcRect/>
          <a:stretch>
            <a:fillRect/>
          </a:stretch>
        </p:blipFill>
        <p:spPr bwMode="auto">
          <a:xfrm>
            <a:off x="4975225" y="1281113"/>
            <a:ext cx="2400300" cy="4035425"/>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919348" y="1293728"/>
          <a:ext cx="7315200" cy="4284663"/>
        </p:xfrm>
        <a:graphic>
          <a:graphicData uri="http://schemas.openxmlformats.org/presentationml/2006/ole">
            <mc:AlternateContent xmlns:mc="http://schemas.openxmlformats.org/markup-compatibility/2006">
              <mc:Choice xmlns:v="urn:schemas-microsoft-com:vml" Requires="v">
                <p:oleObj spid="_x0000_s88069" name="Document" r:id="rId4" imgW="6040162" imgH="3737110" progId="Word.Document.8">
                  <p:embed/>
                </p:oleObj>
              </mc:Choice>
              <mc:Fallback>
                <p:oleObj name="Document" r:id="rId4" imgW="6040162" imgH="3737110"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348" y="1293728"/>
                        <a:ext cx="7315200" cy="4284663"/>
                      </a:xfrm>
                      <a:prstGeom prst="rect">
                        <a:avLst/>
                      </a:prstGeom>
                      <a:solidFill>
                        <a:schemeClr val="bg1"/>
                      </a:solidFill>
                      <a:ln w="9525">
                        <a:solidFill>
                          <a:schemeClr val="tx1"/>
                        </a:solidFill>
                        <a:miter lim="800000"/>
                        <a:headEnd/>
                        <a:tailEnd/>
                      </a:ln>
                    </p:spPr>
                  </p:pic>
                </p:oleObj>
              </mc:Fallback>
            </mc:AlternateContent>
          </a:graphicData>
        </a:graphic>
      </p:graphicFrame>
      <p:sp>
        <p:nvSpPr>
          <p:cNvPr id="5123" name="Text Box 3"/>
          <p:cNvSpPr txBox="1">
            <a:spLocks noChangeArrowheads="1"/>
          </p:cNvSpPr>
          <p:nvPr/>
        </p:nvSpPr>
        <p:spPr bwMode="auto">
          <a:xfrm>
            <a:off x="281050" y="5613936"/>
            <a:ext cx="8531225" cy="733425"/>
          </a:xfrm>
          <a:prstGeom prst="rect">
            <a:avLst/>
          </a:prstGeom>
          <a:noFill/>
          <a:ln w="9525">
            <a:noFill/>
            <a:miter lim="800000"/>
            <a:headEnd/>
            <a:tailEnd/>
          </a:ln>
        </p:spPr>
        <p:txBody>
          <a:bodyPr lIns="86592" tIns="43295" rIns="86592" bIns="43295">
            <a:spAutoFit/>
          </a:bodyPr>
          <a:lstStyle/>
          <a:p>
            <a:pPr algn="ctr" defTabSz="863600">
              <a:spcBef>
                <a:spcPct val="50000"/>
              </a:spcBef>
            </a:pPr>
            <a:r>
              <a:rPr lang="en-US" sz="1400" b="1" dirty="0">
                <a:latin typeface="Calibri" pitchFamily="34" charset="0"/>
              </a:rPr>
              <a:t>Evaluation of pretreatment and spectral area for quantitative method – </a:t>
            </a:r>
            <a:r>
              <a:rPr lang="en-US" sz="1400" b="1" dirty="0">
                <a:latin typeface="Times New Roman" pitchFamily="18" charset="0"/>
                <a:cs typeface="Times New Roman" pitchFamily="18" charset="0"/>
              </a:rPr>
              <a:t>C. </a:t>
            </a:r>
            <a:r>
              <a:rPr lang="en-US" sz="1400" b="1" dirty="0" err="1">
                <a:latin typeface="Times New Roman" pitchFamily="18" charset="0"/>
                <a:cs typeface="Times New Roman" pitchFamily="18" charset="0"/>
              </a:rPr>
              <a:t>Peroza</a:t>
            </a:r>
            <a:r>
              <a:rPr lang="en-US" sz="1400" b="1" dirty="0">
                <a:latin typeface="Times New Roman" pitchFamily="18" charset="0"/>
                <a:cs typeface="Times New Roman" pitchFamily="18" charset="0"/>
              </a:rPr>
              <a:t> Meza, M.A. Santos, and R.J. </a:t>
            </a:r>
            <a:r>
              <a:rPr lang="en-US" sz="1400" b="1" dirty="0" err="1">
                <a:latin typeface="Times New Roman" pitchFamily="18" charset="0"/>
                <a:cs typeface="Times New Roman" pitchFamily="18" charset="0"/>
              </a:rPr>
              <a:t>Romañach</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Quantitation</a:t>
            </a:r>
            <a:r>
              <a:rPr lang="en-US" sz="1400" b="1" dirty="0">
                <a:latin typeface="Times New Roman" pitchFamily="18" charset="0"/>
                <a:cs typeface="Times New Roman" pitchFamily="18" charset="0"/>
              </a:rPr>
              <a:t> of drug content in a low dosage formulation by Transmission Near Infrared Spectroscopy”, 2006, 7(1), Article 29 (http://www.aapspharmscitech.org).</a:t>
            </a:r>
            <a:endParaRPr lang="en-US" sz="1400" b="1" dirty="0">
              <a:latin typeface="Calibri" pitchFamily="34" charset="0"/>
            </a:endParaRPr>
          </a:p>
        </p:txBody>
      </p:sp>
      <p:sp>
        <p:nvSpPr>
          <p:cNvPr id="5124" name="Title 3"/>
          <p:cNvSpPr>
            <a:spLocks noGrp="1"/>
          </p:cNvSpPr>
          <p:nvPr>
            <p:ph type="title"/>
          </p:nvPr>
        </p:nvSpPr>
        <p:spPr>
          <a:xfrm>
            <a:off x="204952" y="0"/>
            <a:ext cx="8939048" cy="1143000"/>
          </a:xfrm>
        </p:spPr>
        <p:txBody>
          <a:bodyPr/>
          <a:lstStyle/>
          <a:p>
            <a:pPr algn="l"/>
            <a:r>
              <a:rPr lang="en-US" sz="3200" dirty="0" smtClean="0"/>
              <a:t>Evaluation of pretreatment and spectral area for </a:t>
            </a:r>
            <a:r>
              <a:rPr lang="en-US" sz="3200" b="1" dirty="0" smtClean="0"/>
              <a:t>quantitative method</a:t>
            </a:r>
            <a:endParaRPr lang="en-US" sz="3200" dirty="0" smtClean="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Begin with the End in Mind – View from 30,000 feet</a:t>
            </a:r>
            <a:endParaRPr lang="en-US" sz="3200" dirty="0"/>
          </a:p>
        </p:txBody>
      </p:sp>
      <p:sp>
        <p:nvSpPr>
          <p:cNvPr id="3" name="Content Placeholder 2"/>
          <p:cNvSpPr>
            <a:spLocks noGrp="1"/>
          </p:cNvSpPr>
          <p:nvPr>
            <p:ph idx="1"/>
          </p:nvPr>
        </p:nvSpPr>
        <p:spPr>
          <a:xfrm>
            <a:off x="466848" y="1176647"/>
            <a:ext cx="8285163" cy="5027613"/>
          </a:xfrm>
        </p:spPr>
        <p:txBody>
          <a:bodyPr/>
          <a:lstStyle/>
          <a:p>
            <a:pPr marL="457200" indent="-457200">
              <a:buFont typeface="+mj-lt"/>
              <a:buAutoNum type="arabicPeriod"/>
            </a:pPr>
            <a:r>
              <a:rPr lang="en-US" sz="1900" dirty="0" smtClean="0">
                <a:solidFill>
                  <a:schemeClr val="bg1">
                    <a:lumMod val="65000"/>
                  </a:schemeClr>
                </a:solidFill>
              </a:rPr>
              <a:t>There are many aspects in this work. Powder samples, tablets, production equipment and the NIR instruments used to obtain spectra and monitor a process. </a:t>
            </a:r>
          </a:p>
          <a:p>
            <a:pPr marL="457200" indent="-457200">
              <a:buFont typeface="+mj-lt"/>
              <a:buAutoNum type="arabicPeriod"/>
            </a:pPr>
            <a:r>
              <a:rPr lang="en-US" sz="1900" dirty="0" smtClean="0">
                <a:solidFill>
                  <a:schemeClr val="bg1">
                    <a:lumMod val="50000"/>
                  </a:schemeClr>
                </a:solidFill>
              </a:rPr>
              <a:t>Software like SIMCA, </a:t>
            </a:r>
            <a:r>
              <a:rPr lang="en-US" sz="1900" dirty="0" err="1" smtClean="0">
                <a:solidFill>
                  <a:schemeClr val="bg1">
                    <a:lumMod val="50000"/>
                  </a:schemeClr>
                </a:solidFill>
              </a:rPr>
              <a:t>Unscrambler</a:t>
            </a:r>
            <a:r>
              <a:rPr lang="en-US" sz="1900" dirty="0" smtClean="0">
                <a:solidFill>
                  <a:schemeClr val="bg1">
                    <a:lumMod val="50000"/>
                  </a:schemeClr>
                </a:solidFill>
              </a:rPr>
              <a:t>, Pirouette, PLS Tool Box, PLS IQ, etc that facilitate the careful observation of spectra (or other patterns) studying &amp; understanding the data and then developing the calibration model.</a:t>
            </a:r>
          </a:p>
          <a:p>
            <a:pPr marL="457200" indent="-457200">
              <a:buFont typeface="+mj-lt"/>
              <a:buAutoNum type="arabicPeriod"/>
            </a:pPr>
            <a:r>
              <a:rPr lang="en-US" sz="1900" dirty="0" smtClean="0"/>
              <a:t>A number of companies sell software for real time predictions. Software that enable the use of the regression equation in the production environment. This is another software that is just for “use” of the calibration model and provide the information to a distributed control system or plant manufacturing data system. </a:t>
            </a:r>
          </a:p>
          <a:p>
            <a:pPr marL="457200" indent="-457200">
              <a:buFont typeface="+mj-lt"/>
              <a:buAutoNum type="arabicPeriod"/>
            </a:pPr>
            <a:r>
              <a:rPr lang="en-US" sz="1900" dirty="0" smtClean="0"/>
              <a:t>Software for production that control all production systems, including real time predictions, and pickup all the data (e.g. SIPAT, </a:t>
            </a:r>
            <a:r>
              <a:rPr lang="en-US" sz="1900" dirty="0" err="1" smtClean="0"/>
              <a:t>SynTQ</a:t>
            </a:r>
            <a:r>
              <a:rPr lang="en-US" sz="1900" dirty="0" smtClean="0"/>
              <a:t>, etc.)</a:t>
            </a:r>
          </a:p>
          <a:p>
            <a:endParaRPr lang="en-US" sz="2000" dirty="0" smtClean="0"/>
          </a:p>
          <a:p>
            <a:endParaRPr lang="en-US" sz="2000" dirty="0" smtClean="0"/>
          </a:p>
          <a:p>
            <a:endParaRPr lang="en-US" sz="2000" dirty="0"/>
          </a:p>
        </p:txBody>
      </p:sp>
    </p:spTree>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53 Grupo"/>
          <p:cNvGrpSpPr>
            <a:grpSpLocks/>
          </p:cNvGrpSpPr>
          <p:nvPr/>
        </p:nvGrpSpPr>
        <p:grpSpPr bwMode="auto">
          <a:xfrm rot="550460">
            <a:off x="95250" y="2268538"/>
            <a:ext cx="2762250" cy="1866900"/>
            <a:chOff x="1034455" y="2420888"/>
            <a:chExt cx="3402682" cy="2592288"/>
          </a:xfrm>
        </p:grpSpPr>
        <p:grpSp>
          <p:nvGrpSpPr>
            <p:cNvPr id="7236" name="13 Grupo"/>
            <p:cNvGrpSpPr>
              <a:grpSpLocks/>
            </p:cNvGrpSpPr>
            <p:nvPr/>
          </p:nvGrpSpPr>
          <p:grpSpPr bwMode="auto">
            <a:xfrm>
              <a:off x="1196483" y="2420888"/>
              <a:ext cx="2838384" cy="1171475"/>
              <a:chOff x="1196483" y="2420888"/>
              <a:chExt cx="2838384" cy="1171475"/>
            </a:xfrm>
          </p:grpSpPr>
          <p:grpSp>
            <p:nvGrpSpPr>
              <p:cNvPr id="7263" name="7 Grupo"/>
              <p:cNvGrpSpPr>
                <a:grpSpLocks/>
              </p:cNvGrpSpPr>
              <p:nvPr/>
            </p:nvGrpSpPr>
            <p:grpSpPr bwMode="auto">
              <a:xfrm>
                <a:off x="1196483" y="2636912"/>
                <a:ext cx="1623107" cy="955451"/>
                <a:chOff x="1196483" y="2636912"/>
                <a:chExt cx="1623107" cy="955451"/>
              </a:xfrm>
            </p:grpSpPr>
            <p:pic>
              <p:nvPicPr>
                <p:cNvPr id="7269" name="Picture 2"/>
                <p:cNvPicPr>
                  <a:picLocks noChangeAspect="1" noChangeArrowheads="1"/>
                </p:cNvPicPr>
                <p:nvPr/>
              </p:nvPicPr>
              <p:blipFill>
                <a:blip r:embed="rId3"/>
                <a:srcRect/>
                <a:stretch>
                  <a:fillRect/>
                </a:stretch>
              </p:blipFill>
              <p:spPr bwMode="auto">
                <a:xfrm rot="-1059517">
                  <a:off x="1763688" y="2636912"/>
                  <a:ext cx="657225" cy="523875"/>
                </a:xfrm>
                <a:prstGeom prst="rect">
                  <a:avLst/>
                </a:prstGeom>
                <a:noFill/>
                <a:ln w="9525">
                  <a:noFill/>
                  <a:miter lim="800000"/>
                  <a:headEnd/>
                  <a:tailEnd/>
                </a:ln>
              </p:spPr>
            </p:pic>
            <p:pic>
              <p:nvPicPr>
                <p:cNvPr id="7270"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62365" y="2924944"/>
                  <a:ext cx="657225" cy="523875"/>
                </a:xfrm>
                <a:prstGeom prst="rect">
                  <a:avLst/>
                </a:prstGeom>
                <a:noFill/>
                <a:ln w="9525">
                  <a:noFill/>
                  <a:miter lim="800000"/>
                  <a:headEnd/>
                  <a:tailEnd/>
                </a:ln>
              </p:spPr>
            </p:pic>
            <p:pic>
              <p:nvPicPr>
                <p:cNvPr id="7271"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594776">
                  <a:off x="1587851" y="3068488"/>
                  <a:ext cx="657225" cy="523875"/>
                </a:xfrm>
                <a:prstGeom prst="rect">
                  <a:avLst/>
                </a:prstGeom>
                <a:noFill/>
                <a:ln w="9525">
                  <a:noFill/>
                  <a:miter lim="800000"/>
                  <a:headEnd/>
                  <a:tailEnd/>
                </a:ln>
              </p:spPr>
            </p:pic>
            <p:pic>
              <p:nvPicPr>
                <p:cNvPr id="7272"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10189292">
                  <a:off x="1196483" y="2762869"/>
                  <a:ext cx="657225" cy="523875"/>
                </a:xfrm>
                <a:prstGeom prst="rect">
                  <a:avLst/>
                </a:prstGeom>
                <a:noFill/>
                <a:ln w="9525">
                  <a:noFill/>
                  <a:miter lim="800000"/>
                  <a:headEnd/>
                  <a:tailEnd/>
                </a:ln>
              </p:spPr>
            </p:pic>
          </p:grpSp>
          <p:grpSp>
            <p:nvGrpSpPr>
              <p:cNvPr id="7264" name="8 Grupo"/>
              <p:cNvGrpSpPr>
                <a:grpSpLocks/>
              </p:cNvGrpSpPr>
              <p:nvPr/>
            </p:nvGrpSpPr>
            <p:grpSpPr bwMode="auto">
              <a:xfrm>
                <a:off x="2411760" y="2420888"/>
                <a:ext cx="1623107" cy="955451"/>
                <a:chOff x="1196483" y="2636912"/>
                <a:chExt cx="1623107" cy="955451"/>
              </a:xfrm>
            </p:grpSpPr>
            <p:pic>
              <p:nvPicPr>
                <p:cNvPr id="7265" name="Picture 2"/>
                <p:cNvPicPr>
                  <a:picLocks noChangeAspect="1" noChangeArrowheads="1"/>
                </p:cNvPicPr>
                <p:nvPr/>
              </p:nvPicPr>
              <p:blipFill>
                <a:blip r:embed="rId3"/>
                <a:srcRect/>
                <a:stretch>
                  <a:fillRect/>
                </a:stretch>
              </p:blipFill>
              <p:spPr bwMode="auto">
                <a:xfrm rot="-1059517">
                  <a:off x="1763688" y="2636912"/>
                  <a:ext cx="657225" cy="523875"/>
                </a:xfrm>
                <a:prstGeom prst="rect">
                  <a:avLst/>
                </a:prstGeom>
                <a:noFill/>
                <a:ln w="9525">
                  <a:noFill/>
                  <a:miter lim="800000"/>
                  <a:headEnd/>
                  <a:tailEnd/>
                </a:ln>
              </p:spPr>
            </p:pic>
            <p:pic>
              <p:nvPicPr>
                <p:cNvPr id="7266"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62365" y="2924944"/>
                  <a:ext cx="657225" cy="523875"/>
                </a:xfrm>
                <a:prstGeom prst="rect">
                  <a:avLst/>
                </a:prstGeom>
                <a:noFill/>
                <a:ln w="9525">
                  <a:noFill/>
                  <a:miter lim="800000"/>
                  <a:headEnd/>
                  <a:tailEnd/>
                </a:ln>
              </p:spPr>
            </p:pic>
            <p:pic>
              <p:nvPicPr>
                <p:cNvPr id="726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594776">
                  <a:off x="1587851" y="3068488"/>
                  <a:ext cx="657225" cy="523875"/>
                </a:xfrm>
                <a:prstGeom prst="rect">
                  <a:avLst/>
                </a:prstGeom>
                <a:noFill/>
                <a:ln w="9525">
                  <a:noFill/>
                  <a:miter lim="800000"/>
                  <a:headEnd/>
                  <a:tailEnd/>
                </a:ln>
              </p:spPr>
            </p:pic>
            <p:pic>
              <p:nvPicPr>
                <p:cNvPr id="7268"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10189292">
                  <a:off x="1196483" y="2762869"/>
                  <a:ext cx="657225" cy="523875"/>
                </a:xfrm>
                <a:prstGeom prst="rect">
                  <a:avLst/>
                </a:prstGeom>
                <a:noFill/>
                <a:ln w="9525">
                  <a:noFill/>
                  <a:miter lim="800000"/>
                  <a:headEnd/>
                  <a:tailEnd/>
                </a:ln>
              </p:spPr>
            </p:pic>
          </p:grpSp>
        </p:grpSp>
        <p:grpSp>
          <p:nvGrpSpPr>
            <p:cNvPr id="7237" name="14 Grupo"/>
            <p:cNvGrpSpPr>
              <a:grpSpLocks/>
            </p:cNvGrpSpPr>
            <p:nvPr/>
          </p:nvGrpSpPr>
          <p:grpSpPr bwMode="auto">
            <a:xfrm>
              <a:off x="1301568" y="3140968"/>
              <a:ext cx="2838384" cy="1171475"/>
              <a:chOff x="1196483" y="2420888"/>
              <a:chExt cx="2838384" cy="1171475"/>
            </a:xfrm>
          </p:grpSpPr>
          <p:grpSp>
            <p:nvGrpSpPr>
              <p:cNvPr id="7253" name="7 Grupo"/>
              <p:cNvGrpSpPr>
                <a:grpSpLocks/>
              </p:cNvGrpSpPr>
              <p:nvPr/>
            </p:nvGrpSpPr>
            <p:grpSpPr bwMode="auto">
              <a:xfrm>
                <a:off x="1196483" y="2636912"/>
                <a:ext cx="1623107" cy="955451"/>
                <a:chOff x="1196483" y="2636912"/>
                <a:chExt cx="1623107" cy="955451"/>
              </a:xfrm>
            </p:grpSpPr>
            <p:pic>
              <p:nvPicPr>
                <p:cNvPr id="7259"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1059517">
                  <a:off x="1763688" y="2636912"/>
                  <a:ext cx="657225" cy="523875"/>
                </a:xfrm>
                <a:prstGeom prst="rect">
                  <a:avLst/>
                </a:prstGeom>
                <a:noFill/>
                <a:ln w="9525">
                  <a:noFill/>
                  <a:miter lim="800000"/>
                  <a:headEnd/>
                  <a:tailEnd/>
                </a:ln>
              </p:spPr>
            </p:pic>
            <p:pic>
              <p:nvPicPr>
                <p:cNvPr id="7260"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62365" y="2924944"/>
                  <a:ext cx="657225" cy="523875"/>
                </a:xfrm>
                <a:prstGeom prst="rect">
                  <a:avLst/>
                </a:prstGeom>
                <a:noFill/>
                <a:ln w="9525">
                  <a:noFill/>
                  <a:miter lim="800000"/>
                  <a:headEnd/>
                  <a:tailEnd/>
                </a:ln>
              </p:spPr>
            </p:pic>
            <p:pic>
              <p:nvPicPr>
                <p:cNvPr id="7261"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594776">
                  <a:off x="1587851" y="3068488"/>
                  <a:ext cx="657225" cy="523875"/>
                </a:xfrm>
                <a:prstGeom prst="rect">
                  <a:avLst/>
                </a:prstGeom>
                <a:noFill/>
                <a:ln w="9525">
                  <a:noFill/>
                  <a:miter lim="800000"/>
                  <a:headEnd/>
                  <a:tailEnd/>
                </a:ln>
              </p:spPr>
            </p:pic>
            <p:pic>
              <p:nvPicPr>
                <p:cNvPr id="7262"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10189292">
                  <a:off x="1196483" y="2762869"/>
                  <a:ext cx="657225" cy="523875"/>
                </a:xfrm>
                <a:prstGeom prst="rect">
                  <a:avLst/>
                </a:prstGeom>
                <a:noFill/>
                <a:ln w="9525">
                  <a:noFill/>
                  <a:miter lim="800000"/>
                  <a:headEnd/>
                  <a:tailEnd/>
                </a:ln>
              </p:spPr>
            </p:pic>
          </p:grpSp>
          <p:grpSp>
            <p:nvGrpSpPr>
              <p:cNvPr id="7254" name="8 Grupo"/>
              <p:cNvGrpSpPr>
                <a:grpSpLocks/>
              </p:cNvGrpSpPr>
              <p:nvPr/>
            </p:nvGrpSpPr>
            <p:grpSpPr bwMode="auto">
              <a:xfrm>
                <a:off x="2411760" y="2420888"/>
                <a:ext cx="1623107" cy="909275"/>
                <a:chOff x="1196483" y="2636912"/>
                <a:chExt cx="1623107" cy="909275"/>
              </a:xfrm>
            </p:grpSpPr>
            <p:pic>
              <p:nvPicPr>
                <p:cNvPr id="7255"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1059517">
                  <a:off x="1763688" y="2636912"/>
                  <a:ext cx="657225" cy="523875"/>
                </a:xfrm>
                <a:prstGeom prst="rect">
                  <a:avLst/>
                </a:prstGeom>
                <a:noFill/>
                <a:ln w="9525">
                  <a:noFill/>
                  <a:miter lim="800000"/>
                  <a:headEnd/>
                  <a:tailEnd/>
                </a:ln>
              </p:spPr>
            </p:pic>
            <p:pic>
              <p:nvPicPr>
                <p:cNvPr id="7256"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62365" y="2924944"/>
                  <a:ext cx="657225" cy="523875"/>
                </a:xfrm>
                <a:prstGeom prst="rect">
                  <a:avLst/>
                </a:prstGeom>
                <a:noFill/>
                <a:ln w="9525">
                  <a:noFill/>
                  <a:miter lim="800000"/>
                  <a:headEnd/>
                  <a:tailEnd/>
                </a:ln>
              </p:spPr>
            </p:pic>
            <p:pic>
              <p:nvPicPr>
                <p:cNvPr id="725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594776">
                  <a:off x="1620723" y="3022312"/>
                  <a:ext cx="657225" cy="523875"/>
                </a:xfrm>
                <a:prstGeom prst="rect">
                  <a:avLst/>
                </a:prstGeom>
                <a:noFill/>
                <a:ln w="9525">
                  <a:noFill/>
                  <a:miter lim="800000"/>
                  <a:headEnd/>
                  <a:tailEnd/>
                </a:ln>
              </p:spPr>
            </p:pic>
            <p:pic>
              <p:nvPicPr>
                <p:cNvPr id="7258"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10189292">
                  <a:off x="1196483" y="2762869"/>
                  <a:ext cx="657225" cy="523875"/>
                </a:xfrm>
                <a:prstGeom prst="rect">
                  <a:avLst/>
                </a:prstGeom>
                <a:noFill/>
                <a:ln w="9525">
                  <a:noFill/>
                  <a:miter lim="800000"/>
                  <a:headEnd/>
                  <a:tailEnd/>
                </a:ln>
              </p:spPr>
            </p:pic>
          </p:grpSp>
        </p:grpSp>
        <p:pic>
          <p:nvPicPr>
            <p:cNvPr id="7238"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648006" y="3045549"/>
              <a:ext cx="657225" cy="523875"/>
            </a:xfrm>
            <a:prstGeom prst="rect">
              <a:avLst/>
            </a:prstGeom>
            <a:noFill/>
            <a:ln w="9525">
              <a:noFill/>
              <a:miter lim="800000"/>
              <a:headEnd/>
              <a:tailEnd/>
            </a:ln>
          </p:spPr>
        </p:pic>
        <p:pic>
          <p:nvPicPr>
            <p:cNvPr id="7239"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034455" y="3197949"/>
              <a:ext cx="657225" cy="523875"/>
            </a:xfrm>
            <a:prstGeom prst="rect">
              <a:avLst/>
            </a:prstGeom>
            <a:noFill/>
            <a:ln w="9525">
              <a:noFill/>
              <a:miter lim="800000"/>
              <a:headEnd/>
              <a:tailEnd/>
            </a:ln>
          </p:spPr>
        </p:pic>
        <p:grpSp>
          <p:nvGrpSpPr>
            <p:cNvPr id="7240" name="27 Grupo"/>
            <p:cNvGrpSpPr>
              <a:grpSpLocks/>
            </p:cNvGrpSpPr>
            <p:nvPr/>
          </p:nvGrpSpPr>
          <p:grpSpPr bwMode="auto">
            <a:xfrm>
              <a:off x="1445584" y="3841701"/>
              <a:ext cx="2838384" cy="1171475"/>
              <a:chOff x="1196483" y="2420888"/>
              <a:chExt cx="2838384" cy="1171475"/>
            </a:xfrm>
          </p:grpSpPr>
          <p:grpSp>
            <p:nvGrpSpPr>
              <p:cNvPr id="7243" name="7 Grupo"/>
              <p:cNvGrpSpPr>
                <a:grpSpLocks/>
              </p:cNvGrpSpPr>
              <p:nvPr/>
            </p:nvGrpSpPr>
            <p:grpSpPr bwMode="auto">
              <a:xfrm>
                <a:off x="1196483" y="2636912"/>
                <a:ext cx="1623107" cy="955451"/>
                <a:chOff x="1196483" y="2636912"/>
                <a:chExt cx="1623107" cy="955451"/>
              </a:xfrm>
            </p:grpSpPr>
            <p:pic>
              <p:nvPicPr>
                <p:cNvPr id="7249"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1059517">
                  <a:off x="1763688" y="2636912"/>
                  <a:ext cx="657225" cy="523875"/>
                </a:xfrm>
                <a:prstGeom prst="rect">
                  <a:avLst/>
                </a:prstGeom>
                <a:noFill/>
                <a:ln w="9525">
                  <a:noFill/>
                  <a:miter lim="800000"/>
                  <a:headEnd/>
                  <a:tailEnd/>
                </a:ln>
              </p:spPr>
            </p:pic>
            <p:pic>
              <p:nvPicPr>
                <p:cNvPr id="7250"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62365" y="2924944"/>
                  <a:ext cx="657225" cy="523875"/>
                </a:xfrm>
                <a:prstGeom prst="rect">
                  <a:avLst/>
                </a:prstGeom>
                <a:noFill/>
                <a:ln w="9525">
                  <a:noFill/>
                  <a:miter lim="800000"/>
                  <a:headEnd/>
                  <a:tailEnd/>
                </a:ln>
              </p:spPr>
            </p:pic>
            <p:pic>
              <p:nvPicPr>
                <p:cNvPr id="7251"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594776">
                  <a:off x="1587850" y="3068488"/>
                  <a:ext cx="657225" cy="523875"/>
                </a:xfrm>
                <a:prstGeom prst="rect">
                  <a:avLst/>
                </a:prstGeom>
                <a:noFill/>
                <a:ln w="9525">
                  <a:noFill/>
                  <a:miter lim="800000"/>
                  <a:headEnd/>
                  <a:tailEnd/>
                </a:ln>
              </p:spPr>
            </p:pic>
            <p:pic>
              <p:nvPicPr>
                <p:cNvPr id="7252"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10189292">
                  <a:off x="1196483" y="2762869"/>
                  <a:ext cx="657225" cy="523875"/>
                </a:xfrm>
                <a:prstGeom prst="rect">
                  <a:avLst/>
                </a:prstGeom>
                <a:noFill/>
                <a:ln w="9525">
                  <a:noFill/>
                  <a:miter lim="800000"/>
                  <a:headEnd/>
                  <a:tailEnd/>
                </a:ln>
              </p:spPr>
            </p:pic>
          </p:grpSp>
          <p:grpSp>
            <p:nvGrpSpPr>
              <p:cNvPr id="7244" name="8 Grupo"/>
              <p:cNvGrpSpPr>
                <a:grpSpLocks/>
              </p:cNvGrpSpPr>
              <p:nvPr/>
            </p:nvGrpSpPr>
            <p:grpSpPr bwMode="auto">
              <a:xfrm>
                <a:off x="2411760" y="2420888"/>
                <a:ext cx="1623107" cy="955451"/>
                <a:chOff x="1196483" y="2636912"/>
                <a:chExt cx="1623107" cy="955451"/>
              </a:xfrm>
            </p:grpSpPr>
            <p:pic>
              <p:nvPicPr>
                <p:cNvPr id="7245"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1059517">
                  <a:off x="1763688" y="2636912"/>
                  <a:ext cx="657225" cy="523875"/>
                </a:xfrm>
                <a:prstGeom prst="rect">
                  <a:avLst/>
                </a:prstGeom>
                <a:noFill/>
                <a:ln w="9525">
                  <a:noFill/>
                  <a:miter lim="800000"/>
                  <a:headEnd/>
                  <a:tailEnd/>
                </a:ln>
              </p:spPr>
            </p:pic>
            <p:pic>
              <p:nvPicPr>
                <p:cNvPr id="7246"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62365" y="2924944"/>
                  <a:ext cx="657225" cy="523875"/>
                </a:xfrm>
                <a:prstGeom prst="rect">
                  <a:avLst/>
                </a:prstGeom>
                <a:noFill/>
                <a:ln w="9525">
                  <a:noFill/>
                  <a:miter lim="800000"/>
                  <a:headEnd/>
                  <a:tailEnd/>
                </a:ln>
              </p:spPr>
            </p:pic>
            <p:pic>
              <p:nvPicPr>
                <p:cNvPr id="724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594776">
                  <a:off x="1587851" y="3068488"/>
                  <a:ext cx="657225" cy="523875"/>
                </a:xfrm>
                <a:prstGeom prst="rect">
                  <a:avLst/>
                </a:prstGeom>
                <a:noFill/>
                <a:ln w="9525">
                  <a:noFill/>
                  <a:miter lim="800000"/>
                  <a:headEnd/>
                  <a:tailEnd/>
                </a:ln>
              </p:spPr>
            </p:pic>
            <p:pic>
              <p:nvPicPr>
                <p:cNvPr id="7248"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10189292">
                  <a:off x="1196483" y="2762869"/>
                  <a:ext cx="657225" cy="523875"/>
                </a:xfrm>
                <a:prstGeom prst="rect">
                  <a:avLst/>
                </a:prstGeom>
                <a:noFill/>
                <a:ln w="9525">
                  <a:noFill/>
                  <a:miter lim="800000"/>
                  <a:headEnd/>
                  <a:tailEnd/>
                </a:ln>
              </p:spPr>
            </p:pic>
          </p:grpSp>
        </p:grpSp>
        <p:pic>
          <p:nvPicPr>
            <p:cNvPr id="7241"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779912" y="3717032"/>
              <a:ext cx="657225" cy="523875"/>
            </a:xfrm>
            <a:prstGeom prst="rect">
              <a:avLst/>
            </a:prstGeom>
            <a:noFill/>
            <a:ln w="9525">
              <a:noFill/>
              <a:miter lim="800000"/>
              <a:headEnd/>
              <a:tailEnd/>
            </a:ln>
          </p:spPr>
        </p:pic>
        <p:pic>
          <p:nvPicPr>
            <p:cNvPr id="7242"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043608" y="3913237"/>
              <a:ext cx="657225" cy="523875"/>
            </a:xfrm>
            <a:prstGeom prst="rect">
              <a:avLst/>
            </a:prstGeom>
            <a:noFill/>
            <a:ln w="9525">
              <a:noFill/>
              <a:miter lim="800000"/>
              <a:headEnd/>
              <a:tailEnd/>
            </a:ln>
          </p:spPr>
        </p:pic>
      </p:grpSp>
      <p:grpSp>
        <p:nvGrpSpPr>
          <p:cNvPr id="7171" name="56 Grupo"/>
          <p:cNvGrpSpPr>
            <a:grpSpLocks/>
          </p:cNvGrpSpPr>
          <p:nvPr/>
        </p:nvGrpSpPr>
        <p:grpSpPr bwMode="auto">
          <a:xfrm>
            <a:off x="6084888" y="2276475"/>
            <a:ext cx="3095625" cy="3024188"/>
            <a:chOff x="4211960" y="1598543"/>
            <a:chExt cx="4019257" cy="4206721"/>
          </a:xfrm>
        </p:grpSpPr>
        <p:grpSp>
          <p:nvGrpSpPr>
            <p:cNvPr id="7222" name="44 Grupo"/>
            <p:cNvGrpSpPr>
              <a:grpSpLocks/>
            </p:cNvGrpSpPr>
            <p:nvPr/>
          </p:nvGrpSpPr>
          <p:grpSpPr bwMode="auto">
            <a:xfrm rot="-8939791">
              <a:off x="5138979" y="1598543"/>
              <a:ext cx="3092238" cy="2499942"/>
              <a:chOff x="4563056" y="1577130"/>
              <a:chExt cx="3092238" cy="2499942"/>
            </a:xfrm>
          </p:grpSpPr>
          <p:pic>
            <p:nvPicPr>
              <p:cNvPr id="7232"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691592" y="2420889"/>
                <a:ext cx="1940215" cy="1080120"/>
              </a:xfrm>
              <a:prstGeom prst="rect">
                <a:avLst/>
              </a:prstGeom>
              <a:noFill/>
              <a:ln w="9525">
                <a:noFill/>
                <a:miter lim="800000"/>
                <a:headEnd/>
                <a:tailEnd/>
              </a:ln>
            </p:spPr>
          </p:pic>
          <p:pic>
            <p:nvPicPr>
              <p:cNvPr id="7233"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572000" y="2996952"/>
                <a:ext cx="1940215" cy="1080120"/>
              </a:xfrm>
              <a:prstGeom prst="rect">
                <a:avLst/>
              </a:prstGeom>
              <a:noFill/>
              <a:ln w="9525">
                <a:noFill/>
                <a:miter lim="800000"/>
                <a:headEnd/>
                <a:tailEnd/>
              </a:ln>
            </p:spPr>
          </p:pic>
          <p:pic>
            <p:nvPicPr>
              <p:cNvPr id="7234"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1415852">
                <a:off x="4563056" y="2116000"/>
                <a:ext cx="1940215" cy="1080120"/>
              </a:xfrm>
              <a:prstGeom prst="rect">
                <a:avLst/>
              </a:prstGeom>
              <a:noFill/>
              <a:ln w="9525">
                <a:noFill/>
                <a:miter lim="800000"/>
                <a:headEnd/>
                <a:tailEnd/>
              </a:ln>
            </p:spPr>
          </p:pic>
          <p:pic>
            <p:nvPicPr>
              <p:cNvPr id="7235"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456458">
                <a:off x="5715079" y="1577130"/>
                <a:ext cx="1940215" cy="1080120"/>
              </a:xfrm>
              <a:prstGeom prst="rect">
                <a:avLst/>
              </a:prstGeom>
              <a:noFill/>
              <a:ln w="9525">
                <a:noFill/>
                <a:miter lim="800000"/>
                <a:headEnd/>
                <a:tailEnd/>
              </a:ln>
            </p:spPr>
          </p:pic>
        </p:grpSp>
        <p:grpSp>
          <p:nvGrpSpPr>
            <p:cNvPr id="7223" name="55 Grupo"/>
            <p:cNvGrpSpPr>
              <a:grpSpLocks/>
            </p:cNvGrpSpPr>
            <p:nvPr/>
          </p:nvGrpSpPr>
          <p:grpSpPr bwMode="auto">
            <a:xfrm>
              <a:off x="4211960" y="1895419"/>
              <a:ext cx="3897516" cy="3909845"/>
              <a:chOff x="4211960" y="1844824"/>
              <a:chExt cx="3897516" cy="3909845"/>
            </a:xfrm>
          </p:grpSpPr>
          <p:grpSp>
            <p:nvGrpSpPr>
              <p:cNvPr id="7224" name="45 Grupo"/>
              <p:cNvGrpSpPr>
                <a:grpSpLocks/>
              </p:cNvGrpSpPr>
              <p:nvPr/>
            </p:nvGrpSpPr>
            <p:grpSpPr bwMode="auto">
              <a:xfrm rot="-8939791">
                <a:off x="5017238" y="3254727"/>
                <a:ext cx="3092238" cy="2499942"/>
                <a:chOff x="4563056" y="1577130"/>
                <a:chExt cx="3092238" cy="2499942"/>
              </a:xfrm>
            </p:grpSpPr>
            <p:pic>
              <p:nvPicPr>
                <p:cNvPr id="7228"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691592" y="2420889"/>
                  <a:ext cx="1940215" cy="1080120"/>
                </a:xfrm>
                <a:prstGeom prst="rect">
                  <a:avLst/>
                </a:prstGeom>
                <a:noFill/>
                <a:ln w="9525">
                  <a:noFill/>
                  <a:miter lim="800000"/>
                  <a:headEnd/>
                  <a:tailEnd/>
                </a:ln>
              </p:spPr>
            </p:pic>
            <p:pic>
              <p:nvPicPr>
                <p:cNvPr id="7229"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572000" y="2996952"/>
                  <a:ext cx="1940215" cy="1080120"/>
                </a:xfrm>
                <a:prstGeom prst="rect">
                  <a:avLst/>
                </a:prstGeom>
                <a:noFill/>
                <a:ln w="9525">
                  <a:noFill/>
                  <a:miter lim="800000"/>
                  <a:headEnd/>
                  <a:tailEnd/>
                </a:ln>
              </p:spPr>
            </p:pic>
            <p:pic>
              <p:nvPicPr>
                <p:cNvPr id="7230"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1415852">
                  <a:off x="4563056" y="2116000"/>
                  <a:ext cx="1940215" cy="1080120"/>
                </a:xfrm>
                <a:prstGeom prst="rect">
                  <a:avLst/>
                </a:prstGeom>
                <a:noFill/>
                <a:ln w="9525">
                  <a:noFill/>
                  <a:miter lim="800000"/>
                  <a:headEnd/>
                  <a:tailEnd/>
                </a:ln>
              </p:spPr>
            </p:pic>
            <p:pic>
              <p:nvPicPr>
                <p:cNvPr id="7231"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456458">
                  <a:off x="5715079" y="1577130"/>
                  <a:ext cx="1940215" cy="1080120"/>
                </a:xfrm>
                <a:prstGeom prst="rect">
                  <a:avLst/>
                </a:prstGeom>
                <a:noFill/>
                <a:ln w="9525">
                  <a:noFill/>
                  <a:miter lim="800000"/>
                  <a:headEnd/>
                  <a:tailEnd/>
                </a:ln>
              </p:spPr>
            </p:pic>
          </p:grpSp>
          <p:grpSp>
            <p:nvGrpSpPr>
              <p:cNvPr id="7225" name="54 Grupo"/>
              <p:cNvGrpSpPr>
                <a:grpSpLocks/>
              </p:cNvGrpSpPr>
              <p:nvPr/>
            </p:nvGrpSpPr>
            <p:grpSpPr bwMode="auto">
              <a:xfrm>
                <a:off x="4211960" y="1844824"/>
                <a:ext cx="1322065" cy="2769250"/>
                <a:chOff x="4211960" y="1844824"/>
                <a:chExt cx="1322065" cy="2769250"/>
              </a:xfrm>
            </p:grpSpPr>
            <p:pic>
              <p:nvPicPr>
                <p:cNvPr id="7226"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6328850">
                  <a:off x="3949249" y="3103907"/>
                  <a:ext cx="1940215" cy="1080120"/>
                </a:xfrm>
                <a:prstGeom prst="rect">
                  <a:avLst/>
                </a:prstGeom>
                <a:noFill/>
                <a:ln w="9525">
                  <a:noFill/>
                  <a:miter lim="800000"/>
                  <a:headEnd/>
                  <a:tailEnd/>
                </a:ln>
              </p:spPr>
            </p:pic>
            <p:pic>
              <p:nvPicPr>
                <p:cNvPr id="7227" name="Picture 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211960" y="1844824"/>
                  <a:ext cx="1322065" cy="1132264"/>
                </a:xfrm>
                <a:prstGeom prst="rect">
                  <a:avLst/>
                </a:prstGeom>
                <a:noFill/>
                <a:ln w="9525">
                  <a:noFill/>
                  <a:miter lim="800000"/>
                  <a:headEnd/>
                  <a:tailEnd/>
                </a:ln>
              </p:spPr>
            </p:pic>
          </p:grpSp>
        </p:grpSp>
      </p:grpSp>
      <p:grpSp>
        <p:nvGrpSpPr>
          <p:cNvPr id="7172" name="60 Grupo"/>
          <p:cNvGrpSpPr>
            <a:grpSpLocks/>
          </p:cNvGrpSpPr>
          <p:nvPr/>
        </p:nvGrpSpPr>
        <p:grpSpPr bwMode="auto">
          <a:xfrm rot="5400000">
            <a:off x="970756" y="1124744"/>
            <a:ext cx="720725" cy="719138"/>
            <a:chOff x="215231" y="4977308"/>
            <a:chExt cx="720724" cy="719138"/>
          </a:xfrm>
        </p:grpSpPr>
        <p:sp>
          <p:nvSpPr>
            <p:cNvPr id="59" name="22 Rectángulo"/>
            <p:cNvSpPr/>
            <p:nvPr/>
          </p:nvSpPr>
          <p:spPr bwMode="auto">
            <a:xfrm rot="5400000">
              <a:off x="179511" y="5228927"/>
              <a:ext cx="287338"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60" name="21 Elipse"/>
            <p:cNvSpPr/>
            <p:nvPr/>
          </p:nvSpPr>
          <p:spPr bwMode="auto">
            <a:xfrm rot="5400000">
              <a:off x="323973" y="5084464"/>
              <a:ext cx="719138" cy="504824"/>
            </a:xfrm>
            <a:prstGeom prst="ellipse">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grpSp>
      <p:grpSp>
        <p:nvGrpSpPr>
          <p:cNvPr id="7173" name="61 Grupo"/>
          <p:cNvGrpSpPr>
            <a:grpSpLocks/>
          </p:cNvGrpSpPr>
          <p:nvPr/>
        </p:nvGrpSpPr>
        <p:grpSpPr bwMode="auto">
          <a:xfrm rot="5400000">
            <a:off x="7308056" y="1124744"/>
            <a:ext cx="720725" cy="719138"/>
            <a:chOff x="215231" y="4977308"/>
            <a:chExt cx="720724" cy="719138"/>
          </a:xfrm>
        </p:grpSpPr>
        <p:sp>
          <p:nvSpPr>
            <p:cNvPr id="63" name="22 Rectángulo"/>
            <p:cNvSpPr/>
            <p:nvPr/>
          </p:nvSpPr>
          <p:spPr bwMode="auto">
            <a:xfrm rot="5400000">
              <a:off x="179511" y="5228927"/>
              <a:ext cx="287338"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64" name="21 Elipse"/>
            <p:cNvSpPr/>
            <p:nvPr/>
          </p:nvSpPr>
          <p:spPr bwMode="auto">
            <a:xfrm rot="5400000">
              <a:off x="323973" y="5084464"/>
              <a:ext cx="719138" cy="504824"/>
            </a:xfrm>
            <a:prstGeom prst="ellipse">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grpSp>
      <p:sp>
        <p:nvSpPr>
          <p:cNvPr id="7174" name="TextBox 72"/>
          <p:cNvSpPr txBox="1">
            <a:spLocks noChangeArrowheads="1"/>
          </p:cNvSpPr>
          <p:nvPr/>
        </p:nvSpPr>
        <p:spPr bwMode="auto">
          <a:xfrm>
            <a:off x="0" y="0"/>
            <a:ext cx="9144000" cy="769938"/>
          </a:xfrm>
          <a:prstGeom prst="rect">
            <a:avLst/>
          </a:prstGeom>
          <a:noFill/>
          <a:ln w="9525">
            <a:noFill/>
            <a:miter lim="800000"/>
            <a:headEnd/>
            <a:tailEnd/>
          </a:ln>
        </p:spPr>
        <p:txBody>
          <a:bodyPr>
            <a:spAutoFit/>
          </a:bodyPr>
          <a:lstStyle/>
          <a:p>
            <a:pPr algn="ctr"/>
            <a:r>
              <a:rPr lang="en-US" sz="4400">
                <a:latin typeface="Verdana" pitchFamily="34" charset="0"/>
              </a:rPr>
              <a:t>Particle Size and Scattering</a:t>
            </a:r>
          </a:p>
        </p:txBody>
      </p:sp>
      <p:sp>
        <p:nvSpPr>
          <p:cNvPr id="66" name="Text Box 198"/>
          <p:cNvSpPr txBox="1">
            <a:spLocks noChangeArrowheads="1"/>
          </p:cNvSpPr>
          <p:nvPr/>
        </p:nvSpPr>
        <p:spPr bwMode="auto">
          <a:xfrm>
            <a:off x="163773" y="4177756"/>
            <a:ext cx="2376487" cy="803275"/>
          </a:xfrm>
          <a:prstGeom prst="rect">
            <a:avLst/>
          </a:prstGeom>
          <a:noFill/>
          <a:ln w="9525">
            <a:noFill/>
            <a:miter lim="800000"/>
            <a:headEnd/>
            <a:tailEnd/>
          </a:ln>
        </p:spPr>
        <p:txBody>
          <a:bodyPr lIns="91429" tIns="45714" rIns="91429" bIns="45714">
            <a:spAutoFit/>
          </a:bodyPr>
          <a:lstStyle/>
          <a:p>
            <a:pPr eaLnBrk="0" fontAlgn="auto" hangingPunct="0">
              <a:spcBef>
                <a:spcPts val="520"/>
              </a:spcBef>
              <a:spcAft>
                <a:spcPts val="0"/>
              </a:spcAft>
              <a:defRPr/>
            </a:pPr>
            <a:r>
              <a:rPr lang="en-US" sz="1400" b="1" dirty="0">
                <a:latin typeface="+mj-lt"/>
                <a:cs typeface="Arial" pitchFamily="34" charset="0"/>
              </a:rPr>
              <a:t>Smaller particle sizes</a:t>
            </a:r>
          </a:p>
          <a:p>
            <a:pPr eaLnBrk="0" fontAlgn="auto" hangingPunct="0">
              <a:spcBef>
                <a:spcPts val="520"/>
              </a:spcBef>
              <a:spcAft>
                <a:spcPts val="0"/>
              </a:spcAft>
              <a:defRPr/>
            </a:pPr>
            <a:r>
              <a:rPr lang="en-US" sz="1400" b="1" dirty="0">
                <a:latin typeface="+mn-lt"/>
                <a:cs typeface="Arial" pitchFamily="34" charset="0"/>
              </a:rPr>
              <a:t>More remission, less transmission</a:t>
            </a:r>
            <a:endParaRPr lang="en-US" sz="1400" b="1" dirty="0">
              <a:latin typeface="+mj-lt"/>
              <a:cs typeface="Arial" pitchFamily="34" charset="0"/>
            </a:endParaRPr>
          </a:p>
        </p:txBody>
      </p:sp>
      <p:sp>
        <p:nvSpPr>
          <p:cNvPr id="7176" name="Text Box 199"/>
          <p:cNvSpPr txBox="1">
            <a:spLocks noChangeArrowheads="1"/>
          </p:cNvSpPr>
          <p:nvPr/>
        </p:nvSpPr>
        <p:spPr bwMode="auto">
          <a:xfrm>
            <a:off x="6516688" y="5075238"/>
            <a:ext cx="2376487" cy="801687"/>
          </a:xfrm>
          <a:prstGeom prst="rect">
            <a:avLst/>
          </a:prstGeom>
          <a:noFill/>
          <a:ln w="9525">
            <a:noFill/>
            <a:miter lim="800000"/>
            <a:headEnd/>
            <a:tailEnd/>
          </a:ln>
        </p:spPr>
        <p:txBody>
          <a:bodyPr lIns="91429" tIns="45714" rIns="91429" bIns="45714">
            <a:spAutoFit/>
          </a:bodyPr>
          <a:lstStyle/>
          <a:p>
            <a:pPr eaLnBrk="0" hangingPunct="0">
              <a:spcBef>
                <a:spcPts val="525"/>
              </a:spcBef>
            </a:pPr>
            <a:r>
              <a:rPr lang="en-US" sz="1400" b="1">
                <a:latin typeface="Verdana" pitchFamily="34" charset="0"/>
              </a:rPr>
              <a:t>Larger particle sizes</a:t>
            </a:r>
          </a:p>
          <a:p>
            <a:pPr eaLnBrk="0" hangingPunct="0">
              <a:spcBef>
                <a:spcPts val="525"/>
              </a:spcBef>
            </a:pPr>
            <a:r>
              <a:rPr lang="en-US" sz="1400" b="1">
                <a:latin typeface="Verdana" pitchFamily="34" charset="0"/>
              </a:rPr>
              <a:t>Less remission, more transmission</a:t>
            </a:r>
          </a:p>
        </p:txBody>
      </p:sp>
      <p:sp>
        <p:nvSpPr>
          <p:cNvPr id="68" name="TextBox 73"/>
          <p:cNvSpPr txBox="1"/>
          <p:nvPr/>
        </p:nvSpPr>
        <p:spPr>
          <a:xfrm>
            <a:off x="2843213" y="4652963"/>
            <a:ext cx="3384550" cy="1376362"/>
          </a:xfrm>
          <a:prstGeom prst="rect">
            <a:avLst/>
          </a:prstGeom>
          <a:noFill/>
        </p:spPr>
        <p:txBody>
          <a:bodyPr lIns="82058" tIns="41029" rIns="82058" bIns="41029">
            <a:spAutoFit/>
          </a:bodyPr>
          <a:lstStyle/>
          <a:p>
            <a:pPr algn="ctr" fontAlgn="auto">
              <a:spcBef>
                <a:spcPts val="0"/>
              </a:spcBef>
              <a:spcAft>
                <a:spcPts val="0"/>
              </a:spcAft>
              <a:defRPr/>
            </a:pPr>
            <a:r>
              <a:rPr lang="en-US" sz="1400" dirty="0">
                <a:latin typeface="+mj-lt"/>
                <a:cs typeface="Arial" pitchFamily="34" charset="0"/>
              </a:rPr>
              <a:t>Absorbing power (absence of scattering) </a:t>
            </a:r>
          </a:p>
          <a:p>
            <a:pPr algn="just" fontAlgn="auto">
              <a:spcBef>
                <a:spcPts val="0"/>
              </a:spcBef>
              <a:spcAft>
                <a:spcPts val="0"/>
              </a:spcAft>
              <a:defRPr/>
            </a:pPr>
            <a:endParaRPr lang="en-US" sz="1400" dirty="0">
              <a:latin typeface="+mj-lt"/>
              <a:cs typeface="Arial" pitchFamily="34" charset="0"/>
            </a:endParaRPr>
          </a:p>
          <a:p>
            <a:pPr algn="ctr" fontAlgn="auto">
              <a:spcBef>
                <a:spcPts val="0"/>
              </a:spcBef>
              <a:spcAft>
                <a:spcPts val="0"/>
              </a:spcAft>
              <a:defRPr/>
            </a:pPr>
            <a:r>
              <a:rPr lang="en-US" sz="1400" dirty="0">
                <a:latin typeface="+mj-lt"/>
                <a:cs typeface="Arial" pitchFamily="34" charset="0"/>
              </a:rPr>
              <a:t>Absorption coefficient (includes effects of voids, surface reflection, distance traveled)</a:t>
            </a:r>
          </a:p>
        </p:txBody>
      </p:sp>
      <p:grpSp>
        <p:nvGrpSpPr>
          <p:cNvPr id="7180" name="116 Grupo"/>
          <p:cNvGrpSpPr>
            <a:grpSpLocks/>
          </p:cNvGrpSpPr>
          <p:nvPr/>
        </p:nvGrpSpPr>
        <p:grpSpPr bwMode="auto">
          <a:xfrm>
            <a:off x="539750" y="2133600"/>
            <a:ext cx="1728788" cy="287338"/>
            <a:chOff x="1043608" y="2132856"/>
            <a:chExt cx="1728192" cy="288032"/>
          </a:xfrm>
        </p:grpSpPr>
        <p:cxnSp>
          <p:nvCxnSpPr>
            <p:cNvPr id="74" name="73 Conector recto de flecha"/>
            <p:cNvCxnSpPr/>
            <p:nvPr/>
          </p:nvCxnSpPr>
          <p:spPr>
            <a:xfrm rot="5400000" flipH="1" flipV="1">
              <a:off x="900386" y="2276078"/>
              <a:ext cx="288032" cy="15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75 Conector recto de flecha"/>
            <p:cNvCxnSpPr/>
            <p:nvPr/>
          </p:nvCxnSpPr>
          <p:spPr>
            <a:xfrm rot="5400000" flipH="1" flipV="1">
              <a:off x="1116211" y="2276078"/>
              <a:ext cx="288032" cy="15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7" name="76 Conector recto de flecha"/>
            <p:cNvCxnSpPr/>
            <p:nvPr/>
          </p:nvCxnSpPr>
          <p:spPr>
            <a:xfrm rot="5400000" flipH="1" flipV="1">
              <a:off x="1330450" y="2276078"/>
              <a:ext cx="288032" cy="15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77 Conector recto de flecha"/>
            <p:cNvCxnSpPr/>
            <p:nvPr/>
          </p:nvCxnSpPr>
          <p:spPr>
            <a:xfrm rot="5400000" flipH="1" flipV="1">
              <a:off x="1546276" y="2276078"/>
              <a:ext cx="288032" cy="15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9" name="78 Conector recto de flecha"/>
            <p:cNvCxnSpPr/>
            <p:nvPr/>
          </p:nvCxnSpPr>
          <p:spPr>
            <a:xfrm rot="5400000" flipH="1" flipV="1">
              <a:off x="1762102" y="2276078"/>
              <a:ext cx="288032" cy="15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0" name="79 Conector recto de flecha"/>
            <p:cNvCxnSpPr/>
            <p:nvPr/>
          </p:nvCxnSpPr>
          <p:spPr>
            <a:xfrm rot="5400000" flipH="1" flipV="1">
              <a:off x="1979514" y="2276078"/>
              <a:ext cx="288032" cy="15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1" name="80 Conector recto de flecha"/>
            <p:cNvCxnSpPr/>
            <p:nvPr/>
          </p:nvCxnSpPr>
          <p:spPr>
            <a:xfrm rot="5400000" flipH="1" flipV="1">
              <a:off x="2195339" y="2276078"/>
              <a:ext cx="288032" cy="15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2" name="81 Conector recto de flecha"/>
            <p:cNvCxnSpPr/>
            <p:nvPr/>
          </p:nvCxnSpPr>
          <p:spPr>
            <a:xfrm rot="5400000" flipH="1" flipV="1">
              <a:off x="2411165" y="2276078"/>
              <a:ext cx="288032" cy="15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3" name="82 Conector recto de flecha"/>
            <p:cNvCxnSpPr/>
            <p:nvPr/>
          </p:nvCxnSpPr>
          <p:spPr>
            <a:xfrm rot="5400000" flipH="1" flipV="1">
              <a:off x="2626990" y="2276078"/>
              <a:ext cx="288032" cy="15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84" name="83 Conector recto de flecha"/>
          <p:cNvCxnSpPr/>
          <p:nvPr/>
        </p:nvCxnSpPr>
        <p:spPr>
          <a:xfrm rot="5400000" flipH="1" flipV="1">
            <a:off x="2411413" y="2276475"/>
            <a:ext cx="287338" cy="15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5" name="84 Conector recto de flecha"/>
          <p:cNvCxnSpPr/>
          <p:nvPr/>
        </p:nvCxnSpPr>
        <p:spPr>
          <a:xfrm>
            <a:off x="1547813" y="2636838"/>
            <a:ext cx="287337" cy="1349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8" name="87 Conector recto de flecha"/>
          <p:cNvCxnSpPr/>
          <p:nvPr/>
        </p:nvCxnSpPr>
        <p:spPr>
          <a:xfrm rot="10800000">
            <a:off x="971550" y="2781300"/>
            <a:ext cx="223838" cy="79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0" name="89 Conector recto de flecha"/>
          <p:cNvCxnSpPr/>
          <p:nvPr/>
        </p:nvCxnSpPr>
        <p:spPr>
          <a:xfrm rot="16200000" flipV="1">
            <a:off x="1439862" y="2744788"/>
            <a:ext cx="225425" cy="152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2" name="91 Conector recto de flecha"/>
          <p:cNvCxnSpPr/>
          <p:nvPr/>
        </p:nvCxnSpPr>
        <p:spPr>
          <a:xfrm rot="16200000" flipV="1">
            <a:off x="1872456" y="2672557"/>
            <a:ext cx="223837" cy="152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3" name="92 Conector recto de flecha"/>
          <p:cNvCxnSpPr/>
          <p:nvPr/>
        </p:nvCxnSpPr>
        <p:spPr>
          <a:xfrm flipV="1">
            <a:off x="2212975" y="2852738"/>
            <a:ext cx="198438" cy="1603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5" name="94 Conector recto de flecha"/>
          <p:cNvCxnSpPr/>
          <p:nvPr/>
        </p:nvCxnSpPr>
        <p:spPr>
          <a:xfrm>
            <a:off x="2051050" y="2565400"/>
            <a:ext cx="288925" cy="127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7" name="96 Conector recto de flecha"/>
          <p:cNvCxnSpPr/>
          <p:nvPr/>
        </p:nvCxnSpPr>
        <p:spPr>
          <a:xfrm>
            <a:off x="539750" y="2565400"/>
            <a:ext cx="287338" cy="127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8" name="97 Conector recto de flecha"/>
          <p:cNvCxnSpPr/>
          <p:nvPr/>
        </p:nvCxnSpPr>
        <p:spPr>
          <a:xfrm flipV="1">
            <a:off x="2411413" y="2565400"/>
            <a:ext cx="279400" cy="2238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1" name="100 Conector recto de flecha"/>
          <p:cNvCxnSpPr/>
          <p:nvPr/>
        </p:nvCxnSpPr>
        <p:spPr>
          <a:xfrm rot="16200000" flipV="1">
            <a:off x="355600" y="2820988"/>
            <a:ext cx="296863" cy="714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3" name="102 Conector recto de flecha"/>
          <p:cNvCxnSpPr/>
          <p:nvPr/>
        </p:nvCxnSpPr>
        <p:spPr>
          <a:xfrm rot="16200000" flipV="1">
            <a:off x="715169" y="2883694"/>
            <a:ext cx="296863" cy="730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4" name="103 Conector recto de flecha"/>
          <p:cNvCxnSpPr/>
          <p:nvPr/>
        </p:nvCxnSpPr>
        <p:spPr>
          <a:xfrm rot="5400000" flipH="1" flipV="1">
            <a:off x="8605838" y="2347913"/>
            <a:ext cx="287337" cy="15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7193" name="119 Grupo"/>
          <p:cNvGrpSpPr>
            <a:grpSpLocks/>
          </p:cNvGrpSpPr>
          <p:nvPr/>
        </p:nvGrpSpPr>
        <p:grpSpPr bwMode="auto">
          <a:xfrm>
            <a:off x="6226175" y="2205038"/>
            <a:ext cx="1801813" cy="287337"/>
            <a:chOff x="5794547" y="2204864"/>
            <a:chExt cx="1801788" cy="288032"/>
          </a:xfrm>
        </p:grpSpPr>
        <p:cxnSp>
          <p:nvCxnSpPr>
            <p:cNvPr id="105" name="104 Conector recto de flecha"/>
            <p:cNvCxnSpPr/>
            <p:nvPr/>
          </p:nvCxnSpPr>
          <p:spPr>
            <a:xfrm rot="5400000" flipH="1" flipV="1">
              <a:off x="5651324" y="2348087"/>
              <a:ext cx="288032"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6" name="105 Conector recto de flecha"/>
            <p:cNvCxnSpPr/>
            <p:nvPr/>
          </p:nvCxnSpPr>
          <p:spPr>
            <a:xfrm rot="5400000" flipH="1" flipV="1">
              <a:off x="6156142" y="2348087"/>
              <a:ext cx="288032"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7" name="106 Conector recto de flecha"/>
            <p:cNvCxnSpPr/>
            <p:nvPr/>
          </p:nvCxnSpPr>
          <p:spPr>
            <a:xfrm rot="5400000" flipH="1" flipV="1">
              <a:off x="6805421" y="2348087"/>
              <a:ext cx="288032" cy="15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8" name="107 Conector recto de flecha"/>
            <p:cNvCxnSpPr/>
            <p:nvPr/>
          </p:nvCxnSpPr>
          <p:spPr>
            <a:xfrm rot="5400000" flipH="1" flipV="1">
              <a:off x="7451525" y="2348087"/>
              <a:ext cx="288032"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109" name="108 Conector recto de flecha"/>
          <p:cNvCxnSpPr/>
          <p:nvPr/>
        </p:nvCxnSpPr>
        <p:spPr>
          <a:xfrm rot="5400000" flipH="1" flipV="1">
            <a:off x="8243888" y="2347913"/>
            <a:ext cx="287337" cy="15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0" name="109 Conector recto de flecha"/>
          <p:cNvCxnSpPr/>
          <p:nvPr/>
        </p:nvCxnSpPr>
        <p:spPr>
          <a:xfrm>
            <a:off x="7812088" y="2781300"/>
            <a:ext cx="720725" cy="3603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2" name="111 Conector recto de flecha"/>
          <p:cNvCxnSpPr/>
          <p:nvPr/>
        </p:nvCxnSpPr>
        <p:spPr>
          <a:xfrm>
            <a:off x="6300788" y="2708275"/>
            <a:ext cx="719137" cy="3603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3" name="112 Conector recto de flecha"/>
          <p:cNvCxnSpPr/>
          <p:nvPr/>
        </p:nvCxnSpPr>
        <p:spPr>
          <a:xfrm rot="5400000" flipH="1" flipV="1">
            <a:off x="7776369" y="3393282"/>
            <a:ext cx="649287" cy="431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5" name="114 Conector recto de flecha"/>
          <p:cNvCxnSpPr/>
          <p:nvPr/>
        </p:nvCxnSpPr>
        <p:spPr>
          <a:xfrm rot="5400000" flipH="1" flipV="1">
            <a:off x="6985000" y="2889250"/>
            <a:ext cx="647700" cy="431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6" name="115 Conector recto de flecha"/>
          <p:cNvCxnSpPr/>
          <p:nvPr/>
        </p:nvCxnSpPr>
        <p:spPr>
          <a:xfrm rot="16200000" flipH="1">
            <a:off x="6299994" y="3501232"/>
            <a:ext cx="720725" cy="7191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8" name="117 Conector recto de flecha"/>
          <p:cNvCxnSpPr/>
          <p:nvPr/>
        </p:nvCxnSpPr>
        <p:spPr>
          <a:xfrm>
            <a:off x="6300788" y="3213100"/>
            <a:ext cx="719137" cy="3603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9" name="118 Conector recto de flecha"/>
          <p:cNvCxnSpPr/>
          <p:nvPr/>
        </p:nvCxnSpPr>
        <p:spPr>
          <a:xfrm rot="5400000" flipH="1" flipV="1">
            <a:off x="7055644" y="3393282"/>
            <a:ext cx="649287" cy="431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1" name="120 Conector recto de flecha"/>
          <p:cNvCxnSpPr/>
          <p:nvPr/>
        </p:nvCxnSpPr>
        <p:spPr>
          <a:xfrm rot="5400000">
            <a:off x="1042988" y="1844675"/>
            <a:ext cx="576262"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2" name="121 Conector recto de flecha"/>
          <p:cNvCxnSpPr/>
          <p:nvPr/>
        </p:nvCxnSpPr>
        <p:spPr>
          <a:xfrm rot="16200000" flipH="1">
            <a:off x="7416800" y="1808163"/>
            <a:ext cx="503237"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204" name="Picture 113" descr="Azucar molida y granulada.tif"/>
          <p:cNvPicPr>
            <a:picLocks noChangeAspect="1"/>
          </p:cNvPicPr>
          <p:nvPr/>
        </p:nvPicPr>
        <p:blipFill>
          <a:blip r:embed="rId6">
            <a:clrChange>
              <a:clrFrom>
                <a:srgbClr val="FFFFFF"/>
              </a:clrFrom>
              <a:clrTo>
                <a:srgbClr val="FFFFFF">
                  <a:alpha val="0"/>
                </a:srgbClr>
              </a:clrTo>
            </a:clrChange>
          </a:blip>
          <a:srcRect l="9091" t="5882" r="12553"/>
          <a:stretch>
            <a:fillRect/>
          </a:stretch>
        </p:blipFill>
        <p:spPr bwMode="auto">
          <a:xfrm>
            <a:off x="2825750" y="1484313"/>
            <a:ext cx="3259138" cy="3024187"/>
          </a:xfrm>
          <a:prstGeom prst="rect">
            <a:avLst/>
          </a:prstGeom>
          <a:noFill/>
          <a:ln w="9525">
            <a:noFill/>
            <a:miter lim="800000"/>
            <a:headEnd/>
            <a:tailEnd/>
          </a:ln>
        </p:spPr>
      </p:pic>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545911" y="189931"/>
            <a:ext cx="8260307" cy="712788"/>
          </a:xfrm>
        </p:spPr>
        <p:txBody>
          <a:bodyPr/>
          <a:lstStyle/>
          <a:p>
            <a:pPr algn="ctr" eaLnBrk="1" hangingPunct="1"/>
            <a:r>
              <a:rPr lang="en-US" sz="3200" dirty="0" smtClean="0"/>
              <a:t>Additive Scatter Component</a:t>
            </a:r>
          </a:p>
        </p:txBody>
      </p:sp>
      <p:sp>
        <p:nvSpPr>
          <p:cNvPr id="10243" name="Rectangle 3"/>
          <p:cNvSpPr>
            <a:spLocks noGrp="1" noChangeArrowheads="1"/>
          </p:cNvSpPr>
          <p:nvPr>
            <p:ph type="body" idx="4294967295"/>
          </p:nvPr>
        </p:nvSpPr>
        <p:spPr>
          <a:xfrm>
            <a:off x="287741" y="1054290"/>
            <a:ext cx="6031172" cy="3708779"/>
          </a:xfrm>
        </p:spPr>
        <p:txBody>
          <a:bodyPr/>
          <a:lstStyle/>
          <a:p>
            <a:pPr eaLnBrk="1" hangingPunct="1">
              <a:lnSpc>
                <a:spcPct val="90000"/>
              </a:lnSpc>
              <a:buClr>
                <a:srgbClr val="009900"/>
              </a:buClr>
              <a:buFont typeface="Wingdings" pitchFamily="2" charset="2"/>
              <a:buChar char="§"/>
            </a:pPr>
            <a:r>
              <a:rPr lang="en-US" sz="2000" dirty="0" smtClean="0"/>
              <a:t>Only a fraction (1/c) of the remitted light is detected for a particular sample.</a:t>
            </a:r>
          </a:p>
          <a:p>
            <a:pPr eaLnBrk="1" hangingPunct="1">
              <a:lnSpc>
                <a:spcPct val="90000"/>
              </a:lnSpc>
              <a:buClr>
                <a:srgbClr val="009900"/>
              </a:buClr>
              <a:buFontTx/>
              <a:buNone/>
            </a:pPr>
            <a:endParaRPr lang="en-US" sz="1000" dirty="0" smtClean="0"/>
          </a:p>
          <a:p>
            <a:pPr eaLnBrk="1" hangingPunct="1">
              <a:lnSpc>
                <a:spcPct val="90000"/>
              </a:lnSpc>
              <a:buClr>
                <a:srgbClr val="009900"/>
              </a:buClr>
              <a:buFont typeface="Wingdings" pitchFamily="2" charset="2"/>
              <a:buChar char="§"/>
            </a:pPr>
            <a:r>
              <a:rPr lang="en-US" sz="2000" dirty="0" smtClean="0"/>
              <a:t>I </a:t>
            </a:r>
            <a:r>
              <a:rPr lang="en-US" sz="2000" baseline="-25000" dirty="0" smtClean="0"/>
              <a:t>detected </a:t>
            </a:r>
            <a:r>
              <a:rPr lang="en-US" sz="2000" dirty="0" smtClean="0"/>
              <a:t>= 1/c  x  </a:t>
            </a:r>
            <a:r>
              <a:rPr lang="en-US" sz="2000" dirty="0" err="1" smtClean="0"/>
              <a:t>I</a:t>
            </a:r>
            <a:r>
              <a:rPr lang="en-US" sz="2000" baseline="-25000" dirty="0" err="1" smtClean="0"/>
              <a:t>remitted</a:t>
            </a:r>
            <a:endParaRPr lang="en-US" sz="2000" baseline="-25000" dirty="0" smtClean="0"/>
          </a:p>
          <a:p>
            <a:pPr eaLnBrk="1" hangingPunct="1">
              <a:lnSpc>
                <a:spcPct val="90000"/>
              </a:lnSpc>
              <a:buClr>
                <a:srgbClr val="009900"/>
              </a:buClr>
              <a:buFont typeface="Wingdings" pitchFamily="2" charset="2"/>
              <a:buChar char="§"/>
            </a:pPr>
            <a:r>
              <a:rPr lang="en-US" sz="2000" dirty="0" err="1" smtClean="0"/>
              <a:t>A</a:t>
            </a:r>
            <a:r>
              <a:rPr lang="en-US" sz="2000" baseline="-25000" dirty="0" err="1" smtClean="0"/>
              <a:t>detected</a:t>
            </a:r>
            <a:r>
              <a:rPr lang="en-US" sz="2000" baseline="-25000" dirty="0" smtClean="0"/>
              <a:t> </a:t>
            </a:r>
            <a:r>
              <a:rPr lang="en-US" sz="2000" dirty="0" smtClean="0"/>
              <a:t>= - log (</a:t>
            </a:r>
            <a:r>
              <a:rPr lang="en-US" sz="2000" dirty="0" err="1" smtClean="0"/>
              <a:t>R</a:t>
            </a:r>
            <a:r>
              <a:rPr lang="en-US" sz="2000" baseline="-25000" dirty="0" err="1" smtClean="0"/>
              <a:t>detected</a:t>
            </a:r>
            <a:r>
              <a:rPr lang="en-US" sz="2000" dirty="0" smtClean="0"/>
              <a:t>) = - log (</a:t>
            </a:r>
            <a:r>
              <a:rPr lang="en-US" sz="2000" dirty="0" err="1" smtClean="0"/>
              <a:t>I</a:t>
            </a:r>
            <a:r>
              <a:rPr lang="en-US" sz="2000" baseline="-25000" dirty="0" err="1" smtClean="0"/>
              <a:t>detected</a:t>
            </a:r>
            <a:r>
              <a:rPr lang="en-US" sz="2000" dirty="0" smtClean="0"/>
              <a:t>/I</a:t>
            </a:r>
            <a:r>
              <a:rPr lang="en-US" sz="2000" baseline="-25000" dirty="0" smtClean="0"/>
              <a:t>0</a:t>
            </a:r>
            <a:r>
              <a:rPr lang="en-US" sz="2000" dirty="0" smtClean="0"/>
              <a:t>)</a:t>
            </a:r>
          </a:p>
          <a:p>
            <a:pPr eaLnBrk="1" hangingPunct="1">
              <a:lnSpc>
                <a:spcPct val="90000"/>
              </a:lnSpc>
              <a:buClr>
                <a:srgbClr val="009900"/>
              </a:buClr>
              <a:buFontTx/>
              <a:buNone/>
            </a:pPr>
            <a:r>
              <a:rPr lang="en-US" sz="2000" dirty="0" smtClean="0"/>
              <a:t>    = log c + log (I</a:t>
            </a:r>
            <a:r>
              <a:rPr lang="en-US" sz="2000" baseline="-25000" dirty="0" smtClean="0"/>
              <a:t>0</a:t>
            </a:r>
            <a:r>
              <a:rPr lang="en-US" sz="2000" dirty="0" smtClean="0"/>
              <a:t>/</a:t>
            </a:r>
            <a:r>
              <a:rPr lang="en-US" sz="2000" dirty="0" err="1" smtClean="0"/>
              <a:t>I</a:t>
            </a:r>
            <a:r>
              <a:rPr lang="en-US" sz="2000" baseline="-25000" dirty="0" err="1" smtClean="0"/>
              <a:t>remitted</a:t>
            </a:r>
            <a:r>
              <a:rPr lang="en-US" sz="2000" dirty="0" smtClean="0"/>
              <a:t>) = c’ + A</a:t>
            </a:r>
          </a:p>
          <a:p>
            <a:pPr eaLnBrk="1" hangingPunct="1">
              <a:lnSpc>
                <a:spcPct val="90000"/>
              </a:lnSpc>
              <a:buFont typeface="Wingdings" pitchFamily="2" charset="2"/>
              <a:buNone/>
            </a:pPr>
            <a:endParaRPr lang="en-US" sz="1000" dirty="0" smtClean="0"/>
          </a:p>
          <a:p>
            <a:pPr eaLnBrk="1" hangingPunct="1">
              <a:lnSpc>
                <a:spcPct val="90000"/>
              </a:lnSpc>
              <a:buFont typeface="Wingdings" pitchFamily="2" charset="2"/>
              <a:buNone/>
            </a:pPr>
            <a:r>
              <a:rPr lang="en-US" sz="2000" dirty="0" smtClean="0"/>
              <a:t>If c’ = log (c) is sample dependent, this will cause an additive baseline difference between the samples, i.e. an additive effect in the absorbance values.</a:t>
            </a:r>
          </a:p>
        </p:txBody>
      </p:sp>
      <p:sp>
        <p:nvSpPr>
          <p:cNvPr id="10244" name="Text Box 4"/>
          <p:cNvSpPr txBox="1">
            <a:spLocks noChangeArrowheads="1"/>
          </p:cNvSpPr>
          <p:nvPr/>
        </p:nvSpPr>
        <p:spPr bwMode="auto">
          <a:xfrm>
            <a:off x="3739485" y="5990467"/>
            <a:ext cx="5080379" cy="523208"/>
          </a:xfrm>
          <a:prstGeom prst="rect">
            <a:avLst/>
          </a:prstGeom>
          <a:noFill/>
          <a:ln w="9525">
            <a:noFill/>
            <a:miter lim="800000"/>
            <a:headEnd/>
            <a:tailEnd/>
          </a:ln>
        </p:spPr>
        <p:txBody>
          <a:bodyPr wrap="square" lIns="91429" tIns="45714" rIns="91429" bIns="45714">
            <a:spAutoFit/>
          </a:bodyPr>
          <a:lstStyle/>
          <a:p>
            <a:pPr algn="ctr">
              <a:spcBef>
                <a:spcPct val="50000"/>
              </a:spcBef>
            </a:pPr>
            <a:r>
              <a:rPr lang="en-US" sz="1400" dirty="0" err="1">
                <a:solidFill>
                  <a:srgbClr val="001422"/>
                </a:solidFill>
                <a:latin typeface="Calibri" pitchFamily="34" charset="0"/>
              </a:rPr>
              <a:t>Naes</a:t>
            </a:r>
            <a:r>
              <a:rPr lang="en-US" sz="1400" dirty="0">
                <a:solidFill>
                  <a:srgbClr val="001422"/>
                </a:solidFill>
                <a:latin typeface="Calibri" pitchFamily="34" charset="0"/>
              </a:rPr>
              <a:t>, </a:t>
            </a:r>
            <a:r>
              <a:rPr lang="en-US" sz="1400" dirty="0" err="1">
                <a:solidFill>
                  <a:srgbClr val="001422"/>
                </a:solidFill>
                <a:latin typeface="Calibri" pitchFamily="34" charset="0"/>
              </a:rPr>
              <a:t>Isaksson</a:t>
            </a:r>
            <a:r>
              <a:rPr lang="en-US" sz="1400" dirty="0">
                <a:solidFill>
                  <a:srgbClr val="001422"/>
                </a:solidFill>
                <a:latin typeface="Calibri" pitchFamily="34" charset="0"/>
              </a:rPr>
              <a:t>, </a:t>
            </a:r>
            <a:r>
              <a:rPr lang="en-US" sz="1400" dirty="0" err="1">
                <a:solidFill>
                  <a:srgbClr val="001422"/>
                </a:solidFill>
                <a:latin typeface="Calibri" pitchFamily="34" charset="0"/>
              </a:rPr>
              <a:t>Fearn</a:t>
            </a:r>
            <a:r>
              <a:rPr lang="en-US" sz="1400" dirty="0">
                <a:solidFill>
                  <a:srgbClr val="001422"/>
                </a:solidFill>
                <a:latin typeface="Calibri" pitchFamily="34" charset="0"/>
              </a:rPr>
              <a:t>, and Davis, Multivariate Calibration and Classification, page 106- 107, NIR Publications, 2002.</a:t>
            </a:r>
            <a:endParaRPr lang="en-US" dirty="0">
              <a:solidFill>
                <a:schemeClr val="bg2"/>
              </a:solidFill>
              <a:latin typeface="Calibri" pitchFamily="34" charset="0"/>
            </a:endParaRPr>
          </a:p>
        </p:txBody>
      </p:sp>
      <p:pic>
        <p:nvPicPr>
          <p:cNvPr id="10245" name="Picture 3"/>
          <p:cNvPicPr>
            <a:picLocks noChangeAspect="1" noChangeArrowheads="1"/>
          </p:cNvPicPr>
          <p:nvPr/>
        </p:nvPicPr>
        <p:blipFill>
          <a:blip r:embed="rId3"/>
          <a:srcRect/>
          <a:stretch>
            <a:fillRect/>
          </a:stretch>
        </p:blipFill>
        <p:spPr bwMode="auto">
          <a:xfrm>
            <a:off x="6400800" y="1203278"/>
            <a:ext cx="2743200" cy="2047875"/>
          </a:xfrm>
          <a:prstGeom prst="rect">
            <a:avLst/>
          </a:prstGeom>
          <a:noFill/>
          <a:ln w="9525">
            <a:noFill/>
            <a:miter lim="800000"/>
            <a:headEnd/>
            <a:tailEnd/>
          </a:ln>
        </p:spPr>
      </p:pic>
      <p:pic>
        <p:nvPicPr>
          <p:cNvPr id="10246" name="Picture 6"/>
          <p:cNvPicPr>
            <a:picLocks noChangeAspect="1" noChangeArrowheads="1"/>
          </p:cNvPicPr>
          <p:nvPr/>
        </p:nvPicPr>
        <p:blipFill>
          <a:blip r:embed="rId4"/>
          <a:srcRect/>
          <a:stretch>
            <a:fillRect/>
          </a:stretch>
        </p:blipFill>
        <p:spPr bwMode="auto">
          <a:xfrm>
            <a:off x="6422408" y="3380095"/>
            <a:ext cx="2447925" cy="1828800"/>
          </a:xfrm>
          <a:prstGeom prst="rect">
            <a:avLst/>
          </a:prstGeom>
          <a:noFill/>
          <a:ln w="9525">
            <a:noFill/>
            <a:miter lim="800000"/>
            <a:headEnd/>
            <a:tailEnd/>
          </a:ln>
        </p:spPr>
      </p:pic>
      <p:pic>
        <p:nvPicPr>
          <p:cNvPr id="66562" name="Picture 2"/>
          <p:cNvPicPr>
            <a:picLocks noChangeAspect="1" noChangeArrowheads="1"/>
          </p:cNvPicPr>
          <p:nvPr/>
        </p:nvPicPr>
        <p:blipFill>
          <a:blip r:embed="rId5" cstate="print"/>
          <a:srcRect/>
          <a:stretch>
            <a:fillRect/>
          </a:stretch>
        </p:blipFill>
        <p:spPr bwMode="auto">
          <a:xfrm>
            <a:off x="480870" y="4633415"/>
            <a:ext cx="3153122" cy="18288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Font typeface="Arial" pitchFamily="34" charset="0"/>
              <a:buNone/>
              <a:defRPr/>
            </a:pPr>
            <a:r>
              <a:rPr lang="en-US" sz="3200" dirty="0" smtClean="0"/>
              <a:t>Analytical methods provide information </a:t>
            </a:r>
            <a:endParaRPr lang="en-US" sz="3200" dirty="0"/>
          </a:p>
        </p:txBody>
      </p:sp>
      <p:sp>
        <p:nvSpPr>
          <p:cNvPr id="8195" name="Content Placeholder 2"/>
          <p:cNvSpPr>
            <a:spLocks noGrp="1"/>
          </p:cNvSpPr>
          <p:nvPr>
            <p:ph idx="1"/>
          </p:nvPr>
        </p:nvSpPr>
        <p:spPr>
          <a:xfrm>
            <a:off x="487054" y="1186218"/>
            <a:ext cx="8285163" cy="5027613"/>
          </a:xfrm>
        </p:spPr>
        <p:txBody>
          <a:bodyPr/>
          <a:lstStyle/>
          <a:p>
            <a:r>
              <a:rPr lang="en-US" dirty="0" smtClean="0">
                <a:ea typeface="ＭＳ Ｐゴシック" pitchFamily="34" charset="-128"/>
              </a:rPr>
              <a:t>In NIR spectroscopy this information can be physical or chemical. </a:t>
            </a:r>
          </a:p>
          <a:p>
            <a:r>
              <a:rPr lang="en-US" dirty="0" smtClean="0">
                <a:ea typeface="ＭＳ Ｐゴシック" pitchFamily="34" charset="-128"/>
              </a:rPr>
              <a:t>If we are not careful we can confuse the two. </a:t>
            </a:r>
          </a:p>
          <a:p>
            <a:r>
              <a:rPr lang="en-US" dirty="0" smtClean="0">
                <a:ea typeface="ＭＳ Ｐゴシック" pitchFamily="34" charset="-128"/>
              </a:rPr>
              <a:t>Differences in baseline will interfere, with chemical observations, such as drug or water concentration. </a:t>
            </a:r>
          </a:p>
          <a:p>
            <a:r>
              <a:rPr lang="en-US" dirty="0" smtClean="0">
                <a:ea typeface="ＭＳ Ｐゴシック" pitchFamily="34" charset="-128"/>
              </a:rPr>
              <a:t>Differences in baseline may be removed with pretreatment methods such as first and second derivative.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srcRect/>
          <a:stretch>
            <a:fillRect/>
          </a:stretch>
        </p:blipFill>
        <p:spPr bwMode="auto">
          <a:xfrm>
            <a:off x="381000" y="1600200"/>
            <a:ext cx="8315325" cy="4724400"/>
          </a:xfrm>
          <a:prstGeom prst="rect">
            <a:avLst/>
          </a:prstGeom>
          <a:noFill/>
          <a:ln w="9525">
            <a:noFill/>
            <a:miter lim="800000"/>
            <a:headEnd/>
            <a:tailEnd/>
          </a:ln>
        </p:spPr>
      </p:pic>
      <p:sp>
        <p:nvSpPr>
          <p:cNvPr id="13315" name="TextBox 4"/>
          <p:cNvSpPr txBox="1">
            <a:spLocks noChangeArrowheads="1"/>
          </p:cNvSpPr>
          <p:nvPr/>
        </p:nvSpPr>
        <p:spPr bwMode="auto">
          <a:xfrm>
            <a:off x="1447800" y="6497638"/>
            <a:ext cx="6719888" cy="360362"/>
          </a:xfrm>
          <a:prstGeom prst="rect">
            <a:avLst/>
          </a:prstGeom>
          <a:noFill/>
          <a:ln w="9525">
            <a:noFill/>
            <a:miter lim="800000"/>
            <a:headEnd/>
            <a:tailEnd/>
          </a:ln>
        </p:spPr>
        <p:txBody>
          <a:bodyPr lIns="82048" tIns="41025" rIns="82048" bIns="41025">
            <a:spAutoFit/>
          </a:bodyPr>
          <a:lstStyle/>
          <a:p>
            <a:pPr algn="ctr"/>
            <a:r>
              <a:rPr lang="en-US">
                <a:latin typeface="Calibri" pitchFamily="34" charset="0"/>
              </a:rPr>
              <a:t>Joshua León, Undergraduate Research, Aug. – Dec. 2008</a:t>
            </a:r>
          </a:p>
        </p:txBody>
      </p:sp>
      <p:sp>
        <p:nvSpPr>
          <p:cNvPr id="13316" name="Title 4"/>
          <p:cNvSpPr>
            <a:spLocks noGrp="1"/>
          </p:cNvSpPr>
          <p:nvPr>
            <p:ph type="title"/>
          </p:nvPr>
        </p:nvSpPr>
        <p:spPr>
          <a:xfrm>
            <a:off x="272955" y="163773"/>
            <a:ext cx="8475260" cy="1143000"/>
          </a:xfrm>
        </p:spPr>
        <p:txBody>
          <a:bodyPr/>
          <a:lstStyle/>
          <a:p>
            <a:pPr algn="l"/>
            <a:r>
              <a:rPr lang="en-US" sz="2800" dirty="0" smtClean="0"/>
              <a:t>Differences in Baseline and Slope of Spectra</a:t>
            </a:r>
            <a:r>
              <a:rPr lang="en-US" dirty="0" smtClean="0">
                <a:latin typeface="Calibri" pitchFamily="34" charset="0"/>
              </a:rPr>
              <a:t/>
            </a:r>
            <a:br>
              <a:rPr lang="en-US" dirty="0" smtClean="0">
                <a:latin typeface="Calibri" pitchFamily="34" charset="0"/>
              </a:rPr>
            </a:b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p:cNvPicPr>
            <a:picLocks noChangeAspect="1" noChangeArrowheads="1"/>
          </p:cNvPicPr>
          <p:nvPr/>
        </p:nvPicPr>
        <p:blipFill>
          <a:blip r:embed="rId3"/>
          <a:srcRect/>
          <a:stretch>
            <a:fillRect/>
          </a:stretch>
        </p:blipFill>
        <p:spPr bwMode="auto">
          <a:xfrm>
            <a:off x="614363" y="1111250"/>
            <a:ext cx="3375660" cy="4389120"/>
          </a:xfrm>
          <a:prstGeom prst="rect">
            <a:avLst/>
          </a:prstGeom>
          <a:noFill/>
          <a:ln w="9525">
            <a:noFill/>
            <a:miter lim="800000"/>
            <a:headEnd/>
            <a:tailEnd/>
          </a:ln>
        </p:spPr>
      </p:pic>
      <p:pic>
        <p:nvPicPr>
          <p:cNvPr id="14339" name="Picture 8"/>
          <p:cNvPicPr>
            <a:picLocks noChangeAspect="1" noChangeArrowheads="1"/>
          </p:cNvPicPr>
          <p:nvPr/>
        </p:nvPicPr>
        <p:blipFill>
          <a:blip r:embed="rId4"/>
          <a:srcRect/>
          <a:stretch>
            <a:fillRect/>
          </a:stretch>
        </p:blipFill>
        <p:spPr bwMode="auto">
          <a:xfrm>
            <a:off x="4724400" y="1143000"/>
            <a:ext cx="3451860" cy="4389120"/>
          </a:xfrm>
          <a:prstGeom prst="rect">
            <a:avLst/>
          </a:prstGeom>
          <a:noFill/>
          <a:ln w="9525">
            <a:noFill/>
            <a:miter lim="800000"/>
            <a:headEnd/>
            <a:tailEnd/>
          </a:ln>
        </p:spPr>
      </p:pic>
      <p:sp>
        <p:nvSpPr>
          <p:cNvPr id="14340" name="Rectangle 9"/>
          <p:cNvSpPr>
            <a:spLocks noChangeArrowheads="1"/>
          </p:cNvSpPr>
          <p:nvPr/>
        </p:nvSpPr>
        <p:spPr bwMode="auto">
          <a:xfrm>
            <a:off x="3288140" y="6237383"/>
            <a:ext cx="6164262" cy="328612"/>
          </a:xfrm>
          <a:prstGeom prst="rect">
            <a:avLst/>
          </a:prstGeom>
          <a:noFill/>
          <a:ln w="9525">
            <a:noFill/>
            <a:miter lim="800000"/>
            <a:headEnd/>
            <a:tailEnd/>
          </a:ln>
        </p:spPr>
        <p:txBody>
          <a:bodyPr lIns="82048" tIns="41025" rIns="82048" bIns="41025">
            <a:spAutoFit/>
          </a:bodyPr>
          <a:lstStyle/>
          <a:p>
            <a:pPr algn="ctr"/>
            <a:r>
              <a:rPr lang="en-US" sz="1600" dirty="0">
                <a:latin typeface="Calibri" pitchFamily="34" charset="0"/>
              </a:rPr>
              <a:t>Joshua León, Undergraduate Research, Aug. – Dec. 2008</a:t>
            </a:r>
          </a:p>
        </p:txBody>
      </p:sp>
      <p:sp>
        <p:nvSpPr>
          <p:cNvPr id="14341" name="Title 5"/>
          <p:cNvSpPr>
            <a:spLocks noGrp="1"/>
          </p:cNvSpPr>
          <p:nvPr>
            <p:ph type="title"/>
          </p:nvPr>
        </p:nvSpPr>
        <p:spPr>
          <a:xfrm>
            <a:off x="777922" y="228600"/>
            <a:ext cx="8137478" cy="685800"/>
          </a:xfrm>
        </p:spPr>
        <p:txBody>
          <a:bodyPr/>
          <a:lstStyle/>
          <a:p>
            <a:pPr algn="l"/>
            <a:r>
              <a:rPr lang="en-US" sz="2800" dirty="0" smtClean="0"/>
              <a:t>1</a:t>
            </a:r>
            <a:r>
              <a:rPr lang="en-US" sz="2800" baseline="30000" dirty="0" smtClean="0"/>
              <a:t>st</a:t>
            </a:r>
            <a:r>
              <a:rPr lang="en-US" sz="2800" dirty="0" smtClean="0"/>
              <a:t>  and 2</a:t>
            </a:r>
            <a:r>
              <a:rPr lang="en-US" sz="2800" baseline="30000" dirty="0" smtClean="0"/>
              <a:t>nd</a:t>
            </a:r>
            <a:r>
              <a:rPr lang="en-US" sz="2800" dirty="0" smtClean="0"/>
              <a:t> Derivative Spectra</a:t>
            </a:r>
          </a:p>
        </p:txBody>
      </p:sp>
      <p:sp>
        <p:nvSpPr>
          <p:cNvPr id="14342" name="TextBox 5"/>
          <p:cNvSpPr txBox="1">
            <a:spLocks noChangeArrowheads="1"/>
          </p:cNvSpPr>
          <p:nvPr/>
        </p:nvSpPr>
        <p:spPr bwMode="auto">
          <a:xfrm>
            <a:off x="682388" y="5580797"/>
            <a:ext cx="7467600" cy="646113"/>
          </a:xfrm>
          <a:prstGeom prst="rect">
            <a:avLst/>
          </a:prstGeom>
          <a:noFill/>
          <a:ln w="9525">
            <a:noFill/>
            <a:miter lim="800000"/>
            <a:headEnd/>
            <a:tailEnd/>
          </a:ln>
        </p:spPr>
        <p:txBody>
          <a:bodyPr>
            <a:spAutoFit/>
          </a:bodyPr>
          <a:lstStyle/>
          <a:p>
            <a:r>
              <a:rPr lang="en-US" dirty="0"/>
              <a:t>Remember derivatives indicate change, so a number of changes in spectra may become more evident. </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0000FF"/>
      </a:hlink>
      <a:folHlink>
        <a:srgbClr val="0000FF"/>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Lucida Bright"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Lucida Bright"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0000FF"/>
        </a:hlink>
        <a:folHlink>
          <a:srgbClr val="0000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22930</TotalTime>
  <Words>4321</Words>
  <Application>Microsoft Macintosh PowerPoint</Application>
  <PresentationFormat>On-screen Show (4:3)</PresentationFormat>
  <Paragraphs>309</Paragraphs>
  <Slides>44</Slides>
  <Notes>38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47" baseType="lpstr">
      <vt:lpstr>Default Design</vt:lpstr>
      <vt:lpstr>Worksheet</vt:lpstr>
      <vt:lpstr>Document</vt:lpstr>
      <vt:lpstr>NIR Spectroscopy: From PCA to Regression Following the Guiding Discipline </vt:lpstr>
      <vt:lpstr>Begin with the End in Mind – View from 30,000 feet</vt:lpstr>
      <vt:lpstr>Scattering and Diffuse Reflectance</vt:lpstr>
      <vt:lpstr>PowerPoint Presentation</vt:lpstr>
      <vt:lpstr>PowerPoint Presentation</vt:lpstr>
      <vt:lpstr>Additive Scatter Component</vt:lpstr>
      <vt:lpstr>Analytical methods provide information </vt:lpstr>
      <vt:lpstr>Differences in Baseline and Slope of Spectra </vt:lpstr>
      <vt:lpstr>1st  and 2nd Derivative Spectra</vt:lpstr>
      <vt:lpstr>PowerPoint Presentation</vt:lpstr>
      <vt:lpstr>PowerPoint Presentation</vt:lpstr>
      <vt:lpstr>Chemometrics</vt:lpstr>
      <vt:lpstr>Chemometrics</vt:lpstr>
      <vt:lpstr>Current Univariate Methods</vt:lpstr>
      <vt:lpstr>PowerPoint Presentation</vt:lpstr>
      <vt:lpstr>PowerPoint Presentation</vt:lpstr>
      <vt:lpstr>PowerPoint Presentation</vt:lpstr>
      <vt:lpstr>The Chemometric Approach</vt:lpstr>
      <vt:lpstr>Working with Variation Patterns</vt:lpstr>
      <vt:lpstr>Spectra in Spreadsheet Format </vt:lpstr>
      <vt:lpstr>Spectrum is a Variation Pattern (function)</vt:lpstr>
      <vt:lpstr>Orthogonal Projection</vt:lpstr>
      <vt:lpstr>PowerPoint Presentation</vt:lpstr>
      <vt:lpstr>Alignment of Data </vt:lpstr>
      <vt:lpstr>PCA – Score Plot</vt:lpstr>
      <vt:lpstr>PowerPoint Presentation</vt:lpstr>
      <vt:lpstr>Principal Components Analysis (PCA)</vt:lpstr>
      <vt:lpstr>Advantage of PCA Scores in Understanding a Granulation Process</vt:lpstr>
      <vt:lpstr>Latent Variables</vt:lpstr>
      <vt:lpstr>PowerPoint Presentation</vt:lpstr>
      <vt:lpstr>PowerPoint Presentation</vt:lpstr>
      <vt:lpstr>PowerPoint Presentation</vt:lpstr>
      <vt:lpstr>PowerPoint Presentation</vt:lpstr>
      <vt:lpstr>A second look at the Math</vt:lpstr>
      <vt:lpstr>PCA – Orthogonality</vt:lpstr>
      <vt:lpstr>Principal Components Analysis (PCA)</vt:lpstr>
      <vt:lpstr>PowerPoint Presentation</vt:lpstr>
      <vt:lpstr>                  Calibration Concepts</vt:lpstr>
      <vt:lpstr>Use of PCA to Evaluate Whether Calibration Samples are Representative of Production Samples</vt:lpstr>
      <vt:lpstr>Developing a Calibration Model </vt:lpstr>
      <vt:lpstr>PowerPoint Presentation</vt:lpstr>
      <vt:lpstr>PowerPoint Presentation</vt:lpstr>
      <vt:lpstr>Evaluation of pretreatment and spectral area for quantitative method</vt:lpstr>
      <vt:lpstr>Begin with the End in Mind – View from 30,000 feet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Miryana</dc:creator>
  <cp:lastModifiedBy>Jonathan Colon</cp:lastModifiedBy>
  <cp:revision>1047</cp:revision>
  <dcterms:modified xsi:type="dcterms:W3CDTF">2012-08-19T21:37:02Z</dcterms:modified>
</cp:coreProperties>
</file>